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00" r:id="rId2"/>
    <p:sldId id="298" r:id="rId3"/>
    <p:sldId id="299" r:id="rId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EC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87" autoAdjust="0"/>
    <p:restoredTop sz="94660"/>
  </p:normalViewPr>
  <p:slideViewPr>
    <p:cSldViewPr snapToGrid="0" snapToObjects="1">
      <p:cViewPr varScale="1">
        <p:scale>
          <a:sx n="111" d="100"/>
          <a:sy n="111" d="100"/>
        </p:scale>
        <p:origin x="-667" y="-8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F2CC08-3EC7-1246-952D-71DE81925A1A}" type="datetimeFigureOut">
              <a:rPr lang="en-US" smtClean="0"/>
              <a:t>4/26/2018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441205-EA7D-3F4B-92F8-AA44B2BD3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39982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0A9D62-86C0-EF43-9440-E3526533F0E3}" type="datetimeFigureOut">
              <a:rPr lang="en-US" smtClean="0"/>
              <a:t>4/26/2018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4AA30F-43C9-254D-9C05-203888F9F5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1019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lang="en-US" dirty="0"/>
              <a:t>The information in this presentation is public.     |     Copyright © 2013  Open Mobile Alliance Ltd. All rights reserved.  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2287129"/>
            <a:ext cx="9144000" cy="1881890"/>
          </a:xfrm>
          <a:prstGeom prst="rect">
            <a:avLst/>
          </a:prstGeom>
          <a:solidFill>
            <a:schemeClr val="tx1">
              <a:alpha val="63000"/>
            </a:schemeClr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838200" y="2377268"/>
            <a:ext cx="7772400" cy="645068"/>
          </a:xfrm>
          <a:noFill/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838200" y="3036278"/>
            <a:ext cx="7772400" cy="131445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656380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4767263"/>
            <a:ext cx="8229600" cy="273844"/>
          </a:xfrm>
        </p:spPr>
        <p:txBody>
          <a:bodyPr/>
          <a:lstStyle>
            <a:lvl1pPr>
              <a:defRPr sz="800"/>
            </a:lvl1pPr>
          </a:lstStyle>
          <a:p>
            <a:r>
              <a:rPr lang="en-US" dirty="0"/>
              <a:t>The information in this presentation is public.     |     Copyright © 2013  Open Mobile Alliance Ltd. All rights reserved.  </a:t>
            </a:r>
          </a:p>
        </p:txBody>
      </p:sp>
    </p:spTree>
    <p:extLst>
      <p:ext uri="{BB962C8B-B14F-4D97-AF65-F5344CB8AC3E}">
        <p14:creationId xmlns:p14="http://schemas.microsoft.com/office/powerpoint/2010/main" val="2018092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4767263"/>
            <a:ext cx="8229600" cy="273844"/>
          </a:xfrm>
        </p:spPr>
        <p:txBody>
          <a:bodyPr/>
          <a:lstStyle>
            <a:lvl1pPr>
              <a:defRPr sz="800"/>
            </a:lvl1pPr>
          </a:lstStyle>
          <a:p>
            <a:r>
              <a:rPr lang="en-US" dirty="0"/>
              <a:t>The information in this presentation is public.     |     Copyright © 2013  Open Mobile Alliance Ltd. All rights reserved.  </a:t>
            </a:r>
          </a:p>
        </p:txBody>
      </p:sp>
    </p:spTree>
    <p:extLst>
      <p:ext uri="{BB962C8B-B14F-4D97-AF65-F5344CB8AC3E}">
        <p14:creationId xmlns:p14="http://schemas.microsoft.com/office/powerpoint/2010/main" val="3411284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4767263"/>
            <a:ext cx="8229600" cy="273844"/>
          </a:xfrm>
        </p:spPr>
        <p:txBody>
          <a:bodyPr/>
          <a:lstStyle>
            <a:lvl1pPr>
              <a:defRPr sz="800"/>
            </a:lvl1pPr>
          </a:lstStyle>
          <a:p>
            <a:r>
              <a:rPr lang="en-US" dirty="0"/>
              <a:t>The information in this presentation is public.     |     Copyright © 2013  Open Mobile Alliance Ltd. All rights reserved.  </a:t>
            </a:r>
          </a:p>
        </p:txBody>
      </p:sp>
    </p:spTree>
    <p:extLst>
      <p:ext uri="{BB962C8B-B14F-4D97-AF65-F5344CB8AC3E}">
        <p14:creationId xmlns:p14="http://schemas.microsoft.com/office/powerpoint/2010/main" val="3411284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4767263"/>
            <a:ext cx="8229600" cy="273844"/>
          </a:xfrm>
        </p:spPr>
        <p:txBody>
          <a:bodyPr/>
          <a:lstStyle>
            <a:lvl1pPr>
              <a:defRPr sz="800"/>
            </a:lvl1pPr>
          </a:lstStyle>
          <a:p>
            <a:r>
              <a:rPr lang="en-US" dirty="0"/>
              <a:t>The information in this presentation is public.     |     Copyright © 2013  Open Mobile Alliance Ltd. All rights reserved.  </a:t>
            </a:r>
          </a:p>
        </p:txBody>
      </p:sp>
    </p:spTree>
    <p:extLst>
      <p:ext uri="{BB962C8B-B14F-4D97-AF65-F5344CB8AC3E}">
        <p14:creationId xmlns:p14="http://schemas.microsoft.com/office/powerpoint/2010/main" val="3411284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2287129"/>
            <a:ext cx="9144000" cy="1881890"/>
          </a:xfrm>
          <a:prstGeom prst="rect">
            <a:avLst/>
          </a:prstGeom>
          <a:solidFill>
            <a:schemeClr val="tx1">
              <a:alpha val="63000"/>
            </a:schemeClr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The information in this presentation is public.     |     Copyright © 2013  Open Mobile Alliance Ltd. All rights reserved.  </a:t>
            </a: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838200" y="2377268"/>
            <a:ext cx="7772400" cy="645068"/>
          </a:xfrm>
          <a:noFill/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838200" y="3036278"/>
            <a:ext cx="7772400" cy="131445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27404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30547" y="-14031"/>
            <a:ext cx="6213454" cy="73984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19925"/>
            <a:ext cx="8229600" cy="2874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4779710"/>
            <a:ext cx="8229600" cy="2489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 b="1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The information in this presentation is public.     |     Copyright © 2013  Open Mobile Alliance Ltd. All rights reserved.  </a:t>
            </a:r>
          </a:p>
        </p:txBody>
      </p:sp>
    </p:spTree>
    <p:extLst>
      <p:ext uri="{BB962C8B-B14F-4D97-AF65-F5344CB8AC3E}">
        <p14:creationId xmlns:p14="http://schemas.microsoft.com/office/powerpoint/2010/main" val="151666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9" r:id="rId3"/>
    <p:sldLayoutId id="2147483660" r:id="rId4"/>
    <p:sldLayoutId id="2147483661" r:id="rId5"/>
    <p:sldLayoutId id="2147483658" r:id="rId6"/>
  </p:sldLayoutIdLst>
  <p:hf sldNum="0" hdr="0" dt="0"/>
  <p:txStyles>
    <p:titleStyle>
      <a:lvl1pPr algn="ctr" defTabSz="457200" rtl="0" eaLnBrk="1" latinLnBrk="0" hangingPunct="1">
        <a:spcBef>
          <a:spcPct val="0"/>
        </a:spcBef>
        <a:buNone/>
        <a:defRPr sz="2400" b="1" i="0" kern="1200" cap="all">
          <a:solidFill>
            <a:schemeClr val="bg1">
              <a:lumMod val="95000"/>
            </a:schemeClr>
          </a:solidFill>
          <a:latin typeface="+mj-lt"/>
          <a:ea typeface="+mj-ea"/>
          <a:cs typeface="+mj-cs"/>
        </a:defRPr>
      </a:lvl1pPr>
    </p:titleStyle>
    <p:bodyStyle>
      <a:lvl1pPr marL="514350" indent="-514350" algn="l" defTabSz="457200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Font typeface="Wingdings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457200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omaspecworks.org/about/collaborate/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Steering </a:t>
            </a:r>
            <a:r>
              <a:rPr lang="en-US" dirty="0" smtClean="0"/>
              <a:t>Committee OVERVIEW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1322" y="70044"/>
            <a:ext cx="7772400" cy="431845"/>
          </a:xfrm>
        </p:spPr>
        <p:txBody>
          <a:bodyPr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OMA-SC-2018-0017-INP_Steering_Committee_Overview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220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Steering Committee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897526"/>
            <a:ext cx="8229600" cy="4245974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The primary focus of the Steering Committee is to provide coordination across Working Groups to facilitate cooperation.</a:t>
            </a:r>
          </a:p>
          <a:p>
            <a:pPr lvl="3"/>
            <a:endParaRPr lang="en-US" dirty="0"/>
          </a:p>
          <a:p>
            <a:r>
              <a:rPr lang="en-US" dirty="0"/>
              <a:t>Responsibilities</a:t>
            </a:r>
          </a:p>
          <a:p>
            <a:pPr lvl="1"/>
            <a:r>
              <a:rPr lang="en-US" dirty="0"/>
              <a:t>Recommendations to Board of Directors on Working Group Creation/Merger/Closure</a:t>
            </a:r>
          </a:p>
          <a:p>
            <a:pPr lvl="1"/>
            <a:r>
              <a:rPr lang="en-US" dirty="0"/>
              <a:t>Recommendations to Board of Directors on Working Group Charters</a:t>
            </a:r>
          </a:p>
          <a:p>
            <a:pPr lvl="1"/>
            <a:r>
              <a:rPr lang="en-US" dirty="0"/>
              <a:t>Periodic consideration of Working Group direction/focus/market impact</a:t>
            </a:r>
          </a:p>
          <a:p>
            <a:pPr lvl="1"/>
            <a:r>
              <a:rPr lang="en-US" dirty="0"/>
              <a:t>Socialization/Facilitation of process changes (As proposed by Working Groups, Staff and Board)</a:t>
            </a:r>
          </a:p>
          <a:p>
            <a:pPr lvl="1"/>
            <a:r>
              <a:rPr lang="en-US" dirty="0"/>
              <a:t>Recommendation to Board of Directors on process changes</a:t>
            </a:r>
          </a:p>
          <a:p>
            <a:pPr lvl="1"/>
            <a:r>
              <a:rPr lang="en-US" dirty="0"/>
              <a:t>Approval of documentation template changes (As proposed by Working Groups, Staff and Board)</a:t>
            </a:r>
          </a:p>
          <a:p>
            <a:pPr lvl="1"/>
            <a:r>
              <a:rPr lang="en-US" dirty="0"/>
              <a:t>Socialization/Facilitation of new Liaison Agreements</a:t>
            </a:r>
          </a:p>
          <a:p>
            <a:pPr lvl="1"/>
            <a:r>
              <a:rPr lang="en-US" dirty="0"/>
              <a:t>Reports to the Board at all conference calls and F2F meetings</a:t>
            </a:r>
          </a:p>
          <a:p>
            <a:pPr marL="457200" lvl="1" indent="0">
              <a:buNone/>
            </a:pPr>
            <a:r>
              <a:rPr lang="en-US" dirty="0"/>
              <a:t>All decisions are made by consensus.</a:t>
            </a:r>
          </a:p>
          <a:p>
            <a:pPr lvl="3"/>
            <a:endParaRPr lang="en-US" dirty="0"/>
          </a:p>
          <a:p>
            <a:r>
              <a:rPr lang="en-US" dirty="0"/>
              <a:t>Attendees</a:t>
            </a:r>
          </a:p>
          <a:p>
            <a:pPr lvl="1"/>
            <a:r>
              <a:rPr lang="en-US" dirty="0"/>
              <a:t>Working Group representatives, volunteers from the Board of Directors and OMA Staff.</a:t>
            </a:r>
          </a:p>
          <a:p>
            <a:pPr lvl="1"/>
            <a:r>
              <a:rPr lang="en-US" dirty="0"/>
              <a:t>The Working Group Officers or their representative are required to attend.</a:t>
            </a:r>
          </a:p>
          <a:p>
            <a:pPr lvl="1"/>
            <a:r>
              <a:rPr lang="en-US" dirty="0"/>
              <a:t>Any OMA member company may participate in the Steering Committee meetings.</a:t>
            </a:r>
          </a:p>
          <a:p>
            <a:pPr lvl="3"/>
            <a:endParaRPr lang="en-US" dirty="0"/>
          </a:p>
          <a:p>
            <a:r>
              <a:rPr lang="en-US" dirty="0"/>
              <a:t>The Steering Committee will be led by a Convener.</a:t>
            </a:r>
          </a:p>
          <a:p>
            <a:pPr lvl="1"/>
            <a:r>
              <a:rPr lang="en-US" dirty="0"/>
              <a:t>Any member of the Steering Committee can volunteer for the role.</a:t>
            </a:r>
          </a:p>
        </p:txBody>
      </p:sp>
    </p:spTree>
    <p:extLst>
      <p:ext uri="{BB962C8B-B14F-4D97-AF65-F5344CB8AC3E}">
        <p14:creationId xmlns:p14="http://schemas.microsoft.com/office/powerpoint/2010/main" val="8415411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Liaisons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897526"/>
            <a:ext cx="8229600" cy="4245974"/>
          </a:xfrm>
        </p:spPr>
        <p:txBody>
          <a:bodyPr>
            <a:normAutofit lnSpcReduction="10000"/>
          </a:bodyPr>
          <a:lstStyle/>
          <a:p>
            <a:r>
              <a:rPr lang="en-US" dirty="0"/>
              <a:t>Complete List: </a:t>
            </a:r>
            <a:r>
              <a:rPr lang="en-US" dirty="0">
                <a:hlinkClick r:id="rId2"/>
              </a:rPr>
              <a:t>https://www.omaspecworks.org/about/collaborate/</a:t>
            </a:r>
            <a:r>
              <a:rPr lang="en-US" dirty="0"/>
              <a:t> </a:t>
            </a:r>
          </a:p>
          <a:p>
            <a:pPr lvl="4"/>
            <a:endParaRPr lang="en-US" dirty="0"/>
          </a:p>
          <a:p>
            <a:r>
              <a:rPr lang="en-US" dirty="0"/>
              <a:t>Active</a:t>
            </a:r>
          </a:p>
          <a:p>
            <a:pPr lvl="1"/>
            <a:r>
              <a:rPr lang="en-US" dirty="0"/>
              <a:t>3GPP (Third Generation Partnership Project)</a:t>
            </a:r>
          </a:p>
          <a:p>
            <a:pPr lvl="1"/>
            <a:r>
              <a:rPr lang="en-US" dirty="0"/>
              <a:t>BBF (The Broadband Forum)</a:t>
            </a:r>
          </a:p>
          <a:p>
            <a:pPr lvl="1"/>
            <a:r>
              <a:rPr lang="en-US" dirty="0"/>
              <a:t>ETSI</a:t>
            </a:r>
          </a:p>
          <a:p>
            <a:pPr lvl="1"/>
            <a:r>
              <a:rPr lang="en-US" dirty="0"/>
              <a:t>GCF (Global Certification Forum) / PTCRB</a:t>
            </a:r>
          </a:p>
          <a:p>
            <a:pPr lvl="1"/>
            <a:r>
              <a:rPr lang="en-US" dirty="0"/>
              <a:t>GSMA</a:t>
            </a:r>
          </a:p>
          <a:p>
            <a:pPr lvl="1"/>
            <a:r>
              <a:rPr lang="en-US" dirty="0"/>
              <a:t>OCF (Open Connectivity Foundation)</a:t>
            </a:r>
          </a:p>
          <a:p>
            <a:pPr lvl="1"/>
            <a:r>
              <a:rPr lang="en-US" dirty="0"/>
              <a:t>oneM2M</a:t>
            </a:r>
          </a:p>
          <a:p>
            <a:pPr lvl="1"/>
            <a:r>
              <a:rPr lang="en-US" dirty="0"/>
              <a:t>TTA (Telecommunications Technology Association)</a:t>
            </a:r>
          </a:p>
          <a:p>
            <a:pPr lvl="1"/>
            <a:r>
              <a:rPr lang="en-US" dirty="0"/>
              <a:t>WBA (Wireless Broadband Association)</a:t>
            </a:r>
          </a:p>
          <a:p>
            <a:pPr lvl="1"/>
            <a:r>
              <a:rPr lang="en-US" dirty="0"/>
              <a:t>Wi-Fi Alliance</a:t>
            </a:r>
          </a:p>
        </p:txBody>
      </p:sp>
    </p:spTree>
    <p:extLst>
      <p:ext uri="{BB962C8B-B14F-4D97-AF65-F5344CB8AC3E}">
        <p14:creationId xmlns:p14="http://schemas.microsoft.com/office/powerpoint/2010/main" val="11321996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1000</TotalTime>
  <Words>226</Words>
  <Application>Microsoft Office PowerPoint</Application>
  <PresentationFormat>On-screen Show (16:9)</PresentationFormat>
  <Paragraphs>37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Steering Committee OVERVIEW</vt:lpstr>
      <vt:lpstr>Steering Committee</vt:lpstr>
      <vt:lpstr>Liaisons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Checkers McGee</dc:creator>
  <cp:lastModifiedBy>sean mcilroy</cp:lastModifiedBy>
  <cp:revision>164</cp:revision>
  <dcterms:created xsi:type="dcterms:W3CDTF">2013-01-09T22:19:17Z</dcterms:created>
  <dcterms:modified xsi:type="dcterms:W3CDTF">2018-04-26T02:54:43Z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-1982524864</vt:i4>
  </property>
  <property fmtid="{D5CDD505-2E9C-101B-9397-08002B2CF9AE}" pid="3" name="_NewReviewCycle">
    <vt:lpwstr/>
  </property>
  <property fmtid="{D5CDD505-2E9C-101B-9397-08002B2CF9AE}" pid="4" name="_EmailSubject">
    <vt:lpwstr>All Hands meeting in Bangkok. comments requested.</vt:lpwstr>
  </property>
  <property fmtid="{D5CDD505-2E9C-101B-9397-08002B2CF9AE}" pid="5" name="_AuthorEmail">
    <vt:lpwstr>asoloway@qti.qualcomm.com</vt:lpwstr>
  </property>
  <property fmtid="{D5CDD505-2E9C-101B-9397-08002B2CF9AE}" pid="6" name="_AuthorEmailDisplayName">
    <vt:lpwstr>Alan Soloway</vt:lpwstr>
  </property>
</Properties>
</file>