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handoutMasterIdLst>
    <p:handoutMasterId r:id="rId12"/>
  </p:handoutMasterIdLst>
  <p:sldIdLst>
    <p:sldId id="293" r:id="rId2"/>
    <p:sldId id="318" r:id="rId3"/>
    <p:sldId id="319" r:id="rId4"/>
    <p:sldId id="320" r:id="rId5"/>
    <p:sldId id="321" r:id="rId6"/>
    <p:sldId id="322" r:id="rId7"/>
    <p:sldId id="323" r:id="rId8"/>
    <p:sldId id="324" r:id="rId9"/>
    <p:sldId id="325" r:id="rId10"/>
  </p:sldIdLst>
  <p:sldSz cx="9363075" cy="7023100"/>
  <p:notesSz cx="6858000" cy="9180513"/>
  <p:kinsoku lang="zh-CN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2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92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DB5C3"/>
    <a:srgbClr val="99FFCC"/>
    <a:srgbClr val="FFCCCC"/>
    <a:srgbClr val="FEEDCE"/>
    <a:srgbClr val="330066"/>
    <a:srgbClr val="543800"/>
    <a:srgbClr val="EAEAEA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>
      <p:cViewPr varScale="1">
        <p:scale>
          <a:sx n="82" d="100"/>
          <a:sy n="82" d="100"/>
        </p:scale>
        <p:origin x="1421" y="77"/>
      </p:cViewPr>
      <p:guideLst>
        <p:guide orient="horz" pos="2212"/>
        <p:guide pos="29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2088" y="-84"/>
      </p:cViewPr>
      <p:guideLst>
        <p:guide orient="horz" pos="2892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55282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76738"/>
            <a:ext cx="5029200" cy="4149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Body Text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1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84288" y="796925"/>
            <a:ext cx="4289425" cy="32178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18255741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675" y="2181225"/>
            <a:ext cx="7959725" cy="15065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938" y="3979863"/>
            <a:ext cx="6553200" cy="1795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9929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6074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33363"/>
            <a:ext cx="2193925" cy="63198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233363"/>
            <a:ext cx="6432550" cy="6319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1097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278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8138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8138" cy="15367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5371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169988"/>
            <a:ext cx="4313238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169988"/>
            <a:ext cx="4313237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9263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645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6150" y="1571625"/>
            <a:ext cx="4138613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6150" y="2227263"/>
            <a:ext cx="4138613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584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018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8026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775" y="279400"/>
            <a:ext cx="5233988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8585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8163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8163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8163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7837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5000"/>
            <a:lum/>
          </a:blip>
          <a:srcRect/>
          <a:stretch>
            <a:fillRect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346950" y="6272213"/>
            <a:ext cx="16287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endParaRPr lang="en-GB" altLang="zh-CN" smtClean="0">
              <a:ea typeface="宋体" panose="02010600030101010101" pitchFamily="2" charset="-122"/>
            </a:endParaRPr>
          </a:p>
        </p:txBody>
      </p:sp>
      <p:sp>
        <p:nvSpPr>
          <p:cNvPr id="1028" name="Line 9"/>
          <p:cNvSpPr>
            <a:spLocks noChangeShapeType="1"/>
          </p:cNvSpPr>
          <p:nvPr userDrawn="1"/>
        </p:nvSpPr>
        <p:spPr bwMode="auto">
          <a:xfrm>
            <a:off x="300038" y="990600"/>
            <a:ext cx="8763000" cy="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/>
          </a:ln>
          <a:effectLst>
            <a:prstShdw prst="shdw17" dist="17961" dir="2700000">
              <a:srgbClr val="1F1F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0" y="6553200"/>
            <a:ext cx="9363075" cy="762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endParaRPr lang="en-GB" altLang="zh-CN" smtClean="0">
              <a:ea typeface="宋体" panose="02010600030101010101" pitchFamily="2" charset="-122"/>
            </a:endParaRPr>
          </a:p>
        </p:txBody>
      </p:sp>
      <p:sp>
        <p:nvSpPr>
          <p:cNvPr id="1030" name="Rectangle 17"/>
          <p:cNvSpPr>
            <a:spLocks noChangeArrowheads="1"/>
          </p:cNvSpPr>
          <p:nvPr userDrawn="1"/>
        </p:nvSpPr>
        <p:spPr bwMode="auto">
          <a:xfrm>
            <a:off x="0" y="6629400"/>
            <a:ext cx="48006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en-GB" altLang="en-US" sz="1000" b="1" dirty="0" smtClean="0">
                <a:cs typeface="Times New Roman" panose="02020603050405020304" pitchFamily="18" charset="0"/>
              </a:rPr>
              <a:t>© 2018 Open Mobile Alliance  All Rights Reserved.</a:t>
            </a:r>
            <a:endParaRPr lang="en-US" altLang="zh-CN" sz="1000" b="1" dirty="0" smtClean="0"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defRPr/>
            </a:pPr>
            <a:r>
              <a:rPr lang="en-US" altLang="zh-CN" sz="900" b="1" dirty="0" smtClean="0">
                <a:latin typeface="Arial Narrow" panose="020B0606020202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Used with the permission of the Open Mobile Alliance under the terms as stated in this document.</a:t>
            </a:r>
            <a:endParaRPr lang="en-US" altLang="zh-CN" sz="900" b="1" dirty="0" smtClean="0">
              <a:solidFill>
                <a:srgbClr val="999999"/>
              </a:solidFill>
              <a:latin typeface="Arial Narrow" panose="020B0606020202030204" pitchFamily="34" charset="0"/>
              <a:ea typeface="宋体" panose="02010600030101010101" pitchFamily="2" charset="-122"/>
            </a:endParaRPr>
          </a:p>
        </p:txBody>
      </p:sp>
      <p:sp>
        <p:nvSpPr>
          <p:cNvPr id="1031" name="Rectangle 18"/>
          <p:cNvSpPr>
            <a:spLocks noChangeArrowheads="1"/>
          </p:cNvSpPr>
          <p:nvPr userDrawn="1"/>
        </p:nvSpPr>
        <p:spPr bwMode="auto">
          <a:xfrm>
            <a:off x="4605338" y="6686550"/>
            <a:ext cx="3657600" cy="25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r>
              <a:rPr lang="en-GB" sz="1200" b="1" dirty="0" smtClean="0"/>
              <a:t>OMA-SC-2018-0023</a:t>
            </a:r>
            <a:endParaRPr lang="en-US" altLang="zh-CN" sz="1200" b="1" dirty="0" smtClean="0">
              <a:latin typeface="Arial Narrow" panose="020B0606020202030204" pitchFamily="34" charset="0"/>
              <a:ea typeface="宋体" panose="02010600030101010101" pitchFamily="2" charset="-122"/>
            </a:endParaRPr>
          </a:p>
        </p:txBody>
      </p:sp>
      <p:sp>
        <p:nvSpPr>
          <p:cNvPr id="1032" name="Rectangle 19"/>
          <p:cNvSpPr>
            <a:spLocks noChangeArrowheads="1"/>
          </p:cNvSpPr>
          <p:nvPr userDrawn="1"/>
        </p:nvSpPr>
        <p:spPr bwMode="auto">
          <a:xfrm>
            <a:off x="8001000" y="6629400"/>
            <a:ext cx="136207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90000"/>
              </a:lnSpc>
              <a:defRPr/>
            </a:pPr>
            <a:r>
              <a:rPr lang="en-US" altLang="zh-CN" sz="1800" b="1" dirty="0" smtClean="0">
                <a:latin typeface="Arial Narrow" panose="020B0606020202030204" pitchFamily="34" charset="0"/>
                <a:ea typeface="宋体" panose="02010600030101010101" pitchFamily="2" charset="-122"/>
              </a:rPr>
              <a:t>Slide #</a:t>
            </a:r>
            <a:fld id="{DB86588A-538B-4999-B83C-C451848F7817}" type="slidenum">
              <a:rPr lang="en-US" altLang="zh-CN" sz="1800" b="1" smtClean="0">
                <a:latin typeface="Arial Narrow" panose="020B0606020202030204" pitchFamily="34" charset="0"/>
                <a:ea typeface="宋体" panose="02010600030101010101" pitchFamily="2" charset="-122"/>
              </a:rPr>
              <a:pPr algn="r">
                <a:lnSpc>
                  <a:spcPct val="90000"/>
                </a:lnSpc>
                <a:defRPr/>
              </a:pPr>
              <a:t>‹#›</a:t>
            </a:fld>
            <a:r>
              <a:rPr lang="en-US" altLang="zh-CN" sz="1800" b="1" dirty="0" smtClean="0">
                <a:latin typeface="Arial Narrow" panose="020B0606020202030204" pitchFamily="34" charset="0"/>
                <a:ea typeface="宋体" panose="02010600030101010101" pitchFamily="2" charset="-122"/>
              </a:rPr>
              <a:t/>
            </a:r>
            <a:br>
              <a:rPr lang="en-US" altLang="zh-CN" sz="1800" b="1" dirty="0" smtClean="0">
                <a:latin typeface="Arial Narrow" panose="020B0606020202030204" pitchFamily="34" charset="0"/>
                <a:ea typeface="宋体" panose="02010600030101010101" pitchFamily="2" charset="-122"/>
              </a:rPr>
            </a:br>
            <a:r>
              <a:rPr lang="en-US" altLang="zh-CN" sz="500" dirty="0" smtClean="0">
                <a:solidFill>
                  <a:srgbClr val="999999"/>
                </a:solidFill>
                <a:ea typeface="宋体" panose="02010600030101010101" pitchFamily="2" charset="-122"/>
              </a:rPr>
              <a:t>[OMA-Template-INFslides-20180411-I]</a:t>
            </a:r>
            <a:endParaRPr lang="en-US" altLang="zh-CN" sz="1800" b="1" dirty="0" smtClean="0">
              <a:latin typeface="Arial Narrow" panose="020B0606020202030204" pitchFamily="34" charset="0"/>
              <a:ea typeface="宋体" panose="02010600030101010101" pitchFamily="2" charset="-122"/>
            </a:endParaRP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zh-CN" dirty="0" smtClean="0"/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169988"/>
            <a:ext cx="8778875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1st Level Bullet</a:t>
            </a:r>
          </a:p>
          <a:p>
            <a:pPr lvl="1"/>
            <a:r>
              <a:rPr lang="en-US" altLang="zh-CN" dirty="0" smtClean="0"/>
              <a:t>2nd Level Bullet</a:t>
            </a:r>
          </a:p>
          <a:p>
            <a:pPr lvl="2"/>
            <a:r>
              <a:rPr lang="en-US" altLang="zh-CN" dirty="0" smtClean="0"/>
              <a:t>3rd Level Bullet</a:t>
            </a:r>
          </a:p>
          <a:p>
            <a:pPr lvl="3"/>
            <a:r>
              <a:rPr lang="en-US" altLang="zh-CN" dirty="0" smtClean="0"/>
              <a:t>4th Level Bullet</a:t>
            </a:r>
          </a:p>
          <a:p>
            <a:pPr lvl="4"/>
            <a:r>
              <a:rPr lang="en-US" altLang="zh-CN" dirty="0" smtClean="0"/>
              <a:t>5th Level Bullet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9pPr>
    </p:titleStyle>
    <p:bodyStyle>
      <a:lvl1pPr marL="111125" indent="-111125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600">
          <a:solidFill>
            <a:srgbClr val="000066"/>
          </a:solidFill>
          <a:latin typeface="+mn-lt"/>
          <a:ea typeface="+mn-ea"/>
          <a:cs typeface="+mn-cs"/>
        </a:defRPr>
      </a:lvl1pPr>
      <a:lvl2pPr marL="341313" indent="-115888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200">
          <a:solidFill>
            <a:srgbClr val="480024"/>
          </a:solidFill>
          <a:latin typeface="+mn-lt"/>
        </a:defRPr>
      </a:lvl2pPr>
      <a:lvl3pPr marL="569913" indent="-114300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0B2200"/>
          </a:solidFill>
          <a:latin typeface="+mn-lt"/>
        </a:defRPr>
      </a:lvl3pPr>
      <a:lvl4pPr marL="795338" indent="-111125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>
          <a:solidFill>
            <a:srgbClr val="543800"/>
          </a:solidFill>
          <a:latin typeface="+mn-lt"/>
        </a:defRPr>
      </a:lvl4pPr>
      <a:lvl5pPr marL="10287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5pPr>
      <a:lvl6pPr marL="14859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6pPr>
      <a:lvl7pPr marL="19431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7pPr>
      <a:lvl8pPr marL="24003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8pPr>
      <a:lvl9pPr marL="28575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openmobilealliance.org/UseAgreement.htm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6"/>
          <p:cNvSpPr>
            <a:spLocks noGrp="1" noChangeArrowheads="1"/>
          </p:cNvSpPr>
          <p:nvPr>
            <p:ph type="ctrTitle"/>
          </p:nvPr>
        </p:nvSpPr>
        <p:spPr>
          <a:xfrm>
            <a:off x="566738" y="2286000"/>
            <a:ext cx="8305800" cy="1073150"/>
          </a:xfrm>
          <a:noFill/>
        </p:spPr>
        <p:txBody>
          <a:bodyPr anchor="t"/>
          <a:lstStyle/>
          <a:p>
            <a:pPr algn="r"/>
            <a:r>
              <a:rPr lang="en-US" altLang="zh-CN" sz="2800" dirty="0" smtClean="0">
                <a:latin typeface="Arial Narrow" panose="020B0606020202030204" pitchFamily="34" charset="0"/>
                <a:ea typeface="宋体" panose="02010600030101010101" pitchFamily="2" charset="-122"/>
              </a:rPr>
              <a:t>OMA </a:t>
            </a:r>
            <a:r>
              <a:rPr lang="en-US" altLang="zh-CN" sz="2800" dirty="0" smtClean="0">
                <a:latin typeface="Arial Narrow" panose="020B0606020202030204" pitchFamily="34" charset="0"/>
                <a:ea typeface="宋体" panose="02010600030101010101" pitchFamily="2" charset="-122"/>
              </a:rPr>
              <a:t>Working Groups </a:t>
            </a:r>
            <a:r>
              <a:rPr lang="en-US" altLang="zh-CN" sz="2800" dirty="0" smtClean="0">
                <a:latin typeface="Arial Narrow" panose="020B0606020202030204" pitchFamily="34" charset="0"/>
                <a:ea typeface="宋体" panose="02010600030101010101" pitchFamily="2" charset="-122"/>
              </a:rPr>
              <a:t>Summary</a:t>
            </a:r>
            <a:r>
              <a:rPr lang="en-US" altLang="zh-CN" sz="900" dirty="0" smtClean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br>
              <a:rPr lang="en-US" altLang="zh-CN" sz="900" dirty="0" smtClean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2000" dirty="0" smtClean="0">
                <a:latin typeface="Arial" panose="020B0604020202020204" pitchFamily="34" charset="0"/>
                <a:ea typeface="宋体" panose="02010600030101010101" pitchFamily="2" charset="-122"/>
              </a:rPr>
              <a:t>Draft – 26 May 2018</a:t>
            </a:r>
          </a:p>
        </p:txBody>
      </p:sp>
      <p:sp>
        <p:nvSpPr>
          <p:cNvPr id="3076" name="Text Box 57"/>
          <p:cNvSpPr txBox="1">
            <a:spLocks noChangeArrowheads="1"/>
          </p:cNvSpPr>
          <p:nvPr/>
        </p:nvSpPr>
        <p:spPr bwMode="auto">
          <a:xfrm>
            <a:off x="1295400" y="5873750"/>
            <a:ext cx="6781800" cy="635000"/>
          </a:xfrm>
          <a:prstGeom prst="rect">
            <a:avLst/>
          </a:prstGeom>
          <a:solidFill>
            <a:srgbClr val="EAEAEA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defTabSz="7620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5000"/>
              </a:spcBef>
            </a:pPr>
            <a:r>
              <a:rPr lang="en-US" altLang="zh-CN" sz="900">
                <a:ea typeface="宋体" panose="02010600030101010101" pitchFamily="2" charset="-122"/>
                <a:cs typeface="Times New Roman" panose="02020603050405020304" pitchFamily="18" charset="0"/>
              </a:rPr>
              <a:t>USE OF THIS DOCUMENT BY NON-OMA MEMBERS IS SUBJECT TO ALL OF THE TERMS AND CONDITIONS OF THE USE AGREEMENT (located at </a:t>
            </a:r>
            <a:r>
              <a:rPr lang="en-US" altLang="zh-CN" sz="900"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http://www.openmobilealliance.org/UseAgreement.html</a:t>
            </a:r>
            <a:r>
              <a:rPr lang="en-US" altLang="zh-CN" sz="900">
                <a:ea typeface="宋体" panose="02010600030101010101" pitchFamily="2" charset="-122"/>
                <a:cs typeface="Times New Roman" panose="02020603050405020304" pitchFamily="18" charset="0"/>
              </a:rPr>
              <a:t>) AND IF YOU HAVE NOT AGREED TO THE TERMS OF THE USE AGREEMENT, YOU DO NOT HAVE THE RIGHT TO USE, COPY OR DISTRIBUTE THIS DOCUMENT.</a:t>
            </a:r>
          </a:p>
          <a:p>
            <a:pPr>
              <a:spcBef>
                <a:spcPct val="35000"/>
              </a:spcBef>
            </a:pPr>
            <a:r>
              <a:rPr lang="en-US" altLang="zh-CN" sz="900">
                <a:ea typeface="宋体" panose="02010600030101010101" pitchFamily="2" charset="-122"/>
                <a:cs typeface="Times New Roman" panose="02020603050405020304" pitchFamily="18" charset="0"/>
              </a:rPr>
              <a:t>THIS DOCUMENT IS PROVIDED ON AN "AS IS" "AS AVAILABLE" AND "WITH ALL FAULTS" BASIS.</a:t>
            </a:r>
          </a:p>
        </p:txBody>
      </p:sp>
      <p:sp>
        <p:nvSpPr>
          <p:cNvPr id="3078" name="Line 13"/>
          <p:cNvSpPr>
            <a:spLocks noChangeShapeType="1"/>
          </p:cNvSpPr>
          <p:nvPr/>
        </p:nvSpPr>
        <p:spPr bwMode="auto">
          <a:xfrm flipH="1">
            <a:off x="566738" y="3200400"/>
            <a:ext cx="8305800" cy="0"/>
          </a:xfrm>
          <a:prstGeom prst="line">
            <a:avLst/>
          </a:prstGeom>
          <a:noFill/>
          <a:ln w="6350">
            <a:solidFill>
              <a:srgbClr val="A50021"/>
            </a:solidFill>
            <a:round/>
            <a:headEnd/>
            <a:tailEnd/>
          </a:ln>
          <a:effectLst>
            <a:prstShdw prst="shdw17" dist="17961" dir="13500000">
              <a:srgbClr val="630014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9" name="Rectangle 26"/>
          <p:cNvSpPr>
            <a:spLocks noChangeArrowheads="1"/>
          </p:cNvSpPr>
          <p:nvPr/>
        </p:nvSpPr>
        <p:spPr bwMode="auto">
          <a:xfrm>
            <a:off x="566738" y="4114800"/>
            <a:ext cx="830580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defTabSz="7620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7620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7620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7620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7620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7620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en-US" altLang="zh-CN" b="1" dirty="0">
                <a:ea typeface="宋体" panose="02010600030101010101" pitchFamily="2" charset="-122"/>
              </a:rPr>
              <a:t>Open Mobile Alliance</a:t>
            </a:r>
            <a:br>
              <a:rPr lang="en-US" altLang="zh-CN" b="1" dirty="0">
                <a:ea typeface="宋体" panose="02010600030101010101" pitchFamily="2" charset="-122"/>
              </a:rPr>
            </a:br>
            <a:r>
              <a:rPr lang="en-US" altLang="zh-CN" dirty="0">
                <a:ea typeface="宋体" panose="02010600030101010101" pitchFamily="2" charset="-122"/>
              </a:rPr>
              <a:t>OMA-SC-2018-0023-INP_Working_Groups_Summary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37" y="158750"/>
            <a:ext cx="2998723" cy="7253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>
                <a:ea typeface="宋体" panose="02010600030101010101" pitchFamily="2" charset="-122"/>
              </a:rPr>
              <a:t>OMA WGs Summary </a:t>
            </a:r>
            <a:endParaRPr lang="en-GB" altLang="zh-CN" dirty="0" smtClean="0">
              <a:ea typeface="宋体" panose="02010600030101010101" pitchFamily="2" charset="-122"/>
            </a:endParaRP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CN" dirty="0">
                <a:ea typeface="宋体" panose="02010600030101010101" pitchFamily="2" charset="-122"/>
              </a:rPr>
              <a:t>Architecture (ARC WG)</a:t>
            </a:r>
          </a:p>
          <a:p>
            <a:r>
              <a:rPr lang="en-GB" altLang="zh-CN" dirty="0">
                <a:ea typeface="宋体" panose="02010600030101010101" pitchFamily="2" charset="-122"/>
              </a:rPr>
              <a:t>Content Delivery (CD WG)</a:t>
            </a:r>
          </a:p>
          <a:p>
            <a:r>
              <a:rPr lang="en-GB" altLang="zh-CN" dirty="0">
                <a:ea typeface="宋体" panose="02010600030101010101" pitchFamily="2" charset="-122"/>
              </a:rPr>
              <a:t>Communications (COM WG)</a:t>
            </a:r>
          </a:p>
          <a:p>
            <a:r>
              <a:rPr lang="en-GB" altLang="zh-CN" dirty="0">
                <a:ea typeface="宋体" panose="02010600030101010101" pitchFamily="2" charset="-122"/>
              </a:rPr>
              <a:t>Device Management &amp; Service Enablement (DM&amp;SE WG)</a:t>
            </a:r>
          </a:p>
          <a:p>
            <a:r>
              <a:rPr lang="en-GB" altLang="zh-CN" dirty="0">
                <a:ea typeface="宋体" panose="02010600030101010101" pitchFamily="2" charset="-122"/>
              </a:rPr>
              <a:t>Interoperability (IOP WG)</a:t>
            </a:r>
          </a:p>
          <a:p>
            <a:r>
              <a:rPr lang="en-GB" altLang="zh-CN" dirty="0">
                <a:ea typeface="宋体" panose="02010600030101010101" pitchFamily="2" charset="-122"/>
              </a:rPr>
              <a:t>Location (LOC WG)</a:t>
            </a:r>
          </a:p>
          <a:p>
            <a:pPr>
              <a:buFontTx/>
              <a:buNone/>
            </a:pPr>
            <a:endParaRPr lang="en-GB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ARCHITECTURE (ARC WG)</a:t>
            </a:r>
            <a:br>
              <a:rPr lang="en-GB" dirty="0"/>
            </a:br>
            <a:r>
              <a:rPr lang="en-GB" dirty="0"/>
              <a:t>Current &amp; Foreseen 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000" dirty="0"/>
              <a:t>ARC activity is mainly focusing on Network APIs:</a:t>
            </a:r>
          </a:p>
          <a:p>
            <a:pPr lvl="1"/>
            <a:r>
              <a:rPr lang="en-GB" altLang="en-US" sz="1800" dirty="0" err="1"/>
              <a:t>MaaP</a:t>
            </a:r>
            <a:r>
              <a:rPr lang="en-GB" altLang="en-US" sz="1800" dirty="0"/>
              <a:t> (Messaging as a Platform) </a:t>
            </a:r>
            <a:r>
              <a:rPr lang="en-GB" altLang="en-US" sz="1800" dirty="0" err="1"/>
              <a:t>NetAPI</a:t>
            </a:r>
            <a:endParaRPr lang="en-GB" altLang="en-US" sz="1800" dirty="0"/>
          </a:p>
          <a:p>
            <a:pPr lvl="2"/>
            <a:r>
              <a:rPr lang="en-GB" altLang="en-US" sz="2400" dirty="0"/>
              <a:t>ARC is going through a new WID process in support of </a:t>
            </a:r>
            <a:r>
              <a:rPr lang="en-GB" altLang="en-US" sz="2400" dirty="0" err="1"/>
              <a:t>MaaP</a:t>
            </a:r>
            <a:r>
              <a:rPr lang="en-GB" altLang="en-US" sz="2400" dirty="0"/>
              <a:t> </a:t>
            </a:r>
            <a:r>
              <a:rPr lang="en-GB" altLang="en-US" sz="2400" dirty="0" err="1"/>
              <a:t>NetAPI</a:t>
            </a:r>
            <a:r>
              <a:rPr lang="en-GB" altLang="en-US" sz="2400" dirty="0"/>
              <a:t>  spec work </a:t>
            </a:r>
          </a:p>
          <a:p>
            <a:pPr lvl="1"/>
            <a:r>
              <a:rPr lang="en-GB" altLang="en-US" sz="1800" dirty="0"/>
              <a:t>Enhancements to other RCS-related OMA </a:t>
            </a:r>
            <a:r>
              <a:rPr lang="en-GB" altLang="en-US" sz="1800" dirty="0" err="1"/>
              <a:t>NetAPIs</a:t>
            </a:r>
            <a:r>
              <a:rPr lang="en-GB" altLang="en-US" sz="1800" dirty="0"/>
              <a:t>:</a:t>
            </a:r>
          </a:p>
          <a:p>
            <a:pPr lvl="2"/>
            <a:r>
              <a:rPr lang="en-GB" altLang="en-US" sz="2400" dirty="0"/>
              <a:t>Chat and Capability Discovery</a:t>
            </a:r>
          </a:p>
          <a:p>
            <a:pPr lvl="1"/>
            <a:endParaRPr lang="en-GB" altLang="en-US" sz="1800" dirty="0"/>
          </a:p>
          <a:p>
            <a:r>
              <a:rPr lang="en-GB" altLang="en-US" sz="2000" dirty="0"/>
              <a:t>Possible ARC Activities in 2018 </a:t>
            </a:r>
          </a:p>
          <a:p>
            <a:pPr lvl="1"/>
            <a:r>
              <a:rPr lang="en-GB" altLang="en-US" sz="1800" dirty="0"/>
              <a:t>Further work on </a:t>
            </a:r>
            <a:r>
              <a:rPr lang="en-GB" altLang="en-US" sz="1800" dirty="0" err="1"/>
              <a:t>MaaP</a:t>
            </a:r>
            <a:r>
              <a:rPr lang="en-GB" altLang="en-US" sz="1800" dirty="0"/>
              <a:t>-related </a:t>
            </a:r>
            <a:r>
              <a:rPr lang="en-GB" altLang="en-US" sz="1800" dirty="0" err="1"/>
              <a:t>NetAPIs</a:t>
            </a:r>
            <a:r>
              <a:rPr lang="en-GB" altLang="en-US" sz="1800" dirty="0"/>
              <a:t> in support of additional </a:t>
            </a:r>
            <a:r>
              <a:rPr lang="en-GB" altLang="en-US" sz="1800" dirty="0" err="1"/>
              <a:t>Chatbot</a:t>
            </a:r>
            <a:r>
              <a:rPr lang="en-GB" altLang="en-US" sz="1800" dirty="0"/>
              <a:t> UCs (e.g. group chats, …)</a:t>
            </a:r>
          </a:p>
          <a:p>
            <a:pPr lvl="1"/>
            <a:r>
              <a:rPr lang="en-GB" altLang="en-US" sz="1800" dirty="0"/>
              <a:t>Enhancements to the other RCS-related </a:t>
            </a:r>
            <a:r>
              <a:rPr lang="en-GB" altLang="en-US" sz="1800" dirty="0" err="1"/>
              <a:t>NetAPIs</a:t>
            </a:r>
            <a:r>
              <a:rPr lang="en-GB" altLang="en-US" sz="1800" dirty="0"/>
              <a:t> (e.g. NMS)</a:t>
            </a:r>
          </a:p>
          <a:p>
            <a:pPr lvl="1"/>
            <a:r>
              <a:rPr lang="en-GB" altLang="en-US" sz="1800" dirty="0"/>
              <a:t>OMA ARC (using a small focused team similar to </a:t>
            </a:r>
            <a:r>
              <a:rPr lang="en-GB" altLang="en-US" sz="1800" dirty="0" err="1"/>
              <a:t>MaaP</a:t>
            </a:r>
            <a:r>
              <a:rPr lang="en-GB" altLang="en-US" sz="1800" dirty="0"/>
              <a:t>-related </a:t>
            </a:r>
            <a:r>
              <a:rPr lang="en-GB" altLang="en-US" sz="1800" dirty="0" err="1"/>
              <a:t>NetAPI</a:t>
            </a:r>
            <a:r>
              <a:rPr lang="en-GB" altLang="en-US" sz="1800" dirty="0"/>
              <a:t>) can be used for specifying other </a:t>
            </a:r>
            <a:r>
              <a:rPr lang="en-GB" altLang="en-US" sz="1800" dirty="0" err="1"/>
              <a:t>NetAPIs</a:t>
            </a:r>
            <a:r>
              <a:rPr lang="en-GB" altLang="en-US" sz="1800" dirty="0"/>
              <a:t> the industry needs in a timely fashion</a:t>
            </a:r>
          </a:p>
          <a:p>
            <a:pPr lvl="1"/>
            <a:endParaRPr lang="en-GB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83598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CONTENT DELIVERY (CD WG)</a:t>
            </a:r>
            <a:br>
              <a:rPr lang="en-GB" dirty="0"/>
            </a:br>
            <a:r>
              <a:rPr lang="en-GB" dirty="0"/>
              <a:t>Current &amp; Foreseen 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/>
              <a:t>Running WIs</a:t>
            </a:r>
          </a:p>
          <a:p>
            <a:pPr lvl="1"/>
            <a:r>
              <a:rPr lang="en-US" altLang="ko-KR" sz="2000" dirty="0"/>
              <a:t>DWAPI-3DP, Device Web API for 3D Printer</a:t>
            </a:r>
          </a:p>
          <a:p>
            <a:pPr lvl="1"/>
            <a:r>
              <a:rPr lang="en-US" altLang="ko-KR" sz="2000" dirty="0"/>
              <a:t>SNEW, Social Network Web</a:t>
            </a:r>
          </a:p>
          <a:p>
            <a:r>
              <a:rPr lang="en-US" altLang="ko-KR" sz="2400" dirty="0"/>
              <a:t>Continue and expand current WIs</a:t>
            </a:r>
          </a:p>
          <a:p>
            <a:pPr lvl="1"/>
            <a:r>
              <a:rPr lang="en-US" altLang="ko-KR" sz="2000" dirty="0"/>
              <a:t>DWAPI: expand to various devices such as 3D Scanner and Vehicles</a:t>
            </a:r>
          </a:p>
          <a:p>
            <a:pPr lvl="1"/>
            <a:r>
              <a:rPr lang="en-US" altLang="ko-KR" sz="2000" dirty="0"/>
              <a:t>SNEW: Social Web of Things and, Loyalty and Payments TS</a:t>
            </a:r>
          </a:p>
          <a:p>
            <a:r>
              <a:rPr lang="en-US" altLang="ko-KR" sz="2400" dirty="0"/>
              <a:t>Recruit new members and collect new WI idea</a:t>
            </a:r>
          </a:p>
          <a:p>
            <a:pPr lvl="1"/>
            <a:r>
              <a:rPr lang="en-US" altLang="ko-KR" sz="2000" dirty="0"/>
              <a:t>Mostly Far East Asia-based companies which are interested in DWAPI and SNEW</a:t>
            </a:r>
          </a:p>
          <a:p>
            <a:pPr lvl="1"/>
            <a:r>
              <a:rPr lang="en-US" altLang="ko-KR" sz="2000" dirty="0"/>
              <a:t>They are interested in other contents-related area such as AI and Block-chain</a:t>
            </a:r>
          </a:p>
          <a:p>
            <a:r>
              <a:rPr lang="en-US" altLang="ko-KR" sz="2400" dirty="0"/>
              <a:t>Cooperation with other Fora</a:t>
            </a:r>
          </a:p>
          <a:p>
            <a:pPr lvl="1"/>
            <a:r>
              <a:rPr lang="en-US" altLang="ko-KR" sz="2000" dirty="0"/>
              <a:t>Continue DWAPI interworking with oneM2M MAS WG</a:t>
            </a:r>
          </a:p>
          <a:p>
            <a:pPr lvl="1"/>
            <a:r>
              <a:rPr lang="en-US" altLang="ko-KR" sz="2000" dirty="0"/>
              <a:t>Set-up SNEW interworking with W3C</a:t>
            </a:r>
          </a:p>
          <a:p>
            <a:pPr lvl="1"/>
            <a:r>
              <a:rPr lang="en-US" altLang="ko-KR" sz="2000" dirty="0"/>
              <a:t>Open source implementation of DWAPI with </a:t>
            </a:r>
            <a:r>
              <a:rPr lang="en-US" altLang="ko-KR" sz="2000" dirty="0" err="1"/>
              <a:t>DeviceWebAPI</a:t>
            </a:r>
            <a:r>
              <a:rPr lang="en-US" altLang="ko-KR" sz="2000" dirty="0"/>
              <a:t> </a:t>
            </a:r>
            <a:r>
              <a:rPr lang="en-US" altLang="ko-KR" sz="2000" dirty="0" smtClean="0"/>
              <a:t>Consortium</a:t>
            </a: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32484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COMMUNICATIONS (COM WG)</a:t>
            </a:r>
            <a:br>
              <a:rPr lang="en-GB" dirty="0"/>
            </a:br>
            <a:r>
              <a:rPr lang="en-GB" dirty="0"/>
              <a:t>Current &amp; Foreseen 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CPM 2.2 (will send for approval soon) – to support GSMA RCS Universal Profile 2.0 development. A new TS was created for API to manage Message Store</a:t>
            </a:r>
          </a:p>
          <a:p>
            <a:r>
              <a:rPr lang="en-US" dirty="0"/>
              <a:t>CPM 3.0 – to support next GSMA RCS release (2.1/3.0) and might tailor for GSMA RCS to remove the need for their endorsement (i.e. totally use CPM) and better for future enhancements for </a:t>
            </a:r>
            <a:r>
              <a:rPr lang="en-US" dirty="0" smtClean="0"/>
              <a:t>RCS</a:t>
            </a:r>
            <a:endParaRPr lang="en-US" dirty="0"/>
          </a:p>
          <a:p>
            <a:r>
              <a:rPr lang="en-US" dirty="0"/>
              <a:t>2018 – depends on GSMA RCS development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771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100" dirty="0"/>
              <a:t>DEVICE </a:t>
            </a:r>
            <a:r>
              <a:rPr lang="en-GB" sz="2100" dirty="0" smtClean="0"/>
              <a:t>MANAGEMENT &amp; SERVICE ENABLEMENT </a:t>
            </a:r>
            <a:r>
              <a:rPr lang="en-GB" sz="2100" dirty="0"/>
              <a:t>(</a:t>
            </a:r>
            <a:r>
              <a:rPr lang="en-GB" sz="2100" dirty="0" smtClean="0"/>
              <a:t>DM&amp;SE </a:t>
            </a:r>
            <a:r>
              <a:rPr lang="en-GB" sz="2100" dirty="0"/>
              <a:t>WG)</a:t>
            </a:r>
            <a:br>
              <a:rPr lang="en-GB" sz="2100" dirty="0"/>
            </a:br>
            <a:r>
              <a:rPr lang="en-GB" sz="2100" dirty="0"/>
              <a:t>Current &amp; Foreseen </a:t>
            </a:r>
            <a:r>
              <a:rPr lang="en-GB" sz="2100" dirty="0" smtClean="0"/>
              <a:t>Activities</a:t>
            </a:r>
            <a:endParaRPr lang="en-GB" sz="2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800" dirty="0"/>
              <a:t>DM WG main focus is currently on LightweightM2M (LwM2M):</a:t>
            </a:r>
          </a:p>
          <a:p>
            <a:pPr lvl="1"/>
            <a:r>
              <a:rPr lang="en-US" altLang="ko-KR" sz="2400" dirty="0"/>
              <a:t>Continue and expand current WIs</a:t>
            </a:r>
          </a:p>
          <a:p>
            <a:pPr lvl="2"/>
            <a:r>
              <a:rPr lang="en-US" altLang="ko-KR" sz="2400" dirty="0"/>
              <a:t>LwM2M Enabler</a:t>
            </a:r>
          </a:p>
          <a:p>
            <a:pPr lvl="2"/>
            <a:r>
              <a:rPr lang="en-US" altLang="ko-KR" sz="2400" dirty="0"/>
              <a:t>LwM2M object </a:t>
            </a:r>
            <a:r>
              <a:rPr lang="en-US" altLang="ko-KR" sz="2400" dirty="0" smtClean="0"/>
              <a:t>enablers</a:t>
            </a:r>
            <a:endParaRPr lang="en-US" altLang="ko-KR" sz="2400" dirty="0"/>
          </a:p>
          <a:p>
            <a:r>
              <a:rPr lang="en-US" altLang="ko-KR" sz="2800" dirty="0"/>
              <a:t>Recruit new members and collect new Work Items or Working Groups idea</a:t>
            </a:r>
          </a:p>
          <a:p>
            <a:pPr lvl="1"/>
            <a:r>
              <a:rPr lang="en-US" altLang="ko-KR" sz="2400" dirty="0" err="1"/>
              <a:t>IoT</a:t>
            </a:r>
            <a:r>
              <a:rPr lang="en-US" altLang="ko-KR" sz="2400" dirty="0"/>
              <a:t> arena service level </a:t>
            </a:r>
            <a:r>
              <a:rPr lang="en-US" altLang="ko-KR" sz="2400" dirty="0" smtClean="0"/>
              <a:t>players</a:t>
            </a:r>
            <a:endParaRPr lang="en-US" altLang="ko-KR" sz="2400" dirty="0"/>
          </a:p>
          <a:p>
            <a:r>
              <a:rPr lang="en-US" altLang="ko-KR" sz="2800" dirty="0"/>
              <a:t>Cooperation with other Fora</a:t>
            </a:r>
          </a:p>
          <a:p>
            <a:pPr lvl="1"/>
            <a:r>
              <a:rPr lang="en-US" altLang="ko-KR" sz="2400" dirty="0"/>
              <a:t>IETF, </a:t>
            </a:r>
            <a:r>
              <a:rPr lang="en-US" altLang="ko-KR" sz="2400" dirty="0" smtClean="0"/>
              <a:t>GSMA</a:t>
            </a:r>
            <a:r>
              <a:rPr lang="en-US" altLang="ko-KR" sz="2400" dirty="0"/>
              <a:t>, oneM2M is strong</a:t>
            </a:r>
          </a:p>
          <a:p>
            <a:pPr lvl="1"/>
            <a:r>
              <a:rPr lang="en-US" altLang="ko-KR" sz="2400" dirty="0"/>
              <a:t>OCF is gearing </a:t>
            </a:r>
            <a:r>
              <a:rPr lang="en-US" altLang="ko-KR" sz="2400" dirty="0" smtClean="0"/>
              <a:t>up</a:t>
            </a: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22134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INTEROPERABILITY (IOP WG)</a:t>
            </a:r>
            <a:br>
              <a:rPr lang="en-GB" dirty="0"/>
            </a:br>
            <a:r>
              <a:rPr lang="en-GB" dirty="0"/>
              <a:t> Current &amp; Foreseen 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Maintenance</a:t>
            </a:r>
          </a:p>
          <a:p>
            <a:pPr lvl="1"/>
            <a:r>
              <a:rPr lang="en-GB" altLang="en-US" dirty="0"/>
              <a:t>SUPL 2.x</a:t>
            </a:r>
          </a:p>
          <a:p>
            <a:pPr lvl="1"/>
            <a:r>
              <a:rPr lang="en-GB" altLang="en-US" dirty="0" err="1"/>
              <a:t>LPPe</a:t>
            </a:r>
            <a:r>
              <a:rPr lang="en-GB" altLang="en-US" dirty="0"/>
              <a:t> </a:t>
            </a:r>
            <a:r>
              <a:rPr lang="en-GB" altLang="en-US" dirty="0" smtClean="0"/>
              <a:t>1.0</a:t>
            </a:r>
            <a:endParaRPr lang="en-GB" altLang="en-US" dirty="0"/>
          </a:p>
          <a:p>
            <a:r>
              <a:rPr lang="en-GB" altLang="en-US" dirty="0"/>
              <a:t>Ongoing work</a:t>
            </a:r>
          </a:p>
          <a:p>
            <a:pPr lvl="1"/>
            <a:r>
              <a:rPr lang="en-GB" altLang="en-US" dirty="0"/>
              <a:t>RCS 5.1, RCS UP 1.0 and RCS UP 2.0</a:t>
            </a:r>
          </a:p>
          <a:p>
            <a:pPr lvl="1"/>
            <a:r>
              <a:rPr lang="en-GB" altLang="en-US" dirty="0"/>
              <a:t>CSS </a:t>
            </a:r>
            <a:r>
              <a:rPr lang="en-GB" altLang="en-US" dirty="0" smtClean="0"/>
              <a:t>3.0</a:t>
            </a:r>
            <a:endParaRPr lang="en-US" dirty="0"/>
          </a:p>
          <a:p>
            <a:r>
              <a:rPr lang="en-US" dirty="0"/>
              <a:t>Potential upcoming work</a:t>
            </a:r>
          </a:p>
          <a:p>
            <a:pPr lvl="1"/>
            <a:r>
              <a:rPr lang="en-GB" altLang="en-US" dirty="0"/>
              <a:t>LWM2M conformance test </a:t>
            </a:r>
            <a:r>
              <a:rPr lang="en-GB" altLang="en-US" dirty="0" smtClean="0"/>
              <a:t>cases</a:t>
            </a:r>
            <a:endParaRPr lang="en-US" dirty="0"/>
          </a:p>
          <a:p>
            <a:r>
              <a:rPr lang="en-US" dirty="0"/>
              <a:t>All work is directly linked to active </a:t>
            </a:r>
            <a:r>
              <a:rPr lang="en-GB" altLang="en-US" dirty="0"/>
              <a:t>GCF and PTCRB </a:t>
            </a:r>
            <a:r>
              <a:rPr lang="en-GB" altLang="en-US" dirty="0" smtClean="0"/>
              <a:t>certification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08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LOCATION (LOC WG)</a:t>
            </a:r>
            <a:br>
              <a:rPr lang="en-US" altLang="ko-KR" dirty="0"/>
            </a:br>
            <a:r>
              <a:rPr lang="en-GB" altLang="en-US" dirty="0"/>
              <a:t>Current &amp; Foreseen Activities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On-going work</a:t>
            </a:r>
          </a:p>
          <a:p>
            <a:pPr lvl="1"/>
            <a:r>
              <a:rPr lang="en-US" sz="2400" dirty="0"/>
              <a:t>None</a:t>
            </a:r>
          </a:p>
          <a:p>
            <a:r>
              <a:rPr lang="en-US" sz="2800" dirty="0"/>
              <a:t>Maintenance on existing enablers </a:t>
            </a:r>
          </a:p>
          <a:p>
            <a:pPr lvl="1"/>
            <a:r>
              <a:rPr lang="en-US" sz="2400" dirty="0"/>
              <a:t>Control Plane Mobility Location Protocol and Services (MLP/MLS) </a:t>
            </a:r>
          </a:p>
          <a:p>
            <a:pPr lvl="1"/>
            <a:r>
              <a:rPr lang="en-US" sz="2400" dirty="0"/>
              <a:t>Secure User Plane Location (SUPL)</a:t>
            </a:r>
          </a:p>
          <a:p>
            <a:pPr lvl="1"/>
            <a:r>
              <a:rPr lang="en-US" sz="2400" dirty="0"/>
              <a:t>LTE Positioning Protocol extensions (</a:t>
            </a:r>
            <a:r>
              <a:rPr lang="en-US" sz="2400" dirty="0" err="1"/>
              <a:t>LPPe</a:t>
            </a:r>
            <a:r>
              <a:rPr lang="en-US" sz="2400" dirty="0"/>
              <a:t>)</a:t>
            </a:r>
          </a:p>
          <a:p>
            <a:r>
              <a:rPr lang="en-US" sz="2800" dirty="0"/>
              <a:t>New potential activity</a:t>
            </a:r>
          </a:p>
          <a:p>
            <a:pPr lvl="1"/>
            <a:r>
              <a:rPr lang="en-US" sz="2400" dirty="0"/>
              <a:t>Support of 5G Requirements, Architecture, Protocols and Parameters for SUPL and </a:t>
            </a:r>
            <a:r>
              <a:rPr lang="en-US" sz="2400" dirty="0" err="1"/>
              <a:t>LPPe</a:t>
            </a:r>
            <a:r>
              <a:rPr lang="en-US" sz="2400" dirty="0"/>
              <a:t> as necessary</a:t>
            </a:r>
          </a:p>
          <a:p>
            <a:pPr lvl="1"/>
            <a:r>
              <a:rPr lang="en-US" sz="2400" dirty="0"/>
              <a:t>Explore new WID on Indoor </a:t>
            </a:r>
            <a:r>
              <a:rPr lang="en-US" sz="2400" dirty="0" smtClean="0"/>
              <a:t>Location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2757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Discussion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Any Questions?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511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D:\Data\OMA\OMA Template.pot</Template>
  <TotalTime>6805</TotalTime>
  <Pages>15</Pages>
  <Words>588</Words>
  <Application>Microsoft Office PowerPoint</Application>
  <PresentationFormat>Custom</PresentationFormat>
  <Paragraphs>72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宋体</vt:lpstr>
      <vt:lpstr>Arial</vt:lpstr>
      <vt:lpstr>Arial Narrow</vt:lpstr>
      <vt:lpstr>Tahoma</vt:lpstr>
      <vt:lpstr>Times New Roman</vt:lpstr>
      <vt:lpstr>OMA Template</vt:lpstr>
      <vt:lpstr>OMA Working Groups Summary  Draft – 26 May 2018</vt:lpstr>
      <vt:lpstr>OMA WGs Summary </vt:lpstr>
      <vt:lpstr>ARCHITECTURE (ARC WG) Current &amp; Foreseen Activities</vt:lpstr>
      <vt:lpstr>CONTENT DELIVERY (CD WG) Current &amp; Foreseen Activities</vt:lpstr>
      <vt:lpstr>COMMUNICATIONS (COM WG) Current &amp; Foreseen Activities</vt:lpstr>
      <vt:lpstr>DEVICE MANAGEMENT &amp; SERVICE ENABLEMENT (DM&amp;SE WG) Current &amp; Foreseen Activities</vt:lpstr>
      <vt:lpstr>INTEROPERABILITY (IOP WG)  Current &amp; Foreseen Activities</vt:lpstr>
      <vt:lpstr>LOCATION (LOC WG) Current &amp; Foreseen Activities</vt:lpstr>
      <vt:lpstr>Discussion</vt:lpstr>
    </vt:vector>
  </TitlesOfParts>
  <Company>OMA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subject>Slide Deck</dc:subject>
  <dc:creator>OMA</dc:creator>
  <cp:lastModifiedBy>John Mudge</cp:lastModifiedBy>
  <cp:revision>265</cp:revision>
  <cp:lastPrinted>1999-04-27T06:51:51Z</cp:lastPrinted>
  <dcterms:created xsi:type="dcterms:W3CDTF">2002-03-19T14:05:12Z</dcterms:created>
  <dcterms:modified xsi:type="dcterms:W3CDTF">2018-05-26T15:23:17Z</dcterms:modified>
</cp:coreProperties>
</file>