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93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</p:sldIdLst>
  <p:sldSz cx="9363075" cy="7023100"/>
  <p:notesSz cx="6858000" cy="9180513"/>
  <p:kinsoku lang="zh-CN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 varScale="1">
        <p:scale>
          <a:sx n="82" d="100"/>
          <a:sy n="82" d="100"/>
        </p:scale>
        <p:origin x="1421" y="77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84"/>
      </p:cViewPr>
      <p:guideLst>
        <p:guide orient="horz" pos="2892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528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6738"/>
            <a:ext cx="5029200" cy="414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Body Text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84288" y="796925"/>
            <a:ext cx="4289425" cy="32178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825574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929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07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09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27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537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26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584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18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026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858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83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zh-CN" smtClean="0">
              <a:ea typeface="宋体" panose="02010600030101010101" pitchFamily="2" charset="-122"/>
            </a:endParaRPr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zh-CN" smtClean="0">
              <a:ea typeface="宋体" panose="02010600030101010101" pitchFamily="2" charset="-122"/>
            </a:endParaRPr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GB" altLang="en-US" sz="1000" b="1" dirty="0" smtClean="0">
                <a:cs typeface="Times New Roman" panose="02020603050405020304" pitchFamily="18" charset="0"/>
              </a:rPr>
              <a:t>© 2018 Open Mobile Alliance  All Rights Reserved.</a:t>
            </a:r>
            <a:endParaRPr lang="en-US" altLang="zh-CN" sz="1000" b="1" dirty="0" smtClean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900" b="1" dirty="0" smtClean="0">
                <a:latin typeface="Arial Narrow" panose="020B0606020202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Used with the permission of the Open Mobile Alliance under the terms as stated in this document.</a:t>
            </a:r>
            <a:endParaRPr lang="en-US" altLang="zh-CN" sz="900" b="1" dirty="0" smtClean="0">
              <a:solidFill>
                <a:srgbClr val="999999"/>
              </a:solidFill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605338" y="6686550"/>
            <a:ext cx="3657600" cy="25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en-GB" sz="1200" b="1" dirty="0" smtClean="0"/>
              <a:t>OMA-SC-2018-0023R01</a:t>
            </a:r>
            <a:endParaRPr lang="en-US" altLang="zh-CN" sz="1200" b="1" dirty="0" smtClean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Slide #</a:t>
            </a:r>
            <a:fld id="{DB86588A-538B-4999-B83C-C451848F7817}" type="slidenum">
              <a:rPr lang="en-US" altLang="zh-CN" sz="1800" b="1" smtClean="0">
                <a:latin typeface="Arial Narrow" panose="020B0606020202030204" pitchFamily="34" charset="0"/>
                <a:ea typeface="宋体" panose="02010600030101010101" pitchFamily="2" charset="-122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/>
            </a:r>
            <a:b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</a:br>
            <a:r>
              <a:rPr lang="en-US" altLang="zh-CN" sz="500" dirty="0" smtClean="0">
                <a:solidFill>
                  <a:srgbClr val="999999"/>
                </a:solidFill>
                <a:ea typeface="宋体" panose="02010600030101010101" pitchFamily="2" charset="-122"/>
              </a:rPr>
              <a:t>[OMA-Template-INFslides-20180411-I]</a:t>
            </a:r>
            <a:endParaRPr lang="en-US" altLang="zh-CN" sz="1800" b="1" dirty="0" smtClean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zh-CN" dirty="0" smtClean="0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1st Level Bullet</a:t>
            </a:r>
          </a:p>
          <a:p>
            <a:pPr lvl="1"/>
            <a:r>
              <a:rPr lang="en-US" altLang="zh-CN" dirty="0" smtClean="0"/>
              <a:t>2nd Level Bullet</a:t>
            </a:r>
          </a:p>
          <a:p>
            <a:pPr lvl="2"/>
            <a:r>
              <a:rPr lang="en-US" altLang="zh-CN" dirty="0" smtClean="0"/>
              <a:t>3rd Level Bullet</a:t>
            </a:r>
          </a:p>
          <a:p>
            <a:pPr lvl="3"/>
            <a:r>
              <a:rPr lang="en-US" altLang="zh-CN" dirty="0" smtClean="0"/>
              <a:t>4th Level Bullet</a:t>
            </a:r>
          </a:p>
          <a:p>
            <a:pPr lvl="4"/>
            <a:r>
              <a:rPr lang="en-US" altLang="zh-CN" dirty="0" smtClean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penmobilealliance.org/UseAgreement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566738" y="2286000"/>
            <a:ext cx="8305800" cy="1073150"/>
          </a:xfrm>
          <a:noFill/>
        </p:spPr>
        <p:txBody>
          <a:bodyPr anchor="t"/>
          <a:lstStyle/>
          <a:p>
            <a:pPr algn="r"/>
            <a:r>
              <a:rPr lang="en-US" altLang="zh-CN" sz="2800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OMA Working Groups Summary</a:t>
            </a:r>
            <a:r>
              <a:rPr lang="en-US" altLang="zh-CN" sz="900" dirty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sz="900" dirty="0" smtClean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Draft – </a:t>
            </a: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29 </a:t>
            </a: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May 2018</a:t>
            </a:r>
          </a:p>
        </p:txBody>
      </p:sp>
      <p:sp>
        <p:nvSpPr>
          <p:cNvPr id="3076" name="Text Box 57"/>
          <p:cNvSpPr txBox="1">
            <a:spLocks noChangeArrowheads="1"/>
          </p:cNvSpPr>
          <p:nvPr/>
        </p:nvSpPr>
        <p:spPr bwMode="auto">
          <a:xfrm>
            <a:off x="1295400" y="5873750"/>
            <a:ext cx="6781800" cy="635000"/>
          </a:xfrm>
          <a:prstGeom prst="rect">
            <a:avLst/>
          </a:prstGeom>
          <a:solidFill>
            <a:srgbClr val="EAEAEA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5000"/>
              </a:spcBef>
            </a:pP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USE OF THIS DOCUMENT BY NON-OMA MEMBERS IS SUBJECT TO ALL OF THE TERMS AND CONDITIONS OF THE USE AGREEMENT (located at </a:t>
            </a: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http://www.openmobilealliance.org/UseAgreement.html</a:t>
            </a: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) AND IF YOU HAVE NOT AGREED TO THE TERMS OF THE USE AGREEMENT, YOU DO NOT HAVE THE RIGHT TO USE, COPY OR DISTRIBUTE THIS DOCUMENT.</a:t>
            </a:r>
          </a:p>
          <a:p>
            <a:pPr>
              <a:spcBef>
                <a:spcPct val="35000"/>
              </a:spcBef>
            </a:pP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THIS DOCUMENT IS PROVIDED ON AN "AS IS" "AS AVAILABLE" AND "WITH ALL FAULTS" BASIS.</a:t>
            </a:r>
          </a:p>
        </p:txBody>
      </p:sp>
      <p:sp>
        <p:nvSpPr>
          <p:cNvPr id="3078" name="Line 13"/>
          <p:cNvSpPr>
            <a:spLocks noChangeShapeType="1"/>
          </p:cNvSpPr>
          <p:nvPr/>
        </p:nvSpPr>
        <p:spPr bwMode="auto">
          <a:xfrm flipH="1">
            <a:off x="566738" y="3200400"/>
            <a:ext cx="8305800" cy="0"/>
          </a:xfrm>
          <a:prstGeom prst="line">
            <a:avLst/>
          </a:prstGeom>
          <a:noFill/>
          <a:ln w="6350">
            <a:solidFill>
              <a:srgbClr val="A50021"/>
            </a:solidFill>
            <a:round/>
            <a:headEnd/>
            <a:tailEnd/>
          </a:ln>
          <a:effectLst>
            <a:prstShdw prst="shdw17" dist="17961" dir="13500000">
              <a:srgbClr val="630014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9" name="Rectangle 26"/>
          <p:cNvSpPr>
            <a:spLocks noChangeArrowheads="1"/>
          </p:cNvSpPr>
          <p:nvPr/>
        </p:nvSpPr>
        <p:spPr bwMode="auto">
          <a:xfrm>
            <a:off x="566738" y="4114800"/>
            <a:ext cx="83058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zh-CN" b="1" dirty="0">
                <a:ea typeface="宋体" panose="02010600030101010101" pitchFamily="2" charset="-122"/>
              </a:rPr>
              <a:t>Open Mobile Alliance</a:t>
            </a:r>
            <a:br>
              <a:rPr lang="en-US" altLang="zh-CN" b="1" dirty="0">
                <a:ea typeface="宋体" panose="02010600030101010101" pitchFamily="2" charset="-122"/>
              </a:rPr>
            </a:br>
            <a:r>
              <a:rPr lang="en-US" altLang="zh-CN" dirty="0" smtClean="0">
                <a:ea typeface="宋体" panose="02010600030101010101" pitchFamily="2" charset="-122"/>
              </a:rPr>
              <a:t>OMA-SC-2018-0023R01-INP_Working_Groups_Summary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7" y="158750"/>
            <a:ext cx="2998723" cy="725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>
                <a:ea typeface="宋体" panose="02010600030101010101" pitchFamily="2" charset="-122"/>
              </a:rPr>
              <a:t>OMA WGs Summary </a:t>
            </a:r>
            <a:endParaRPr lang="en-GB" altLang="zh-CN" dirty="0" smtClean="0">
              <a:ea typeface="宋体" panose="02010600030101010101" pitchFamily="2" charset="-122"/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>
                <a:ea typeface="宋体" panose="02010600030101010101" pitchFamily="2" charset="-122"/>
              </a:rPr>
              <a:t>Architecture (ARC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Content Delivery (CD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Communications (COM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Device Management &amp; Service Enablement (DM&amp;SE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Interoperability (IOP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Location (LOC WG)</a:t>
            </a:r>
          </a:p>
          <a:p>
            <a:pPr>
              <a:buFontTx/>
              <a:buNone/>
            </a:pPr>
            <a:endParaRPr lang="en-GB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ARCHITECTURE (ARC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altLang="en-US" sz="2800" dirty="0"/>
              <a:t>ARC activities </a:t>
            </a:r>
            <a:r>
              <a:rPr lang="en-GB" altLang="en-US" sz="2800" dirty="0" smtClean="0"/>
              <a:t>are </a:t>
            </a:r>
            <a:r>
              <a:rPr lang="en-GB" altLang="en-US" sz="2800" dirty="0"/>
              <a:t>mainly focused on RESTful Network APIs:</a:t>
            </a:r>
          </a:p>
          <a:p>
            <a:pPr lvl="2"/>
            <a:r>
              <a:rPr lang="en-GB" altLang="en-US" sz="2400" dirty="0"/>
              <a:t>Recently completed </a:t>
            </a:r>
            <a:r>
              <a:rPr lang="en-GB" altLang="en-US" sz="2400" dirty="0" err="1"/>
              <a:t>MaaP</a:t>
            </a:r>
            <a:r>
              <a:rPr lang="en-GB" altLang="en-US" sz="2400" dirty="0"/>
              <a:t> (Messaging as a Platform) </a:t>
            </a:r>
            <a:r>
              <a:rPr lang="en-GB" altLang="en-US" sz="2400" dirty="0" err="1"/>
              <a:t>NetAPI</a:t>
            </a:r>
            <a:r>
              <a:rPr lang="en-GB" altLang="en-US" sz="2400" dirty="0"/>
              <a:t> specifications </a:t>
            </a:r>
          </a:p>
          <a:p>
            <a:pPr lvl="3"/>
            <a:r>
              <a:rPr lang="en-GB" altLang="en-US" sz="2000" dirty="0"/>
              <a:t>New Bot </a:t>
            </a:r>
            <a:r>
              <a:rPr lang="en-GB" altLang="en-US" sz="2000" dirty="0" err="1"/>
              <a:t>Mgmt</a:t>
            </a:r>
            <a:r>
              <a:rPr lang="en-GB" altLang="en-US" sz="2000" dirty="0"/>
              <a:t> API spec</a:t>
            </a:r>
          </a:p>
          <a:p>
            <a:pPr lvl="3"/>
            <a:r>
              <a:rPr lang="en-GB" altLang="en-US" sz="2000" dirty="0"/>
              <a:t>Enhancements to Chat and Capability Discovery </a:t>
            </a:r>
            <a:r>
              <a:rPr lang="en-GB" altLang="en-US" sz="2000" dirty="0" err="1"/>
              <a:t>NetAPIs</a:t>
            </a:r>
            <a:r>
              <a:rPr lang="en-GB" altLang="en-US" sz="2000" dirty="0"/>
              <a:t> specs in support of </a:t>
            </a:r>
            <a:r>
              <a:rPr lang="en-GB" altLang="en-US" sz="2000" dirty="0" err="1"/>
              <a:t>MaaP</a:t>
            </a:r>
            <a:r>
              <a:rPr lang="en-GB" altLang="en-US" sz="2000" dirty="0"/>
              <a:t> use </a:t>
            </a:r>
            <a:r>
              <a:rPr lang="en-GB" altLang="en-US" sz="2000" dirty="0" smtClean="0"/>
              <a:t>cases</a:t>
            </a:r>
            <a:endParaRPr lang="en-GB" altLang="en-US" sz="2800" dirty="0"/>
          </a:p>
          <a:p>
            <a:pPr lvl="1"/>
            <a:r>
              <a:rPr lang="en-GB" altLang="en-US" sz="2800" dirty="0"/>
              <a:t>Other foreseen ARC Activities in 2018 </a:t>
            </a:r>
          </a:p>
          <a:p>
            <a:pPr lvl="2"/>
            <a:r>
              <a:rPr lang="en-GB" altLang="en-US" sz="2400" dirty="0"/>
              <a:t>New WI: Enhanced Call Notification RESTful API spec</a:t>
            </a:r>
          </a:p>
          <a:p>
            <a:pPr lvl="2"/>
            <a:r>
              <a:rPr lang="en-GB" altLang="en-US" sz="2400" dirty="0"/>
              <a:t>Enhancements to Network Message Storage (NMS) RESTful API spec</a:t>
            </a:r>
          </a:p>
          <a:p>
            <a:pPr lvl="2"/>
            <a:r>
              <a:rPr lang="en-GB" altLang="en-US" sz="2400" dirty="0"/>
              <a:t>Possible enhancements to </a:t>
            </a:r>
            <a:r>
              <a:rPr lang="en-GB" altLang="en-US" sz="2400" dirty="0" err="1"/>
              <a:t>MaaP</a:t>
            </a:r>
            <a:r>
              <a:rPr lang="en-GB" altLang="en-US" sz="2400" dirty="0"/>
              <a:t>-related </a:t>
            </a:r>
            <a:r>
              <a:rPr lang="en-GB" altLang="en-US" sz="2400" dirty="0" err="1"/>
              <a:t>NetAPIs</a:t>
            </a:r>
            <a:r>
              <a:rPr lang="en-GB" altLang="en-US" sz="2400" dirty="0"/>
              <a:t> in support of additional </a:t>
            </a:r>
            <a:r>
              <a:rPr lang="en-GB" altLang="en-US" sz="2400" dirty="0" err="1"/>
              <a:t>Chatbot</a:t>
            </a:r>
            <a:r>
              <a:rPr lang="en-GB" altLang="en-US" sz="2400" dirty="0"/>
              <a:t> use-cases</a:t>
            </a:r>
          </a:p>
          <a:p>
            <a:pPr marL="225425" lvl="1" indent="0">
              <a:buNone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598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CONTENT DELIVERY (CD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Running WIs</a:t>
            </a:r>
          </a:p>
          <a:p>
            <a:pPr lvl="1"/>
            <a:r>
              <a:rPr lang="en-US" altLang="ko-KR" sz="2000" dirty="0"/>
              <a:t>DWAPI-3DP, Device Web API for 3D Printer</a:t>
            </a:r>
          </a:p>
          <a:p>
            <a:pPr lvl="1"/>
            <a:r>
              <a:rPr lang="en-US" altLang="ko-KR" sz="2000" dirty="0"/>
              <a:t>SNEW, Social Network Web</a:t>
            </a:r>
          </a:p>
          <a:p>
            <a:r>
              <a:rPr lang="en-US" altLang="ko-KR" sz="2400" dirty="0"/>
              <a:t>Continue and expand current WIs</a:t>
            </a:r>
          </a:p>
          <a:p>
            <a:pPr lvl="1"/>
            <a:r>
              <a:rPr lang="en-US" altLang="ko-KR" sz="2000" dirty="0"/>
              <a:t>DWAPI: expand to various devices such as 3D Scanner and Vehicles</a:t>
            </a:r>
          </a:p>
          <a:p>
            <a:pPr lvl="1"/>
            <a:r>
              <a:rPr lang="en-US" altLang="ko-KR" sz="2000" dirty="0"/>
              <a:t>SNEW: Social Web of Things and, Loyalty and Payments TS</a:t>
            </a:r>
          </a:p>
          <a:p>
            <a:r>
              <a:rPr lang="en-US" altLang="ko-KR" sz="2400" dirty="0"/>
              <a:t>Recruit new members and collect new WI idea</a:t>
            </a:r>
          </a:p>
          <a:p>
            <a:pPr lvl="1"/>
            <a:r>
              <a:rPr lang="en-US" altLang="ko-KR" sz="2000" dirty="0"/>
              <a:t>Mostly Far East Asia-based companies which are interested in DWAPI and SNEW</a:t>
            </a:r>
          </a:p>
          <a:p>
            <a:pPr lvl="1"/>
            <a:r>
              <a:rPr lang="en-US" altLang="ko-KR" sz="2000" dirty="0"/>
              <a:t>They are interested in other contents-related area such as AI and Block-chain</a:t>
            </a:r>
          </a:p>
          <a:p>
            <a:r>
              <a:rPr lang="en-US" altLang="ko-KR" sz="2400" dirty="0"/>
              <a:t>Cooperation with other Fora</a:t>
            </a:r>
          </a:p>
          <a:p>
            <a:pPr lvl="1"/>
            <a:r>
              <a:rPr lang="en-US" altLang="ko-KR" sz="2000" dirty="0"/>
              <a:t>Continue DWAPI interworking with oneM2M MAS WG</a:t>
            </a:r>
          </a:p>
          <a:p>
            <a:pPr lvl="1"/>
            <a:r>
              <a:rPr lang="en-US" altLang="ko-KR" sz="2000" dirty="0"/>
              <a:t>Set-up SNEW interworking with W3C</a:t>
            </a:r>
          </a:p>
          <a:p>
            <a:pPr lvl="1"/>
            <a:r>
              <a:rPr lang="en-US" altLang="ko-KR" sz="2000" dirty="0"/>
              <a:t>Open source implementation of DWAPI with </a:t>
            </a:r>
            <a:r>
              <a:rPr lang="en-US" altLang="ko-KR" sz="2000" dirty="0" err="1"/>
              <a:t>DeviceWebAPI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Consortium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2484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COMMUNICATIONS (COM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CPM 2.2 (will send for approval soon) – to support GSMA RCS Universal Profile 2.0 development. A new TS was created for API to manage Message Store</a:t>
            </a:r>
          </a:p>
          <a:p>
            <a:r>
              <a:rPr lang="en-US" dirty="0"/>
              <a:t>CPM 3.0 – to support next GSMA RCS release (2.1/3.0) and might tailor for GSMA RCS to remove the need for their endorsement (i.e. totally use CPM) and better for future enhancements for </a:t>
            </a:r>
            <a:r>
              <a:rPr lang="en-US" dirty="0" smtClean="0"/>
              <a:t>RCS</a:t>
            </a:r>
            <a:endParaRPr lang="en-US" dirty="0"/>
          </a:p>
          <a:p>
            <a:r>
              <a:rPr lang="en-US" dirty="0"/>
              <a:t>2018 – depends on GSMA RCS development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771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100" dirty="0"/>
              <a:t>DEVICE </a:t>
            </a:r>
            <a:r>
              <a:rPr lang="en-GB" sz="2100" dirty="0" smtClean="0"/>
              <a:t>MANAGEMENT &amp; SERVICE ENABLEMENT </a:t>
            </a:r>
            <a:r>
              <a:rPr lang="en-GB" sz="2100" dirty="0"/>
              <a:t>(</a:t>
            </a:r>
            <a:r>
              <a:rPr lang="en-GB" sz="2100" dirty="0" smtClean="0"/>
              <a:t>DM&amp;SE </a:t>
            </a:r>
            <a:r>
              <a:rPr lang="en-GB" sz="2100" dirty="0"/>
              <a:t>WG)</a:t>
            </a:r>
            <a:br>
              <a:rPr lang="en-GB" sz="2100" dirty="0"/>
            </a:br>
            <a:r>
              <a:rPr lang="en-GB" sz="2100" dirty="0"/>
              <a:t>Current &amp; Foreseen </a:t>
            </a:r>
            <a:r>
              <a:rPr lang="en-GB" sz="2100" dirty="0" smtClean="0"/>
              <a:t>Activities</a:t>
            </a:r>
            <a:endParaRPr lang="en-GB" sz="2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/>
              <a:t>DMSE WG main focus is currently on LightweightM2M (LwM2M):</a:t>
            </a:r>
          </a:p>
          <a:p>
            <a:pPr lvl="1"/>
            <a:r>
              <a:rPr lang="en-US" altLang="ko-KR" sz="2400" dirty="0"/>
              <a:t>Continue and expand current WIs</a:t>
            </a:r>
          </a:p>
          <a:p>
            <a:pPr lvl="2"/>
            <a:r>
              <a:rPr lang="en-US" altLang="ko-KR" sz="2400" dirty="0"/>
              <a:t>LwM2M Enabler</a:t>
            </a:r>
          </a:p>
          <a:p>
            <a:pPr lvl="2"/>
            <a:r>
              <a:rPr lang="en-US" altLang="ko-KR" sz="2400" dirty="0"/>
              <a:t>LwM2M object enablers</a:t>
            </a:r>
          </a:p>
          <a:p>
            <a:r>
              <a:rPr lang="en-US" altLang="ko-KR" sz="2800" dirty="0"/>
              <a:t>Recruit new members and collect new Work Items or Working Groups idea</a:t>
            </a:r>
          </a:p>
          <a:p>
            <a:pPr lvl="1"/>
            <a:r>
              <a:rPr lang="en-US" altLang="ko-KR" sz="2400" dirty="0" err="1"/>
              <a:t>IoT</a:t>
            </a:r>
            <a:r>
              <a:rPr lang="en-US" altLang="ko-KR" sz="2400" dirty="0"/>
              <a:t> arena service level players</a:t>
            </a:r>
          </a:p>
          <a:p>
            <a:r>
              <a:rPr lang="en-US" altLang="ko-KR" sz="2800" dirty="0"/>
              <a:t>Cooperation with other Fora</a:t>
            </a:r>
          </a:p>
          <a:p>
            <a:pPr lvl="1"/>
            <a:r>
              <a:rPr lang="en-US" altLang="ko-KR" sz="2400" dirty="0"/>
              <a:t>3GPP, IETF, GSMA, oneM2M is established</a:t>
            </a:r>
          </a:p>
          <a:p>
            <a:pPr lvl="1"/>
            <a:r>
              <a:rPr lang="en-US" altLang="ko-KR" sz="2400" dirty="0"/>
              <a:t>IIC, OCF, </a:t>
            </a:r>
            <a:r>
              <a:rPr lang="en-US" altLang="ko-KR" sz="2400" dirty="0" err="1"/>
              <a:t>Fairhair</a:t>
            </a:r>
            <a:r>
              <a:rPr lang="en-US" altLang="ko-KR" sz="2400" dirty="0"/>
              <a:t> are being discussed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2134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INTEROPERABILITY (IOP WG)</a:t>
            </a:r>
            <a:br>
              <a:rPr lang="en-GB" dirty="0"/>
            </a:br>
            <a:r>
              <a:rPr lang="en-GB" dirty="0"/>
              <a:t> 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  <a:p>
            <a:pPr lvl="1"/>
            <a:r>
              <a:rPr lang="en-GB" altLang="en-US" dirty="0"/>
              <a:t>SUPL 2.x</a:t>
            </a:r>
          </a:p>
          <a:p>
            <a:pPr lvl="1"/>
            <a:r>
              <a:rPr lang="en-GB" altLang="en-US" dirty="0" err="1"/>
              <a:t>LPPe</a:t>
            </a:r>
            <a:r>
              <a:rPr lang="en-GB" altLang="en-US" dirty="0"/>
              <a:t> </a:t>
            </a:r>
            <a:r>
              <a:rPr lang="en-GB" altLang="en-US" dirty="0" smtClean="0"/>
              <a:t>1.0</a:t>
            </a:r>
            <a:endParaRPr lang="en-GB" altLang="en-US" dirty="0"/>
          </a:p>
          <a:p>
            <a:r>
              <a:rPr lang="en-GB" altLang="en-US" dirty="0"/>
              <a:t>Ongoing work</a:t>
            </a:r>
          </a:p>
          <a:p>
            <a:pPr lvl="1"/>
            <a:r>
              <a:rPr lang="en-GB" altLang="en-US" dirty="0"/>
              <a:t>RCS 5.1, RCS UP 1.0 and RCS UP 2.0</a:t>
            </a:r>
          </a:p>
          <a:p>
            <a:pPr lvl="1"/>
            <a:r>
              <a:rPr lang="en-GB" altLang="en-US" dirty="0"/>
              <a:t>CSS </a:t>
            </a:r>
            <a:r>
              <a:rPr lang="en-GB" altLang="en-US" dirty="0" smtClean="0"/>
              <a:t>3.0</a:t>
            </a:r>
            <a:endParaRPr lang="en-US" dirty="0"/>
          </a:p>
          <a:p>
            <a:r>
              <a:rPr lang="en-US" dirty="0"/>
              <a:t>Potential upcoming work</a:t>
            </a:r>
          </a:p>
          <a:p>
            <a:pPr lvl="1"/>
            <a:r>
              <a:rPr lang="en-GB" altLang="en-US" dirty="0"/>
              <a:t>LWM2M conformance test </a:t>
            </a:r>
            <a:r>
              <a:rPr lang="en-GB" altLang="en-US" dirty="0" smtClean="0"/>
              <a:t>cases</a:t>
            </a:r>
            <a:endParaRPr lang="en-US" dirty="0"/>
          </a:p>
          <a:p>
            <a:r>
              <a:rPr lang="en-US" dirty="0"/>
              <a:t>All work is directly linked to active </a:t>
            </a:r>
            <a:r>
              <a:rPr lang="en-GB" altLang="en-US" dirty="0"/>
              <a:t>GCF and PTCRB </a:t>
            </a:r>
            <a:r>
              <a:rPr lang="en-GB" altLang="en-US" dirty="0" smtClean="0"/>
              <a:t>certification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08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LOCATION (LOC WG)</a:t>
            </a:r>
            <a:br>
              <a:rPr lang="en-US" altLang="ko-KR" dirty="0"/>
            </a:br>
            <a:r>
              <a:rPr lang="en-GB" altLang="en-US" dirty="0"/>
              <a:t>Current &amp; Foreseen Activities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On-going work</a:t>
            </a:r>
          </a:p>
          <a:p>
            <a:pPr lvl="1"/>
            <a:r>
              <a:rPr lang="en-US" sz="2400" dirty="0"/>
              <a:t>None</a:t>
            </a:r>
          </a:p>
          <a:p>
            <a:r>
              <a:rPr lang="en-US" sz="2800" dirty="0"/>
              <a:t>Maintenance on existing enablers </a:t>
            </a:r>
          </a:p>
          <a:p>
            <a:pPr lvl="1"/>
            <a:r>
              <a:rPr lang="en-US" sz="2400" dirty="0"/>
              <a:t>Control Plane Mobility Location Protocol and Services (MLP/MLS) </a:t>
            </a:r>
          </a:p>
          <a:p>
            <a:pPr lvl="1"/>
            <a:r>
              <a:rPr lang="en-US" sz="2400" dirty="0"/>
              <a:t>Secure User Plane Location (SUPL)</a:t>
            </a:r>
          </a:p>
          <a:p>
            <a:pPr lvl="1"/>
            <a:r>
              <a:rPr lang="en-US" sz="2400" dirty="0"/>
              <a:t>LTE Positioning Protocol extensions (</a:t>
            </a:r>
            <a:r>
              <a:rPr lang="en-US" sz="2400" dirty="0" err="1"/>
              <a:t>LPPe</a:t>
            </a:r>
            <a:r>
              <a:rPr lang="en-US" sz="2400" dirty="0"/>
              <a:t>)</a:t>
            </a:r>
          </a:p>
          <a:p>
            <a:r>
              <a:rPr lang="en-US" sz="2800" dirty="0"/>
              <a:t>New potential activity</a:t>
            </a:r>
          </a:p>
          <a:p>
            <a:pPr lvl="1"/>
            <a:r>
              <a:rPr lang="en-US" sz="2400" dirty="0"/>
              <a:t>Support of 5G Requirements, Architecture, Protocols and Parameters for SUPL and </a:t>
            </a:r>
            <a:r>
              <a:rPr lang="en-US" sz="2400" dirty="0" err="1"/>
              <a:t>LPPe</a:t>
            </a:r>
            <a:r>
              <a:rPr lang="en-US" sz="2400" dirty="0"/>
              <a:t> as necessary</a:t>
            </a:r>
          </a:p>
          <a:p>
            <a:pPr lvl="1"/>
            <a:r>
              <a:rPr lang="en-US" sz="2400" dirty="0"/>
              <a:t>Explore new WID on Indoor </a:t>
            </a:r>
            <a:r>
              <a:rPr lang="en-US" sz="2400" dirty="0" smtClean="0"/>
              <a:t>Location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2757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11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6820</TotalTime>
  <Pages>15</Pages>
  <Words>567</Words>
  <Application>Microsoft Office PowerPoint</Application>
  <PresentationFormat>Custom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宋体</vt:lpstr>
      <vt:lpstr>Arial</vt:lpstr>
      <vt:lpstr>Arial Narrow</vt:lpstr>
      <vt:lpstr>Tahoma</vt:lpstr>
      <vt:lpstr>Times New Roman</vt:lpstr>
      <vt:lpstr>OMA Template</vt:lpstr>
      <vt:lpstr>OMA Working Groups Summary  Draft – 29 May 2018</vt:lpstr>
      <vt:lpstr>OMA WGs Summary </vt:lpstr>
      <vt:lpstr>ARCHITECTURE (ARC WG) Current &amp; Foreseen Activities</vt:lpstr>
      <vt:lpstr>CONTENT DELIVERY (CD WG) Current &amp; Foreseen Activities</vt:lpstr>
      <vt:lpstr>COMMUNICATIONS (COM WG) Current &amp; Foreseen Activities</vt:lpstr>
      <vt:lpstr>DEVICE MANAGEMENT &amp; SERVICE ENABLEMENT (DM&amp;SE WG) Current &amp; Foreseen Activities</vt:lpstr>
      <vt:lpstr>INTEROPERABILITY (IOP WG)  Current &amp; Foreseen Activities</vt:lpstr>
      <vt:lpstr>LOCATION (LOC WG) Current &amp; Foreseen Activities</vt:lpstr>
      <vt:lpstr>Discussion</vt:lpstr>
    </vt:vector>
  </TitlesOfParts>
  <Company>OMA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John Mudge</cp:lastModifiedBy>
  <cp:revision>269</cp:revision>
  <cp:lastPrinted>1999-04-27T06:51:51Z</cp:lastPrinted>
  <dcterms:created xsi:type="dcterms:W3CDTF">2002-03-19T14:05:12Z</dcterms:created>
  <dcterms:modified xsi:type="dcterms:W3CDTF">2018-05-29T20:24:34Z</dcterms:modified>
</cp:coreProperties>
</file>