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1"/>
  </p:notesMasterIdLst>
  <p:handoutMasterIdLst>
    <p:handoutMasterId r:id="rId12"/>
  </p:handoutMasterIdLst>
  <p:sldIdLst>
    <p:sldId id="293" r:id="rId2"/>
    <p:sldId id="318" r:id="rId3"/>
    <p:sldId id="322" r:id="rId4"/>
    <p:sldId id="323" r:id="rId5"/>
    <p:sldId id="324" r:id="rId6"/>
    <p:sldId id="325" r:id="rId7"/>
    <p:sldId id="326" r:id="rId8"/>
    <p:sldId id="327" r:id="rId9"/>
    <p:sldId id="321"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autoAdjust="0"/>
    <p:restoredTop sz="94660"/>
  </p:normalViewPr>
  <p:slideViewPr>
    <p:cSldViewPr>
      <p:cViewPr varScale="1">
        <p:scale>
          <a:sx n="111" d="100"/>
          <a:sy n="111" d="100"/>
        </p:scale>
        <p:origin x="1608"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OMA-SC-2019-0002</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etherpad.openmobilealliance.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SC</a:t>
            </a:r>
          </a:p>
          <a:p>
            <a:pPr>
              <a:lnSpc>
                <a:spcPct val="95000"/>
              </a:lnSpc>
              <a:spcAft>
                <a:spcPct val="35000"/>
              </a:spcAft>
            </a:pPr>
            <a:r>
              <a:rPr lang="en-US" altLang="zh-CN" b="1" dirty="0">
                <a:latin typeface="Tahoma" pitchFamily="34" charset="0"/>
                <a:ea typeface="宋体" charset="-122"/>
              </a:rPr>
              <a:t>	Date:	06 Feb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OMA-SC-2019-0002-INP_OMA_IT_Cluster_Progress_Update</a:t>
            </a:r>
            <a:br>
              <a:rPr lang="en-US" altLang="zh-CN" sz="2000" dirty="0">
                <a:ea typeface="宋体" charset="-122"/>
              </a:rPr>
            </a:br>
            <a:br>
              <a:rPr lang="en-US" altLang="zh-CN" sz="1400" dirty="0">
                <a:ea typeface="宋体" charset="-122"/>
              </a:rPr>
            </a:br>
            <a:r>
              <a:rPr lang="en-US" altLang="zh-CN" dirty="0">
                <a:ea typeface="宋体" charset="-122"/>
              </a:rPr>
              <a:t>IT Progress Report</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Background</a:t>
            </a:r>
          </a:p>
        </p:txBody>
      </p:sp>
      <p:sp>
        <p:nvSpPr>
          <p:cNvPr id="3075" name="Rectangle 5"/>
          <p:cNvSpPr>
            <a:spLocks noGrp="1" noChangeArrowheads="1"/>
          </p:cNvSpPr>
          <p:nvPr>
            <p:ph type="body" idx="1"/>
          </p:nvPr>
        </p:nvSpPr>
        <p:spPr>
          <a:xfrm>
            <a:off x="291306" y="1073150"/>
            <a:ext cx="8778875" cy="5383212"/>
          </a:xfrm>
        </p:spPr>
        <p:txBody>
          <a:bodyPr/>
          <a:lstStyle/>
          <a:p>
            <a:pPr>
              <a:buFontTx/>
              <a:buNone/>
            </a:pPr>
            <a:r>
              <a:rPr lang="en-GB" altLang="zh-CN" sz="1800" dirty="0">
                <a:ea typeface="宋体" charset="-122"/>
              </a:rPr>
              <a:t>People, Process &amp; Tools</a:t>
            </a:r>
          </a:p>
          <a:p>
            <a:pPr lvl="1"/>
            <a:r>
              <a:rPr lang="en-GB" altLang="zh-CN" sz="1700" dirty="0">
                <a:ea typeface="宋体" charset="-122"/>
              </a:rPr>
              <a:t>OMA Process, procedures, tools and staff roles are constantly evolving with the aim of gaining efficiencies, lower the operations costs and provide members with more autonomy and less staff support</a:t>
            </a:r>
          </a:p>
          <a:p>
            <a:pPr marL="0" indent="-4763">
              <a:buNone/>
            </a:pPr>
            <a:r>
              <a:rPr lang="en-GB" altLang="zh-CN" sz="1800" dirty="0">
                <a:ea typeface="宋体" charset="-122"/>
              </a:rPr>
              <a:t>Gained Efficiencies </a:t>
            </a:r>
          </a:p>
          <a:p>
            <a:pPr lvl="1"/>
            <a:r>
              <a:rPr lang="en-GB" altLang="zh-CN" sz="1700" dirty="0">
                <a:ea typeface="宋体" charset="-122"/>
              </a:rPr>
              <a:t>Over the years, the staff has introduced changes to reduce operation costs and improve efficiencies, e.g.: migration of DSO tasks to a lower cost labour; new tools to replace DSO support: </a:t>
            </a:r>
            <a:r>
              <a:rPr lang="en-GB" altLang="zh-CN" sz="1700" dirty="0" err="1">
                <a:ea typeface="宋体" charset="-122"/>
              </a:rPr>
              <a:t>eMAM</a:t>
            </a:r>
            <a:r>
              <a:rPr lang="en-GB" altLang="zh-CN" sz="1700" dirty="0">
                <a:ea typeface="宋体" charset="-122"/>
              </a:rPr>
              <a:t>, </a:t>
            </a:r>
            <a:r>
              <a:rPr lang="en-GB" altLang="zh-CN" sz="1700" dirty="0" err="1">
                <a:ea typeface="宋体" charset="-122"/>
              </a:rPr>
              <a:t>Etherpad</a:t>
            </a:r>
            <a:r>
              <a:rPr lang="en-GB" altLang="zh-CN" sz="1700" dirty="0">
                <a:ea typeface="宋体" charset="-122"/>
              </a:rPr>
              <a:t>; tools to reduce steps in the development and publication of technical specifications such as MD2HTML and Integrated Viewer, automation of LwM2M object registration; process simplification, etc.</a:t>
            </a:r>
          </a:p>
          <a:p>
            <a:pPr marL="0" indent="0">
              <a:buNone/>
            </a:pPr>
            <a:r>
              <a:rPr lang="en-GB" altLang="zh-CN" sz="1800" dirty="0">
                <a:ea typeface="宋体" charset="-122"/>
              </a:rPr>
              <a:t>New Opportunities</a:t>
            </a:r>
          </a:p>
          <a:p>
            <a:pPr lvl="1"/>
            <a:r>
              <a:rPr lang="en-GB" altLang="zh-CN" sz="1700" dirty="0">
                <a:ea typeface="宋体" charset="-122"/>
              </a:rPr>
              <a:t>The OMA Portal is reaching the end of its life-cycle. The major problem is not with the Portal functionality but with sub-systems such as COM+ Objects (interface between OS / App); </a:t>
            </a:r>
            <a:r>
              <a:rPr lang="en-GB" altLang="zh-CN" sz="1700" dirty="0" err="1">
                <a:ea typeface="宋体" charset="-122"/>
              </a:rPr>
              <a:t>ListServ</a:t>
            </a:r>
            <a:r>
              <a:rPr lang="en-GB" altLang="zh-CN" sz="1700" dirty="0">
                <a:ea typeface="宋体" charset="-122"/>
              </a:rPr>
              <a:t> (DLs); Apps used by the staff to perform configuration tasks, etc. These sub functions are becoming erratic and instable</a:t>
            </a:r>
          </a:p>
          <a:p>
            <a:pPr lvl="1"/>
            <a:r>
              <a:rPr lang="en-GB" altLang="zh-CN" sz="1700" dirty="0">
                <a:ea typeface="宋体" charset="-122"/>
              </a:rPr>
              <a:t>The staff is investigating how to replace the key functionality provided by the current OMA Portal. We are looking how we can use todays tools: open source, off-the-shelf to further reduce operations costs, simplify members tasks, and lower staff support. This is called Plan B.</a:t>
            </a:r>
          </a:p>
          <a:p>
            <a:pPr lvl="1"/>
            <a:r>
              <a:rPr lang="en-GB" altLang="zh-CN" sz="1700" dirty="0">
                <a:ea typeface="宋体" charset="-122"/>
              </a:rPr>
              <a:t>The next set of slides indicate the state of the different projects/tools in which the staff is working on to continue lowering operations costs and gain efficiencies</a:t>
            </a:r>
          </a:p>
          <a:p>
            <a:pPr lvl="1"/>
            <a:endParaRPr lang="en-GB" altLang="zh-CN" sz="1600"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89002-6656-1043-AD8B-CADE8C286B2D}"/>
              </a:ext>
            </a:extLst>
          </p:cNvPr>
          <p:cNvSpPr>
            <a:spLocks noGrp="1"/>
          </p:cNvSpPr>
          <p:nvPr>
            <p:ph type="title"/>
          </p:nvPr>
        </p:nvSpPr>
        <p:spPr/>
        <p:txBody>
          <a:bodyPr/>
          <a:lstStyle/>
          <a:p>
            <a:r>
              <a:rPr lang="en-US" dirty="0"/>
              <a:t>Projects/Tools</a:t>
            </a:r>
          </a:p>
        </p:txBody>
      </p:sp>
      <p:sp>
        <p:nvSpPr>
          <p:cNvPr id="3" name="Content Placeholder 2">
            <a:extLst>
              <a:ext uri="{FF2B5EF4-FFF2-40B4-BE49-F238E27FC236}">
                <a16:creationId xmlns:a16="http://schemas.microsoft.com/office/drawing/2014/main" id="{C704D168-620E-3043-A5FE-C62EA244F243}"/>
              </a:ext>
            </a:extLst>
          </p:cNvPr>
          <p:cNvSpPr>
            <a:spLocks noGrp="1"/>
          </p:cNvSpPr>
          <p:nvPr>
            <p:ph idx="1"/>
          </p:nvPr>
        </p:nvSpPr>
        <p:spPr>
          <a:xfrm>
            <a:off x="291306" y="1073150"/>
            <a:ext cx="8778875" cy="5383212"/>
          </a:xfrm>
        </p:spPr>
        <p:txBody>
          <a:bodyPr/>
          <a:lstStyle/>
          <a:p>
            <a:pPr marL="0" indent="0">
              <a:buNone/>
            </a:pPr>
            <a:r>
              <a:rPr lang="en-US" sz="2400" dirty="0"/>
              <a:t>OMA Portal (Plan B)</a:t>
            </a:r>
          </a:p>
          <a:p>
            <a:pPr marL="0" indent="0">
              <a:buNone/>
            </a:pPr>
            <a:r>
              <a:rPr lang="en-US" sz="2400" dirty="0"/>
              <a:t>Phase 1 – (End Q1)</a:t>
            </a:r>
          </a:p>
          <a:p>
            <a:pPr lvl="1"/>
            <a:r>
              <a:rPr lang="en-US" sz="2000" dirty="0"/>
              <a:t>Functions under investigation</a:t>
            </a:r>
          </a:p>
          <a:p>
            <a:pPr lvl="2"/>
            <a:r>
              <a:rPr lang="en-US" sz="1800" dirty="0"/>
              <a:t>Membership management (companies, users and access rights)</a:t>
            </a:r>
          </a:p>
          <a:p>
            <a:pPr lvl="2"/>
            <a:r>
              <a:rPr lang="en-US" sz="1800" dirty="0"/>
              <a:t>Documentation (version control, publication, off-line approvals)</a:t>
            </a:r>
          </a:p>
          <a:p>
            <a:pPr lvl="2"/>
            <a:r>
              <a:rPr lang="en-US" sz="1800" dirty="0"/>
              <a:t>Organization structure (WG, WA, Projects (Word, Markdown, HTML)</a:t>
            </a:r>
          </a:p>
          <a:p>
            <a:pPr lvl="1"/>
            <a:r>
              <a:rPr lang="en-US" sz="2000" dirty="0"/>
              <a:t>Platforms that have been studied or are under consideration</a:t>
            </a:r>
          </a:p>
          <a:p>
            <a:pPr lvl="2"/>
            <a:r>
              <a:rPr lang="en-US" sz="1800" dirty="0" err="1"/>
              <a:t>HigherLogic</a:t>
            </a:r>
            <a:r>
              <a:rPr lang="en-US" sz="1800" dirty="0"/>
              <a:t>, Kavi, Causeway, Global </a:t>
            </a:r>
            <a:r>
              <a:rPr lang="en-US" sz="1800" dirty="0" err="1"/>
              <a:t>Inventures</a:t>
            </a:r>
            <a:r>
              <a:rPr lang="en-US" sz="1800" dirty="0"/>
              <a:t> Platform, </a:t>
            </a:r>
            <a:r>
              <a:rPr lang="en-US" sz="1800" dirty="0" err="1"/>
              <a:t>Groups.io</a:t>
            </a:r>
            <a:r>
              <a:rPr lang="en-US" sz="1800" dirty="0"/>
              <a:t>, others</a:t>
            </a:r>
          </a:p>
          <a:p>
            <a:pPr marL="0" indent="-3175">
              <a:buNone/>
            </a:pPr>
            <a:r>
              <a:rPr lang="en-US" sz="2400" dirty="0"/>
              <a:t>Phase 2 – (End Q2)</a:t>
            </a:r>
          </a:p>
          <a:p>
            <a:pPr marL="573088" lvl="1" indent="-342900"/>
            <a:r>
              <a:rPr lang="en-US" sz="2000" dirty="0"/>
              <a:t>How to integrate the rest of functions: meetings, distribution lists, single-signing-on, </a:t>
            </a:r>
            <a:r>
              <a:rPr lang="en-US" sz="2000" dirty="0" err="1"/>
              <a:t>etc</a:t>
            </a:r>
            <a:endParaRPr lang="en-US" sz="2000" dirty="0"/>
          </a:p>
          <a:p>
            <a:pPr marL="0" indent="0">
              <a:buNone/>
            </a:pPr>
            <a:r>
              <a:rPr lang="en-US" sz="2400" dirty="0"/>
              <a:t>Phase 3 – (End Q4)</a:t>
            </a:r>
          </a:p>
          <a:p>
            <a:pPr lvl="1"/>
            <a:r>
              <a:rPr lang="en-US" sz="2000" dirty="0"/>
              <a:t>Have ready a tool that can replace OMA portal, </a:t>
            </a:r>
            <a:r>
              <a:rPr lang="en-US" sz="2000" b="1" dirty="0"/>
              <a:t>with lower operation cost</a:t>
            </a:r>
            <a:r>
              <a:rPr lang="en-US" sz="2000" dirty="0"/>
              <a:t>, </a:t>
            </a:r>
            <a:r>
              <a:rPr lang="en-US" sz="2000" b="1" dirty="0"/>
              <a:t>less staff support</a:t>
            </a:r>
            <a:r>
              <a:rPr lang="en-US" sz="2000" dirty="0"/>
              <a:t> and provides </a:t>
            </a:r>
            <a:r>
              <a:rPr lang="en-US" sz="2000" b="1" dirty="0"/>
              <a:t>simpler tasks </a:t>
            </a:r>
            <a:r>
              <a:rPr lang="en-US" sz="2000" dirty="0"/>
              <a:t>and </a:t>
            </a:r>
            <a:r>
              <a:rPr lang="en-US" sz="2000" b="1" dirty="0"/>
              <a:t>more autonomy </a:t>
            </a:r>
            <a:r>
              <a:rPr lang="en-US" sz="2000" dirty="0"/>
              <a:t>to the OMA Members</a:t>
            </a:r>
          </a:p>
          <a:p>
            <a:pPr lvl="1"/>
            <a:r>
              <a:rPr lang="en-US" sz="2000" dirty="0"/>
              <a:t>All of this to be done within the current IT budget</a:t>
            </a:r>
          </a:p>
        </p:txBody>
      </p:sp>
    </p:spTree>
    <p:extLst>
      <p:ext uri="{BB962C8B-B14F-4D97-AF65-F5344CB8AC3E}">
        <p14:creationId xmlns:p14="http://schemas.microsoft.com/office/powerpoint/2010/main" val="1013666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8F494-B8F3-754C-A290-9B6E99F2616F}"/>
              </a:ext>
            </a:extLst>
          </p:cNvPr>
          <p:cNvSpPr>
            <a:spLocks noGrp="1"/>
          </p:cNvSpPr>
          <p:nvPr>
            <p:ph type="title"/>
          </p:nvPr>
        </p:nvSpPr>
        <p:spPr/>
        <p:txBody>
          <a:bodyPr/>
          <a:lstStyle/>
          <a:p>
            <a:r>
              <a:rPr lang="en-US" dirty="0"/>
              <a:t>Projects/Tools</a:t>
            </a:r>
          </a:p>
        </p:txBody>
      </p:sp>
      <p:sp>
        <p:nvSpPr>
          <p:cNvPr id="3" name="Content Placeholder 2">
            <a:extLst>
              <a:ext uri="{FF2B5EF4-FFF2-40B4-BE49-F238E27FC236}">
                <a16:creationId xmlns:a16="http://schemas.microsoft.com/office/drawing/2014/main" id="{38428F1A-D8E4-594B-9FE2-8CA7FAAAB2F9}"/>
              </a:ext>
            </a:extLst>
          </p:cNvPr>
          <p:cNvSpPr>
            <a:spLocks noGrp="1"/>
          </p:cNvSpPr>
          <p:nvPr>
            <p:ph idx="1"/>
          </p:nvPr>
        </p:nvSpPr>
        <p:spPr/>
        <p:txBody>
          <a:bodyPr/>
          <a:lstStyle/>
          <a:p>
            <a:r>
              <a:rPr lang="en-US" dirty="0"/>
              <a:t>MD2HTML</a:t>
            </a:r>
          </a:p>
          <a:p>
            <a:pPr lvl="1"/>
            <a:r>
              <a:rPr lang="en-US" dirty="0"/>
              <a:t>This tool converts Markdown documents into PDF and HTML files ready for publication</a:t>
            </a:r>
          </a:p>
          <a:p>
            <a:pPr lvl="1"/>
            <a:r>
              <a:rPr lang="en-US" dirty="0"/>
              <a:t>The tool is stable</a:t>
            </a:r>
          </a:p>
          <a:p>
            <a:pPr lvl="1"/>
            <a:r>
              <a:rPr lang="en-US" dirty="0"/>
              <a:t>No pending member requirements for new functionality</a:t>
            </a:r>
          </a:p>
          <a:p>
            <a:pPr lvl="1"/>
            <a:r>
              <a:rPr lang="en-US" dirty="0"/>
              <a:t>By end of Feb all the instantiations of the tool will be moved to a single production server to lower costs and simplify maintenance</a:t>
            </a:r>
          </a:p>
        </p:txBody>
      </p:sp>
    </p:spTree>
    <p:extLst>
      <p:ext uri="{BB962C8B-B14F-4D97-AF65-F5344CB8AC3E}">
        <p14:creationId xmlns:p14="http://schemas.microsoft.com/office/powerpoint/2010/main" val="3460600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ADD39-5D89-F640-9F89-E87F9C0E9057}"/>
              </a:ext>
            </a:extLst>
          </p:cNvPr>
          <p:cNvSpPr>
            <a:spLocks noGrp="1"/>
          </p:cNvSpPr>
          <p:nvPr>
            <p:ph type="title"/>
          </p:nvPr>
        </p:nvSpPr>
        <p:spPr/>
        <p:txBody>
          <a:bodyPr/>
          <a:lstStyle/>
          <a:p>
            <a:r>
              <a:rPr lang="en-US" dirty="0"/>
              <a:t>Projects/Tools</a:t>
            </a:r>
          </a:p>
        </p:txBody>
      </p:sp>
      <p:sp>
        <p:nvSpPr>
          <p:cNvPr id="3" name="Content Placeholder 2">
            <a:extLst>
              <a:ext uri="{FF2B5EF4-FFF2-40B4-BE49-F238E27FC236}">
                <a16:creationId xmlns:a16="http://schemas.microsoft.com/office/drawing/2014/main" id="{08BC36C1-540E-0F44-92DB-56B56522A801}"/>
              </a:ext>
            </a:extLst>
          </p:cNvPr>
          <p:cNvSpPr>
            <a:spLocks noGrp="1"/>
          </p:cNvSpPr>
          <p:nvPr>
            <p:ph idx="1"/>
          </p:nvPr>
        </p:nvSpPr>
        <p:spPr/>
        <p:txBody>
          <a:bodyPr/>
          <a:lstStyle/>
          <a:p>
            <a:r>
              <a:rPr lang="en-US" sz="2400" dirty="0"/>
              <a:t>Integrated Viewer</a:t>
            </a:r>
          </a:p>
          <a:p>
            <a:pPr lvl="1"/>
            <a:r>
              <a:rPr lang="en-US" sz="2000" dirty="0"/>
              <a:t>This tool simplify members tasks of creating technical documents and publication</a:t>
            </a:r>
          </a:p>
          <a:p>
            <a:pPr lvl="1"/>
            <a:r>
              <a:rPr lang="en-US" sz="2000" dirty="0"/>
              <a:t>The tool contains a simple user interface that shades members from performing complex tasks in: Git, HTML, GitHub or Markdown</a:t>
            </a:r>
          </a:p>
          <a:p>
            <a:pPr lvl="1"/>
            <a:r>
              <a:rPr lang="en-US" sz="2000" dirty="0"/>
              <a:t>Currently it is on trial in the IOP WG, they are developing the Conformance ETS for LwM2M v1.0</a:t>
            </a:r>
          </a:p>
          <a:p>
            <a:r>
              <a:rPr lang="en-US" sz="2400" dirty="0"/>
              <a:t>Next Steps</a:t>
            </a:r>
          </a:p>
          <a:p>
            <a:pPr lvl="1"/>
            <a:r>
              <a:rPr lang="en-US" sz="2000" dirty="0"/>
              <a:t>Complete the trial and evaluate members interest in rolling out this tool</a:t>
            </a:r>
          </a:p>
          <a:p>
            <a:pPr lvl="1"/>
            <a:r>
              <a:rPr lang="en-US" sz="2000" dirty="0"/>
              <a:t>Further adjustments</a:t>
            </a:r>
          </a:p>
          <a:p>
            <a:pPr lvl="2"/>
            <a:r>
              <a:rPr lang="en-US" sz="1800" dirty="0"/>
              <a:t>If the members want to use the tool for creating TSs, the following functionality needs to be reviewed: </a:t>
            </a:r>
          </a:p>
          <a:p>
            <a:pPr lvl="3"/>
            <a:r>
              <a:rPr lang="en-US" sz="1600" dirty="0"/>
              <a:t>inserting images (size control)</a:t>
            </a:r>
          </a:p>
          <a:p>
            <a:pPr lvl="3"/>
            <a:r>
              <a:rPr lang="en-US" sz="1600" dirty="0"/>
              <a:t>Copy and paste</a:t>
            </a:r>
          </a:p>
          <a:p>
            <a:pPr lvl="3"/>
            <a:r>
              <a:rPr lang="en-US" sz="1600" dirty="0"/>
              <a:t>New W3C profile that facilitates document navigation</a:t>
            </a:r>
          </a:p>
          <a:p>
            <a:pPr marL="225425" lvl="1" indent="0">
              <a:buNone/>
            </a:pPr>
            <a:endParaRPr lang="en-US" sz="2000" dirty="0"/>
          </a:p>
          <a:p>
            <a:pPr lvl="3"/>
            <a:endParaRPr lang="en-US" sz="1600" dirty="0"/>
          </a:p>
          <a:p>
            <a:pPr lvl="2"/>
            <a:endParaRPr lang="en-US" sz="1800" dirty="0"/>
          </a:p>
        </p:txBody>
      </p:sp>
    </p:spTree>
    <p:extLst>
      <p:ext uri="{BB962C8B-B14F-4D97-AF65-F5344CB8AC3E}">
        <p14:creationId xmlns:p14="http://schemas.microsoft.com/office/powerpoint/2010/main" val="2631381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DC67C-EA08-3446-B498-37618B4797EE}"/>
              </a:ext>
            </a:extLst>
          </p:cNvPr>
          <p:cNvSpPr>
            <a:spLocks noGrp="1"/>
          </p:cNvSpPr>
          <p:nvPr>
            <p:ph type="title"/>
          </p:nvPr>
        </p:nvSpPr>
        <p:spPr/>
        <p:txBody>
          <a:bodyPr/>
          <a:lstStyle/>
          <a:p>
            <a:r>
              <a:rPr lang="en-US" dirty="0"/>
              <a:t>Projects/Tools</a:t>
            </a:r>
          </a:p>
        </p:txBody>
      </p:sp>
      <p:sp>
        <p:nvSpPr>
          <p:cNvPr id="3" name="Content Placeholder 2">
            <a:extLst>
              <a:ext uri="{FF2B5EF4-FFF2-40B4-BE49-F238E27FC236}">
                <a16:creationId xmlns:a16="http://schemas.microsoft.com/office/drawing/2014/main" id="{3F284105-5C30-4B48-A5B9-674133D9A14E}"/>
              </a:ext>
            </a:extLst>
          </p:cNvPr>
          <p:cNvSpPr>
            <a:spLocks noGrp="1"/>
          </p:cNvSpPr>
          <p:nvPr>
            <p:ph idx="1"/>
          </p:nvPr>
        </p:nvSpPr>
        <p:spPr/>
        <p:txBody>
          <a:bodyPr/>
          <a:lstStyle/>
          <a:p>
            <a:r>
              <a:rPr lang="en-US" sz="2000" dirty="0"/>
              <a:t>OMNA LwM2M Supporting Tools</a:t>
            </a:r>
          </a:p>
          <a:p>
            <a:pPr lvl="1"/>
            <a:r>
              <a:rPr lang="en-US" sz="1800" dirty="0"/>
              <a:t>OMA LwM2M Editor is a set of tools used by OMA members and the public to manipulate LwM2M Objects/Resources</a:t>
            </a:r>
          </a:p>
          <a:p>
            <a:pPr lvl="1"/>
            <a:r>
              <a:rPr lang="en-US" sz="1800" dirty="0"/>
              <a:t>It has been in used over 4 years by now</a:t>
            </a:r>
          </a:p>
          <a:p>
            <a:pPr lvl="1"/>
            <a:r>
              <a:rPr lang="en-US" sz="1800" dirty="0"/>
              <a:t>The tool allows:</a:t>
            </a:r>
          </a:p>
          <a:p>
            <a:pPr lvl="2"/>
            <a:r>
              <a:rPr lang="en-US" sz="1600" dirty="0"/>
              <a:t>Creation, Import, Export, editing of Object and Resources</a:t>
            </a:r>
          </a:p>
          <a:p>
            <a:pPr lvl="2"/>
            <a:r>
              <a:rPr lang="en-US" sz="1600" dirty="0"/>
              <a:t>Object / Resource Registration (public GitHub repo)</a:t>
            </a:r>
          </a:p>
          <a:p>
            <a:pPr lvl="2"/>
            <a:r>
              <a:rPr lang="en-US" sz="1600" dirty="0"/>
              <a:t>Object / Resource Validation  (schema and TS)</a:t>
            </a:r>
          </a:p>
          <a:p>
            <a:r>
              <a:rPr lang="en-US" sz="2000" dirty="0"/>
              <a:t>Phase 1 (Feb)</a:t>
            </a:r>
          </a:p>
          <a:p>
            <a:pPr lvl="1"/>
            <a:r>
              <a:rPr lang="en-US" sz="1800" dirty="0"/>
              <a:t>Last release into “development” branch was done on 5</a:t>
            </a:r>
            <a:r>
              <a:rPr lang="en-US" sz="1800" baseline="30000" dirty="0"/>
              <a:t>th</a:t>
            </a:r>
            <a:r>
              <a:rPr lang="en-US" sz="1800" dirty="0"/>
              <a:t> Feb</a:t>
            </a:r>
          </a:p>
          <a:p>
            <a:pPr lvl="1"/>
            <a:r>
              <a:rPr lang="en-US" sz="1800" dirty="0"/>
              <a:t>The “master” branch which drive publication will be updated at the next OMNA release</a:t>
            </a:r>
          </a:p>
          <a:p>
            <a:r>
              <a:rPr lang="en-US" sz="2000" dirty="0"/>
              <a:t>Phase 2</a:t>
            </a:r>
          </a:p>
          <a:p>
            <a:pPr lvl="1"/>
            <a:r>
              <a:rPr lang="en-US" sz="1800" dirty="0"/>
              <a:t>IPSO WG is requesting further enhancements to the LwM2M registration process</a:t>
            </a:r>
          </a:p>
          <a:p>
            <a:pPr lvl="2"/>
            <a:r>
              <a:rPr lang="en-US" sz="1600" dirty="0"/>
              <a:t>Meeting with IPSO / DMSE Officers on Friday 8</a:t>
            </a:r>
            <a:r>
              <a:rPr lang="en-US" sz="1600" baseline="30000" dirty="0"/>
              <a:t>th</a:t>
            </a:r>
            <a:r>
              <a:rPr lang="en-US" sz="1600" dirty="0"/>
              <a:t> Feb</a:t>
            </a:r>
          </a:p>
          <a:p>
            <a:pPr lvl="2"/>
            <a:endParaRPr lang="en-US" sz="1600" dirty="0"/>
          </a:p>
          <a:p>
            <a:pPr marL="455613" lvl="2" indent="0">
              <a:buNone/>
            </a:pPr>
            <a:endParaRPr lang="en-US" sz="1600" dirty="0"/>
          </a:p>
        </p:txBody>
      </p:sp>
    </p:spTree>
    <p:extLst>
      <p:ext uri="{BB962C8B-B14F-4D97-AF65-F5344CB8AC3E}">
        <p14:creationId xmlns:p14="http://schemas.microsoft.com/office/powerpoint/2010/main" val="4247403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45B2B-2E9E-134D-89DE-AA820A512CA6}"/>
              </a:ext>
            </a:extLst>
          </p:cNvPr>
          <p:cNvSpPr>
            <a:spLocks noGrp="1"/>
          </p:cNvSpPr>
          <p:nvPr>
            <p:ph type="title"/>
          </p:nvPr>
        </p:nvSpPr>
        <p:spPr/>
        <p:txBody>
          <a:bodyPr/>
          <a:lstStyle/>
          <a:p>
            <a:r>
              <a:rPr lang="en-US" dirty="0"/>
              <a:t>Projects/Tools</a:t>
            </a:r>
          </a:p>
        </p:txBody>
      </p:sp>
      <p:sp>
        <p:nvSpPr>
          <p:cNvPr id="3" name="Content Placeholder 2">
            <a:extLst>
              <a:ext uri="{FF2B5EF4-FFF2-40B4-BE49-F238E27FC236}">
                <a16:creationId xmlns:a16="http://schemas.microsoft.com/office/drawing/2014/main" id="{21A30961-C31C-D440-9BBB-3A71DC88F11C}"/>
              </a:ext>
            </a:extLst>
          </p:cNvPr>
          <p:cNvSpPr>
            <a:spLocks noGrp="1"/>
          </p:cNvSpPr>
          <p:nvPr>
            <p:ph idx="1"/>
          </p:nvPr>
        </p:nvSpPr>
        <p:spPr/>
        <p:txBody>
          <a:bodyPr/>
          <a:lstStyle/>
          <a:p>
            <a:r>
              <a:rPr lang="en-US" dirty="0" err="1"/>
              <a:t>EtherPad</a:t>
            </a:r>
            <a:r>
              <a:rPr lang="en-US" dirty="0"/>
              <a:t> </a:t>
            </a:r>
          </a:p>
          <a:p>
            <a:pPr lvl="1"/>
            <a:r>
              <a:rPr lang="en-US" dirty="0"/>
              <a:t>Tool that assist members to take meeting minutes in a collaborative environment</a:t>
            </a:r>
          </a:p>
          <a:p>
            <a:pPr lvl="1"/>
            <a:r>
              <a:rPr lang="en-US" dirty="0">
                <a:hlinkClick r:id="rId2"/>
              </a:rPr>
              <a:t>https://etherpad.openmobilealliance.org/</a:t>
            </a:r>
            <a:r>
              <a:rPr lang="en-US" dirty="0"/>
              <a:t> </a:t>
            </a:r>
          </a:p>
          <a:p>
            <a:pPr lvl="2"/>
            <a:r>
              <a:rPr lang="en-US" dirty="0"/>
              <a:t>Only available to OMA members via single signing on</a:t>
            </a:r>
          </a:p>
          <a:p>
            <a:pPr lvl="2"/>
            <a:r>
              <a:rPr lang="en-US" dirty="0"/>
              <a:t>Database is backup</a:t>
            </a:r>
          </a:p>
          <a:p>
            <a:pPr lvl="2"/>
            <a:r>
              <a:rPr lang="en-US" dirty="0"/>
              <a:t>The Board has its own tool only available to Board members.</a:t>
            </a:r>
          </a:p>
          <a:p>
            <a:r>
              <a:rPr lang="en-US" dirty="0"/>
              <a:t>OMA MO</a:t>
            </a:r>
          </a:p>
          <a:p>
            <a:pPr lvl="1"/>
            <a:r>
              <a:rPr lang="en-US" dirty="0"/>
              <a:t>Tool to create Management Objects</a:t>
            </a:r>
          </a:p>
          <a:p>
            <a:r>
              <a:rPr lang="en-US" dirty="0" err="1"/>
              <a:t>eMAM</a:t>
            </a:r>
            <a:endParaRPr lang="en-US" dirty="0"/>
          </a:p>
          <a:p>
            <a:pPr lvl="1"/>
            <a:r>
              <a:rPr lang="en-US" dirty="0"/>
              <a:t>Tool to create Agenda &amp; Meeting Minutes</a:t>
            </a:r>
          </a:p>
          <a:p>
            <a:r>
              <a:rPr lang="en-US" dirty="0"/>
              <a:t>Tools maintained by the staff, stable and with no further development</a:t>
            </a:r>
          </a:p>
          <a:p>
            <a:pPr lvl="1"/>
            <a:r>
              <a:rPr lang="en-US" dirty="0" err="1"/>
              <a:t>Etherpad</a:t>
            </a:r>
            <a:r>
              <a:rPr lang="en-US" dirty="0"/>
              <a:t>, OMA MO, </a:t>
            </a:r>
            <a:r>
              <a:rPr lang="en-US" dirty="0" err="1"/>
              <a:t>eMAM</a:t>
            </a:r>
            <a:r>
              <a:rPr lang="en-US" dirty="0"/>
              <a:t>, Jira, wiki, FTPs, </a:t>
            </a:r>
            <a:r>
              <a:rPr lang="en-US" dirty="0" err="1"/>
              <a:t>UAProfValidator</a:t>
            </a:r>
            <a:r>
              <a:rPr lang="en-US" dirty="0"/>
              <a:t>, </a:t>
            </a:r>
            <a:r>
              <a:rPr lang="en-US" dirty="0" err="1"/>
              <a:t>etc</a:t>
            </a:r>
            <a:endParaRPr lang="en-US" dirty="0"/>
          </a:p>
        </p:txBody>
      </p:sp>
    </p:spTree>
    <p:extLst>
      <p:ext uri="{BB962C8B-B14F-4D97-AF65-F5344CB8AC3E}">
        <p14:creationId xmlns:p14="http://schemas.microsoft.com/office/powerpoint/2010/main" val="4162705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br>
              <a:rPr lang="en-US" dirty="0"/>
            </a:br>
            <a:r>
              <a:rPr lang="en-US" dirty="0"/>
              <a:t>IT Progress Report</a:t>
            </a:r>
            <a:br>
              <a:rPr lang="en-US" dirty="0"/>
            </a:br>
            <a:br>
              <a:rPr lang="en-US" dirty="0"/>
            </a:br>
            <a:r>
              <a:rPr lang="en-US" sz="1800" b="0" dirty="0"/>
              <a:t>https://</a:t>
            </a:r>
            <a:r>
              <a:rPr lang="en-US" sz="1800" b="0" dirty="0" err="1"/>
              <a:t>wiki.openmobilealliance.org</a:t>
            </a:r>
            <a:r>
              <a:rPr lang="en-US" sz="1800" b="0" dirty="0"/>
              <a:t>/display/OWG/</a:t>
            </a:r>
            <a:r>
              <a:rPr lang="en-US" sz="1800" b="0" dirty="0" err="1"/>
              <a:t>OMA+IT+Progress+Update</a:t>
            </a:r>
            <a:endParaRPr lang="en-US" b="0" dirty="0"/>
          </a:p>
        </p:txBody>
      </p:sp>
    </p:spTree>
    <p:extLst>
      <p:ext uri="{BB962C8B-B14F-4D97-AF65-F5344CB8AC3E}">
        <p14:creationId xmlns:p14="http://schemas.microsoft.com/office/powerpoint/2010/main" val="192313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endParaRPr lang="en-US" b="0" dirty="0"/>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197</TotalTime>
  <Pages>15</Pages>
  <Words>1054</Words>
  <Application>Microsoft Macintosh PowerPoint</Application>
  <PresentationFormat>Custom</PresentationFormat>
  <Paragraphs>83</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宋体</vt:lpstr>
      <vt:lpstr>Arial</vt:lpstr>
      <vt:lpstr>Arial Narrow</vt:lpstr>
      <vt:lpstr>Tahoma</vt:lpstr>
      <vt:lpstr>Times New Roman</vt:lpstr>
      <vt:lpstr>OMA Template</vt:lpstr>
      <vt:lpstr>OMA-SC-2019-0002-INP_OMA_IT_Cluster_Progress_Update  IT Progress Report </vt:lpstr>
      <vt:lpstr>Background</vt:lpstr>
      <vt:lpstr>Projects/Tools</vt:lpstr>
      <vt:lpstr>Projects/Tools</vt:lpstr>
      <vt:lpstr>Projects/Tools</vt:lpstr>
      <vt:lpstr>Projects/Tools</vt:lpstr>
      <vt:lpstr>Projects/Tools</vt:lpstr>
      <vt:lpstr> IT Progress Report  https://wiki.openmobilealliance.org/display/OWG/OMA+IT+Progress+Update</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284</cp:revision>
  <cp:lastPrinted>1999-04-27T06:51:51Z</cp:lastPrinted>
  <dcterms:created xsi:type="dcterms:W3CDTF">2002-03-19T14:05:12Z</dcterms:created>
  <dcterms:modified xsi:type="dcterms:W3CDTF">2019-02-07T01:43:54Z</dcterms:modified>
</cp:coreProperties>
</file>