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8"/>
  </p:notesMasterIdLst>
  <p:handoutMasterIdLst>
    <p:handoutMasterId r:id="rId9"/>
  </p:handoutMasterIdLst>
  <p:sldIdLst>
    <p:sldId id="293" r:id="rId2"/>
    <p:sldId id="318" r:id="rId3"/>
    <p:sldId id="322" r:id="rId4"/>
    <p:sldId id="324" r:id="rId5"/>
    <p:sldId id="325" r:id="rId6"/>
    <p:sldId id="321" r:id="rId7"/>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EAEAEA"/>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4530" autoAdjust="0"/>
    <p:restoredTop sz="94660"/>
  </p:normalViewPr>
  <p:slideViewPr>
    <p:cSldViewPr>
      <p:cViewPr varScale="1">
        <p:scale>
          <a:sx n="111" d="100"/>
          <a:sy n="111" d="100"/>
        </p:scale>
        <p:origin x="1096" y="200"/>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6" d="100"/>
          <a:sy n="86" d="100"/>
        </p:scale>
        <p:origin x="-1974" y="-96"/>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96649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a:t>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099"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726845515"/>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25961595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2936877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6997642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9512969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8305049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1118976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0506259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984216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0972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6444157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8301025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20000"/>
            <a:lum/>
          </a:blip>
          <a:srcRect/>
          <a:stretch>
            <a:fillRect l="-17000" r="-17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14"/>
          <a:stretch>
            <a:fillRect/>
          </a:stretch>
        </p:blipFill>
        <p:spPr>
          <a:xfrm>
            <a:off x="1" y="0"/>
            <a:ext cx="9350692" cy="7010641"/>
          </a:xfrm>
          <a:prstGeom prst="rect">
            <a:avLst/>
          </a:prstGeom>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zh-CN"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r>
              <a:rPr lang="en-GB" altLang="zh-CN" sz="1000" b="1" dirty="0">
                <a:ea typeface="宋体" charset="-122"/>
                <a:cs typeface="Times New Roman" charset="0"/>
              </a:rPr>
              <a:t>© 2019 Open Mobile Alliance.</a:t>
            </a:r>
            <a:endParaRPr lang="en-US" altLang="zh-CN" sz="1000" b="1" dirty="0">
              <a:ea typeface="宋体" charset="-122"/>
            </a:endParaRPr>
          </a:p>
          <a:p>
            <a:r>
              <a:rPr lang="en-US" altLang="zh-CN" sz="900" b="1" dirty="0">
                <a:latin typeface="Arial Narrow" pitchFamily="34" charset="0"/>
                <a:ea typeface="宋体" charset="-122"/>
                <a:cs typeface="Times New Roman" charset="0"/>
              </a:rPr>
              <a:t>Used with the permission of the Open Mobile Alliance under the terms as stated in this document.</a:t>
            </a:r>
            <a:endParaRPr lang="en-US" altLang="zh-CN" sz="900" b="1" dirty="0">
              <a:solidFill>
                <a:srgbClr val="999999"/>
              </a:solidFill>
              <a:latin typeface="Arial Narrow" pitchFamily="34" charset="0"/>
              <a:ea typeface="宋体" charset="-122"/>
            </a:endParaRPr>
          </a:p>
        </p:txBody>
      </p:sp>
      <p:sp>
        <p:nvSpPr>
          <p:cNvPr id="1031" name="Rectangle 18"/>
          <p:cNvSpPr>
            <a:spLocks noChangeArrowheads="1"/>
          </p:cNvSpPr>
          <p:nvPr userDrawn="1"/>
        </p:nvSpPr>
        <p:spPr bwMode="auto">
          <a:xfrm>
            <a:off x="4724400" y="6629400"/>
            <a:ext cx="3352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r>
              <a:rPr lang="en-US" altLang="zh-CN" sz="1800" b="1" dirty="0">
                <a:latin typeface="Arial Narrow" pitchFamily="34" charset="0"/>
                <a:ea typeface="宋体" charset="-122"/>
              </a:rPr>
              <a:t>OMA-SC-2019-0004</a:t>
            </a:r>
          </a:p>
        </p:txBody>
      </p:sp>
      <p:sp>
        <p:nvSpPr>
          <p:cNvPr id="1032" name="Rectangle 19"/>
          <p:cNvSpPr>
            <a:spLocks noChangeArrowheads="1"/>
          </p:cNvSpPr>
          <p:nvPr userDrawn="1"/>
        </p:nvSpPr>
        <p:spPr bwMode="auto">
          <a:xfrm>
            <a:off x="8001000" y="6629400"/>
            <a:ext cx="1362075" cy="408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r"/>
            <a:r>
              <a:rPr lang="en-US" altLang="zh-CN" sz="1800" b="1" dirty="0">
                <a:latin typeface="Arial Narrow" pitchFamily="34" charset="0"/>
                <a:ea typeface="宋体" charset="-122"/>
              </a:rPr>
              <a:t>Slide #</a:t>
            </a:r>
            <a:fld id="{58575471-1DCD-45F0-BD64-2769D4CAA363}" type="slidenum">
              <a:rPr lang="en-US" altLang="zh-CN" sz="1800" b="1">
                <a:latin typeface="Arial Narrow" pitchFamily="34" charset="0"/>
                <a:ea typeface="宋体" charset="-122"/>
              </a:rPr>
              <a:pPr algn="r"/>
              <a:t>‹#›</a:t>
            </a:fld>
            <a:br>
              <a:rPr lang="en-US" altLang="zh-CN" sz="1800" b="1" dirty="0">
                <a:latin typeface="Arial Narrow" pitchFamily="34" charset="0"/>
                <a:ea typeface="宋体" charset="-122"/>
              </a:rPr>
            </a:br>
            <a:r>
              <a:rPr lang="en-US" altLang="zh-CN" sz="500" dirty="0">
                <a:solidFill>
                  <a:srgbClr val="999999"/>
                </a:solidFill>
                <a:ea typeface="宋体" charset="-122"/>
              </a:rPr>
              <a:t>[OMA-Template-SlideDeck-20190101-I]</a:t>
            </a:r>
            <a:endParaRPr lang="en-US" altLang="zh-CN" sz="1800" b="1" dirty="0">
              <a:latin typeface="Arial Narrow" pitchFamily="34" charset="0"/>
              <a:ea typeface="宋体"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zh-CN" dirty="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dirty="0"/>
              <a:t>1st Level Bullet</a:t>
            </a:r>
          </a:p>
          <a:p>
            <a:pPr lvl="1"/>
            <a:r>
              <a:rPr lang="en-US" altLang="zh-CN" dirty="0"/>
              <a:t>2nd Level Bullet</a:t>
            </a:r>
          </a:p>
          <a:p>
            <a:pPr lvl="2"/>
            <a:r>
              <a:rPr lang="en-US" altLang="zh-CN" dirty="0"/>
              <a:t>3rd Level Bullet</a:t>
            </a:r>
          </a:p>
          <a:p>
            <a:pPr lvl="3"/>
            <a:r>
              <a:rPr lang="en-US" altLang="zh-CN" dirty="0"/>
              <a:t>4th Level Bullet</a:t>
            </a:r>
          </a:p>
          <a:p>
            <a:pPr lvl="4"/>
            <a:r>
              <a:rPr lang="en-US" altLang="zh-CN" dirty="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0" y="8609"/>
            <a:ext cx="9363076" cy="6534151"/>
          </a:xfrm>
          <a:prstGeom prst="rect">
            <a:avLst/>
          </a:prstGeom>
        </p:spPr>
      </p:pic>
      <p:sp>
        <p:nvSpPr>
          <p:cNvPr id="2051"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charset="0"/>
              </a:defRPr>
            </a:lvl1pPr>
            <a:lvl2pPr marL="742950" indent="-285750" defTabSz="762000">
              <a:tabLst>
                <a:tab pos="1827213" algn="r"/>
                <a:tab pos="1939925" algn="l"/>
              </a:tabLst>
              <a:defRPr sz="2000">
                <a:solidFill>
                  <a:schemeClr val="tx1"/>
                </a:solidFill>
                <a:latin typeface="Arial" charset="0"/>
              </a:defRPr>
            </a:lvl2pPr>
            <a:lvl3pPr marL="1143000" indent="-228600" defTabSz="762000">
              <a:tabLst>
                <a:tab pos="1827213" algn="r"/>
                <a:tab pos="1939925" algn="l"/>
              </a:tabLst>
              <a:defRPr sz="2000">
                <a:solidFill>
                  <a:schemeClr val="tx1"/>
                </a:solidFill>
                <a:latin typeface="Arial" charset="0"/>
              </a:defRPr>
            </a:lvl3pPr>
            <a:lvl4pPr marL="1600200" indent="-228600" defTabSz="762000">
              <a:tabLst>
                <a:tab pos="1827213" algn="r"/>
                <a:tab pos="1939925" algn="l"/>
              </a:tabLst>
              <a:defRPr sz="2000">
                <a:solidFill>
                  <a:schemeClr val="tx1"/>
                </a:solidFill>
                <a:latin typeface="Arial" charset="0"/>
              </a:defRPr>
            </a:lvl4pPr>
            <a:lvl5pPr marL="2057400" indent="-228600" defTabSz="762000">
              <a:tabLst>
                <a:tab pos="1827213" algn="r"/>
                <a:tab pos="1939925" algn="l"/>
              </a:tabLst>
              <a:defRPr sz="2000">
                <a:solidFill>
                  <a:schemeClr val="tx1"/>
                </a:solidFill>
                <a:latin typeface="Arial"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9pPr>
          </a:lstStyle>
          <a:p>
            <a:pPr>
              <a:lnSpc>
                <a:spcPct val="95000"/>
              </a:lnSpc>
              <a:spcAft>
                <a:spcPct val="35000"/>
              </a:spcAft>
            </a:pPr>
            <a:r>
              <a:rPr lang="en-US" altLang="zh-CN" b="1" dirty="0">
                <a:latin typeface="Tahoma" pitchFamily="34" charset="0"/>
                <a:ea typeface="宋体" charset="-122"/>
              </a:rPr>
              <a:t>	Submitted To:	SC</a:t>
            </a:r>
          </a:p>
          <a:p>
            <a:pPr>
              <a:lnSpc>
                <a:spcPct val="95000"/>
              </a:lnSpc>
              <a:spcAft>
                <a:spcPct val="35000"/>
              </a:spcAft>
            </a:pPr>
            <a:r>
              <a:rPr lang="en-US" altLang="zh-CN" b="1" dirty="0">
                <a:latin typeface="Tahoma" pitchFamily="34" charset="0"/>
                <a:ea typeface="宋体" charset="-122"/>
              </a:rPr>
              <a:t>	Date:	23 Mar 2019	</a:t>
            </a:r>
          </a:p>
          <a:p>
            <a:pPr>
              <a:lnSpc>
                <a:spcPct val="95000"/>
              </a:lnSpc>
              <a:spcAft>
                <a:spcPct val="35000"/>
              </a:spcAft>
            </a:pPr>
            <a:r>
              <a:rPr lang="en-US" altLang="zh-CN" b="1" dirty="0">
                <a:latin typeface="Tahoma" pitchFamily="34" charset="0"/>
                <a:ea typeface="宋体" charset="-122"/>
              </a:rPr>
              <a:t>	Availability:	      Public            OMA Confidential</a:t>
            </a:r>
          </a:p>
          <a:p>
            <a:pPr>
              <a:lnSpc>
                <a:spcPct val="95000"/>
              </a:lnSpc>
              <a:spcAft>
                <a:spcPct val="35000"/>
              </a:spcAft>
            </a:pPr>
            <a:r>
              <a:rPr lang="en-US" altLang="zh-CN" b="1" dirty="0">
                <a:latin typeface="Tahoma" pitchFamily="34" charset="0"/>
                <a:ea typeface="宋体" charset="-122"/>
              </a:rPr>
              <a:t>	Contact:	OMA staff</a:t>
            </a:r>
          </a:p>
          <a:p>
            <a:pPr>
              <a:lnSpc>
                <a:spcPct val="95000"/>
              </a:lnSpc>
              <a:spcAft>
                <a:spcPct val="35000"/>
              </a:spcAft>
            </a:pPr>
            <a:r>
              <a:rPr lang="en-US" altLang="zh-CN" b="1" dirty="0">
                <a:latin typeface="Tahoma" pitchFamily="34" charset="0"/>
                <a:ea typeface="宋体" charset="-122"/>
              </a:rPr>
              <a:t>	Source:	OMA staff</a:t>
            </a:r>
          </a:p>
        </p:txBody>
      </p:sp>
      <p:sp>
        <p:nvSpPr>
          <p:cNvPr id="2052" name="Rectangle 26"/>
          <p:cNvSpPr>
            <a:spLocks noGrp="1" noChangeArrowheads="1"/>
          </p:cNvSpPr>
          <p:nvPr>
            <p:ph type="ctrTitle"/>
          </p:nvPr>
        </p:nvSpPr>
        <p:spPr>
          <a:xfrm>
            <a:off x="684213" y="228600"/>
            <a:ext cx="7996237" cy="1652588"/>
          </a:xfrm>
          <a:noFill/>
        </p:spPr>
        <p:txBody>
          <a:bodyPr anchor="t"/>
          <a:lstStyle/>
          <a:p>
            <a:r>
              <a:rPr lang="en-US" sz="1800" b="0" dirty="0"/>
              <a:t>OMA-SC-2019-0004-INP_Royalty_Free_Working_Group_Mechanism</a:t>
            </a:r>
            <a:br>
              <a:rPr lang="en-US" altLang="zh-CN" sz="2000" dirty="0">
                <a:ea typeface="宋体" charset="-122"/>
              </a:rPr>
            </a:br>
            <a:br>
              <a:rPr lang="en-US" altLang="zh-CN" sz="1400" dirty="0">
                <a:ea typeface="宋体" charset="-122"/>
              </a:rPr>
            </a:br>
            <a:r>
              <a:rPr lang="en-US" altLang="zh-CN" dirty="0">
                <a:ea typeface="宋体" charset="-122"/>
              </a:rPr>
              <a:t>RFWG Mechanism</a:t>
            </a:r>
            <a:br>
              <a:rPr lang="en-US" altLang="zh-CN" dirty="0">
                <a:ea typeface="宋体" charset="-122"/>
              </a:rPr>
            </a:br>
            <a:endParaRPr lang="en-US" altLang="zh-CN" sz="1800" dirty="0">
              <a:ea typeface="宋体" charset="-122"/>
            </a:endParaRP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r>
              <a:rPr lang="en-US" altLang="zh-CN" sz="1800" b="1">
                <a:solidFill>
                  <a:srgbClr val="800000"/>
                </a:solidFill>
                <a:latin typeface="Tahoma" pitchFamily="34" charset="0"/>
                <a:ea typeface="宋体" charset="-122"/>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endParaRPr lang="en-GB" altLang="zh-CN" sz="1800" b="1">
              <a:solidFill>
                <a:srgbClr val="800000"/>
              </a:solidFill>
              <a:latin typeface="Tahoma" pitchFamily="34" charset="0"/>
              <a:ea typeface="宋体" charset="-122"/>
            </a:endParaRPr>
          </a:p>
        </p:txBody>
      </p:sp>
      <p:sp>
        <p:nvSpPr>
          <p:cNvPr id="2057" name="Text Box 57"/>
          <p:cNvSpPr txBox="1">
            <a:spLocks noChangeArrowheads="1"/>
          </p:cNvSpPr>
          <p:nvPr/>
        </p:nvSpPr>
        <p:spPr bwMode="auto">
          <a:xfrm>
            <a:off x="1295400" y="4425950"/>
            <a:ext cx="6781800" cy="1214179"/>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r>
              <a:rPr lang="en-GB" altLang="zh-CN" sz="900" dirty="0"/>
              <a:t>NO REPRESENTATIONS OR WARRANTIES (WHETHER EXPRESS OR IMPLIED) ARE MADE BY THE OPEN MOBILE ALLIANCE OR ANY OPEN MOBILE ALLIANCE MEMBER OR ITS AFFILIATES REGARDING ANY OF THE IPR’S REPRESENTED ON THE “OMA IPR DECLARATIONS” LIST, INCLUDING, BUT NOT LIMITED TO THE ACCURACY, COMPLETENESS, VALIDITY OR RELEVANCE OF THE INFORMATION OR WHETHER OR NOT SUCH RIGHTS ARE ESSENTIAL OR NON-ESSENTIAL.</a:t>
            </a:r>
            <a:endParaRPr lang="zh-CN" altLang="zh-CN" sz="900" dirty="0"/>
          </a:p>
          <a:p>
            <a:r>
              <a:rPr lang="en-GB" altLang="zh-CN" sz="900" dirty="0"/>
              <a:t>THE OPEN MOBILE ALLIANCE IS NOT LIABLE FOR AND HEREBY DISCLAIMS ANY DIRECT, INDIRECT, PUNITIVE, SPECIAL, INCIDENTAL, CONSEQUENTIAL, OR EXEMPLARY DAMAGES ARISING OUT OF OR IN CONNECTION WITH THE USE OF DOCUMENTS AND THE INFORMATION CONTAINED IN THE DOCUMENTS.</a:t>
            </a:r>
            <a:endParaRPr lang="zh-CN" altLang="zh-CN" sz="900" dirty="0"/>
          </a:p>
          <a:p>
            <a:r>
              <a:rPr lang="en-GB" altLang="zh-CN" sz="900" dirty="0"/>
              <a:t>THIS DOCUMENT IS PROVIDED ON AN "AS IS" "AS AVAILABLE" AND "WITH ALL FAULTS" BASIS.</a:t>
            </a:r>
            <a:endParaRPr lang="en-US" altLang="zh-CN" sz="900" dirty="0">
              <a:ea typeface="宋体" charset="-122"/>
              <a:cs typeface="Times New Roman" charset="0"/>
            </a:endParaRPr>
          </a:p>
        </p:txBody>
      </p:sp>
      <p:sp>
        <p:nvSpPr>
          <p:cNvPr id="2058"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35000"/>
              </a:spcBef>
            </a:pPr>
            <a:r>
              <a:rPr lang="en-US" altLang="zh-CN" sz="900" b="1" dirty="0">
                <a:ea typeface="宋体" charset="-122"/>
                <a:cs typeface="Times New Roman" charset="0"/>
              </a:rPr>
              <a:t>Intellectual Property Rights</a:t>
            </a:r>
          </a:p>
          <a:p>
            <a:pPr>
              <a:spcBef>
                <a:spcPct val="35000"/>
              </a:spcBef>
            </a:pPr>
            <a:r>
              <a:rPr lang="en-US" altLang="zh-CN" sz="900" dirty="0">
                <a:ea typeface="宋体" charset="-122"/>
                <a:cs typeface="Times New Roman" charset="0"/>
              </a:rPr>
              <a:t>Members and their Affiliates (collectively, "Members") agree to use their reasonable </a:t>
            </a:r>
            <a:r>
              <a:rPr lang="en-US" altLang="zh-CN" sz="900" dirty="0" err="1">
                <a:ea typeface="宋体" charset="-122"/>
                <a:cs typeface="Times New Roman" charset="0"/>
              </a:rPr>
              <a:t>endeavours</a:t>
            </a:r>
            <a:r>
              <a:rPr lang="en-US" altLang="zh-CN" sz="900" dirty="0">
                <a:ea typeface="宋体" charset="-122"/>
                <a:cs typeface="Times New Roman" charset="0"/>
              </a:rPr>
              <a:t>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https://www.omaspecworks.org.</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Grp="1" noChangeArrowheads="1"/>
          </p:cNvSpPr>
          <p:nvPr>
            <p:ph type="title"/>
          </p:nvPr>
        </p:nvSpPr>
        <p:spPr/>
        <p:txBody>
          <a:bodyPr/>
          <a:lstStyle/>
          <a:p>
            <a:r>
              <a:rPr lang="en-GB" altLang="zh-CN" dirty="0">
                <a:ea typeface="宋体" charset="-122"/>
              </a:rPr>
              <a:t>Introduction</a:t>
            </a:r>
          </a:p>
        </p:txBody>
      </p:sp>
      <p:sp>
        <p:nvSpPr>
          <p:cNvPr id="3075" name="Rectangle 5"/>
          <p:cNvSpPr>
            <a:spLocks noGrp="1" noChangeArrowheads="1"/>
          </p:cNvSpPr>
          <p:nvPr>
            <p:ph type="body" idx="1"/>
          </p:nvPr>
        </p:nvSpPr>
        <p:spPr/>
        <p:txBody>
          <a:bodyPr/>
          <a:lstStyle/>
          <a:p>
            <a:pPr>
              <a:buFontTx/>
              <a:buNone/>
            </a:pPr>
            <a:r>
              <a:rPr lang="en-GB" altLang="zh-CN" dirty="0" err="1">
                <a:ea typeface="宋体" charset="-122"/>
              </a:rPr>
              <a:t>BoD</a:t>
            </a:r>
            <a:r>
              <a:rPr lang="en-GB" altLang="zh-CN" dirty="0">
                <a:ea typeface="宋体" charset="-122"/>
              </a:rPr>
              <a:t> Agreement creation of Royalty-Free Working Groups</a:t>
            </a:r>
          </a:p>
          <a:p>
            <a:pPr lvl="1"/>
            <a:r>
              <a:rPr lang="en-GB" altLang="zh-CN" dirty="0">
                <a:ea typeface="宋体" charset="-122"/>
              </a:rPr>
              <a:t> </a:t>
            </a:r>
            <a:r>
              <a:rPr lang="en-US" dirty="0"/>
              <a:t>OMA-BOARD-2019-0022-Revised_Schedule_to_the_Application – AGREED</a:t>
            </a:r>
          </a:p>
          <a:p>
            <a:pPr lvl="1"/>
            <a:endParaRPr lang="en-US" altLang="zh-CN" dirty="0">
              <a:ea typeface="宋体" charset="-122"/>
            </a:endParaRPr>
          </a:p>
          <a:p>
            <a:pPr marL="225425" lvl="1" indent="0">
              <a:buNone/>
            </a:pPr>
            <a:r>
              <a:rPr lang="en-US" altLang="zh-CN" dirty="0">
                <a:ea typeface="宋体" charset="-122"/>
              </a:rPr>
              <a:t>This presentation describes the mechanism that are required to implement the RFWG as described in the revised Schedule to the Application</a:t>
            </a:r>
          </a:p>
          <a:p>
            <a:pPr marL="225425" lvl="1" indent="0">
              <a:buNone/>
            </a:pPr>
            <a:endParaRPr lang="en-US" altLang="zh-CN" dirty="0">
              <a:ea typeface="宋体" charset="-122"/>
            </a:endParaRPr>
          </a:p>
          <a:p>
            <a:pPr marL="225425" lvl="1" indent="0">
              <a:buNone/>
            </a:pPr>
            <a:endParaRPr lang="en-GB" altLang="zh-CN" dirty="0">
              <a:ea typeface="宋体" charset="-122"/>
            </a:endParaRPr>
          </a:p>
          <a:p>
            <a:pPr lvl="1"/>
            <a:endParaRPr lang="en-GB" altLang="zh-CN" dirty="0">
              <a:ea typeface="宋体" charset="-122"/>
            </a:endParaRPr>
          </a:p>
          <a:p>
            <a:pPr lvl="1"/>
            <a:endParaRPr lang="en-US" dirty="0"/>
          </a:p>
          <a:p>
            <a:pPr lvl="2"/>
            <a:endParaRPr lang="en-GB" altLang="zh-CN" dirty="0">
              <a:ea typeface="宋体"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6783BB-FFD1-0246-BA25-ABD44B0625FA}"/>
              </a:ext>
            </a:extLst>
          </p:cNvPr>
          <p:cNvSpPr>
            <a:spLocks noGrp="1"/>
          </p:cNvSpPr>
          <p:nvPr>
            <p:ph type="title"/>
          </p:nvPr>
        </p:nvSpPr>
        <p:spPr/>
        <p:txBody>
          <a:bodyPr/>
          <a:lstStyle/>
          <a:p>
            <a:r>
              <a:rPr lang="en-US" dirty="0"/>
              <a:t>Mechanism </a:t>
            </a:r>
            <a:r>
              <a:rPr lang="en-US" sz="2400" b="0" dirty="0"/>
              <a:t>(I)</a:t>
            </a:r>
            <a:endParaRPr lang="en-US" b="0" dirty="0"/>
          </a:p>
        </p:txBody>
      </p:sp>
      <p:sp>
        <p:nvSpPr>
          <p:cNvPr id="3" name="Content Placeholder 2">
            <a:extLst>
              <a:ext uri="{FF2B5EF4-FFF2-40B4-BE49-F238E27FC236}">
                <a16:creationId xmlns:a16="http://schemas.microsoft.com/office/drawing/2014/main" id="{B92C7FC1-AC66-D14F-9CA6-A08E15AB20E5}"/>
              </a:ext>
            </a:extLst>
          </p:cNvPr>
          <p:cNvSpPr>
            <a:spLocks noGrp="1"/>
          </p:cNvSpPr>
          <p:nvPr>
            <p:ph idx="1"/>
          </p:nvPr>
        </p:nvSpPr>
        <p:spPr/>
        <p:txBody>
          <a:bodyPr/>
          <a:lstStyle/>
          <a:p>
            <a:pPr marL="514350" indent="-514350">
              <a:buFont typeface="+mj-lt"/>
              <a:buAutoNum type="arabicPeriod"/>
            </a:pPr>
            <a:r>
              <a:rPr lang="en-US" dirty="0"/>
              <a:t>Creation of Royalty-Free-Working-Groups</a:t>
            </a:r>
          </a:p>
          <a:p>
            <a:pPr marL="796925" lvl="2" indent="-342900"/>
            <a:r>
              <a:rPr lang="en-US" dirty="0"/>
              <a:t>A recorded vote will take place at the Board level</a:t>
            </a:r>
          </a:p>
          <a:p>
            <a:pPr marL="796925" lvl="2" indent="-342900"/>
            <a:r>
              <a:rPr lang="en-US" dirty="0"/>
              <a:t>The approval of the RFWG requires 100% agreement of the Board Members</a:t>
            </a:r>
          </a:p>
          <a:p>
            <a:pPr marL="796925" lvl="2" indent="-342900"/>
            <a:endParaRPr lang="en-US" dirty="0"/>
          </a:p>
          <a:p>
            <a:pPr marL="509587" indent="-514350">
              <a:buFont typeface="+mj-lt"/>
              <a:buAutoNum type="arabicPeriod"/>
            </a:pPr>
            <a:r>
              <a:rPr lang="en-US" dirty="0"/>
              <a:t>Participation in a RFWG</a:t>
            </a:r>
          </a:p>
          <a:p>
            <a:pPr marL="796925" lvl="2" indent="-342900"/>
            <a:r>
              <a:rPr lang="en-US" dirty="0"/>
              <a:t>Limited to those companies that sign and submit the “Registration Form” for that RGWG</a:t>
            </a:r>
          </a:p>
          <a:p>
            <a:pPr marL="1022350" lvl="3" indent="-342900"/>
            <a:r>
              <a:rPr lang="en-US" dirty="0"/>
              <a:t>Participation will be recorded and made available electronically, e.g. via a web page</a:t>
            </a:r>
          </a:p>
          <a:p>
            <a:pPr marL="796925" lvl="2" indent="-342900"/>
            <a:r>
              <a:rPr lang="en-US" dirty="0"/>
              <a:t>It covers from the time of submission “Registration Form” until withdrawal </a:t>
            </a:r>
          </a:p>
          <a:p>
            <a:pPr marL="1022350" lvl="3" indent="-342900"/>
            <a:r>
              <a:rPr lang="en-US" dirty="0"/>
              <a:t>Submission and withdrawal will be recorded and made available to participants of the RFWG</a:t>
            </a:r>
          </a:p>
          <a:p>
            <a:pPr marL="796925" lvl="2" indent="-342900"/>
            <a:r>
              <a:rPr lang="en-US" dirty="0"/>
              <a:t>Each RFWG will have a dedicated Working Area  only accessible to participant companies</a:t>
            </a:r>
          </a:p>
        </p:txBody>
      </p:sp>
    </p:spTree>
    <p:extLst>
      <p:ext uri="{BB962C8B-B14F-4D97-AF65-F5344CB8AC3E}">
        <p14:creationId xmlns:p14="http://schemas.microsoft.com/office/powerpoint/2010/main" val="16663433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6783BB-FFD1-0246-BA25-ABD44B0625FA}"/>
              </a:ext>
            </a:extLst>
          </p:cNvPr>
          <p:cNvSpPr>
            <a:spLocks noGrp="1"/>
          </p:cNvSpPr>
          <p:nvPr>
            <p:ph type="title"/>
          </p:nvPr>
        </p:nvSpPr>
        <p:spPr/>
        <p:txBody>
          <a:bodyPr/>
          <a:lstStyle/>
          <a:p>
            <a:r>
              <a:rPr lang="en-US" dirty="0"/>
              <a:t>Mechanism </a:t>
            </a:r>
            <a:r>
              <a:rPr lang="en-US" sz="2400" b="0" dirty="0"/>
              <a:t>(II)</a:t>
            </a:r>
            <a:endParaRPr lang="en-US" b="0" dirty="0"/>
          </a:p>
        </p:txBody>
      </p:sp>
      <p:sp>
        <p:nvSpPr>
          <p:cNvPr id="3" name="Content Placeholder 2">
            <a:extLst>
              <a:ext uri="{FF2B5EF4-FFF2-40B4-BE49-F238E27FC236}">
                <a16:creationId xmlns:a16="http://schemas.microsoft.com/office/drawing/2014/main" id="{B92C7FC1-AC66-D14F-9CA6-A08E15AB20E5}"/>
              </a:ext>
            </a:extLst>
          </p:cNvPr>
          <p:cNvSpPr>
            <a:spLocks noGrp="1"/>
          </p:cNvSpPr>
          <p:nvPr>
            <p:ph idx="1"/>
          </p:nvPr>
        </p:nvSpPr>
        <p:spPr/>
        <p:txBody>
          <a:bodyPr/>
          <a:lstStyle/>
          <a:p>
            <a:pPr marL="514350" indent="-514350">
              <a:buFont typeface="+mj-lt"/>
              <a:buAutoNum type="arabicPeriod" startAt="3"/>
            </a:pPr>
            <a:r>
              <a:rPr lang="en-US" dirty="0"/>
              <a:t>Patents Identification</a:t>
            </a:r>
          </a:p>
          <a:p>
            <a:pPr marL="796925" lvl="2" indent="-342900"/>
            <a:r>
              <a:rPr lang="en-US" dirty="0"/>
              <a:t>There will be a mechanism to submit, collect and store Essential IPR per RFWG</a:t>
            </a:r>
          </a:p>
          <a:p>
            <a:pPr marL="509587" indent="-514350">
              <a:buFont typeface="+mj-lt"/>
              <a:buAutoNum type="arabicPeriod" startAt="3"/>
            </a:pPr>
            <a:r>
              <a:rPr lang="en-US" dirty="0"/>
              <a:t>Opt-Out of Identified Patents</a:t>
            </a:r>
          </a:p>
          <a:p>
            <a:pPr marL="796925" lvl="2" indent="-342900"/>
            <a:r>
              <a:rPr lang="en-US" dirty="0"/>
              <a:t>There will be a mechanism to identify which patents are excluded from the RFWG  agreement (Specification) and the type of license that is granted as an alternative (e.g. FRAND, no license, </a:t>
            </a:r>
            <a:r>
              <a:rPr lang="en-US" dirty="0" err="1"/>
              <a:t>etc</a:t>
            </a:r>
            <a:r>
              <a:rPr lang="en-US" dirty="0"/>
              <a:t>)</a:t>
            </a:r>
          </a:p>
          <a:p>
            <a:pPr marL="509587" indent="-514350">
              <a:buFont typeface="+mj-lt"/>
              <a:buAutoNum type="arabicPeriod" startAt="5"/>
            </a:pPr>
            <a:r>
              <a:rPr lang="en-US" dirty="0"/>
              <a:t>Opt-Out Review Window</a:t>
            </a:r>
          </a:p>
          <a:p>
            <a:pPr marL="796925" lvl="2" indent="-342900"/>
            <a:r>
              <a:rPr lang="en-US" dirty="0"/>
              <a:t>There will a review mechanism to declare which Identified Patents are Opt-Out</a:t>
            </a:r>
          </a:p>
          <a:p>
            <a:pPr marL="1022350" lvl="3" indent="-342900"/>
            <a:r>
              <a:rPr lang="en-US" dirty="0"/>
              <a:t>The Opt-Out Review period will be called out by the Operations Director and the corresponding RFWG chair</a:t>
            </a:r>
          </a:p>
          <a:p>
            <a:pPr marL="1022350" lvl="3" indent="-342900"/>
            <a:r>
              <a:rPr lang="en-US" dirty="0"/>
              <a:t>It shall last no less than 45 natural days</a:t>
            </a:r>
          </a:p>
          <a:p>
            <a:pPr marL="1022350" lvl="3" indent="-342900"/>
            <a:r>
              <a:rPr lang="en-US" dirty="0"/>
              <a:t>All the companies participating in the RFWG shall be notified of the location and duration of this review</a:t>
            </a:r>
          </a:p>
        </p:txBody>
      </p:sp>
    </p:spTree>
    <p:extLst>
      <p:ext uri="{BB962C8B-B14F-4D97-AF65-F5344CB8AC3E}">
        <p14:creationId xmlns:p14="http://schemas.microsoft.com/office/powerpoint/2010/main" val="10140451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20CFF7-BEA5-C64E-9287-D5D9CFAE9984}"/>
              </a:ext>
            </a:extLst>
          </p:cNvPr>
          <p:cNvSpPr>
            <a:spLocks noGrp="1"/>
          </p:cNvSpPr>
          <p:nvPr>
            <p:ph type="title"/>
          </p:nvPr>
        </p:nvSpPr>
        <p:spPr/>
        <p:txBody>
          <a:bodyPr/>
          <a:lstStyle/>
          <a:p>
            <a:r>
              <a:rPr lang="en-US" dirty="0"/>
              <a:t>In Practical Terms</a:t>
            </a:r>
          </a:p>
        </p:txBody>
      </p:sp>
      <p:sp>
        <p:nvSpPr>
          <p:cNvPr id="3" name="Content Placeholder 2">
            <a:extLst>
              <a:ext uri="{FF2B5EF4-FFF2-40B4-BE49-F238E27FC236}">
                <a16:creationId xmlns:a16="http://schemas.microsoft.com/office/drawing/2014/main" id="{A3A8CE0D-3494-0347-9862-2F6196EB0749}"/>
              </a:ext>
            </a:extLst>
          </p:cNvPr>
          <p:cNvSpPr>
            <a:spLocks noGrp="1"/>
          </p:cNvSpPr>
          <p:nvPr>
            <p:ph idx="1"/>
          </p:nvPr>
        </p:nvSpPr>
        <p:spPr/>
        <p:txBody>
          <a:bodyPr/>
          <a:lstStyle/>
          <a:p>
            <a:r>
              <a:rPr lang="en-US" dirty="0"/>
              <a:t>Restricted Web Portal – (</a:t>
            </a:r>
            <a:r>
              <a:rPr lang="en-US"/>
              <a:t>GitHub repository?)</a:t>
            </a:r>
            <a:endParaRPr lang="en-US" dirty="0"/>
          </a:p>
          <a:p>
            <a:pPr lvl="1"/>
            <a:r>
              <a:rPr lang="en-US" dirty="0"/>
              <a:t>Login is restricted to members of the specific RFWG</a:t>
            </a:r>
          </a:p>
          <a:p>
            <a:pPr lvl="2"/>
            <a:r>
              <a:rPr lang="en-US" dirty="0"/>
              <a:t>Membership is registered:</a:t>
            </a:r>
          </a:p>
          <a:p>
            <a:pPr lvl="3"/>
            <a:r>
              <a:rPr lang="en-US" dirty="0"/>
              <a:t>Submission of the “Registration Form”</a:t>
            </a:r>
          </a:p>
          <a:p>
            <a:pPr lvl="3"/>
            <a:r>
              <a:rPr lang="en-US" dirty="0"/>
              <a:t>Withdrawal from the Group:</a:t>
            </a:r>
          </a:p>
          <a:p>
            <a:pPr lvl="1"/>
            <a:r>
              <a:rPr lang="en-US" dirty="0"/>
              <a:t>Recorded submission of documents</a:t>
            </a:r>
          </a:p>
          <a:p>
            <a:pPr lvl="1"/>
            <a:r>
              <a:rPr lang="en-US" dirty="0"/>
              <a:t>Recorded Patents Identification</a:t>
            </a:r>
          </a:p>
          <a:p>
            <a:pPr lvl="1"/>
            <a:r>
              <a:rPr lang="en-US" dirty="0"/>
              <a:t>Recorded Opt-Out of Identified Patents</a:t>
            </a:r>
          </a:p>
          <a:p>
            <a:pPr lvl="1"/>
            <a:r>
              <a:rPr lang="en-US" dirty="0"/>
              <a:t>Recorded Opt-Out review window</a:t>
            </a:r>
          </a:p>
          <a:p>
            <a:pPr marL="225425" lvl="1" indent="0">
              <a:buNone/>
            </a:pPr>
            <a:endParaRPr lang="en-US" dirty="0"/>
          </a:p>
        </p:txBody>
      </p:sp>
    </p:spTree>
    <p:extLst>
      <p:ext uri="{BB962C8B-B14F-4D97-AF65-F5344CB8AC3E}">
        <p14:creationId xmlns:p14="http://schemas.microsoft.com/office/powerpoint/2010/main" val="30608876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118CD9-4CD7-8942-B1D7-C780EEADFE55}"/>
              </a:ext>
            </a:extLst>
          </p:cNvPr>
          <p:cNvSpPr>
            <a:spLocks noGrp="1"/>
          </p:cNvSpPr>
          <p:nvPr>
            <p:ph type="title"/>
          </p:nvPr>
        </p:nvSpPr>
        <p:spPr>
          <a:xfrm>
            <a:off x="261937" y="3054350"/>
            <a:ext cx="8748712" cy="703262"/>
          </a:xfrm>
        </p:spPr>
        <p:txBody>
          <a:bodyPr/>
          <a:lstStyle/>
          <a:p>
            <a:r>
              <a:rPr lang="en-US" dirty="0"/>
              <a:t>Comments?</a:t>
            </a:r>
          </a:p>
        </p:txBody>
      </p:sp>
    </p:spTree>
    <p:extLst>
      <p:ext uri="{BB962C8B-B14F-4D97-AF65-F5344CB8AC3E}">
        <p14:creationId xmlns:p14="http://schemas.microsoft.com/office/powerpoint/2010/main" val="3328690563"/>
      </p:ext>
    </p:extLst>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146</TotalTime>
  <Pages>15</Pages>
  <Words>596</Words>
  <Application>Microsoft Macintosh PowerPoint</Application>
  <PresentationFormat>Custom</PresentationFormat>
  <Paragraphs>52</Paragraphs>
  <Slides>6</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vt:i4>
      </vt:variant>
    </vt:vector>
  </HeadingPairs>
  <TitlesOfParts>
    <vt:vector size="12" baseType="lpstr">
      <vt:lpstr>宋体</vt:lpstr>
      <vt:lpstr>Arial</vt:lpstr>
      <vt:lpstr>Arial Narrow</vt:lpstr>
      <vt:lpstr>Tahoma</vt:lpstr>
      <vt:lpstr>Times New Roman</vt:lpstr>
      <vt:lpstr>OMA Template</vt:lpstr>
      <vt:lpstr>OMA-SC-2019-0004-INP_Royalty_Free_Working_Group_Mechanism  RFWG Mechanism </vt:lpstr>
      <vt:lpstr>Introduction</vt:lpstr>
      <vt:lpstr>Mechanism (I)</vt:lpstr>
      <vt:lpstr>Mechanism (II)</vt:lpstr>
      <vt:lpstr>In Practical Terms</vt:lpstr>
      <vt:lpstr>Comments?</vt:lpstr>
    </vt:vector>
  </TitlesOfParts>
  <Company>OMA</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Joaquin Prado</cp:lastModifiedBy>
  <cp:revision>279</cp:revision>
  <cp:lastPrinted>1999-04-27T06:51:51Z</cp:lastPrinted>
  <dcterms:created xsi:type="dcterms:W3CDTF">2002-03-19T14:05:12Z</dcterms:created>
  <dcterms:modified xsi:type="dcterms:W3CDTF">2019-04-02T17:53:43Z</dcterms:modified>
</cp:coreProperties>
</file>