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18" r:id="rId3"/>
    <p:sldId id="322"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515" autoAdjust="0"/>
    <p:restoredTop sz="94660"/>
  </p:normalViewPr>
  <p:slideViewPr>
    <p:cSldViewPr>
      <p:cViewPr varScale="1">
        <p:scale>
          <a:sx n="110" d="100"/>
          <a:sy n="110" d="100"/>
        </p:scale>
        <p:origin x="192" y="20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OMA-SC-2019-0005</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SC</a:t>
            </a:r>
          </a:p>
          <a:p>
            <a:pPr>
              <a:lnSpc>
                <a:spcPct val="95000"/>
              </a:lnSpc>
              <a:spcAft>
                <a:spcPct val="35000"/>
              </a:spcAft>
            </a:pPr>
            <a:r>
              <a:rPr lang="en-US" altLang="zh-CN" b="1" dirty="0">
                <a:latin typeface="Tahoma" pitchFamily="34" charset="0"/>
                <a:ea typeface="宋体" charset="-122"/>
              </a:rPr>
              <a:t>	Date:	30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2000" b="0" dirty="0"/>
              <a:t>OMA-SC-2019-0005-INP_Replacement_ListServ_with_Mailman</a:t>
            </a:r>
            <a:br>
              <a:rPr lang="en-US" altLang="zh-CN" sz="2000" dirty="0">
                <a:ea typeface="宋体" charset="-122"/>
              </a:rPr>
            </a:br>
            <a:br>
              <a:rPr lang="en-US" altLang="zh-CN" sz="1400" dirty="0">
                <a:ea typeface="宋体" charset="-122"/>
              </a:rPr>
            </a:br>
            <a:r>
              <a:rPr lang="en-US" altLang="zh-CN" dirty="0">
                <a:ea typeface="宋体" charset="-122"/>
              </a:rPr>
              <a:t>Replacement of </a:t>
            </a:r>
            <a:r>
              <a:rPr lang="en-US" altLang="zh-CN" dirty="0" err="1">
                <a:ea typeface="宋体" charset="-122"/>
              </a:rPr>
              <a:t>ListServ</a:t>
            </a:r>
            <a:r>
              <a:rPr lang="en-US" altLang="zh-CN" dirty="0">
                <a:ea typeface="宋体" charset="-122"/>
              </a:rPr>
              <a:t> with </a:t>
            </a:r>
            <a:r>
              <a:rPr lang="en-US" altLang="zh-CN" dirty="0" err="1">
                <a:ea typeface="宋体" charset="-122"/>
              </a:rPr>
              <a:t>MailMan</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r>
              <a:rPr lang="en-GB" altLang="zh-CN" dirty="0">
                <a:ea typeface="宋体" charset="-122"/>
              </a:rPr>
              <a:t>Introduction</a:t>
            </a:r>
          </a:p>
        </p:txBody>
      </p:sp>
      <p:sp>
        <p:nvSpPr>
          <p:cNvPr id="3075" name="Rectangle 5"/>
          <p:cNvSpPr>
            <a:spLocks noGrp="1" noChangeArrowheads="1"/>
          </p:cNvSpPr>
          <p:nvPr>
            <p:ph type="body" idx="1"/>
          </p:nvPr>
        </p:nvSpPr>
        <p:spPr/>
        <p:txBody>
          <a:bodyPr/>
          <a:lstStyle/>
          <a:p>
            <a:pPr>
              <a:buFontTx/>
              <a:buNone/>
            </a:pPr>
            <a:r>
              <a:rPr lang="en-GB" altLang="zh-CN" dirty="0" err="1">
                <a:ea typeface="宋体" charset="-122"/>
              </a:rPr>
              <a:t>ListServ</a:t>
            </a:r>
            <a:endParaRPr lang="en-GB" altLang="zh-CN" dirty="0">
              <a:ea typeface="宋体" charset="-122"/>
            </a:endParaRPr>
          </a:p>
          <a:p>
            <a:pPr lvl="1"/>
            <a:r>
              <a:rPr lang="en-US" dirty="0"/>
              <a:t>It is OMA Email List Management Software.</a:t>
            </a:r>
          </a:p>
          <a:p>
            <a:pPr lvl="1"/>
            <a:r>
              <a:rPr lang="en-US" dirty="0"/>
              <a:t>All OMA Email Distribution Lists are based on </a:t>
            </a:r>
            <a:r>
              <a:rPr lang="en-US" dirty="0" err="1"/>
              <a:t>ListServ</a:t>
            </a:r>
            <a:endParaRPr lang="en-US" dirty="0"/>
          </a:p>
          <a:p>
            <a:pPr lvl="1"/>
            <a:r>
              <a:rPr lang="en-US" dirty="0"/>
              <a:t>Recently some OMA members have introduced a new email authentication policy in their email servers called DMARC.</a:t>
            </a:r>
          </a:p>
          <a:p>
            <a:pPr lvl="2"/>
            <a:r>
              <a:rPr lang="en-US" dirty="0"/>
              <a:t>DMARC is designed to give email domain owners the ability to protect their domain from an authorized usage.</a:t>
            </a:r>
          </a:p>
          <a:p>
            <a:pPr lvl="1"/>
            <a:r>
              <a:rPr lang="en-US" dirty="0"/>
              <a:t>OMA needed to update </a:t>
            </a:r>
            <a:r>
              <a:rPr lang="en-US" dirty="0" err="1"/>
              <a:t>ListServ</a:t>
            </a:r>
            <a:r>
              <a:rPr lang="en-US" dirty="0"/>
              <a:t> software to support DMARC </a:t>
            </a:r>
          </a:p>
          <a:p>
            <a:pPr lvl="2"/>
            <a:r>
              <a:rPr lang="en-US" dirty="0"/>
              <a:t>But this represented a cost of around $10K</a:t>
            </a:r>
          </a:p>
          <a:p>
            <a:pPr marL="0" indent="-4763">
              <a:buNone/>
            </a:pPr>
            <a:r>
              <a:rPr lang="en-US" dirty="0" err="1"/>
              <a:t>MailMan</a:t>
            </a:r>
            <a:endParaRPr lang="en-US" dirty="0"/>
          </a:p>
          <a:p>
            <a:pPr lvl="1"/>
            <a:r>
              <a:rPr lang="en-US" dirty="0"/>
              <a:t>It is an open source alternative to </a:t>
            </a:r>
            <a:r>
              <a:rPr lang="en-US" dirty="0" err="1"/>
              <a:t>ListServ</a:t>
            </a:r>
            <a:r>
              <a:rPr lang="en-US" dirty="0"/>
              <a:t> which latest version supports DMARC</a:t>
            </a:r>
          </a:p>
          <a:p>
            <a:pPr lvl="1"/>
            <a:r>
              <a:rPr lang="en-US" dirty="0"/>
              <a:t>OMA has installed </a:t>
            </a:r>
            <a:r>
              <a:rPr lang="en-US" dirty="0" err="1"/>
              <a:t>MailMan</a:t>
            </a:r>
            <a:r>
              <a:rPr lang="en-US" dirty="0"/>
              <a:t> in the test environment and is about to start testing </a:t>
            </a:r>
          </a:p>
          <a:p>
            <a:pPr marL="455613" lvl="2" indent="0">
              <a:buNone/>
            </a:pPr>
            <a:endParaRPr lang="en-US" dirty="0"/>
          </a:p>
          <a:p>
            <a:pPr lvl="1"/>
            <a:endParaRPr lang="en-US" altLang="zh-CN" dirty="0">
              <a:ea typeface="宋体" charset="-122"/>
            </a:endParaRPr>
          </a:p>
          <a:p>
            <a:pPr marL="225425" lvl="1" indent="0">
              <a:buNone/>
            </a:pPr>
            <a:endParaRPr lang="en-US" altLang="zh-CN" dirty="0">
              <a:ea typeface="宋体" charset="-122"/>
            </a:endParaRPr>
          </a:p>
          <a:p>
            <a:pPr marL="225425" lvl="1" indent="0">
              <a:buNone/>
            </a:pPr>
            <a:endParaRPr lang="en-GB" altLang="zh-CN" dirty="0">
              <a:ea typeface="宋体" charset="-122"/>
            </a:endParaRPr>
          </a:p>
          <a:p>
            <a:pPr lvl="1"/>
            <a:endParaRPr lang="en-GB" altLang="zh-CN" dirty="0">
              <a:ea typeface="宋体" charset="-122"/>
            </a:endParaRPr>
          </a:p>
          <a:p>
            <a:pPr lvl="1"/>
            <a:endParaRPr lang="en-US" dirty="0"/>
          </a:p>
          <a:p>
            <a:pPr lvl="2"/>
            <a:endParaRPr lang="en-GB" altLang="zh-CN" dirty="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783BB-FFD1-0246-BA25-ABD44B0625FA}"/>
              </a:ext>
            </a:extLst>
          </p:cNvPr>
          <p:cNvSpPr>
            <a:spLocks noGrp="1"/>
          </p:cNvSpPr>
          <p:nvPr>
            <p:ph type="title"/>
          </p:nvPr>
        </p:nvSpPr>
        <p:spPr/>
        <p:txBody>
          <a:bodyPr/>
          <a:lstStyle/>
          <a:p>
            <a:r>
              <a:rPr lang="en-US" dirty="0"/>
              <a:t>Impacts</a:t>
            </a:r>
            <a:endParaRPr lang="en-US" b="0" dirty="0"/>
          </a:p>
        </p:txBody>
      </p:sp>
      <p:sp>
        <p:nvSpPr>
          <p:cNvPr id="3" name="Content Placeholder 2">
            <a:extLst>
              <a:ext uri="{FF2B5EF4-FFF2-40B4-BE49-F238E27FC236}">
                <a16:creationId xmlns:a16="http://schemas.microsoft.com/office/drawing/2014/main" id="{B92C7FC1-AC66-D14F-9CA6-A08E15AB20E5}"/>
              </a:ext>
            </a:extLst>
          </p:cNvPr>
          <p:cNvSpPr>
            <a:spLocks noGrp="1"/>
          </p:cNvSpPr>
          <p:nvPr>
            <p:ph idx="1"/>
          </p:nvPr>
        </p:nvSpPr>
        <p:spPr/>
        <p:txBody>
          <a:bodyPr/>
          <a:lstStyle/>
          <a:p>
            <a:r>
              <a:rPr lang="en-US" dirty="0"/>
              <a:t> OMA Distribution Lists Consolidation Project</a:t>
            </a:r>
          </a:p>
          <a:p>
            <a:pPr marL="682625" lvl="1" indent="-457200">
              <a:buFont typeface="+mj-lt"/>
              <a:buAutoNum type="arabicPeriod"/>
            </a:pPr>
            <a:r>
              <a:rPr lang="en-US" dirty="0"/>
              <a:t>Reduce the number of email Distribution Lists per WG/WA</a:t>
            </a:r>
          </a:p>
          <a:p>
            <a:pPr lvl="3"/>
            <a:r>
              <a:rPr lang="en-US" dirty="0"/>
              <a:t>Currently each Working Group and Working Area has multiple distribution lists</a:t>
            </a:r>
          </a:p>
          <a:p>
            <a:pPr lvl="3"/>
            <a:r>
              <a:rPr lang="en-US" dirty="0"/>
              <a:t>OMA staff is reviewing the current lists and decide which ones won’t be migrated to distribution lists management software</a:t>
            </a:r>
          </a:p>
          <a:p>
            <a:pPr marL="682625" lvl="1" indent="-457200">
              <a:buFont typeface="+mj-lt"/>
              <a:buAutoNum type="arabicPeriod"/>
            </a:pPr>
            <a:r>
              <a:rPr lang="en-US" dirty="0"/>
              <a:t>Reduce number of mails per Distribution Lists (DLs)</a:t>
            </a:r>
          </a:p>
          <a:p>
            <a:pPr marL="965200" lvl="3" indent="-285750"/>
            <a:r>
              <a:rPr lang="en-US" dirty="0"/>
              <a:t>Currently, there are more than 8K email addresses in OMA DLs</a:t>
            </a:r>
          </a:p>
          <a:p>
            <a:pPr marL="965200" lvl="3" indent="-285750"/>
            <a:r>
              <a:rPr lang="en-US" dirty="0"/>
              <a:t>The staff will clean up each DL leaving only those people that are regularly using the portal or have agreed to keep their email in the lists.</a:t>
            </a:r>
          </a:p>
          <a:p>
            <a:r>
              <a:rPr lang="en-US" dirty="0"/>
              <a:t> Migration of DLs to </a:t>
            </a:r>
            <a:r>
              <a:rPr lang="en-US" dirty="0" err="1"/>
              <a:t>MailMan</a:t>
            </a:r>
            <a:endParaRPr lang="en-US" dirty="0"/>
          </a:p>
          <a:p>
            <a:pPr marL="682625" lvl="1" indent="-457200">
              <a:buFont typeface="+mj-lt"/>
              <a:buAutoNum type="arabicPeriod"/>
            </a:pPr>
            <a:r>
              <a:rPr lang="en-US" dirty="0"/>
              <a:t>Staff will move to </a:t>
            </a:r>
            <a:r>
              <a:rPr lang="en-US" dirty="0" err="1"/>
              <a:t>MailMan</a:t>
            </a:r>
            <a:r>
              <a:rPr lang="en-US" dirty="0"/>
              <a:t> only those DLs that are needed</a:t>
            </a:r>
          </a:p>
          <a:p>
            <a:pPr marL="682625" lvl="1" indent="-457200">
              <a:buFont typeface="+mj-lt"/>
              <a:buAutoNum type="arabicPeriod"/>
            </a:pPr>
            <a:r>
              <a:rPr lang="en-US" dirty="0"/>
              <a:t>The new DLS will have the same name but they will contain less members:</a:t>
            </a:r>
          </a:p>
          <a:p>
            <a:pPr marL="1022350" lvl="3" indent="-342900"/>
            <a:r>
              <a:rPr lang="en-US" dirty="0"/>
              <a:t>Members that log regularly to OMA portal</a:t>
            </a:r>
          </a:p>
          <a:p>
            <a:pPr marL="1022350" lvl="3" indent="-342900"/>
            <a:r>
              <a:rPr lang="en-US" dirty="0"/>
              <a:t>Members that agree to keep their email in the list</a:t>
            </a:r>
          </a:p>
          <a:p>
            <a:pPr marL="682625" lvl="1" indent="-457200">
              <a:buFont typeface="+mj-lt"/>
              <a:buAutoNum type="arabicPeriod"/>
            </a:pPr>
            <a:endParaRPr lang="en-US" dirty="0"/>
          </a:p>
          <a:p>
            <a:pPr lvl="1"/>
            <a:endParaRPr lang="en-US" dirty="0"/>
          </a:p>
          <a:p>
            <a:pPr lvl="1"/>
            <a:endParaRPr lang="en-US" dirty="0"/>
          </a:p>
        </p:txBody>
      </p:sp>
    </p:spTree>
    <p:extLst>
      <p:ext uri="{BB962C8B-B14F-4D97-AF65-F5344CB8AC3E}">
        <p14:creationId xmlns:p14="http://schemas.microsoft.com/office/powerpoint/2010/main" val="1666343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185</TotalTime>
  <Pages>15</Pages>
  <Words>518</Words>
  <Application>Microsoft Macintosh PowerPoint</Application>
  <PresentationFormat>Custom</PresentationFormat>
  <Paragraphs>43</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宋体</vt:lpstr>
      <vt:lpstr>Arial</vt:lpstr>
      <vt:lpstr>Arial Narrow</vt:lpstr>
      <vt:lpstr>Tahoma</vt:lpstr>
      <vt:lpstr>Times New Roman</vt:lpstr>
      <vt:lpstr>OMA Template</vt:lpstr>
      <vt:lpstr>OMA-SC-2019-0005-INP_Replacement_ListServ_with_Mailman  Replacement of ListServ with MailMan </vt:lpstr>
      <vt:lpstr>Introduction</vt:lpstr>
      <vt:lpstr>Impacts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283</cp:revision>
  <cp:lastPrinted>1999-04-27T06:51:51Z</cp:lastPrinted>
  <dcterms:created xsi:type="dcterms:W3CDTF">2002-03-19T14:05:12Z</dcterms:created>
  <dcterms:modified xsi:type="dcterms:W3CDTF">2019-03-30T16:39:30Z</dcterms:modified>
</cp:coreProperties>
</file>