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5"/>
  </p:notesMasterIdLst>
  <p:handoutMasterIdLst>
    <p:handoutMasterId r:id="rId16"/>
  </p:handoutMasterIdLst>
  <p:sldIdLst>
    <p:sldId id="293" r:id="rId5"/>
    <p:sldId id="318" r:id="rId6"/>
    <p:sldId id="332" r:id="rId7"/>
    <p:sldId id="326" r:id="rId8"/>
    <p:sldId id="327" r:id="rId9"/>
    <p:sldId id="328" r:id="rId10"/>
    <p:sldId id="329" r:id="rId11"/>
    <p:sldId id="330" r:id="rId12"/>
    <p:sldId id="331" r:id="rId13"/>
    <p:sldId id="324"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60124E-5333-0E40-82F5-9F098BA8B26F}" v="63" dt="2020-07-26T15:59:33.3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129" autoAdjust="0"/>
    <p:restoredTop sz="94660"/>
  </p:normalViewPr>
  <p:slideViewPr>
    <p:cSldViewPr>
      <p:cViewPr varScale="1">
        <p:scale>
          <a:sx n="107" d="100"/>
          <a:sy n="107" d="100"/>
        </p:scale>
        <p:origin x="516" y="12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SC-2020-0001R01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member.openmobilealliance.or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oma.groups.io/g/OMA-MAIN/subgroups" TargetMode="External"/><Relationship Id="rId2" Type="http://schemas.openxmlformats.org/officeDocument/2006/relationships/hyperlink" Target="mailto:all+owner@oma.groups.io" TargetMode="External"/><Relationship Id="rId1" Type="http://schemas.openxmlformats.org/officeDocument/2006/relationships/slideLayout" Target="../slideLayouts/slideLayout2.xml"/><Relationship Id="rId5" Type="http://schemas.openxmlformats.org/officeDocument/2006/relationships/hyperlink" Target="https://oma.groups.io/g/cd" TargetMode="External"/><Relationship Id="rId4" Type="http://schemas.openxmlformats.org/officeDocument/2006/relationships/hyperlink" Target="https://groups.io/group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groups.io/group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25 Jul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OMA-SC-2020-0001R01-INP_Migration_from_OMA_Portal_to_Groups_io</a:t>
            </a:r>
            <a:br>
              <a:rPr lang="en-US" altLang="zh-CN" sz="2000" dirty="0">
                <a:ea typeface="宋体" charset="-122"/>
              </a:rPr>
            </a:br>
            <a:br>
              <a:rPr lang="en-US" altLang="zh-CN" sz="1400" dirty="0">
                <a:ea typeface="宋体" charset="-122"/>
              </a:rPr>
            </a:br>
            <a:r>
              <a:rPr lang="en-US" dirty="0"/>
              <a:t>Migration from </a:t>
            </a:r>
            <a:r>
              <a:rPr lang="en-US" dirty="0" err="1"/>
              <a:t>OMA_Portal</a:t>
            </a:r>
            <a:r>
              <a:rPr lang="en-US" dirty="0"/>
              <a:t> to Groups.io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dirty="0"/>
              <a:t>Comments?</a:t>
            </a:r>
          </a:p>
        </p:txBody>
      </p:sp>
    </p:spTree>
    <p:extLst>
      <p:ext uri="{BB962C8B-B14F-4D97-AF65-F5344CB8AC3E}">
        <p14:creationId xmlns:p14="http://schemas.microsoft.com/office/powerpoint/2010/main" val="274482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OMA 3.0</a:t>
            </a:r>
          </a:p>
        </p:txBody>
      </p:sp>
      <p:sp>
        <p:nvSpPr>
          <p:cNvPr id="3075" name="Rectangle 5"/>
          <p:cNvSpPr>
            <a:spLocks noGrp="1" noChangeArrowheads="1"/>
          </p:cNvSpPr>
          <p:nvPr>
            <p:ph type="body" idx="1"/>
          </p:nvPr>
        </p:nvSpPr>
        <p:spPr>
          <a:xfrm>
            <a:off x="276225" y="1073150"/>
            <a:ext cx="8778875" cy="5383212"/>
          </a:xfrm>
        </p:spPr>
        <p:txBody>
          <a:bodyPr/>
          <a:lstStyle/>
          <a:p>
            <a:pPr>
              <a:buFontTx/>
              <a:buNone/>
            </a:pPr>
            <a:r>
              <a:rPr lang="en-GB" altLang="zh-CN" dirty="0">
                <a:ea typeface="宋体" charset="-122"/>
              </a:rPr>
              <a:t>OMA Board approved a new cost structure for OMA</a:t>
            </a:r>
          </a:p>
          <a:p>
            <a:pPr marL="0" indent="-4763">
              <a:buNone/>
            </a:pPr>
            <a:r>
              <a:rPr lang="en-US" dirty="0">
                <a:ea typeface="宋体" charset="-122"/>
              </a:rPr>
              <a:t>On September 1</a:t>
            </a:r>
            <a:r>
              <a:rPr lang="en-US" baseline="30000" dirty="0">
                <a:ea typeface="宋体" charset="-122"/>
              </a:rPr>
              <a:t>st</a:t>
            </a:r>
            <a:r>
              <a:rPr lang="en-US" dirty="0">
                <a:ea typeface="宋体" charset="-122"/>
              </a:rPr>
              <a:t>, OMA will only have contractors:</a:t>
            </a:r>
            <a:endParaRPr lang="en-US" dirty="0"/>
          </a:p>
          <a:p>
            <a:pPr lvl="1"/>
            <a:r>
              <a:rPr lang="en-US" altLang="zh-CN" dirty="0">
                <a:ea typeface="宋体" charset="-122"/>
              </a:rPr>
              <a:t>Seth Newberry,</a:t>
            </a:r>
          </a:p>
          <a:p>
            <a:pPr lvl="1"/>
            <a:r>
              <a:rPr lang="en-US" altLang="zh-CN" sz="2000" dirty="0">
                <a:ea typeface="宋体" charset="-122"/>
              </a:rPr>
              <a:t>Sean McIlroy, </a:t>
            </a:r>
          </a:p>
          <a:p>
            <a:pPr lvl="1"/>
            <a:r>
              <a:rPr lang="en-US" altLang="zh-CN" sz="2000" dirty="0">
                <a:ea typeface="宋体" charset="-122"/>
              </a:rPr>
              <a:t>John </a:t>
            </a:r>
            <a:r>
              <a:rPr lang="en-US" altLang="zh-CN" sz="2000" dirty="0" err="1">
                <a:ea typeface="宋体" charset="-122"/>
              </a:rPr>
              <a:t>Mudge</a:t>
            </a:r>
            <a:r>
              <a:rPr lang="en-US" altLang="zh-CN" sz="2000" dirty="0">
                <a:ea typeface="宋体" charset="-122"/>
              </a:rPr>
              <a:t>,</a:t>
            </a:r>
          </a:p>
          <a:p>
            <a:pPr lvl="1"/>
            <a:r>
              <a:rPr lang="en-US" altLang="zh-CN" sz="2000" dirty="0">
                <a:ea typeface="宋体" charset="-122"/>
              </a:rPr>
              <a:t>Michelle Janata , and</a:t>
            </a:r>
          </a:p>
          <a:p>
            <a:pPr lvl="1"/>
            <a:r>
              <a:rPr lang="en-US" altLang="zh-CN" sz="2000" dirty="0">
                <a:ea typeface="宋体" charset="-122"/>
              </a:rPr>
              <a:t>Joaquin Prado</a:t>
            </a:r>
          </a:p>
          <a:p>
            <a:pPr marL="225425" lvl="1" indent="0">
              <a:buNone/>
            </a:pPr>
            <a:r>
              <a:rPr lang="en-US" altLang="zh-CN" sz="2000" dirty="0">
                <a:ea typeface="宋体" charset="-122"/>
              </a:rPr>
              <a:t>All together will be dedicating the equivalent to 1.5 FTE</a:t>
            </a:r>
          </a:p>
          <a:p>
            <a:pPr marL="225425" lvl="1" indent="0">
              <a:buNone/>
            </a:pPr>
            <a:r>
              <a:rPr lang="en-US" altLang="zh-CN" sz="2000" dirty="0">
                <a:ea typeface="宋体" charset="-122"/>
              </a:rPr>
              <a:t>This level of support will be reviewed again within a year.</a:t>
            </a:r>
          </a:p>
          <a:p>
            <a:pPr lvl="1"/>
            <a:r>
              <a:rPr lang="en-GB" altLang="zh-CN" sz="2000" dirty="0">
                <a:ea typeface="宋体" charset="-122"/>
              </a:rPr>
              <a:t>This also implies that the OMA Portal will be decommissioned and replace by a new system </a:t>
            </a:r>
            <a:r>
              <a:rPr lang="en-GB" altLang="zh-CN" sz="2000" dirty="0" err="1">
                <a:ea typeface="宋体" charset="-122"/>
              </a:rPr>
              <a:t>Groups.io</a:t>
            </a:r>
            <a:endParaRPr lang="en-GB" altLang="zh-CN" sz="2000" dirty="0">
              <a:ea typeface="宋体" charset="-122"/>
            </a:endParaRPr>
          </a:p>
          <a:p>
            <a:pPr marL="0" indent="0">
              <a:buNone/>
            </a:pPr>
            <a:r>
              <a:rPr lang="en-GB" altLang="zh-CN" sz="2400" dirty="0">
                <a:ea typeface="宋体" charset="-122"/>
              </a:rPr>
              <a:t>This presentation is about this transition and how the groups can continue operating in the new platform.</a:t>
            </a:r>
          </a:p>
          <a:p>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17</a:t>
            </a:r>
            <a:r>
              <a:rPr lang="en-US" sz="2000" baseline="30000" dirty="0">
                <a:solidFill>
                  <a:srgbClr val="C00000"/>
                </a:solidFill>
              </a:rPr>
              <a:t>th</a:t>
            </a:r>
            <a:r>
              <a:rPr lang="en-US" sz="2000" dirty="0">
                <a:solidFill>
                  <a:srgbClr val="C00000"/>
                </a:solidFill>
              </a:rPr>
              <a:t> </a:t>
            </a:r>
          </a:p>
          <a:p>
            <a:pPr marL="0" indent="0">
              <a:buNone/>
            </a:pPr>
            <a:r>
              <a:rPr lang="en-US" sz="2000" dirty="0"/>
              <a:t>Estimated roll up plan:</a:t>
            </a:r>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3</a:t>
                      </a:r>
                      <a:r>
                        <a:rPr lang="en-US" baseline="30000" dirty="0"/>
                        <a:t>rd</a:t>
                      </a:r>
                      <a:r>
                        <a:rPr lang="en-US" dirty="0"/>
                        <a:t>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3</a:t>
                      </a:r>
                      <a:r>
                        <a:rPr lang="en-US" baseline="30000" dirty="0"/>
                        <a:t>rd</a:t>
                      </a:r>
                      <a:r>
                        <a:rPr lang="en-US" dirty="0"/>
                        <a:t>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10</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3296972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FC84C-CAE5-7842-BAAD-B9CF8EC9BC66}"/>
              </a:ext>
            </a:extLst>
          </p:cNvPr>
          <p:cNvSpPr>
            <a:spLocks noGrp="1"/>
          </p:cNvSpPr>
          <p:nvPr>
            <p:ph type="title"/>
          </p:nvPr>
        </p:nvSpPr>
        <p:spPr/>
        <p:txBody>
          <a:bodyPr/>
          <a:lstStyle/>
          <a:p>
            <a:r>
              <a:rPr lang="en-US" dirty="0"/>
              <a:t>Migration Steps</a:t>
            </a:r>
          </a:p>
        </p:txBody>
      </p:sp>
      <p:sp>
        <p:nvSpPr>
          <p:cNvPr id="3" name="Content Placeholder 2">
            <a:extLst>
              <a:ext uri="{FF2B5EF4-FFF2-40B4-BE49-F238E27FC236}">
                <a16:creationId xmlns:a16="http://schemas.microsoft.com/office/drawing/2014/main" id="{DD270E74-2DE2-5C4F-BC74-7B98157CF683}"/>
              </a:ext>
            </a:extLst>
          </p:cNvPr>
          <p:cNvSpPr>
            <a:spLocks noGrp="1"/>
          </p:cNvSpPr>
          <p:nvPr>
            <p:ph idx="1"/>
          </p:nvPr>
        </p:nvSpPr>
        <p:spPr>
          <a:xfrm>
            <a:off x="292100" y="1169988"/>
            <a:ext cx="8778875" cy="512762"/>
          </a:xfrm>
        </p:spPr>
        <p:txBody>
          <a:bodyPr/>
          <a:lstStyle/>
          <a:p>
            <a:pPr marL="0" indent="0">
              <a:buNone/>
            </a:pPr>
            <a:r>
              <a:rPr lang="en-US" sz="1800" dirty="0">
                <a:hlinkClick r:id="rId2"/>
              </a:rPr>
              <a:t>https://member.openmobilealliance.org/</a:t>
            </a:r>
            <a:r>
              <a:rPr lang="en-US" sz="1800" dirty="0"/>
              <a:t> </a:t>
            </a:r>
            <a:r>
              <a:rPr lang="en-US" sz="1800" dirty="0">
                <a:sym typeface="Wingdings" pitchFamily="2" charset="2"/>
              </a:rPr>
              <a:t>  https://</a:t>
            </a:r>
            <a:r>
              <a:rPr lang="en-US" sz="1800" dirty="0" err="1">
                <a:sym typeface="Wingdings" pitchFamily="2" charset="2"/>
              </a:rPr>
              <a:t>oma.groups.io</a:t>
            </a:r>
            <a:r>
              <a:rPr lang="en-US" sz="1800" dirty="0">
                <a:sym typeface="Wingdings" pitchFamily="2" charset="2"/>
              </a:rPr>
              <a:t>/g/OMA-MAIN</a:t>
            </a:r>
            <a:endParaRPr lang="en-US" sz="1800" dirty="0"/>
          </a:p>
        </p:txBody>
      </p:sp>
      <p:graphicFrame>
        <p:nvGraphicFramePr>
          <p:cNvPr id="4" name="Table 3">
            <a:extLst>
              <a:ext uri="{FF2B5EF4-FFF2-40B4-BE49-F238E27FC236}">
                <a16:creationId xmlns:a16="http://schemas.microsoft.com/office/drawing/2014/main" id="{A8BC4A01-E7A7-5648-BEA9-3C47E604B808}"/>
              </a:ext>
            </a:extLst>
          </p:cNvPr>
          <p:cNvGraphicFramePr>
            <a:graphicFrameLocks noGrp="1"/>
          </p:cNvGraphicFramePr>
          <p:nvPr>
            <p:extLst>
              <p:ext uri="{D42A27DB-BD31-4B8C-83A1-F6EECF244321}">
                <p14:modId xmlns:p14="http://schemas.microsoft.com/office/powerpoint/2010/main" val="2083363907"/>
              </p:ext>
            </p:extLst>
          </p:nvPr>
        </p:nvGraphicFramePr>
        <p:xfrm>
          <a:off x="490537" y="1881823"/>
          <a:ext cx="7772401" cy="2392680"/>
        </p:xfrm>
        <a:graphic>
          <a:graphicData uri="http://schemas.openxmlformats.org/drawingml/2006/table">
            <a:tbl>
              <a:tblPr firstRow="1" bandRow="1">
                <a:tableStyleId>{5C22544A-7EE6-4342-B048-85BDC9FD1C3A}</a:tableStyleId>
              </a:tblPr>
              <a:tblGrid>
                <a:gridCol w="1046914">
                  <a:extLst>
                    <a:ext uri="{9D8B030D-6E8A-4147-A177-3AD203B41FA5}">
                      <a16:colId xmlns:a16="http://schemas.microsoft.com/office/drawing/2014/main" val="632305480"/>
                    </a:ext>
                  </a:extLst>
                </a:gridCol>
                <a:gridCol w="3144086">
                  <a:extLst>
                    <a:ext uri="{9D8B030D-6E8A-4147-A177-3AD203B41FA5}">
                      <a16:colId xmlns:a16="http://schemas.microsoft.com/office/drawing/2014/main" val="2116522181"/>
                    </a:ext>
                  </a:extLst>
                </a:gridCol>
                <a:gridCol w="3581401">
                  <a:extLst>
                    <a:ext uri="{9D8B030D-6E8A-4147-A177-3AD203B41FA5}">
                      <a16:colId xmlns:a16="http://schemas.microsoft.com/office/drawing/2014/main" val="3587589232"/>
                    </a:ext>
                  </a:extLst>
                </a:gridCol>
              </a:tblGrid>
              <a:tr h="370840">
                <a:tc>
                  <a:txBody>
                    <a:bodyPr/>
                    <a:lstStyle/>
                    <a:p>
                      <a:r>
                        <a:rPr lang="en-US" dirty="0"/>
                        <a:t>Who</a:t>
                      </a:r>
                    </a:p>
                  </a:txBody>
                  <a:tcPr/>
                </a:tc>
                <a:tc>
                  <a:txBody>
                    <a:bodyPr/>
                    <a:lstStyle/>
                    <a:p>
                      <a:r>
                        <a:rPr lang="en-US" dirty="0"/>
                        <a:t>Steps</a:t>
                      </a:r>
                    </a:p>
                  </a:txBody>
                  <a:tcPr/>
                </a:tc>
                <a:tc>
                  <a:txBody>
                    <a:bodyPr/>
                    <a:lstStyle/>
                    <a:p>
                      <a:r>
                        <a:rPr lang="en-US" dirty="0"/>
                        <a:t>Comments</a:t>
                      </a:r>
                    </a:p>
                  </a:txBody>
                  <a:tcPr/>
                </a:tc>
                <a:extLst>
                  <a:ext uri="{0D108BD9-81ED-4DB2-BD59-A6C34878D82A}">
                    <a16:rowId xmlns:a16="http://schemas.microsoft.com/office/drawing/2014/main" val="3292565274"/>
                  </a:ext>
                </a:extLst>
              </a:tr>
              <a:tr h="370840">
                <a:tc>
                  <a:txBody>
                    <a:bodyPr/>
                    <a:lstStyle/>
                    <a:p>
                      <a:r>
                        <a:rPr lang="en-US" dirty="0"/>
                        <a:t>Staff</a:t>
                      </a:r>
                    </a:p>
                  </a:txBody>
                  <a:tcPr/>
                </a:tc>
                <a:tc>
                  <a:txBody>
                    <a:bodyPr/>
                    <a:lstStyle/>
                    <a:p>
                      <a:r>
                        <a:rPr lang="en-US" dirty="0"/>
                        <a:t>Populate WG content in </a:t>
                      </a:r>
                      <a:r>
                        <a:rPr lang="en-US" dirty="0" err="1"/>
                        <a:t>Groups.io</a:t>
                      </a:r>
                      <a:endParaRPr lang="en-US" dirty="0"/>
                    </a:p>
                  </a:txBody>
                  <a:tcPr/>
                </a:tc>
                <a:tc>
                  <a:txBody>
                    <a:bodyPr/>
                    <a:lstStyle/>
                    <a:p>
                      <a:r>
                        <a:rPr lang="en-US" dirty="0"/>
                        <a:t>Share with WG content to move</a:t>
                      </a:r>
                    </a:p>
                  </a:txBody>
                  <a:tcPr/>
                </a:tc>
                <a:extLst>
                  <a:ext uri="{0D108BD9-81ED-4DB2-BD59-A6C34878D82A}">
                    <a16:rowId xmlns:a16="http://schemas.microsoft.com/office/drawing/2014/main" val="2558511564"/>
                  </a:ext>
                </a:extLst>
              </a:tr>
              <a:tr h="370840">
                <a:tc>
                  <a:txBody>
                    <a:bodyPr/>
                    <a:lstStyle/>
                    <a:p>
                      <a:r>
                        <a:rPr lang="en-US" dirty="0"/>
                        <a:t>Staff</a:t>
                      </a:r>
                    </a:p>
                  </a:txBody>
                  <a:tcPr/>
                </a:tc>
                <a:tc>
                  <a:txBody>
                    <a:bodyPr/>
                    <a:lstStyle/>
                    <a:p>
                      <a:r>
                        <a:rPr lang="en-US" dirty="0"/>
                        <a:t>Send new </a:t>
                      </a:r>
                      <a:r>
                        <a:rPr lang="en-US" dirty="0" err="1"/>
                        <a:t>Groups.io</a:t>
                      </a:r>
                      <a:r>
                        <a:rPr lang="en-US" dirty="0"/>
                        <a:t> invitation</a:t>
                      </a:r>
                    </a:p>
                  </a:txBody>
                  <a:tcPr/>
                </a:tc>
                <a:tc>
                  <a:txBody>
                    <a:bodyPr/>
                    <a:lstStyle/>
                    <a:p>
                      <a:r>
                        <a:rPr lang="en-US" dirty="0"/>
                        <a:t>Invitation with joining Instructions</a:t>
                      </a:r>
                    </a:p>
                  </a:txBody>
                  <a:tcPr/>
                </a:tc>
                <a:extLst>
                  <a:ext uri="{0D108BD9-81ED-4DB2-BD59-A6C34878D82A}">
                    <a16:rowId xmlns:a16="http://schemas.microsoft.com/office/drawing/2014/main" val="4059821382"/>
                  </a:ext>
                </a:extLst>
              </a:tr>
              <a:tr h="370840">
                <a:tc>
                  <a:txBody>
                    <a:bodyPr/>
                    <a:lstStyle/>
                    <a:p>
                      <a:r>
                        <a:rPr lang="en-US" dirty="0"/>
                        <a:t>Staff</a:t>
                      </a:r>
                    </a:p>
                  </a:txBody>
                  <a:tcPr/>
                </a:tc>
                <a:tc>
                  <a:txBody>
                    <a:bodyPr/>
                    <a:lstStyle/>
                    <a:p>
                      <a:r>
                        <a:rPr lang="en-US" dirty="0"/>
                        <a:t>Redirect traffic from OMA Portal to </a:t>
                      </a:r>
                      <a:r>
                        <a:rPr lang="en-US" dirty="0" err="1"/>
                        <a:t>Groups.io</a:t>
                      </a:r>
                      <a:endParaRPr lang="en-US" dirty="0"/>
                    </a:p>
                  </a:txBody>
                  <a:tcPr/>
                </a:tc>
                <a:tc>
                  <a:txBody>
                    <a:bodyPr/>
                    <a:lstStyle/>
                    <a:p>
                      <a:r>
                        <a:rPr lang="en-US" dirty="0"/>
                        <a:t>Page reminding members to redirect or how to obtain an invitation</a:t>
                      </a:r>
                    </a:p>
                  </a:txBody>
                  <a:tcPr/>
                </a:tc>
                <a:extLst>
                  <a:ext uri="{0D108BD9-81ED-4DB2-BD59-A6C34878D82A}">
                    <a16:rowId xmlns:a16="http://schemas.microsoft.com/office/drawing/2014/main" val="1585597701"/>
                  </a:ext>
                </a:extLst>
              </a:tr>
              <a:tr h="370840">
                <a:tc>
                  <a:txBody>
                    <a:bodyPr/>
                    <a:lstStyle/>
                    <a:p>
                      <a:r>
                        <a:rPr lang="en-US" dirty="0"/>
                        <a:t>Staff</a:t>
                      </a:r>
                    </a:p>
                  </a:txBody>
                  <a:tcPr/>
                </a:tc>
                <a:tc>
                  <a:txBody>
                    <a:bodyPr/>
                    <a:lstStyle/>
                    <a:p>
                      <a:r>
                        <a:rPr lang="en-US" dirty="0"/>
                        <a:t>Support</a:t>
                      </a:r>
                    </a:p>
                  </a:txBody>
                  <a:tcPr/>
                </a:tc>
                <a:tc>
                  <a:txBody>
                    <a:bodyPr/>
                    <a:lstStyle/>
                    <a:p>
                      <a:r>
                        <a:rPr lang="en-US" dirty="0"/>
                        <a:t>We will help with any queries or missing docs</a:t>
                      </a:r>
                    </a:p>
                  </a:txBody>
                  <a:tcPr/>
                </a:tc>
                <a:extLst>
                  <a:ext uri="{0D108BD9-81ED-4DB2-BD59-A6C34878D82A}">
                    <a16:rowId xmlns:a16="http://schemas.microsoft.com/office/drawing/2014/main" val="161636814"/>
                  </a:ext>
                </a:extLst>
              </a:tr>
            </a:tbl>
          </a:graphicData>
        </a:graphic>
      </p:graphicFrame>
    </p:spTree>
    <p:extLst>
      <p:ext uri="{BB962C8B-B14F-4D97-AF65-F5344CB8AC3E}">
        <p14:creationId xmlns:p14="http://schemas.microsoft.com/office/powerpoint/2010/main" val="153044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457200" indent="-457200">
              <a:buFont typeface="+mj-lt"/>
              <a:buAutoNum type="arabicPeriod"/>
            </a:pPr>
            <a:r>
              <a:rPr lang="en-US" sz="2000" dirty="0"/>
              <a:t>Accept invitation from </a:t>
            </a:r>
            <a:r>
              <a:rPr lang="en-US" sz="1400" dirty="0">
                <a:hlinkClick r:id="rId2"/>
              </a:rPr>
              <a:t>all+owner@oma.groups.io</a:t>
            </a:r>
            <a:endParaRPr lang="en-US" sz="1400" dirty="0"/>
          </a:p>
          <a:p>
            <a:pPr marL="573088" lvl="1" indent="-342900"/>
            <a:r>
              <a:rPr lang="en-US" sz="1400" dirty="0"/>
              <a:t>You are invited to join: </a:t>
            </a:r>
            <a:r>
              <a:rPr lang="en-US" sz="1400" dirty="0">
                <a:solidFill>
                  <a:srgbClr val="0070C0"/>
                </a:solidFill>
              </a:rPr>
              <a:t>OMA-MAIN</a:t>
            </a:r>
            <a:r>
              <a:rPr lang="en-US" sz="1400" dirty="0"/>
              <a:t> &amp; </a:t>
            </a:r>
            <a:r>
              <a:rPr lang="en-US" sz="1400" dirty="0">
                <a:solidFill>
                  <a:srgbClr val="0070C0"/>
                </a:solidFill>
              </a:rPr>
              <a:t>OMA-ALL</a:t>
            </a:r>
          </a:p>
          <a:p>
            <a:pPr marL="573088" lvl="1" indent="-342900"/>
            <a:r>
              <a:rPr lang="en-US" sz="1400" dirty="0"/>
              <a:t>Follow instructions to join</a:t>
            </a:r>
          </a:p>
          <a:p>
            <a:pPr marL="457200" indent="-457200">
              <a:buFont typeface="+mj-lt"/>
              <a:buAutoNum type="arabicPeriod"/>
            </a:pPr>
            <a:r>
              <a:rPr lang="en-US" sz="2000" dirty="0"/>
              <a:t>Join other Groups here: </a:t>
            </a:r>
            <a:r>
              <a:rPr lang="en-US" sz="1400" dirty="0">
                <a:hlinkClick r:id="rId3"/>
              </a:rPr>
              <a:t>https://oma.groups.io/g/OMA-MAIN/subgroups</a:t>
            </a:r>
            <a:endParaRPr lang="en-US" sz="1400" dirty="0"/>
          </a:p>
          <a:p>
            <a:pPr marL="515938" lvl="1" indent="-285750"/>
            <a:r>
              <a:rPr lang="en-US" sz="1400" dirty="0"/>
              <a:t>Click in the name of the group</a:t>
            </a:r>
          </a:p>
          <a:p>
            <a:pPr marL="515938" lvl="1" indent="-285750"/>
            <a:r>
              <a:rPr lang="en-US" sz="1400" dirty="0"/>
              <a:t>Click “Join This Group” at the bottom of the screen </a:t>
            </a:r>
          </a:p>
          <a:p>
            <a:pPr marL="457200" indent="-457200">
              <a:buFont typeface="+mj-lt"/>
              <a:buAutoNum type="arabicPeriod"/>
            </a:pPr>
            <a:r>
              <a:rPr lang="en-US" sz="2000" dirty="0"/>
              <a:t>Leave a Group, </a:t>
            </a:r>
            <a:r>
              <a:rPr lang="en-US" sz="1600" dirty="0">
                <a:hlinkClick r:id="rId4"/>
              </a:rPr>
              <a:t>https://groups.io/groups</a:t>
            </a:r>
            <a:endParaRPr lang="en-US" sz="1600" dirty="0"/>
          </a:p>
          <a:p>
            <a:pPr lvl="1"/>
            <a:r>
              <a:rPr lang="en-US" sz="1400" dirty="0"/>
              <a:t>Select the Group</a:t>
            </a:r>
          </a:p>
          <a:p>
            <a:pPr lvl="1"/>
            <a:r>
              <a:rPr lang="en-US" sz="1400" dirty="0"/>
              <a:t>Click “Action” button and select “Unsubscribe”</a:t>
            </a:r>
          </a:p>
          <a:p>
            <a:pPr marL="342900" indent="-342900">
              <a:buFont typeface="+mj-lt"/>
              <a:buAutoNum type="arabicPeriod"/>
            </a:pPr>
            <a:r>
              <a:rPr lang="en-US" sz="2000" dirty="0"/>
              <a:t>Send an email to a Group</a:t>
            </a:r>
          </a:p>
          <a:p>
            <a:pPr lvl="1"/>
            <a:r>
              <a:rPr lang="en-US" sz="1400" dirty="0"/>
              <a:t>Click in “Your Groups”</a:t>
            </a:r>
          </a:p>
          <a:p>
            <a:pPr lvl="1"/>
            <a:r>
              <a:rPr lang="en-US" sz="1400" dirty="0"/>
              <a:t>Select Sub Working Group, e.g. ARC</a:t>
            </a:r>
          </a:p>
          <a:p>
            <a:pPr lvl="1"/>
            <a:r>
              <a:rPr lang="en-US" sz="1400" dirty="0"/>
              <a:t>Copy email address from the top of the page, e.g. </a:t>
            </a:r>
            <a:r>
              <a:rPr lang="en-US" sz="1400" dirty="0">
                <a:hlinkClick r:id="rId5"/>
              </a:rPr>
              <a:t>cd@oma.groups.io</a:t>
            </a:r>
            <a:endParaRPr lang="en-US" sz="1400" dirty="0"/>
          </a:p>
          <a:p>
            <a:pPr lvl="1"/>
            <a:r>
              <a:rPr lang="en-US" sz="1400" dirty="0"/>
              <a:t>Send an email to that email address</a:t>
            </a:r>
          </a:p>
          <a:p>
            <a:pPr marL="0" indent="0">
              <a:buNone/>
            </a:pPr>
            <a:r>
              <a:rPr lang="en-US" sz="1800" dirty="0"/>
              <a:t>5.  </a:t>
            </a:r>
            <a:r>
              <a:rPr lang="en-US" sz="2000" dirty="0"/>
              <a:t>Receive an email from a Group that you has joined</a:t>
            </a:r>
          </a:p>
          <a:p>
            <a:pPr lvl="1"/>
            <a:r>
              <a:rPr lang="en-US" sz="1400" dirty="0"/>
              <a:t>If you have joined the group, you will receive an email from that distribution list unless you have selected not email from that Group.</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11519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5A97-B885-524A-BC4E-2645A7DE25A7}"/>
              </a:ext>
            </a:extLst>
          </p:cNvPr>
          <p:cNvSpPr>
            <a:spLocks noGrp="1"/>
          </p:cNvSpPr>
          <p:nvPr>
            <p:ph type="title"/>
          </p:nvPr>
        </p:nvSpPr>
        <p:spPr/>
        <p:txBody>
          <a:bodyPr/>
          <a:lstStyle/>
          <a:p>
            <a:r>
              <a:rPr lang="en-US" dirty="0" err="1"/>
              <a:t>Groups.io</a:t>
            </a:r>
            <a:r>
              <a:rPr lang="en-US" dirty="0"/>
              <a:t> Basic Operations </a:t>
            </a:r>
            <a:r>
              <a:rPr lang="en-US" sz="2800" b="0" dirty="0"/>
              <a:t>(II)</a:t>
            </a:r>
            <a:endParaRPr lang="en-US" b="0" dirty="0"/>
          </a:p>
        </p:txBody>
      </p:sp>
      <p:sp>
        <p:nvSpPr>
          <p:cNvPr id="3" name="Content Placeholder 2">
            <a:extLst>
              <a:ext uri="{FF2B5EF4-FFF2-40B4-BE49-F238E27FC236}">
                <a16:creationId xmlns:a16="http://schemas.microsoft.com/office/drawing/2014/main" id="{D5774A52-D5B8-3A47-B1EA-C95B65E3CB6E}"/>
              </a:ext>
            </a:extLst>
          </p:cNvPr>
          <p:cNvSpPr>
            <a:spLocks noGrp="1"/>
          </p:cNvSpPr>
          <p:nvPr>
            <p:ph idx="1"/>
          </p:nvPr>
        </p:nvSpPr>
        <p:spPr/>
        <p:txBody>
          <a:bodyPr/>
          <a:lstStyle/>
          <a:p>
            <a:pPr marL="342900" indent="-342900">
              <a:buFont typeface="+mj-lt"/>
              <a:buAutoNum type="arabicPeriod" startAt="6"/>
            </a:pPr>
            <a:r>
              <a:rPr lang="en-US" sz="2000" dirty="0"/>
              <a:t>Manage my Subscriptions </a:t>
            </a:r>
            <a:r>
              <a:rPr lang="en-US" sz="2000" dirty="0">
                <a:hlinkClick r:id="rId2"/>
              </a:rPr>
              <a:t>https://groups.io/groups</a:t>
            </a:r>
            <a:r>
              <a:rPr lang="en-US" sz="2000" dirty="0"/>
              <a:t> </a:t>
            </a:r>
          </a:p>
          <a:p>
            <a:pPr lvl="1"/>
            <a:r>
              <a:rPr lang="en-US" sz="1600" dirty="0"/>
              <a:t>Select Working Group</a:t>
            </a:r>
          </a:p>
          <a:p>
            <a:pPr lvl="1"/>
            <a:r>
              <a:rPr lang="en-US" sz="1600" dirty="0"/>
              <a:t>Click in “Actions” bottom</a:t>
            </a:r>
          </a:p>
          <a:p>
            <a:pPr lvl="1"/>
            <a:r>
              <a:rPr lang="en-US" sz="1600" dirty="0"/>
              <a:t>Choose an action to perform:</a:t>
            </a:r>
          </a:p>
          <a:p>
            <a:pPr lvl="2"/>
            <a:r>
              <a:rPr lang="en-US" sz="1400" dirty="0"/>
              <a:t>Unsubscribe</a:t>
            </a:r>
          </a:p>
          <a:p>
            <a:pPr lvl="2"/>
            <a:r>
              <a:rPr lang="en-US" sz="1400" dirty="0"/>
              <a:t>No Email</a:t>
            </a:r>
          </a:p>
          <a:p>
            <a:pPr lvl="2"/>
            <a:r>
              <a:rPr lang="en-US" sz="1400" dirty="0"/>
              <a:t>Individual</a:t>
            </a:r>
          </a:p>
          <a:p>
            <a:pPr lvl="2"/>
            <a:r>
              <a:rPr lang="en-US" sz="1400" dirty="0"/>
              <a:t>Plain Digest</a:t>
            </a:r>
          </a:p>
          <a:p>
            <a:pPr lvl="2"/>
            <a:r>
              <a:rPr lang="en-US" sz="1400" dirty="0"/>
              <a:t>Full Feature Digest</a:t>
            </a:r>
          </a:p>
          <a:p>
            <a:pPr lvl="2"/>
            <a:r>
              <a:rPr lang="en-US" sz="1400" dirty="0"/>
              <a:t>Daily Summary</a:t>
            </a:r>
          </a:p>
          <a:p>
            <a:pPr lvl="2"/>
            <a:r>
              <a:rPr lang="en-US" sz="1400" dirty="0"/>
              <a:t>Special Notice Only</a:t>
            </a:r>
          </a:p>
          <a:p>
            <a:pPr marL="455613" lvl="2" indent="0">
              <a:buNone/>
            </a:pPr>
            <a:endParaRPr lang="en-US" sz="1200" dirty="0"/>
          </a:p>
          <a:p>
            <a:pPr marL="0" indent="-4763">
              <a:buNone/>
            </a:pPr>
            <a:endParaRPr lang="en-US" sz="1800" dirty="0"/>
          </a:p>
          <a:p>
            <a:pPr lvl="1"/>
            <a:endParaRPr lang="en-US" sz="1400" dirty="0"/>
          </a:p>
          <a:p>
            <a:pPr marL="0" indent="0">
              <a:buNone/>
            </a:pPr>
            <a:endParaRPr lang="en-US" dirty="0"/>
          </a:p>
        </p:txBody>
      </p:sp>
    </p:spTree>
    <p:extLst>
      <p:ext uri="{BB962C8B-B14F-4D97-AF65-F5344CB8AC3E}">
        <p14:creationId xmlns:p14="http://schemas.microsoft.com/office/powerpoint/2010/main" val="853613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234A2-895B-5C43-A838-2B4738080BEC}"/>
              </a:ext>
            </a:extLst>
          </p:cNvPr>
          <p:cNvSpPr>
            <a:spLocks noGrp="1"/>
          </p:cNvSpPr>
          <p:nvPr>
            <p:ph type="title"/>
          </p:nvPr>
        </p:nvSpPr>
        <p:spPr>
          <a:xfrm>
            <a:off x="307181" y="145638"/>
            <a:ext cx="8748712" cy="703262"/>
          </a:xfrm>
        </p:spPr>
        <p:txBody>
          <a:bodyPr/>
          <a:lstStyle/>
          <a:p>
            <a:r>
              <a:rPr lang="en-US" dirty="0" err="1"/>
              <a:t>Group.io</a:t>
            </a:r>
            <a:endParaRPr lang="en-US" dirty="0"/>
          </a:p>
        </p:txBody>
      </p:sp>
      <p:pic>
        <p:nvPicPr>
          <p:cNvPr id="5" name="Picture 4">
            <a:extLst>
              <a:ext uri="{FF2B5EF4-FFF2-40B4-BE49-F238E27FC236}">
                <a16:creationId xmlns:a16="http://schemas.microsoft.com/office/drawing/2014/main" id="{984B81D9-C437-E940-A9FD-8D2F797323B3}"/>
              </a:ext>
            </a:extLst>
          </p:cNvPr>
          <p:cNvPicPr>
            <a:picLocks noChangeAspect="1"/>
          </p:cNvPicPr>
          <p:nvPr/>
        </p:nvPicPr>
        <p:blipFill>
          <a:blip r:embed="rId2"/>
          <a:stretch>
            <a:fillRect/>
          </a:stretch>
        </p:blipFill>
        <p:spPr>
          <a:xfrm>
            <a:off x="109537" y="1045952"/>
            <a:ext cx="9363075" cy="5479879"/>
          </a:xfrm>
          <a:prstGeom prst="rect">
            <a:avLst/>
          </a:prstGeom>
        </p:spPr>
      </p:pic>
      <p:cxnSp>
        <p:nvCxnSpPr>
          <p:cNvPr id="7" name="Straight Arrow Connector 6">
            <a:extLst>
              <a:ext uri="{FF2B5EF4-FFF2-40B4-BE49-F238E27FC236}">
                <a16:creationId xmlns:a16="http://schemas.microsoft.com/office/drawing/2014/main" id="{E0163B8B-6CCF-7C4F-9F3E-3C0414F96BE3}"/>
              </a:ext>
            </a:extLst>
          </p:cNvPr>
          <p:cNvCxnSpPr/>
          <p:nvPr/>
        </p:nvCxnSpPr>
        <p:spPr bwMode="auto">
          <a:xfrm flipH="1">
            <a:off x="2319337" y="497269"/>
            <a:ext cx="457200" cy="652081"/>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3E7DBC23-3C86-6A40-95C6-BCC7CFC97297}"/>
              </a:ext>
            </a:extLst>
          </p:cNvPr>
          <p:cNvCxnSpPr/>
          <p:nvPr/>
        </p:nvCxnSpPr>
        <p:spPr bwMode="auto">
          <a:xfrm>
            <a:off x="795337" y="311150"/>
            <a:ext cx="1066800" cy="2057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A9D98B6F-22BB-0D42-A3B6-3FE02B912CF7}"/>
              </a:ext>
            </a:extLst>
          </p:cNvPr>
          <p:cNvCxnSpPr/>
          <p:nvPr/>
        </p:nvCxnSpPr>
        <p:spPr bwMode="auto">
          <a:xfrm flipH="1">
            <a:off x="626268" y="311150"/>
            <a:ext cx="153591"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2" name="Right Brace 11">
            <a:extLst>
              <a:ext uri="{FF2B5EF4-FFF2-40B4-BE49-F238E27FC236}">
                <a16:creationId xmlns:a16="http://schemas.microsoft.com/office/drawing/2014/main" id="{28B6CC58-EC5E-B742-AF52-B4E0E426C806}"/>
              </a:ext>
            </a:extLst>
          </p:cNvPr>
          <p:cNvSpPr/>
          <p:nvPr/>
        </p:nvSpPr>
        <p:spPr bwMode="auto">
          <a:xfrm>
            <a:off x="1016198" y="1530350"/>
            <a:ext cx="389930" cy="3810000"/>
          </a:xfrm>
          <a:prstGeom prst="rightBrac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182F5A03-9FFF-0D4D-90DD-7F9FA0EFD656}"/>
              </a:ext>
            </a:extLst>
          </p:cNvPr>
          <p:cNvSpPr txBox="1"/>
          <p:nvPr/>
        </p:nvSpPr>
        <p:spPr>
          <a:xfrm>
            <a:off x="1443037" y="3482734"/>
            <a:ext cx="2781300" cy="258532"/>
          </a:xfrm>
          <a:prstGeom prst="rect">
            <a:avLst/>
          </a:prstGeom>
          <a:noFill/>
        </p:spPr>
        <p:txBody>
          <a:bodyPr wrap="square" rtlCol="0">
            <a:spAutoFit/>
          </a:bodyPr>
          <a:lstStyle/>
          <a:p>
            <a:r>
              <a:rPr lang="en-US" sz="1200" dirty="0">
                <a:solidFill>
                  <a:srgbClr val="C00000"/>
                </a:solidFill>
              </a:rPr>
              <a:t>Operations in e.g. ARC Group</a:t>
            </a:r>
            <a:endParaRPr lang="en-US" sz="1800" dirty="0">
              <a:solidFill>
                <a:srgbClr val="C00000"/>
              </a:solidFill>
            </a:endParaRPr>
          </a:p>
        </p:txBody>
      </p:sp>
      <p:sp>
        <p:nvSpPr>
          <p:cNvPr id="14" name="TextBox 13">
            <a:extLst>
              <a:ext uri="{FF2B5EF4-FFF2-40B4-BE49-F238E27FC236}">
                <a16:creationId xmlns:a16="http://schemas.microsoft.com/office/drawing/2014/main" id="{18968E0B-DFA0-A746-8DA8-A17F6AE90E55}"/>
              </a:ext>
            </a:extLst>
          </p:cNvPr>
          <p:cNvSpPr txBox="1"/>
          <p:nvPr/>
        </p:nvSpPr>
        <p:spPr>
          <a:xfrm>
            <a:off x="452437" y="59512"/>
            <a:ext cx="2095500" cy="258532"/>
          </a:xfrm>
          <a:prstGeom prst="rect">
            <a:avLst/>
          </a:prstGeom>
          <a:noFill/>
        </p:spPr>
        <p:txBody>
          <a:bodyPr wrap="square" rtlCol="0">
            <a:spAutoFit/>
          </a:bodyPr>
          <a:lstStyle/>
          <a:p>
            <a:r>
              <a:rPr lang="en-US" sz="1200" dirty="0">
                <a:solidFill>
                  <a:srgbClr val="C00000"/>
                </a:solidFill>
              </a:rPr>
              <a:t>Manage Subscriptions</a:t>
            </a:r>
            <a:endParaRPr lang="en-US" sz="1800" dirty="0">
              <a:solidFill>
                <a:srgbClr val="C00000"/>
              </a:solidFill>
            </a:endParaRPr>
          </a:p>
        </p:txBody>
      </p:sp>
      <p:sp>
        <p:nvSpPr>
          <p:cNvPr id="15" name="TextBox 14">
            <a:extLst>
              <a:ext uri="{FF2B5EF4-FFF2-40B4-BE49-F238E27FC236}">
                <a16:creationId xmlns:a16="http://schemas.microsoft.com/office/drawing/2014/main" id="{666D8EDA-5838-FC4E-AD90-F48D97D7D82E}"/>
              </a:ext>
            </a:extLst>
          </p:cNvPr>
          <p:cNvSpPr txBox="1"/>
          <p:nvPr/>
        </p:nvSpPr>
        <p:spPr>
          <a:xfrm>
            <a:off x="2319337" y="221501"/>
            <a:ext cx="2095500" cy="258532"/>
          </a:xfrm>
          <a:prstGeom prst="rect">
            <a:avLst/>
          </a:prstGeom>
          <a:noFill/>
        </p:spPr>
        <p:txBody>
          <a:bodyPr wrap="square" rtlCol="0">
            <a:spAutoFit/>
          </a:bodyPr>
          <a:lstStyle/>
          <a:p>
            <a:r>
              <a:rPr lang="en-US" sz="1200" dirty="0">
                <a:solidFill>
                  <a:srgbClr val="C00000"/>
                </a:solidFill>
              </a:rPr>
              <a:t>See your Groups</a:t>
            </a:r>
            <a:endParaRPr lang="en-US" sz="1800" dirty="0">
              <a:solidFill>
                <a:srgbClr val="C00000"/>
              </a:solidFill>
            </a:endParaRPr>
          </a:p>
        </p:txBody>
      </p:sp>
      <p:cxnSp>
        <p:nvCxnSpPr>
          <p:cNvPr id="16" name="Straight Arrow Connector 15">
            <a:extLst>
              <a:ext uri="{FF2B5EF4-FFF2-40B4-BE49-F238E27FC236}">
                <a16:creationId xmlns:a16="http://schemas.microsoft.com/office/drawing/2014/main" id="{1DD2C799-0940-A943-9484-22E1DD8848F1}"/>
              </a:ext>
            </a:extLst>
          </p:cNvPr>
          <p:cNvCxnSpPr>
            <a:cxnSpLocks/>
          </p:cNvCxnSpPr>
          <p:nvPr/>
        </p:nvCxnSpPr>
        <p:spPr bwMode="auto">
          <a:xfrm flipH="1" flipV="1">
            <a:off x="1061084" y="3785891"/>
            <a:ext cx="648653" cy="182859"/>
          </a:xfrm>
          <a:prstGeom prst="straightConnector1">
            <a:avLst/>
          </a:prstGeom>
          <a:ln w="12700">
            <a:solidFill>
              <a:srgbClr val="FF0000"/>
            </a:solidFill>
            <a:headEnd type="none" w="med" len="med"/>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CEDFB90C-1954-4049-9267-255442782EAC}"/>
              </a:ext>
            </a:extLst>
          </p:cNvPr>
          <p:cNvSpPr txBox="1"/>
          <p:nvPr/>
        </p:nvSpPr>
        <p:spPr>
          <a:xfrm>
            <a:off x="1692274" y="3839484"/>
            <a:ext cx="2781300" cy="258532"/>
          </a:xfrm>
          <a:prstGeom prst="rect">
            <a:avLst/>
          </a:prstGeom>
          <a:noFill/>
        </p:spPr>
        <p:txBody>
          <a:bodyPr wrap="square" rtlCol="0">
            <a:spAutoFit/>
          </a:bodyPr>
          <a:lstStyle/>
          <a:p>
            <a:r>
              <a:rPr lang="en-US" sz="1200" dirty="0">
                <a:solidFill>
                  <a:srgbClr val="C00000"/>
                </a:solidFill>
              </a:rPr>
              <a:t>Join  a Group</a:t>
            </a:r>
            <a:endParaRPr lang="en-US" sz="1800" dirty="0">
              <a:solidFill>
                <a:srgbClr val="C00000"/>
              </a:solidFill>
            </a:endParaRPr>
          </a:p>
        </p:txBody>
      </p:sp>
      <p:sp>
        <p:nvSpPr>
          <p:cNvPr id="19" name="Right Brace 18">
            <a:extLst>
              <a:ext uri="{FF2B5EF4-FFF2-40B4-BE49-F238E27FC236}">
                <a16:creationId xmlns:a16="http://schemas.microsoft.com/office/drawing/2014/main" id="{6F3724CD-94F4-6D43-B991-5987842144EC}"/>
              </a:ext>
            </a:extLst>
          </p:cNvPr>
          <p:cNvSpPr/>
          <p:nvPr/>
        </p:nvSpPr>
        <p:spPr bwMode="auto">
          <a:xfrm>
            <a:off x="4534851" y="4098016"/>
            <a:ext cx="389930" cy="2309134"/>
          </a:xfrm>
          <a:prstGeom prst="rightBrace">
            <a:avLst>
              <a:gd name="adj1" fmla="val 240231"/>
              <a:gd name="adj2" fmla="val 50000"/>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ndParaRPr>
          </a:p>
        </p:txBody>
      </p:sp>
      <p:sp>
        <p:nvSpPr>
          <p:cNvPr id="20" name="TextBox 19">
            <a:extLst>
              <a:ext uri="{FF2B5EF4-FFF2-40B4-BE49-F238E27FC236}">
                <a16:creationId xmlns:a16="http://schemas.microsoft.com/office/drawing/2014/main" id="{A8652BF5-3420-AC4C-89EF-7378112E7596}"/>
              </a:ext>
            </a:extLst>
          </p:cNvPr>
          <p:cNvSpPr txBox="1"/>
          <p:nvPr/>
        </p:nvSpPr>
        <p:spPr>
          <a:xfrm>
            <a:off x="4986058" y="5094364"/>
            <a:ext cx="2781300" cy="258532"/>
          </a:xfrm>
          <a:prstGeom prst="rect">
            <a:avLst/>
          </a:prstGeom>
          <a:noFill/>
        </p:spPr>
        <p:txBody>
          <a:bodyPr wrap="square" rtlCol="0">
            <a:spAutoFit/>
          </a:bodyPr>
          <a:lstStyle/>
          <a:p>
            <a:r>
              <a:rPr lang="en-US" sz="1200" dirty="0">
                <a:solidFill>
                  <a:srgbClr val="C00000"/>
                </a:solidFill>
              </a:rPr>
              <a:t>Working Group Information</a:t>
            </a:r>
            <a:endParaRPr lang="en-US" sz="1800" dirty="0">
              <a:solidFill>
                <a:srgbClr val="C00000"/>
              </a:solidFill>
            </a:endParaRPr>
          </a:p>
        </p:txBody>
      </p:sp>
    </p:spTree>
    <p:extLst>
      <p:ext uri="{BB962C8B-B14F-4D97-AF65-F5344CB8AC3E}">
        <p14:creationId xmlns:p14="http://schemas.microsoft.com/office/powerpoint/2010/main" val="3108795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7E1B4-E0B2-C04B-8116-90F1806D49F3}"/>
              </a:ext>
            </a:extLst>
          </p:cNvPr>
          <p:cNvSpPr>
            <a:spLocks noGrp="1"/>
          </p:cNvSpPr>
          <p:nvPr>
            <p:ph type="title"/>
          </p:nvPr>
        </p:nvSpPr>
        <p:spPr/>
        <p:txBody>
          <a:bodyPr/>
          <a:lstStyle/>
          <a:p>
            <a:r>
              <a:rPr lang="en-US" dirty="0"/>
              <a:t>File Storage</a:t>
            </a:r>
          </a:p>
        </p:txBody>
      </p:sp>
      <p:pic>
        <p:nvPicPr>
          <p:cNvPr id="4" name="Picture 3">
            <a:extLst>
              <a:ext uri="{FF2B5EF4-FFF2-40B4-BE49-F238E27FC236}">
                <a16:creationId xmlns:a16="http://schemas.microsoft.com/office/drawing/2014/main" id="{12655CE9-5244-7C42-A725-AA797BAC8721}"/>
              </a:ext>
            </a:extLst>
          </p:cNvPr>
          <p:cNvPicPr>
            <a:picLocks noChangeAspect="1"/>
          </p:cNvPicPr>
          <p:nvPr/>
        </p:nvPicPr>
        <p:blipFill>
          <a:blip r:embed="rId2"/>
          <a:stretch>
            <a:fillRect/>
          </a:stretch>
        </p:blipFill>
        <p:spPr>
          <a:xfrm>
            <a:off x="109537" y="1378855"/>
            <a:ext cx="9363075" cy="4874989"/>
          </a:xfrm>
          <a:prstGeom prst="rect">
            <a:avLst/>
          </a:prstGeom>
        </p:spPr>
      </p:pic>
      <p:cxnSp>
        <p:nvCxnSpPr>
          <p:cNvPr id="6" name="Straight Arrow Connector 5">
            <a:extLst>
              <a:ext uri="{FF2B5EF4-FFF2-40B4-BE49-F238E27FC236}">
                <a16:creationId xmlns:a16="http://schemas.microsoft.com/office/drawing/2014/main" id="{3883A2F1-CF32-F840-948F-510BAF1B59B5}"/>
              </a:ext>
            </a:extLst>
          </p:cNvPr>
          <p:cNvCxnSpPr/>
          <p:nvPr/>
        </p:nvCxnSpPr>
        <p:spPr bwMode="auto">
          <a:xfrm flipH="1">
            <a:off x="2471737" y="2750456"/>
            <a:ext cx="990600" cy="228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AA2ADDBA-74D5-3445-B538-90577D55E873}"/>
              </a:ext>
            </a:extLst>
          </p:cNvPr>
          <p:cNvCxnSpPr/>
          <p:nvPr/>
        </p:nvCxnSpPr>
        <p:spPr bwMode="auto">
          <a:xfrm flipH="1">
            <a:off x="2471737" y="2750456"/>
            <a:ext cx="990600" cy="6096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a16="http://schemas.microsoft.com/office/drawing/2014/main" id="{0F8F74B6-AE08-DE48-9947-25CE5A77E73F}"/>
              </a:ext>
            </a:extLst>
          </p:cNvPr>
          <p:cNvCxnSpPr>
            <a:cxnSpLocks/>
          </p:cNvCxnSpPr>
          <p:nvPr/>
        </p:nvCxnSpPr>
        <p:spPr bwMode="auto">
          <a:xfrm flipH="1">
            <a:off x="2471737" y="2750456"/>
            <a:ext cx="990600" cy="8382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1712701A-9E81-7844-B6B4-308F0EC60DA2}"/>
              </a:ext>
            </a:extLst>
          </p:cNvPr>
          <p:cNvCxnSpPr>
            <a:cxnSpLocks/>
          </p:cNvCxnSpPr>
          <p:nvPr/>
        </p:nvCxnSpPr>
        <p:spPr bwMode="auto">
          <a:xfrm flipH="1">
            <a:off x="2471737" y="2750456"/>
            <a:ext cx="990600" cy="1142094"/>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5" name="TextBox 14">
            <a:extLst>
              <a:ext uri="{FF2B5EF4-FFF2-40B4-BE49-F238E27FC236}">
                <a16:creationId xmlns:a16="http://schemas.microsoft.com/office/drawing/2014/main" id="{69CCC238-BED6-534C-8F9E-2B82B825DF64}"/>
              </a:ext>
            </a:extLst>
          </p:cNvPr>
          <p:cNvSpPr txBox="1"/>
          <p:nvPr/>
        </p:nvSpPr>
        <p:spPr>
          <a:xfrm>
            <a:off x="3462337" y="2609271"/>
            <a:ext cx="1524000" cy="313932"/>
          </a:xfrm>
          <a:prstGeom prst="rect">
            <a:avLst/>
          </a:prstGeom>
          <a:noFill/>
        </p:spPr>
        <p:txBody>
          <a:bodyPr wrap="square" rtlCol="0">
            <a:spAutoFit/>
          </a:bodyPr>
          <a:lstStyle/>
          <a:p>
            <a:r>
              <a:rPr lang="en-US" sz="1600" dirty="0">
                <a:solidFill>
                  <a:srgbClr val="FF0000"/>
                </a:solidFill>
              </a:rPr>
              <a:t>folders</a:t>
            </a:r>
            <a:endParaRPr lang="en-US" dirty="0">
              <a:solidFill>
                <a:srgbClr val="FF0000"/>
              </a:solidFill>
            </a:endParaRPr>
          </a:p>
        </p:txBody>
      </p:sp>
      <p:cxnSp>
        <p:nvCxnSpPr>
          <p:cNvPr id="17" name="Straight Arrow Connector 16">
            <a:extLst>
              <a:ext uri="{FF2B5EF4-FFF2-40B4-BE49-F238E27FC236}">
                <a16:creationId xmlns:a16="http://schemas.microsoft.com/office/drawing/2014/main" id="{23343F99-1DA7-4549-986F-B9827EED0EA3}"/>
              </a:ext>
            </a:extLst>
          </p:cNvPr>
          <p:cNvCxnSpPr/>
          <p:nvPr/>
        </p:nvCxnSpPr>
        <p:spPr bwMode="auto">
          <a:xfrm flipH="1" flipV="1">
            <a:off x="1709737" y="5340350"/>
            <a:ext cx="762000" cy="15240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8" name="TextBox 17">
            <a:extLst>
              <a:ext uri="{FF2B5EF4-FFF2-40B4-BE49-F238E27FC236}">
                <a16:creationId xmlns:a16="http://schemas.microsoft.com/office/drawing/2014/main" id="{2A724334-46B8-3B43-9096-40EE83997730}"/>
              </a:ext>
            </a:extLst>
          </p:cNvPr>
          <p:cNvSpPr txBox="1"/>
          <p:nvPr/>
        </p:nvSpPr>
        <p:spPr>
          <a:xfrm>
            <a:off x="2499994" y="5330313"/>
            <a:ext cx="1524000" cy="313932"/>
          </a:xfrm>
          <a:prstGeom prst="rect">
            <a:avLst/>
          </a:prstGeom>
          <a:noFill/>
        </p:spPr>
        <p:txBody>
          <a:bodyPr wrap="square" rtlCol="0">
            <a:spAutoFit/>
          </a:bodyPr>
          <a:lstStyle/>
          <a:p>
            <a:r>
              <a:rPr lang="en-US" sz="1600" dirty="0">
                <a:solidFill>
                  <a:srgbClr val="FF0000"/>
                </a:solidFill>
              </a:rPr>
              <a:t>Select “Files”</a:t>
            </a:r>
            <a:endParaRPr lang="en-US" dirty="0">
              <a:solidFill>
                <a:srgbClr val="FF0000"/>
              </a:solidFill>
            </a:endParaRPr>
          </a:p>
        </p:txBody>
      </p:sp>
    </p:spTree>
    <p:extLst>
      <p:ext uri="{BB962C8B-B14F-4D97-AF65-F5344CB8AC3E}">
        <p14:creationId xmlns:p14="http://schemas.microsoft.com/office/powerpoint/2010/main" val="1966815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B6F4D-D0B1-B446-8485-8DD2C3DFE66A}"/>
              </a:ext>
            </a:extLst>
          </p:cNvPr>
          <p:cNvSpPr>
            <a:spLocks noGrp="1"/>
          </p:cNvSpPr>
          <p:nvPr>
            <p:ph type="title"/>
          </p:nvPr>
        </p:nvSpPr>
        <p:spPr/>
        <p:txBody>
          <a:bodyPr/>
          <a:lstStyle/>
          <a:p>
            <a:r>
              <a:rPr lang="en-US" dirty="0"/>
              <a:t>Important Dates</a:t>
            </a:r>
          </a:p>
        </p:txBody>
      </p:sp>
      <p:sp>
        <p:nvSpPr>
          <p:cNvPr id="3" name="Content Placeholder 2">
            <a:extLst>
              <a:ext uri="{FF2B5EF4-FFF2-40B4-BE49-F238E27FC236}">
                <a16:creationId xmlns:a16="http://schemas.microsoft.com/office/drawing/2014/main" id="{C25014F5-C071-7E45-96DE-ADA064D980A0}"/>
              </a:ext>
            </a:extLst>
          </p:cNvPr>
          <p:cNvSpPr>
            <a:spLocks noGrp="1"/>
          </p:cNvSpPr>
          <p:nvPr>
            <p:ph idx="1"/>
          </p:nvPr>
        </p:nvSpPr>
        <p:spPr/>
        <p:txBody>
          <a:bodyPr/>
          <a:lstStyle/>
          <a:p>
            <a:pPr marL="0" indent="0">
              <a:buNone/>
            </a:pPr>
            <a:r>
              <a:rPr lang="en-US" dirty="0"/>
              <a:t>Migration completion deadline: </a:t>
            </a:r>
            <a:r>
              <a:rPr lang="en-US" sz="2000" dirty="0">
                <a:solidFill>
                  <a:srgbClr val="C00000"/>
                </a:solidFill>
              </a:rPr>
              <a:t>Friday, August 17</a:t>
            </a:r>
            <a:r>
              <a:rPr lang="en-US" sz="2000" baseline="30000" dirty="0">
                <a:solidFill>
                  <a:srgbClr val="C00000"/>
                </a:solidFill>
              </a:rPr>
              <a:t>th</a:t>
            </a:r>
            <a:r>
              <a:rPr lang="en-US" sz="2000" dirty="0">
                <a:solidFill>
                  <a:srgbClr val="C00000"/>
                </a:solidFill>
              </a:rPr>
              <a:t> </a:t>
            </a:r>
          </a:p>
          <a:p>
            <a:pPr marL="0" indent="0">
              <a:buNone/>
            </a:pPr>
            <a:endParaRPr lang="en-US" dirty="0"/>
          </a:p>
          <a:p>
            <a:pPr lvl="1"/>
            <a:endParaRPr lang="en-US" dirty="0"/>
          </a:p>
          <a:p>
            <a:pPr marL="225425" lvl="1" indent="0">
              <a:buNone/>
            </a:pPr>
            <a:endParaRPr lang="en-US" dirty="0"/>
          </a:p>
        </p:txBody>
      </p:sp>
      <p:graphicFrame>
        <p:nvGraphicFramePr>
          <p:cNvPr id="4" name="Table 3">
            <a:extLst>
              <a:ext uri="{FF2B5EF4-FFF2-40B4-BE49-F238E27FC236}">
                <a16:creationId xmlns:a16="http://schemas.microsoft.com/office/drawing/2014/main" id="{BA9B6E25-2C9A-0B4E-8643-B1FE83DADA27}"/>
              </a:ext>
            </a:extLst>
          </p:cNvPr>
          <p:cNvGraphicFramePr>
            <a:graphicFrameLocks noGrp="1"/>
          </p:cNvGraphicFramePr>
          <p:nvPr>
            <p:extLst>
              <p:ext uri="{D42A27DB-BD31-4B8C-83A1-F6EECF244321}">
                <p14:modId xmlns:p14="http://schemas.microsoft.com/office/powerpoint/2010/main" val="2273913551"/>
              </p:ext>
            </p:extLst>
          </p:nvPr>
        </p:nvGraphicFramePr>
        <p:xfrm>
          <a:off x="414337" y="2192814"/>
          <a:ext cx="7924800" cy="3606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900296207"/>
                    </a:ext>
                  </a:extLst>
                </a:gridCol>
                <a:gridCol w="2057400">
                  <a:extLst>
                    <a:ext uri="{9D8B030D-6E8A-4147-A177-3AD203B41FA5}">
                      <a16:colId xmlns:a16="http://schemas.microsoft.com/office/drawing/2014/main" val="3488724699"/>
                    </a:ext>
                  </a:extLst>
                </a:gridCol>
                <a:gridCol w="4953000">
                  <a:extLst>
                    <a:ext uri="{9D8B030D-6E8A-4147-A177-3AD203B41FA5}">
                      <a16:colId xmlns:a16="http://schemas.microsoft.com/office/drawing/2014/main" val="2153380627"/>
                    </a:ext>
                  </a:extLst>
                </a:gridCol>
              </a:tblGrid>
              <a:tr h="370840">
                <a:tc>
                  <a:txBody>
                    <a:bodyPr/>
                    <a:lstStyle/>
                    <a:p>
                      <a:r>
                        <a:rPr lang="en-US" dirty="0"/>
                        <a:t>WG</a:t>
                      </a:r>
                    </a:p>
                  </a:txBody>
                  <a:tcPr/>
                </a:tc>
                <a:tc>
                  <a:txBody>
                    <a:bodyPr/>
                    <a:lstStyle/>
                    <a:p>
                      <a:r>
                        <a:rPr lang="en-US" dirty="0"/>
                        <a:t>Migrated to </a:t>
                      </a:r>
                      <a:r>
                        <a:rPr lang="en-US" dirty="0" err="1"/>
                        <a:t>Groups.io</a:t>
                      </a:r>
                      <a:r>
                        <a:rPr lang="en-US" dirty="0"/>
                        <a:t> by</a:t>
                      </a:r>
                    </a:p>
                  </a:txBody>
                  <a:tcPr/>
                </a:tc>
                <a:tc>
                  <a:txBody>
                    <a:bodyPr/>
                    <a:lstStyle/>
                    <a:p>
                      <a:r>
                        <a:rPr lang="en-US" dirty="0"/>
                        <a:t>Comment</a:t>
                      </a:r>
                    </a:p>
                  </a:txBody>
                  <a:tcPr/>
                </a:tc>
                <a:extLst>
                  <a:ext uri="{0D108BD9-81ED-4DB2-BD59-A6C34878D82A}">
                    <a16:rowId xmlns:a16="http://schemas.microsoft.com/office/drawing/2014/main" val="3797251862"/>
                  </a:ext>
                </a:extLst>
              </a:tr>
              <a:tr h="370840">
                <a:tc>
                  <a:txBody>
                    <a:bodyPr/>
                    <a:lstStyle/>
                    <a:p>
                      <a:r>
                        <a:rPr lang="en-US" dirty="0" err="1"/>
                        <a:t>BoD</a:t>
                      </a:r>
                      <a:endParaRPr lang="en-US" dirty="0"/>
                    </a:p>
                  </a:txBody>
                  <a:tcPr/>
                </a:tc>
                <a:tc>
                  <a:txBody>
                    <a:bodyPr/>
                    <a:lstStyle/>
                    <a:p>
                      <a:r>
                        <a:rPr lang="en-US" dirty="0"/>
                        <a:t>June</a:t>
                      </a:r>
                    </a:p>
                  </a:txBody>
                  <a:tcPr/>
                </a:tc>
                <a:tc>
                  <a:txBody>
                    <a:bodyPr/>
                    <a:lstStyle/>
                    <a:p>
                      <a:r>
                        <a:rPr lang="en-US" dirty="0"/>
                        <a:t>It was migrated as part of a trial</a:t>
                      </a:r>
                    </a:p>
                  </a:txBody>
                  <a:tcPr/>
                </a:tc>
                <a:extLst>
                  <a:ext uri="{0D108BD9-81ED-4DB2-BD59-A6C34878D82A}">
                    <a16:rowId xmlns:a16="http://schemas.microsoft.com/office/drawing/2014/main" val="2774230983"/>
                  </a:ext>
                </a:extLst>
              </a:tr>
              <a:tr h="370840">
                <a:tc>
                  <a:txBody>
                    <a:bodyPr/>
                    <a:lstStyle/>
                    <a:p>
                      <a:r>
                        <a:rPr lang="en-US" dirty="0"/>
                        <a:t>SC</a:t>
                      </a:r>
                    </a:p>
                  </a:txBody>
                  <a:tcPr/>
                </a:tc>
                <a:tc>
                  <a:txBody>
                    <a:bodyPr/>
                    <a:lstStyle/>
                    <a:p>
                      <a:r>
                        <a:rPr lang="en-US" dirty="0"/>
                        <a:t>Friday 3</a:t>
                      </a:r>
                      <a:r>
                        <a:rPr lang="en-US" baseline="30000" dirty="0"/>
                        <a:t>rd</a:t>
                      </a:r>
                      <a:r>
                        <a:rPr lang="en-US" dirty="0"/>
                        <a:t> Aug</a:t>
                      </a:r>
                    </a:p>
                  </a:txBody>
                  <a:tcPr/>
                </a:tc>
                <a:tc>
                  <a:txBody>
                    <a:bodyPr/>
                    <a:lstStyle/>
                    <a:p>
                      <a:endParaRPr lang="en-US" dirty="0"/>
                    </a:p>
                  </a:txBody>
                  <a:tcPr/>
                </a:tc>
                <a:extLst>
                  <a:ext uri="{0D108BD9-81ED-4DB2-BD59-A6C34878D82A}">
                    <a16:rowId xmlns:a16="http://schemas.microsoft.com/office/drawing/2014/main" val="3427142929"/>
                  </a:ext>
                </a:extLst>
              </a:tr>
              <a:tr h="370840">
                <a:tc>
                  <a:txBody>
                    <a:bodyPr/>
                    <a:lstStyle/>
                    <a:p>
                      <a:r>
                        <a:rPr lang="en-US" dirty="0"/>
                        <a:t>ARC</a:t>
                      </a:r>
                    </a:p>
                  </a:txBody>
                  <a:tcPr/>
                </a:tc>
                <a:tc>
                  <a:txBody>
                    <a:bodyPr/>
                    <a:lstStyle/>
                    <a:p>
                      <a:r>
                        <a:rPr lang="en-US" dirty="0"/>
                        <a:t>Friday 3</a:t>
                      </a:r>
                      <a:r>
                        <a:rPr lang="en-US" baseline="30000" dirty="0"/>
                        <a:t>rd</a:t>
                      </a:r>
                      <a:r>
                        <a:rPr lang="en-US" dirty="0"/>
                        <a:t> Aug</a:t>
                      </a:r>
                    </a:p>
                  </a:txBody>
                  <a:tcPr/>
                </a:tc>
                <a:tc>
                  <a:txBody>
                    <a:bodyPr/>
                    <a:lstStyle/>
                    <a:p>
                      <a:r>
                        <a:rPr lang="en-US" dirty="0"/>
                        <a:t>We will ask to Chair &amp; WG what documents to migrate</a:t>
                      </a:r>
                    </a:p>
                  </a:txBody>
                  <a:tcPr/>
                </a:tc>
                <a:extLst>
                  <a:ext uri="{0D108BD9-81ED-4DB2-BD59-A6C34878D82A}">
                    <a16:rowId xmlns:a16="http://schemas.microsoft.com/office/drawing/2014/main" val="1667808085"/>
                  </a:ext>
                </a:extLst>
              </a:tr>
              <a:tr h="370840">
                <a:tc>
                  <a:txBody>
                    <a:bodyPr/>
                    <a:lstStyle/>
                    <a:p>
                      <a:r>
                        <a:rPr lang="en-US" dirty="0"/>
                        <a:t>CD</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545187649"/>
                  </a:ext>
                </a:extLst>
              </a:tr>
              <a:tr h="370840">
                <a:tc>
                  <a:txBody>
                    <a:bodyPr/>
                    <a:lstStyle/>
                    <a:p>
                      <a:r>
                        <a:rPr lang="en-US" dirty="0"/>
                        <a:t>COM</a:t>
                      </a:r>
                    </a:p>
                  </a:txBody>
                  <a:tcPr/>
                </a:tc>
                <a:tc>
                  <a:txBody>
                    <a:bodyPr/>
                    <a:lstStyle/>
                    <a:p>
                      <a:r>
                        <a:rPr lang="en-US" dirty="0"/>
                        <a:t>Friday 3</a:t>
                      </a:r>
                      <a:r>
                        <a:rPr lang="en-US" baseline="30000" dirty="0"/>
                        <a:t>rd</a:t>
                      </a:r>
                      <a:r>
                        <a:rPr lang="en-US" dirty="0"/>
                        <a:t> Aug</a:t>
                      </a:r>
                    </a:p>
                  </a:txBody>
                  <a:tcPr/>
                </a:tc>
                <a:tc>
                  <a:txBody>
                    <a:bodyPr/>
                    <a:lstStyle/>
                    <a:p>
                      <a:r>
                        <a:rPr lang="en-US" dirty="0"/>
                        <a:t>Same</a:t>
                      </a:r>
                    </a:p>
                  </a:txBody>
                  <a:tcPr/>
                </a:tc>
                <a:extLst>
                  <a:ext uri="{0D108BD9-81ED-4DB2-BD59-A6C34878D82A}">
                    <a16:rowId xmlns:a16="http://schemas.microsoft.com/office/drawing/2014/main" val="174206365"/>
                  </a:ext>
                </a:extLst>
              </a:tr>
              <a:tr h="370840">
                <a:tc>
                  <a:txBody>
                    <a:bodyPr/>
                    <a:lstStyle/>
                    <a:p>
                      <a:r>
                        <a:rPr lang="en-US" dirty="0"/>
                        <a:t>LOC</a:t>
                      </a:r>
                    </a:p>
                  </a:txBody>
                  <a:tcPr/>
                </a:tc>
                <a:tc>
                  <a:txBody>
                    <a:bodyPr/>
                    <a:lstStyle/>
                    <a:p>
                      <a:r>
                        <a:rPr lang="en-US" dirty="0"/>
                        <a:t>Friday 10</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719482223"/>
                  </a:ext>
                </a:extLst>
              </a:tr>
              <a:tr h="370840">
                <a:tc>
                  <a:txBody>
                    <a:bodyPr/>
                    <a:lstStyle/>
                    <a:p>
                      <a:r>
                        <a:rPr lang="en-US" dirty="0"/>
                        <a:t>DMSE</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3457934630"/>
                  </a:ext>
                </a:extLst>
              </a:tr>
              <a:tr h="370840">
                <a:tc>
                  <a:txBody>
                    <a:bodyPr/>
                    <a:lstStyle/>
                    <a:p>
                      <a:r>
                        <a:rPr lang="en-US" dirty="0"/>
                        <a:t>IPSO</a:t>
                      </a:r>
                    </a:p>
                  </a:txBody>
                  <a:tcPr/>
                </a:tc>
                <a:tc>
                  <a:txBody>
                    <a:bodyPr/>
                    <a:lstStyle/>
                    <a:p>
                      <a:r>
                        <a:rPr lang="en-US" dirty="0"/>
                        <a:t>Friday 17</a:t>
                      </a:r>
                      <a:r>
                        <a:rPr lang="en-US" baseline="30000" dirty="0"/>
                        <a:t>th</a:t>
                      </a:r>
                      <a:r>
                        <a:rPr lang="en-US" dirty="0"/>
                        <a:t> Aug</a:t>
                      </a:r>
                    </a:p>
                  </a:txBody>
                  <a:tcPr/>
                </a:tc>
                <a:tc>
                  <a:txBody>
                    <a:bodyPr/>
                    <a:lstStyle/>
                    <a:p>
                      <a:r>
                        <a:rPr lang="en-US" dirty="0"/>
                        <a:t>Same</a:t>
                      </a:r>
                    </a:p>
                  </a:txBody>
                  <a:tcPr/>
                </a:tc>
                <a:extLst>
                  <a:ext uri="{0D108BD9-81ED-4DB2-BD59-A6C34878D82A}">
                    <a16:rowId xmlns:a16="http://schemas.microsoft.com/office/drawing/2014/main" val="2865768905"/>
                  </a:ext>
                </a:extLst>
              </a:tr>
            </a:tbl>
          </a:graphicData>
        </a:graphic>
      </p:graphicFrame>
    </p:spTree>
    <p:extLst>
      <p:ext uri="{BB962C8B-B14F-4D97-AF65-F5344CB8AC3E}">
        <p14:creationId xmlns:p14="http://schemas.microsoft.com/office/powerpoint/2010/main" val="180477380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EBB180-7E6F-4AEF-ADEF-98C22D41DCA8}">
  <ds:schemaRefs>
    <ds:schemaRef ds:uri="http://purl.org/dc/terms/"/>
    <ds:schemaRef ds:uri="http://purl.org/dc/elements/1.1/"/>
    <ds:schemaRef ds:uri="0c98f31b-11bc-4497-8798-633766af6004"/>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1765E674-26D4-49B9-8363-287362DE9C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1134</TotalTime>
  <Pages>15</Pages>
  <Words>911</Words>
  <Application>Microsoft Office PowerPoint</Application>
  <PresentationFormat>Custom</PresentationFormat>
  <Paragraphs>142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Narrow</vt:lpstr>
      <vt:lpstr>Tahoma</vt:lpstr>
      <vt:lpstr>OMA Template</vt:lpstr>
      <vt:lpstr>OMA-SC-2020-0001R01-INP_Migration_from_OMA_Portal_to_Groups_io  Migration from OMA_Portal to Groups.io  </vt:lpstr>
      <vt:lpstr>OMA 3.0</vt:lpstr>
      <vt:lpstr>Important Dates</vt:lpstr>
      <vt:lpstr>Migration Steps</vt:lpstr>
      <vt:lpstr>Groups.io Basic Operations (I)</vt:lpstr>
      <vt:lpstr>Groups.io Basic Operations (II)</vt:lpstr>
      <vt:lpstr>Group.io</vt:lpstr>
      <vt:lpstr>File Storage</vt:lpstr>
      <vt:lpstr>Important Dates</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272</cp:revision>
  <cp:lastPrinted>1999-04-27T06:51:51Z</cp:lastPrinted>
  <dcterms:created xsi:type="dcterms:W3CDTF">2002-03-19T14:05:12Z</dcterms:created>
  <dcterms:modified xsi:type="dcterms:W3CDTF">2020-07-27T13:42:18Z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