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293" r:id="rId2"/>
    <p:sldId id="318" r:id="rId3"/>
    <p:sldId id="319" r:id="rId4"/>
    <p:sldId id="320" r:id="rId5"/>
    <p:sldId id="321" r:id="rId6"/>
    <p:sldId id="323" r:id="rId7"/>
    <p:sldId id="326" r:id="rId8"/>
    <p:sldId id="325" r:id="rId9"/>
    <p:sldId id="327"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4672" autoAdjust="0"/>
  </p:normalViewPr>
  <p:slideViewPr>
    <p:cSldViewPr>
      <p:cViewPr varScale="1">
        <p:scale>
          <a:sx n="97" d="100"/>
          <a:sy n="97" d="100"/>
        </p:scale>
        <p:origin x="-1254"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Worksheet%20in%20OMA-TP-2011-xxxx-INP-NewDM20.ppt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sv-SE"/>
  <c:roundedCorners val="1"/>
  <c:clrMapOvr bg1="lt1" tx1="dk1" bg2="lt2" tx2="dk2" accent1="accent1" accent2="accent2" accent3="accent3" accent4="accent4" accent5="accent5" accent6="accent6" hlink="hlink" folHlink="folHlink"/>
  <c:chart>
    <c:plotArea>
      <c:layout>
        <c:manualLayout>
          <c:layoutTarget val="inner"/>
          <c:xMode val="edge"/>
          <c:yMode val="edge"/>
          <c:x val="0.25441696113074269"/>
          <c:y val="4.5070484526964875E-2"/>
          <c:w val="0.67491166077738562"/>
          <c:h val="0.75774752110959764"/>
        </c:manualLayout>
      </c:layout>
      <c:barChart>
        <c:barDir val="bar"/>
        <c:grouping val="stacked"/>
        <c:ser>
          <c:idx val="0"/>
          <c:order val="0"/>
          <c:tx>
            <c:strRef>
              <c:f>'[Worksheet in OMA-TP-2011-xxxx-INP-NewDM20.pptx]Sheet2'!$B$45</c:f>
              <c:strCache>
                <c:ptCount val="1"/>
                <c:pt idx="0">
                  <c:v>Begin</c:v>
                </c:pt>
              </c:strCache>
            </c:strRef>
          </c:tx>
          <c:spPr>
            <a:noFill/>
            <a:ln w="25400">
              <a:noFill/>
            </a:ln>
          </c:spPr>
          <c:cat>
            <c:strRef>
              <c:f>'[Worksheet in OMA-TP-2011-xxxx-INP-NewDM20.pptx]Sheet2'!$A$46:$A$50</c:f>
              <c:strCache>
                <c:ptCount val="5"/>
                <c:pt idx="0">
                  <c:v>Approval phase</c:v>
                </c:pt>
                <c:pt idx="1">
                  <c:v>Development time to Candidate</c:v>
                </c:pt>
                <c:pt idx="2">
                  <c:v>TS</c:v>
                </c:pt>
                <c:pt idx="3">
                  <c:v>AD</c:v>
                </c:pt>
                <c:pt idx="4">
                  <c:v>RD</c:v>
                </c:pt>
              </c:strCache>
            </c:strRef>
          </c:cat>
          <c:val>
            <c:numRef>
              <c:f>'[Worksheet in OMA-TP-2011-xxxx-INP-NewDM20.pptx]Sheet2'!$B$46:$B$50</c:f>
              <c:numCache>
                <c:formatCode>yyyy\-mm\-dd;@</c:formatCode>
                <c:ptCount val="5"/>
                <c:pt idx="0">
                  <c:v>41122</c:v>
                </c:pt>
                <c:pt idx="1">
                  <c:v>40634</c:v>
                </c:pt>
                <c:pt idx="2">
                  <c:v>40634</c:v>
                </c:pt>
                <c:pt idx="3">
                  <c:v>40634</c:v>
                </c:pt>
                <c:pt idx="4">
                  <c:v>40634</c:v>
                </c:pt>
              </c:numCache>
            </c:numRef>
          </c:val>
        </c:ser>
        <c:ser>
          <c:idx val="1"/>
          <c:order val="1"/>
          <c:tx>
            <c:strRef>
              <c:f>'[Worksheet in OMA-TP-2011-xxxx-INP-NewDM20.pptx]Sheet2'!$C$45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OMA-TP-2011-xxxx-INP-NewDM20.pptx]Sheet2'!$A$46:$A$50</c:f>
              <c:strCache>
                <c:ptCount val="5"/>
                <c:pt idx="0">
                  <c:v>Approval phase</c:v>
                </c:pt>
                <c:pt idx="1">
                  <c:v>Development time to Candidate</c:v>
                </c:pt>
                <c:pt idx="2">
                  <c:v>TS</c:v>
                </c:pt>
                <c:pt idx="3">
                  <c:v>AD</c:v>
                </c:pt>
                <c:pt idx="4">
                  <c:v>RD</c:v>
                </c:pt>
              </c:strCache>
            </c:strRef>
          </c:cat>
          <c:val>
            <c:numRef>
              <c:f>'[Worksheet in OMA-TP-2011-xxxx-INP-NewDM20.pptx]Sheet2'!$C$46:$C$50</c:f>
              <c:numCache>
                <c:formatCode>General</c:formatCode>
                <c:ptCount val="5"/>
                <c:pt idx="0">
                  <c:v>365</c:v>
                </c:pt>
                <c:pt idx="1">
                  <c:v>488</c:v>
                </c:pt>
                <c:pt idx="2">
                  <c:v>396</c:v>
                </c:pt>
                <c:pt idx="3">
                  <c:v>183</c:v>
                </c:pt>
                <c:pt idx="4">
                  <c:v>157</c:v>
                </c:pt>
              </c:numCache>
            </c:numRef>
          </c:val>
        </c:ser>
        <c:gapWidth val="80"/>
        <c:overlap val="80"/>
        <c:axId val="84087168"/>
        <c:axId val="84088704"/>
      </c:barChart>
      <c:catAx>
        <c:axId val="84087168"/>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sv-SE"/>
          </a:p>
        </c:txPr>
        <c:crossAx val="84088704"/>
        <c:crosses val="autoZero"/>
        <c:auto val="1"/>
        <c:lblAlgn val="ctr"/>
        <c:lblOffset val="100"/>
        <c:tickLblSkip val="1"/>
        <c:tickMarkSkip val="1"/>
      </c:catAx>
      <c:valAx>
        <c:axId val="84088704"/>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GB"/>
                  <a:t>Month / Year</a:t>
                </a:r>
              </a:p>
            </c:rich>
          </c:tx>
          <c:layout>
            <c:manualLayout>
              <c:xMode val="edge"/>
              <c:yMode val="edge"/>
              <c:x val="0.51766784452296766"/>
              <c:y val="0.89014202802114539"/>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sv-SE"/>
          </a:p>
        </c:txPr>
        <c:crossAx val="84087168"/>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sv-SE"/>
    </a:p>
  </c:txPr>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p:spPr>
        <p:txBody>
          <a:bodyPr/>
          <a:lstStyle/>
          <a:p>
            <a:endParaRPr lang="sv-S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13" name="txtFooterLeft"/>
          <p:cNvSpPr txBox="1"/>
          <p:nvPr userDrawn="1"/>
        </p:nvSpPr>
        <p:spPr>
          <a:xfrm>
            <a:off x="793750" y="6508750"/>
            <a:ext cx="2540000" cy="192681"/>
          </a:xfrm>
          <a:prstGeom prst="rect">
            <a:avLst/>
          </a:prstGeom>
          <a:noFill/>
        </p:spPr>
        <p:txBody>
          <a:bodyPr vert="horz" wrap="square" lIns="0" tIns="0" rIns="0" bIns="0" rtlCol="0">
            <a:spAutoFit/>
          </a:bodyPr>
          <a:lstStyle/>
          <a:p>
            <a:pPr>
              <a:lnSpc>
                <a:spcPts val="1700"/>
              </a:lnSpc>
              <a:spcBef>
                <a:spcPts val="0"/>
              </a:spcBef>
            </a:pPr>
            <a:r>
              <a:rPr lang="en-US" sz="1000" smtClean="0">
                <a:solidFill>
                  <a:srgbClr val="000000"/>
                </a:solidFill>
                <a:latin typeface="Arial"/>
              </a:rPr>
              <a:t>Rev PA1</a:t>
            </a:r>
            <a:endParaRPr lang="en-US" sz="1000">
              <a:solidFill>
                <a:srgbClr val="000000"/>
              </a:solidFill>
              <a:latin typeface="Arial"/>
            </a:endParaRPr>
          </a:p>
        </p:txBody>
      </p:sp>
      <p:sp>
        <p:nvSpPr>
          <p:cNvPr id="14" name="txtFooterRight"/>
          <p:cNvSpPr txBox="1"/>
          <p:nvPr userDrawn="1"/>
        </p:nvSpPr>
        <p:spPr>
          <a:xfrm>
            <a:off x="6019800" y="6508750"/>
            <a:ext cx="2879725" cy="198581"/>
          </a:xfrm>
          <a:prstGeom prst="rect">
            <a:avLst/>
          </a:prstGeom>
          <a:noFill/>
        </p:spPr>
        <p:txBody>
          <a:bodyPr vert="horz" wrap="square" lIns="0" tIns="0" rIns="0" bIns="0" rtlCol="0">
            <a:spAutoFit/>
          </a:bodyPr>
          <a:lstStyle/>
          <a:p>
            <a:pPr algn="r">
              <a:lnSpc>
                <a:spcPts val="1700"/>
              </a:lnSpc>
              <a:spcBef>
                <a:spcPts val="0"/>
              </a:spcBef>
            </a:pPr>
            <a:endParaRPr lang="en-US" sz="1200" b="0">
              <a:solidFill>
                <a:srgbClr val="000000"/>
              </a:solidFill>
              <a:latin typeface="Arial"/>
            </a:endParaRPr>
          </a:p>
        </p:txBody>
      </p:sp>
      <p:sp>
        <p:nvSpPr>
          <p:cNvPr id="15" name="txtFooterDate"/>
          <p:cNvSpPr txBox="1"/>
          <p:nvPr userDrawn="1"/>
        </p:nvSpPr>
        <p:spPr>
          <a:xfrm>
            <a:off x="3375025" y="6508750"/>
            <a:ext cx="1079500" cy="192681"/>
          </a:xfrm>
          <a:prstGeom prst="rect">
            <a:avLst/>
          </a:prstGeom>
          <a:noFill/>
        </p:spPr>
        <p:txBody>
          <a:bodyPr vert="horz" wrap="square" lIns="0" tIns="0" rIns="0" bIns="0" rtlCol="0">
            <a:spAutoFit/>
          </a:bodyPr>
          <a:lstStyle/>
          <a:p>
            <a:pPr algn="r">
              <a:lnSpc>
                <a:spcPts val="1700"/>
              </a:lnSpc>
              <a:spcBef>
                <a:spcPts val="0"/>
              </a:spcBef>
            </a:pPr>
            <a:r>
              <a:rPr lang="en-US" sz="1000" dirty="0" smtClean="0">
                <a:solidFill>
                  <a:srgbClr val="000000"/>
                </a:solidFill>
                <a:latin typeface="Arial"/>
              </a:rPr>
              <a:t>2011-02-09</a:t>
            </a:r>
            <a:endParaRPr lang="en-US" sz="1000" dirty="0">
              <a:solidFill>
                <a:srgbClr val="000000"/>
              </a:solidFill>
              <a:latin typeface="Arial"/>
            </a:endParaRPr>
          </a:p>
        </p:txBody>
      </p:sp>
      <p:sp>
        <p:nvSpPr>
          <p:cNvPr id="16" name="txtFooterCVLPage"/>
          <p:cNvSpPr txBox="1"/>
          <p:nvPr userDrawn="1"/>
        </p:nvSpPr>
        <p:spPr>
          <a:xfrm>
            <a:off x="4678362" y="6508750"/>
            <a:ext cx="1079500" cy="192681"/>
          </a:xfrm>
          <a:prstGeom prst="rect">
            <a:avLst/>
          </a:prstGeom>
          <a:noFill/>
        </p:spPr>
        <p:txBody>
          <a:bodyPr vert="horz" wrap="square" lIns="0" tIns="0" rIns="0" bIns="0" rtlCol="0">
            <a:spAutoFit/>
          </a:bodyPr>
          <a:lstStyle/>
          <a:p>
            <a:pPr>
              <a:lnSpc>
                <a:spcPts val="1700"/>
              </a:lnSpc>
              <a:spcBef>
                <a:spcPts val="0"/>
              </a:spcBef>
            </a:pPr>
            <a:fld id="{EFF08F34-5E4E-4A85-AB67-6A5779F61F5A}" type="slidenum">
              <a:rPr lang="en-US" sz="1000" smtClean="0">
                <a:solidFill>
                  <a:srgbClr val="000000"/>
                </a:solidFill>
                <a:latin typeface="Arial"/>
              </a:rPr>
              <a:pPr>
                <a:lnSpc>
                  <a:spcPts val="1700"/>
                </a:lnSpc>
                <a:spcBef>
                  <a:spcPts val="0"/>
                </a:spcBef>
              </a:pPr>
              <a:t>‹#›</a:t>
            </a:fld>
            <a:endParaRPr lang="en-US" sz="1000">
              <a:solidFill>
                <a:srgbClr val="000000"/>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pPr>
            <a:r>
              <a:rPr lang="en-GB" sz="1000" b="1">
                <a:cs typeface="Times New Roman" pitchFamily="18" charset="0"/>
              </a:rPr>
              <a:t>© 2011 Open Mobile Alliance Ltd.  All Rights Reserved.</a:t>
            </a:r>
            <a:endParaRPr lang="en-US" sz="1000" b="1"/>
          </a:p>
          <a:p>
            <a:pPr defTabSz="403225" eaLnBrk="0" hangingPunct="0">
              <a:lnSpc>
                <a:spcPct val="90000"/>
              </a:lnSpc>
              <a:tabLst>
                <a:tab pos="5372100" algn="ctr"/>
                <a:tab pos="9182100" algn="r"/>
              </a:tabLst>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7"/>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sz="1800" b="1" dirty="0" smtClean="0">
                <a:latin typeface="Arial Narrow" pitchFamily="34" charset="0"/>
              </a:rPr>
              <a:t>OMA-TP-2011-0074</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pPr>
            <a:r>
              <a:rPr lang="en-US" sz="1800" b="1">
                <a:latin typeface="Arial Narrow" pitchFamily="34" charset="0"/>
              </a:rPr>
              <a:t>Slide #</a:t>
            </a:r>
            <a:fld id="{E9388894-5416-48D4-BE37-D406DD4730E2}" type="slidenum">
              <a:rPr lang="en-US" sz="1800" b="1">
                <a:latin typeface="Arial Narrow" pitchFamily="34" charset="0"/>
              </a:rPr>
              <a:pPr algn="r" defTabSz="403225" eaLnBrk="0" hangingPunct="0">
                <a:lnSpc>
                  <a:spcPct val="90000"/>
                </a:lnSpc>
                <a:tabLst>
                  <a:tab pos="5372100" algn="ctr"/>
                  <a:tab pos="9182100" algn="r"/>
                </a:tabLst>
              </a:pPr>
              <a:t>‹#›</a:t>
            </a:fld>
            <a:r>
              <a:rPr lang="en-US" sz="1800" b="1">
                <a:latin typeface="Arial Narrow" pitchFamily="34" charset="0"/>
              </a:rPr>
              <a:t/>
            </a:r>
            <a:br>
              <a:rPr lang="en-US" sz="1800" b="1">
                <a:latin typeface="Arial Narrow" pitchFamily="34" charset="0"/>
              </a:rPr>
            </a:br>
            <a:r>
              <a:rPr lang="en-US" sz="500">
                <a:solidFill>
                  <a:srgbClr val="999999"/>
                </a:solidFill>
              </a:rPr>
              <a:t>[OMA-Template-WIDpresentation-20110101-I]</a:t>
            </a:r>
            <a:endParaRPr lang="en-US" sz="1800" b="1">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6" name="txtFooterLeft"/>
          <p:cNvSpPr txBox="1"/>
          <p:nvPr userDrawn="1"/>
        </p:nvSpPr>
        <p:spPr>
          <a:xfrm>
            <a:off x="793750" y="6508750"/>
            <a:ext cx="2540000" cy="192681"/>
          </a:xfrm>
          <a:prstGeom prst="rect">
            <a:avLst/>
          </a:prstGeom>
          <a:noFill/>
        </p:spPr>
        <p:txBody>
          <a:bodyPr vert="horz" wrap="square" lIns="0" tIns="0" rIns="0" bIns="0" rtlCol="0">
            <a:spAutoFit/>
          </a:bodyPr>
          <a:lstStyle/>
          <a:p>
            <a:pPr>
              <a:lnSpc>
                <a:spcPts val="1700"/>
              </a:lnSpc>
              <a:spcBef>
                <a:spcPts val="0"/>
              </a:spcBef>
            </a:pPr>
            <a:r>
              <a:rPr lang="en-US" sz="1000" smtClean="0">
                <a:solidFill>
                  <a:srgbClr val="000000"/>
                </a:solidFill>
                <a:latin typeface="Arial"/>
              </a:rPr>
              <a:t>Rev PA1</a:t>
            </a:r>
            <a:endParaRPr lang="en-US" sz="1000">
              <a:solidFill>
                <a:srgbClr val="000000"/>
              </a:solidFill>
              <a:latin typeface="Arial"/>
            </a:endParaRPr>
          </a:p>
        </p:txBody>
      </p:sp>
      <p:sp>
        <p:nvSpPr>
          <p:cNvPr id="17" name="txtFooterRight"/>
          <p:cNvSpPr txBox="1"/>
          <p:nvPr userDrawn="1"/>
        </p:nvSpPr>
        <p:spPr>
          <a:xfrm>
            <a:off x="6019800" y="6508750"/>
            <a:ext cx="2879725" cy="198581"/>
          </a:xfrm>
          <a:prstGeom prst="rect">
            <a:avLst/>
          </a:prstGeom>
          <a:noFill/>
        </p:spPr>
        <p:txBody>
          <a:bodyPr vert="horz" wrap="square" lIns="0" tIns="0" rIns="0" bIns="0" rtlCol="0">
            <a:spAutoFit/>
          </a:bodyPr>
          <a:lstStyle/>
          <a:p>
            <a:pPr algn="r">
              <a:lnSpc>
                <a:spcPts val="1700"/>
              </a:lnSpc>
              <a:spcBef>
                <a:spcPts val="0"/>
              </a:spcBef>
            </a:pPr>
            <a:endParaRPr lang="en-US" sz="1200" b="0">
              <a:solidFill>
                <a:srgbClr val="000000"/>
              </a:solidFill>
              <a:latin typeface="Arial"/>
            </a:endParaRPr>
          </a:p>
        </p:txBody>
      </p:sp>
      <p:sp>
        <p:nvSpPr>
          <p:cNvPr id="18" name="txtFooterDate"/>
          <p:cNvSpPr txBox="1"/>
          <p:nvPr userDrawn="1"/>
        </p:nvSpPr>
        <p:spPr>
          <a:xfrm>
            <a:off x="3375025" y="6508750"/>
            <a:ext cx="1079500" cy="192681"/>
          </a:xfrm>
          <a:prstGeom prst="rect">
            <a:avLst/>
          </a:prstGeom>
          <a:noFill/>
        </p:spPr>
        <p:txBody>
          <a:bodyPr vert="horz" wrap="square" lIns="0" tIns="0" rIns="0" bIns="0" rtlCol="0">
            <a:spAutoFit/>
          </a:bodyPr>
          <a:lstStyle/>
          <a:p>
            <a:pPr algn="r">
              <a:lnSpc>
                <a:spcPts val="1700"/>
              </a:lnSpc>
              <a:spcBef>
                <a:spcPts val="0"/>
              </a:spcBef>
            </a:pPr>
            <a:r>
              <a:rPr lang="en-US" sz="1000" dirty="0" smtClean="0">
                <a:solidFill>
                  <a:srgbClr val="000000"/>
                </a:solidFill>
                <a:latin typeface="Arial"/>
              </a:rPr>
              <a:t>2011-02-09</a:t>
            </a:r>
            <a:endParaRPr lang="en-US" sz="1000" dirty="0">
              <a:solidFill>
                <a:srgbClr val="000000"/>
              </a:solidFill>
              <a:latin typeface="Arial"/>
            </a:endParaRPr>
          </a:p>
        </p:txBody>
      </p:sp>
      <p:sp>
        <p:nvSpPr>
          <p:cNvPr id="19" name="txtFooterCVLPage"/>
          <p:cNvSpPr txBox="1"/>
          <p:nvPr userDrawn="1"/>
        </p:nvSpPr>
        <p:spPr>
          <a:xfrm>
            <a:off x="4678362" y="6508750"/>
            <a:ext cx="1079500" cy="192681"/>
          </a:xfrm>
          <a:prstGeom prst="rect">
            <a:avLst/>
          </a:prstGeom>
          <a:noFill/>
        </p:spPr>
        <p:txBody>
          <a:bodyPr vert="horz" wrap="square" lIns="0" tIns="0" rIns="0" bIns="0" rtlCol="0">
            <a:spAutoFit/>
          </a:bodyPr>
          <a:lstStyle/>
          <a:p>
            <a:pPr>
              <a:lnSpc>
                <a:spcPts val="1700"/>
              </a:lnSpc>
              <a:spcBef>
                <a:spcPts val="0"/>
              </a:spcBef>
            </a:pPr>
            <a:fld id="{2EFE5779-3F50-47A0-A550-4DB76D37586C}" type="slidenum">
              <a:rPr lang="en-US" sz="1000" smtClean="0">
                <a:solidFill>
                  <a:srgbClr val="000000"/>
                </a:solidFill>
                <a:latin typeface="Arial"/>
              </a:rPr>
              <a:pPr>
                <a:lnSpc>
                  <a:spcPts val="1700"/>
                </a:lnSpc>
                <a:spcBef>
                  <a:spcPts val="0"/>
                </a:spcBef>
              </a:pPr>
              <a:t>‹#›</a:t>
            </a:fld>
            <a:endParaRPr lang="en-US" sz="1000">
              <a:solidFill>
                <a:srgbClr val="000000"/>
              </a:solidFill>
              <a:latin typeface="Arial"/>
            </a:endParaRPr>
          </a:p>
        </p:txBody>
      </p:sp>
    </p:spTree>
  </p:cSld>
  <p:clrMap bg1="lt1" tx1="dk1" bg2="lt2" tx2="dk2" accent1="accent1" accent2="accent2" accent3="accent3" accent4="accent4" accent5="accent5" accent6="accent6" hlink="hlink" folHlink="folHlink"/>
  <p:sldLayoutIdLst>
    <p:sldLayoutId id="2147483700"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4099"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b="1" dirty="0">
                <a:latin typeface="Tahoma" pitchFamily="34" charset="0"/>
              </a:rPr>
              <a:t>	Submitted To:	TP</a:t>
            </a:r>
          </a:p>
          <a:p>
            <a:pPr defTabSz="762000" eaLnBrk="0" hangingPunct="0">
              <a:lnSpc>
                <a:spcPct val="95000"/>
              </a:lnSpc>
              <a:spcAft>
                <a:spcPct val="35000"/>
              </a:spcAft>
              <a:tabLst>
                <a:tab pos="1827213" algn="r"/>
                <a:tab pos="1939925" algn="l"/>
              </a:tabLst>
            </a:pPr>
            <a:r>
              <a:rPr lang="en-US" b="1" dirty="0">
                <a:latin typeface="Tahoma" pitchFamily="34" charset="0"/>
              </a:rPr>
              <a:t>	Date:	09 Feb 2011 	</a:t>
            </a:r>
          </a:p>
          <a:p>
            <a:pPr defTabSz="762000" eaLnBrk="0" hangingPunct="0">
              <a:lnSpc>
                <a:spcPct val="95000"/>
              </a:lnSpc>
              <a:spcAft>
                <a:spcPct val="35000"/>
              </a:spcAft>
              <a:tabLst>
                <a:tab pos="1827213" algn="r"/>
                <a:tab pos="1939925" algn="l"/>
              </a:tabLst>
            </a:pPr>
            <a:r>
              <a:rPr lang="en-US" b="1" dirty="0">
                <a:latin typeface="Tahoma" pitchFamily="34" charset="0"/>
              </a:rPr>
              <a:t>	Availability:	      Public            OMA Confidential</a:t>
            </a:r>
          </a:p>
          <a:p>
            <a:pPr defTabSz="762000" eaLnBrk="0" hangingPunct="0">
              <a:lnSpc>
                <a:spcPct val="95000"/>
              </a:lnSpc>
              <a:spcAft>
                <a:spcPct val="35000"/>
              </a:spcAft>
              <a:tabLst>
                <a:tab pos="1827213" algn="r"/>
                <a:tab pos="1939925" algn="l"/>
              </a:tabLst>
            </a:pPr>
            <a:r>
              <a:rPr lang="en-US" b="1" dirty="0">
                <a:latin typeface="Tahoma" pitchFamily="34" charset="0"/>
              </a:rPr>
              <a:t>	Contact:	Svante Alnås</a:t>
            </a:r>
          </a:p>
          <a:p>
            <a:pPr marL="1884363" indent="-1884363" defTabSz="762000" eaLnBrk="0" hangingPunct="0">
              <a:lnSpc>
                <a:spcPct val="95000"/>
              </a:lnSpc>
              <a:spcAft>
                <a:spcPct val="35000"/>
              </a:spcAft>
              <a:tabLst>
                <a:tab pos="1827213" algn="r"/>
                <a:tab pos="1939925" algn="l"/>
              </a:tabLst>
            </a:pPr>
            <a:r>
              <a:rPr lang="en-US" b="1" dirty="0">
                <a:latin typeface="Tahoma" pitchFamily="34" charset="0"/>
              </a:rPr>
              <a:t>	Source:	Sony Ericsson, Nokia, Ericsson, Samsung, </a:t>
            </a:r>
            <a:r>
              <a:rPr lang="en-US" b="1" dirty="0" err="1">
                <a:latin typeface="Tahoma" pitchFamily="34" charset="0"/>
              </a:rPr>
              <a:t>Huawei</a:t>
            </a:r>
            <a:r>
              <a:rPr lang="en-US" b="1" dirty="0">
                <a:latin typeface="Tahoma" pitchFamily="34" charset="0"/>
              </a:rPr>
              <a:t>, China Mobile, </a:t>
            </a:r>
            <a:r>
              <a:rPr lang="en-US" b="1" dirty="0" err="1">
                <a:latin typeface="Tahoma" pitchFamily="34" charset="0"/>
              </a:rPr>
              <a:t>Innopath</a:t>
            </a:r>
            <a:r>
              <a:rPr lang="en-US" b="1" dirty="0">
                <a:latin typeface="Tahoma" pitchFamily="34" charset="0"/>
              </a:rPr>
              <a:t>, Fujitsu, </a:t>
            </a:r>
            <a:r>
              <a:rPr lang="en-US" b="1" dirty="0" err="1" smtClean="0">
                <a:latin typeface="Tahoma" pitchFamily="34" charset="0"/>
              </a:rPr>
              <a:t>Interop</a:t>
            </a:r>
            <a:r>
              <a:rPr lang="en-US" b="1" dirty="0" smtClean="0">
                <a:latin typeface="Tahoma" pitchFamily="34" charset="0"/>
              </a:rPr>
              <a:t> Technologies</a:t>
            </a:r>
            <a:endParaRPr lang="en-US" b="1" dirty="0">
              <a:latin typeface="Tahoma" pitchFamily="34" charset="0"/>
            </a:endParaRPr>
          </a:p>
        </p:txBody>
      </p:sp>
      <p:sp>
        <p:nvSpPr>
          <p:cNvPr id="4100" name="Rectangle 26"/>
          <p:cNvSpPr>
            <a:spLocks noGrp="1" noChangeArrowheads="1"/>
          </p:cNvSpPr>
          <p:nvPr>
            <p:ph type="ctrTitle"/>
          </p:nvPr>
        </p:nvSpPr>
        <p:spPr>
          <a:xfrm>
            <a:off x="684213" y="228600"/>
            <a:ext cx="7996237" cy="1652588"/>
          </a:xfrm>
        </p:spPr>
        <p:txBody>
          <a:bodyPr anchor="t"/>
          <a:lstStyle/>
          <a:p>
            <a:r>
              <a:rPr lang="en-US" sz="2000" dirty="0" smtClean="0"/>
              <a:t>OMA-TP-2011-0074-INP_WID_0172_DM </a:t>
            </a:r>
            <a:r>
              <a:rPr lang="en-US" sz="2000" dirty="0" smtClean="0"/>
              <a:t>v2.0</a:t>
            </a:r>
            <a:br>
              <a:rPr lang="en-US" sz="2000" dirty="0" smtClean="0"/>
            </a:br>
            <a:r>
              <a:rPr lang="en-US" sz="1400" dirty="0" smtClean="0"/>
              <a:t/>
            </a:r>
            <a:br>
              <a:rPr lang="en-US" sz="1400" dirty="0" smtClean="0"/>
            </a:br>
            <a:r>
              <a:rPr lang="en-US" dirty="0" smtClean="0"/>
              <a:t> </a:t>
            </a:r>
            <a:r>
              <a:rPr lang="en-US" sz="2400" dirty="0" smtClean="0"/>
              <a:t>Presentation of WID Information</a:t>
            </a:r>
            <a:r>
              <a:rPr lang="en-US" dirty="0" smtClean="0"/>
              <a:t/>
            </a:r>
            <a:br>
              <a:rPr lang="en-US" dirty="0" smtClean="0"/>
            </a:br>
            <a:r>
              <a:rPr lang="en-US" dirty="0" smtClean="0"/>
              <a:t>WID 0172 - Device Management v2.0</a:t>
            </a:r>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4103"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title"/>
          </p:nvPr>
        </p:nvSpPr>
        <p:spPr/>
        <p:txBody>
          <a:bodyPr/>
          <a:lstStyle/>
          <a:p>
            <a:r>
              <a:rPr lang="en-GB" smtClean="0"/>
              <a:t>General information about the Work Item</a:t>
            </a:r>
          </a:p>
        </p:txBody>
      </p:sp>
      <p:sp>
        <p:nvSpPr>
          <p:cNvPr id="5123" name="Rectangle 7"/>
          <p:cNvSpPr>
            <a:spLocks noGrp="1" noChangeArrowheads="1"/>
          </p:cNvSpPr>
          <p:nvPr>
            <p:ph type="body" idx="1"/>
          </p:nvPr>
        </p:nvSpPr>
        <p:spPr/>
        <p:txBody>
          <a:bodyPr/>
          <a:lstStyle/>
          <a:p>
            <a:r>
              <a:rPr lang="en-GB" dirty="0" smtClean="0"/>
              <a:t>WID Information</a:t>
            </a:r>
          </a:p>
          <a:p>
            <a:pPr lvl="1"/>
            <a:r>
              <a:rPr lang="en-GB" dirty="0" smtClean="0"/>
              <a:t>WID 0172 – DM2_0 – Device Management 2.0</a:t>
            </a:r>
            <a:endParaRPr lang="en-GB" dirty="0" smtClean="0">
              <a:solidFill>
                <a:srgbClr val="FF0000"/>
              </a:solidFill>
            </a:endParaRPr>
          </a:p>
          <a:p>
            <a:pPr lvl="1"/>
            <a:r>
              <a:rPr lang="en-GB" dirty="0" smtClean="0"/>
              <a:t>(Path/hyperlink to WID)</a:t>
            </a:r>
          </a:p>
          <a:p>
            <a:r>
              <a:rPr lang="en-GB" dirty="0" smtClean="0"/>
              <a:t>Short description</a:t>
            </a:r>
          </a:p>
          <a:p>
            <a:pPr lvl="1"/>
            <a:r>
              <a:rPr lang="en-US" dirty="0" smtClean="0"/>
              <a:t>The current version of the OMA DM has some issues with respect to complexity, interoperability and cost efficiency that need to be addressed to meet the expected market needs. DM WG has identified the need to develop a new version of the protocol (DM 2.0) that addresses these shortcomings.</a:t>
            </a:r>
          </a:p>
          <a:p>
            <a:pPr lvl="1"/>
            <a:r>
              <a:rPr lang="en-US" dirty="0" smtClean="0"/>
              <a:t>The proposal that this should be handled by the DM WG</a:t>
            </a:r>
            <a:endParaRPr lang="en-GB" dirty="0" smtClean="0"/>
          </a:p>
          <a:p>
            <a:r>
              <a:rPr lang="en-GB" dirty="0" smtClean="0"/>
              <a:t>Status of WID socialisation:</a:t>
            </a:r>
          </a:p>
          <a:p>
            <a:pPr lvl="1"/>
            <a:r>
              <a:rPr lang="en-GB" dirty="0" smtClean="0"/>
              <a:t>WID has been socialized in DM with the proposal to move forward to TP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8"/>
          <p:cNvSpPr>
            <a:spLocks noGrp="1" noChangeArrowheads="1"/>
          </p:cNvSpPr>
          <p:nvPr>
            <p:ph type="title"/>
          </p:nvPr>
        </p:nvSpPr>
        <p:spPr/>
        <p:txBody>
          <a:bodyPr/>
          <a:lstStyle/>
          <a:p>
            <a:r>
              <a:rPr lang="en-GB" smtClean="0"/>
              <a:t>Problem / Opportunity Statement</a:t>
            </a:r>
          </a:p>
        </p:txBody>
      </p:sp>
      <p:sp>
        <p:nvSpPr>
          <p:cNvPr id="6147" name="Rectangle 1029"/>
          <p:cNvSpPr>
            <a:spLocks noGrp="1" noChangeArrowheads="1"/>
          </p:cNvSpPr>
          <p:nvPr>
            <p:ph type="body" idx="1"/>
          </p:nvPr>
        </p:nvSpPr>
        <p:spPr/>
        <p:txBody>
          <a:bodyPr/>
          <a:lstStyle/>
          <a:p>
            <a:r>
              <a:rPr lang="en-US" dirty="0" smtClean="0"/>
              <a:t>DM WG has identified the need to develop a new version of the protocol (DM 2.0) that addresses the shortcomings described in the description.</a:t>
            </a:r>
            <a:endParaRPr lang="en-GB"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Main Use Case(s)</a:t>
            </a:r>
          </a:p>
        </p:txBody>
      </p:sp>
      <p:sp>
        <p:nvSpPr>
          <p:cNvPr id="7171" name="Rectangle 5"/>
          <p:cNvSpPr>
            <a:spLocks noGrp="1" noChangeArrowheads="1"/>
          </p:cNvSpPr>
          <p:nvPr>
            <p:ph type="body" idx="1"/>
          </p:nvPr>
        </p:nvSpPr>
        <p:spPr/>
        <p:txBody>
          <a:bodyPr/>
          <a:lstStyle/>
          <a:p>
            <a:r>
              <a:rPr lang="en-US" smtClean="0"/>
              <a:t>The goal is to specify protocols and mechanisms that achieve management of devices. Management includes:</a:t>
            </a:r>
          </a:p>
          <a:p>
            <a:pPr lvl="1"/>
            <a:r>
              <a:rPr lang="en-US" smtClean="0"/>
              <a:t>Setting initial configuration information in devices</a:t>
            </a:r>
          </a:p>
          <a:p>
            <a:pPr lvl="1"/>
            <a:r>
              <a:rPr lang="en-US" smtClean="0"/>
              <a:t>Subsequent installation and updates of persistent information in devices</a:t>
            </a:r>
          </a:p>
          <a:p>
            <a:pPr lvl="1"/>
            <a:r>
              <a:rPr lang="en-US" smtClean="0"/>
              <a:t>Retrieval of management information from devices</a:t>
            </a:r>
          </a:p>
          <a:p>
            <a:pPr lvl="1"/>
            <a:r>
              <a:rPr lang="en-US" smtClean="0"/>
              <a:t>Processing events and alarms generated by devices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How OMA can help</a:t>
            </a:r>
          </a:p>
        </p:txBody>
      </p:sp>
      <p:sp>
        <p:nvSpPr>
          <p:cNvPr id="8195" name="Rectangle 5"/>
          <p:cNvSpPr>
            <a:spLocks noGrp="1" noChangeArrowheads="1"/>
          </p:cNvSpPr>
          <p:nvPr>
            <p:ph type="body" idx="1"/>
          </p:nvPr>
        </p:nvSpPr>
        <p:spPr/>
        <p:txBody>
          <a:bodyPr/>
          <a:lstStyle/>
          <a:p>
            <a:r>
              <a:rPr lang="en-GB" smtClean="0"/>
              <a:t>It is expected that this is an full life cycle work flow with specifications (RD, AD, TS etc.) and interoperability testing.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smtClean="0"/>
              <a:t>Impacts, relationships and dependencies</a:t>
            </a:r>
          </a:p>
        </p:txBody>
      </p:sp>
      <p:sp>
        <p:nvSpPr>
          <p:cNvPr id="9219" name="Rectangle 5"/>
          <p:cNvSpPr>
            <a:spLocks noGrp="1" noChangeArrowheads="1"/>
          </p:cNvSpPr>
          <p:nvPr>
            <p:ph type="body" idx="1"/>
          </p:nvPr>
        </p:nvSpPr>
        <p:spPr/>
        <p:txBody>
          <a:bodyPr/>
          <a:lstStyle/>
          <a:p>
            <a:r>
              <a:rPr lang="en-GB" smtClean="0"/>
              <a:t>State (potentially) related/impacted:</a:t>
            </a:r>
          </a:p>
          <a:p>
            <a:pPr lvl="1"/>
            <a:r>
              <a:rPr lang="es-ES" sz="2400" smtClean="0"/>
              <a:t>DM 1.x, DM ConnMO, DM DCMO, DM DiagMon, </a:t>
            </a:r>
            <a:r>
              <a:rPr lang="de-DE" sz="2400" smtClean="0"/>
              <a:t>DM FUMO,</a:t>
            </a:r>
            <a:r>
              <a:rPr lang="en-GB" sz="2400" smtClean="0"/>
              <a:t>DM LAWMO, DM Scheduling, </a:t>
            </a:r>
            <a:r>
              <a:rPr lang="en-US" sz="2400" smtClean="0"/>
              <a:t>DM SCOMO, DM SACMO, DM GwMO, </a:t>
            </a:r>
            <a:r>
              <a:rPr lang="de-DE" sz="2400" smtClean="0"/>
              <a:t>DM Smartcard &amp; DMClientAPIFw.</a:t>
            </a:r>
            <a:endParaRPr lang="sv-SE" sz="2400" smtClean="0"/>
          </a:p>
          <a:p>
            <a:pPr lvl="1"/>
            <a:r>
              <a:rPr lang="en-GB" smtClean="0"/>
              <a:t>IETF, ETSI , 3GPP, 3GPP2, WiMAX Forum, TMF, Broadband Forum, CableLabs &amp; ITU-T.</a:t>
            </a:r>
          </a:p>
          <a:p>
            <a:r>
              <a:rPr lang="en-GB" smtClean="0"/>
              <a:t>State potential and identified dependencies:</a:t>
            </a:r>
          </a:p>
          <a:p>
            <a:pPr lvl="1"/>
            <a:r>
              <a:rPr lang="en-GB" smtClean="0"/>
              <a:t>None</a:t>
            </a:r>
          </a:p>
          <a:p>
            <a:r>
              <a:rPr lang="en-GB" smtClean="0"/>
              <a:t>Describe impacts on different system elements:</a:t>
            </a:r>
          </a:p>
          <a:p>
            <a:pPr lvl="1"/>
            <a:r>
              <a:rPr lang="en-GB" smtClean="0"/>
              <a:t>None</a:t>
            </a:r>
          </a:p>
          <a:p>
            <a:endParaRPr lang="en-GB"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graphicFrame>
        <p:nvGraphicFramePr>
          <p:cNvPr id="14" name="Table 13"/>
          <p:cNvGraphicFramePr>
            <a:graphicFrameLocks noGrp="1"/>
          </p:cNvGraphicFramePr>
          <p:nvPr/>
        </p:nvGraphicFramePr>
        <p:xfrm>
          <a:off x="338138" y="1301750"/>
          <a:ext cx="4495800" cy="3355975"/>
        </p:xfrm>
        <a:graphic>
          <a:graphicData uri="http://schemas.openxmlformats.org/drawingml/2006/table">
            <a:tbl>
              <a:tblPr/>
              <a:tblGrid>
                <a:gridCol w="2097087"/>
                <a:gridCol w="1041400"/>
                <a:gridCol w="339725"/>
                <a:gridCol w="338138"/>
                <a:gridCol w="339725"/>
                <a:gridCol w="339725"/>
              </a:tblGrid>
              <a:tr h="2476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Approximate duration in months</a:t>
                      </a:r>
                    </a:p>
                  </a:txBody>
                  <a:tcPr marL="0" marR="0" marT="0" marB="0"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5111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Date</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RD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2011-04-01</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New reqs deadline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2011-05-23</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RD review complete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2011-09-01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RD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2011-09-05</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5</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AD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2011-04-01</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AD review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2011-09-01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AD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2011-10-01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Detailed spec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2011-04-01</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Consistency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2012-05-01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Enabler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2012-08-01</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16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476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Enabler Approved</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2013-08-01</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Arial" charset="0"/>
                        </a:rPr>
                        <a:t>28</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7" name="Chart 6"/>
          <p:cNvGraphicFramePr>
            <a:graphicFrameLocks/>
          </p:cNvGraphicFramePr>
          <p:nvPr/>
        </p:nvGraphicFramePr>
        <p:xfrm>
          <a:off x="4910137" y="1377950"/>
          <a:ext cx="4343400" cy="32766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mtClean="0"/>
              <a:t>Supporting Companies</a:t>
            </a:r>
          </a:p>
        </p:txBody>
      </p:sp>
      <p:sp>
        <p:nvSpPr>
          <p:cNvPr id="10243"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577080"/>
        </p:xfrm>
        <a:graphic>
          <a:graphicData uri="http://schemas.openxmlformats.org/drawingml/2006/table">
            <a:tbl>
              <a:tblPr/>
              <a:tblGrid>
                <a:gridCol w="4198937"/>
                <a:gridCol w="3848100"/>
              </a:tblGrid>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Sony Ericsson</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Nokia</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Ericsson</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Samsung</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Sponsor</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Huawei</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China Mobile</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Innopath</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Fujitsu</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Interop Technologies</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Associate</a:t>
                      </a: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smtClean="0"/>
              <a:t>Proposed Resources</a:t>
            </a:r>
          </a:p>
        </p:txBody>
      </p:sp>
      <p:sp>
        <p:nvSpPr>
          <p:cNvPr id="11267"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8584</TotalTime>
  <Pages>15</Pages>
  <Words>674</Words>
  <Application>Microsoft Office PowerPoint</Application>
  <PresentationFormat>Custom</PresentationFormat>
  <Paragraphs>161</Paragraphs>
  <Slides>9</Slides>
  <Notes>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OMA Template</vt:lpstr>
      <vt:lpstr>Worksheet</vt:lpstr>
      <vt:lpstr>OMA-TP-2011-0074-INP_WID_0172_DM v2.0   Presentation of WID Information WID 0172 - Device Management v2.0</vt:lpstr>
      <vt:lpstr>General information about the Work Item</vt:lpstr>
      <vt:lpstr>Problem / Opportunity Statement</vt:lpstr>
      <vt:lpstr>Main Use Case(s)</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Svante Alnås</cp:lastModifiedBy>
  <cp:revision>335</cp:revision>
  <cp:lastPrinted>1999-04-27T06:51:51Z</cp:lastPrinted>
  <dcterms:created xsi:type="dcterms:W3CDTF">2002-03-19T14:05:12Z</dcterms:created>
  <dcterms:modified xsi:type="dcterms:W3CDTF">2011-02-18T14:55:10Z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