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1"/>
  </p:notesMasterIdLst>
  <p:handoutMasterIdLst>
    <p:handoutMasterId r:id="rId22"/>
  </p:handoutMasterIdLst>
  <p:sldIdLst>
    <p:sldId id="293" r:id="rId2"/>
    <p:sldId id="318" r:id="rId3"/>
    <p:sldId id="319" r:id="rId4"/>
    <p:sldId id="328" r:id="rId5"/>
    <p:sldId id="331" r:id="rId6"/>
    <p:sldId id="329" r:id="rId7"/>
    <p:sldId id="334" r:id="rId8"/>
    <p:sldId id="330" r:id="rId9"/>
    <p:sldId id="333" r:id="rId10"/>
    <p:sldId id="338" r:id="rId11"/>
    <p:sldId id="321" r:id="rId12"/>
    <p:sldId id="323" r:id="rId13"/>
    <p:sldId id="326" r:id="rId14"/>
    <p:sldId id="325" r:id="rId15"/>
    <p:sldId id="327" r:id="rId16"/>
    <p:sldId id="335" r:id="rId17"/>
    <p:sldId id="336" r:id="rId18"/>
    <p:sldId id="337" r:id="rId19"/>
    <p:sldId id="339" r:id="rId2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70" d="100"/>
          <a:sy n="70" d="100"/>
        </p:scale>
        <p:origin x="-1038"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ln/>
        </p:spPr>
      </p:sp>
      <p:sp>
        <p:nvSpPr>
          <p:cNvPr id="3481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ln/>
        </p:spPr>
      </p:sp>
      <p:sp>
        <p:nvSpPr>
          <p:cNvPr id="3891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ln/>
        </p:spPr>
      </p:sp>
      <p:sp>
        <p:nvSpPr>
          <p:cNvPr id="419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ln/>
        </p:spPr>
      </p:sp>
      <p:sp>
        <p:nvSpPr>
          <p:cNvPr id="440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ln/>
        </p:spPr>
      </p:sp>
      <p:sp>
        <p:nvSpPr>
          <p:cNvPr id="2253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1135063" y="688975"/>
            <a:ext cx="4589462" cy="3441700"/>
          </a:xfrm>
          <a:ln/>
        </p:spPr>
      </p:sp>
      <p:sp>
        <p:nvSpPr>
          <p:cNvPr id="28674" name="Rectangle 3"/>
          <p:cNvSpPr>
            <a:spLocks noGrp="1" noChangeArrowheads="1"/>
          </p:cNvSpPr>
          <p:nvPr>
            <p:ph type="body" idx="1"/>
          </p:nvPr>
        </p:nvSpPr>
        <p:spPr>
          <a:xfrm>
            <a:off x="685800" y="4360863"/>
            <a:ext cx="5486400" cy="4130675"/>
          </a:xfrm>
          <a:noFill/>
          <a:ln w="9525"/>
        </p:spPr>
        <p:txBody>
          <a:bodyPr lIns="91440" tIns="45720" rIns="91440" bIns="45720"/>
          <a:lstStyle/>
          <a:p>
            <a:pPr defTabSz="914400">
              <a:spcBef>
                <a:spcPct val="0"/>
              </a:spcBef>
            </a:pPr>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ln/>
        </p:spPr>
      </p:sp>
      <p:sp>
        <p:nvSpPr>
          <p:cNvPr id="30722"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ln/>
        </p:spPr>
      </p:sp>
      <p:sp>
        <p:nvSpPr>
          <p:cNvPr id="32770"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a:latin typeface="Arial Narrow" pitchFamily="34" charset="0"/>
              </a:rPr>
              <a:t>OMA-TP-2011-0131R05</a:t>
            </a: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9.w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sz="1600" smtClean="0"/>
              <a:t>OMA-TP-2011-0131R05-WID0244_Mobile_Social_Network_Presentation</a:t>
            </a:r>
            <a:r>
              <a:rPr lang="en-US" sz="2400" smtClean="0"/>
              <a:t/>
            </a:r>
            <a:br>
              <a:rPr lang="en-US" sz="2400" smtClean="0"/>
            </a:br>
            <a:r>
              <a:rPr lang="en-US" sz="1600" smtClean="0"/>
              <a:t/>
            </a:r>
            <a:br>
              <a:rPr lang="en-US" sz="1600" smtClean="0"/>
            </a:br>
            <a:r>
              <a:rPr lang="en-US" sz="3600" smtClean="0"/>
              <a:t> </a:t>
            </a:r>
            <a:r>
              <a:rPr lang="en-US" sz="2800" smtClean="0"/>
              <a:t>Presentation of WID Information</a:t>
            </a:r>
            <a:r>
              <a:rPr lang="en-US" sz="3600" smtClean="0"/>
              <a:t/>
            </a:r>
            <a:br>
              <a:rPr lang="en-US" sz="3600" smtClean="0"/>
            </a:br>
            <a:r>
              <a:rPr lang="en-US" sz="2800" smtClean="0"/>
              <a:t>WID 0244 – Mobile Social Network</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Submitted To:	OMA REQ</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Date:	15 April 2011	</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Contact:	Laurent-Walter Goix, </a:t>
            </a:r>
            <a:r>
              <a:rPr lang="en-US" altLang="zh-CN" sz="1400" b="1">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a:latin typeface="Tahoma" pitchFamily="34" charset="0"/>
                <a:ea typeface="宋体"/>
                <a:cs typeface="宋体"/>
              </a:rPr>
              <a:t>	Source:	Telecom Italia, Telefónica, Huawei, China 			Unicom, ZTE, Bell Canada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Grp="1" noChangeArrowheads="1"/>
          </p:cNvSpPr>
          <p:nvPr>
            <p:ph type="title" idx="4294967295"/>
          </p:nvPr>
        </p:nvSpPr>
        <p:spPr/>
        <p:txBody>
          <a:bodyPr/>
          <a:lstStyle/>
          <a:p>
            <a:r>
              <a:rPr lang="en-GB" smtClean="0"/>
              <a:t>Main market benefits</a:t>
            </a:r>
          </a:p>
        </p:txBody>
      </p:sp>
      <p:sp>
        <p:nvSpPr>
          <p:cNvPr id="33794" name="Rectangle 5"/>
          <p:cNvSpPr>
            <a:spLocks noGrp="1" noChangeArrowheads="1"/>
          </p:cNvSpPr>
          <p:nvPr>
            <p:ph type="body" idx="4294967295"/>
          </p:nvPr>
        </p:nvSpPr>
        <p:spPr>
          <a:xfrm>
            <a:off x="292100" y="1169988"/>
            <a:ext cx="8778875" cy="5237162"/>
          </a:xfrm>
        </p:spPr>
        <p:txBody>
          <a:bodyPr/>
          <a:lstStyle/>
          <a:p>
            <a:r>
              <a:rPr lang="en-GB" sz="2000" smtClean="0"/>
              <a:t>Subscribers / end users will have more options and freedom to use the mobile social network services &amp; applications without having to switch operators or mobile phones.</a:t>
            </a:r>
            <a:endParaRPr lang="fr-FR" sz="2000" smtClean="0"/>
          </a:p>
          <a:p>
            <a:r>
              <a:rPr lang="en-GB" sz="2000" smtClean="0"/>
              <a:t>Operators (MSN provider) will have more customer loyalty and will be able to retain customers even if subscribers use a different social network service. Furthermore, operators will also be able to improve ARPU by offering unique, differentiated value of their mobile social network service to subscribers.</a:t>
            </a:r>
            <a:endParaRPr lang="fr-FR" sz="2000" smtClean="0"/>
          </a:p>
          <a:p>
            <a:r>
              <a:rPr lang="en-GB" sz="2000" smtClean="0"/>
              <a:t>Manufacturers will be able to provide mobile phones that can connect to all mobile social network services irrespective of the operators. </a:t>
            </a:r>
            <a:endParaRPr lang="fr-FR" sz="2000" smtClean="0"/>
          </a:p>
          <a:p>
            <a:r>
              <a:rPr lang="en-GB" sz="2000" smtClean="0"/>
              <a:t>Authorized Service Providers and Application Providers will be able to access end users’ data from the mobile social network, thus enabling them to provide richer services and applications to attract the user and thereby generate revenue.</a:t>
            </a:r>
            <a:endParaRPr lang="fr-FR" sz="2000" smtClean="0"/>
          </a:p>
          <a:p>
            <a:r>
              <a:rPr lang="en-GB" sz="2000" smtClean="0"/>
              <a:t>Developers will also benefit this value chain by providing richer applications or widgets according to the mobile social network APIs.</a:t>
            </a:r>
            <a:endParaRPr lang="en-GB" sz="18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p:txBody>
          <a:bodyPr/>
          <a:lstStyle/>
          <a:p>
            <a:r>
              <a:rPr lang="en-GB" smtClean="0"/>
              <a:t>How OMA can help</a:t>
            </a:r>
          </a:p>
        </p:txBody>
      </p:sp>
      <p:sp>
        <p:nvSpPr>
          <p:cNvPr id="35842" name="Rectangle 5"/>
          <p:cNvSpPr>
            <a:spLocks noGrp="1" noChangeArrowheads="1"/>
          </p:cNvSpPr>
          <p:nvPr>
            <p:ph type="body" idx="4294967295"/>
          </p:nvPr>
        </p:nvSpPr>
        <p:spPr>
          <a:xfrm>
            <a:off x="109538" y="1073150"/>
            <a:ext cx="9101137" cy="5562600"/>
          </a:xfrm>
        </p:spPr>
        <p:txBody>
          <a:bodyPr/>
          <a:lstStyle/>
          <a:p>
            <a:pPr>
              <a:lnSpc>
                <a:spcPct val="95000"/>
              </a:lnSpc>
              <a:spcBef>
                <a:spcPct val="15000"/>
              </a:spcBef>
            </a:pPr>
            <a:r>
              <a:rPr lang="en-GB" sz="2000" smtClean="0"/>
              <a:t>OMA can help with this Work Item covering the following aspects:</a:t>
            </a:r>
          </a:p>
          <a:p>
            <a:pPr lvl="1">
              <a:lnSpc>
                <a:spcPct val="95000"/>
              </a:lnSpc>
              <a:spcBef>
                <a:spcPct val="15000"/>
              </a:spcBef>
            </a:pPr>
            <a:r>
              <a:rPr lang="en-GB" sz="1600" smtClean="0"/>
              <a:t>to define the requirements and reference architecture to allow interoperability between clients &amp; servers and server-to-server federation of OMA-compliant SNs, supporting at least features such as:</a:t>
            </a:r>
          </a:p>
          <a:p>
            <a:pPr lvl="2">
              <a:lnSpc>
                <a:spcPct val="95000"/>
              </a:lnSpc>
              <a:spcBef>
                <a:spcPct val="15000"/>
              </a:spcBef>
            </a:pPr>
            <a:r>
              <a:rPr lang="en-GB" sz="1600" smtClean="0"/>
              <a:t>profile discovery;</a:t>
            </a:r>
          </a:p>
          <a:p>
            <a:pPr lvl="2">
              <a:lnSpc>
                <a:spcPct val="95000"/>
              </a:lnSpc>
              <a:spcBef>
                <a:spcPct val="15000"/>
              </a:spcBef>
            </a:pPr>
            <a:r>
              <a:rPr lang="en-GB" sz="1600" smtClean="0"/>
              <a:t>publication and sharing of contents, activities &amp; follow-up actions;</a:t>
            </a:r>
          </a:p>
          <a:p>
            <a:pPr lvl="1">
              <a:lnSpc>
                <a:spcPct val="95000"/>
              </a:lnSpc>
              <a:spcBef>
                <a:spcPct val="15000"/>
              </a:spcBef>
            </a:pPr>
            <a:r>
              <a:rPr lang="en-GB" sz="1600" smtClean="0"/>
              <a:t>to specify the interface between an MSN Client entity and an MSN Server entity (intra-domain) that support the identified features;</a:t>
            </a:r>
          </a:p>
          <a:p>
            <a:pPr lvl="1">
              <a:lnSpc>
                <a:spcPct val="95000"/>
              </a:lnSpc>
              <a:spcBef>
                <a:spcPct val="15000"/>
              </a:spcBef>
            </a:pPr>
            <a:r>
              <a:rPr lang="en-GB" sz="1600" smtClean="0"/>
              <a:t>to specify the interface between MSN Server entities (inter-domain) that support the identified features;</a:t>
            </a:r>
          </a:p>
          <a:p>
            <a:pPr lvl="1">
              <a:lnSpc>
                <a:spcPct val="95000"/>
              </a:lnSpc>
              <a:spcBef>
                <a:spcPct val="15000"/>
              </a:spcBef>
            </a:pPr>
            <a:r>
              <a:rPr lang="en-GB" sz="1600" smtClean="0"/>
              <a:t>to expose Device APIs &amp; Network APIs, as well as an appropriate privacy framework, to easily integrate OMA-compliant SN with external applications;</a:t>
            </a:r>
          </a:p>
          <a:p>
            <a:pPr lvl="1">
              <a:lnSpc>
                <a:spcPct val="95000"/>
              </a:lnSpc>
              <a:spcBef>
                <a:spcPct val="15000"/>
              </a:spcBef>
            </a:pPr>
            <a:r>
              <a:rPr lang="en-GB" sz="1600" smtClean="0"/>
              <a:t>to create guidelines to reuse existing OMA enablers for providing additional MSN features (e.g. profile search using OMA MSF);</a:t>
            </a:r>
          </a:p>
          <a:p>
            <a:pPr lvl="1">
              <a:lnSpc>
                <a:spcPct val="95000"/>
              </a:lnSpc>
              <a:spcBef>
                <a:spcPct val="15000"/>
              </a:spcBef>
            </a:pPr>
            <a:r>
              <a:rPr lang="en-GB" sz="1600" smtClean="0"/>
              <a:t>to liaise with W3C “Federated Social Web” Incubator Group to identify in a cooperative way the strategic standardization opportunities wrt MSN.</a:t>
            </a:r>
          </a:p>
          <a:p>
            <a:pPr>
              <a:lnSpc>
                <a:spcPct val="95000"/>
              </a:lnSpc>
              <a:spcBef>
                <a:spcPct val="15000"/>
              </a:spcBef>
            </a:pPr>
            <a:r>
              <a:rPr lang="en-GB" sz="2000" smtClean="0"/>
              <a:t>As outcome of the activity of this Work Item, a new “MSN Enabler” is expected to be specified.</a:t>
            </a:r>
          </a:p>
          <a:p>
            <a:pPr lvl="1">
              <a:lnSpc>
                <a:spcPct val="95000"/>
              </a:lnSpc>
              <a:spcBef>
                <a:spcPct val="15000"/>
              </a:spcBef>
            </a:pPr>
            <a:r>
              <a:rPr lang="en-GB" sz="1600" smtClean="0"/>
              <a:t>Main objective is to provide a rapid specification of an MSN Enabler that achieves the minimum goals of interoperability and federation of basic SN features, which could be further enriched through the progressive incorporation of additional features</a:t>
            </a:r>
          </a:p>
          <a:p>
            <a:pPr lvl="1">
              <a:lnSpc>
                <a:spcPct val="95000"/>
              </a:lnSpc>
              <a:spcBef>
                <a:spcPct val="15000"/>
              </a:spcBef>
            </a:pPr>
            <a:r>
              <a:rPr lang="en-GB" sz="1600" smtClean="0"/>
              <a:t>In addition, some requirements may be handed off to other SDOs (e.g. W3C) or be proposed to OMA WGs to enable reuse/integration with MSN (e.g. of OMA CAB Enabler for MSN user profile, groups &amp; relationship management)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4"/>
          <p:cNvSpPr>
            <a:spLocks noGrp="1" noChangeArrowheads="1"/>
          </p:cNvSpPr>
          <p:nvPr>
            <p:ph type="title"/>
          </p:nvPr>
        </p:nvSpPr>
        <p:spPr/>
        <p:txBody>
          <a:bodyPr/>
          <a:lstStyle/>
          <a:p>
            <a:r>
              <a:rPr lang="en-GB" smtClean="0"/>
              <a:t>Impacts, relationships and dependencies</a:t>
            </a:r>
          </a:p>
        </p:txBody>
      </p:sp>
      <p:sp>
        <p:nvSpPr>
          <p:cNvPr id="37890" name="Rectangle 5"/>
          <p:cNvSpPr>
            <a:spLocks noGrp="1" noChangeArrowheads="1"/>
          </p:cNvSpPr>
          <p:nvPr>
            <p:ph type="body" idx="1"/>
          </p:nvPr>
        </p:nvSpPr>
        <p:spPr>
          <a:xfrm>
            <a:off x="292100" y="1169988"/>
            <a:ext cx="8778875" cy="4856162"/>
          </a:xfrm>
        </p:spPr>
        <p:txBody>
          <a:bodyPr/>
          <a:lstStyle/>
          <a:p>
            <a:r>
              <a:rPr lang="en-GB" smtClean="0"/>
              <a:t>State (potentially) related/impacted:</a:t>
            </a:r>
          </a:p>
          <a:p>
            <a:pPr lvl="1"/>
            <a:r>
              <a:rPr lang="es-ES" smtClean="0"/>
              <a:t>Network API (Autho4API, CAB_APIs, ParlayREST2), Profile/group management (CAB1.1, SCAB), Device API (WRAPI), Search (MSF), Notification (PUSH), Privacy</a:t>
            </a:r>
          </a:p>
          <a:p>
            <a:pPr lvl="1"/>
            <a:r>
              <a:rPr lang="en-GB" smtClean="0"/>
              <a:t>W3C, IETF, OASIS</a:t>
            </a:r>
          </a:p>
          <a:p>
            <a:r>
              <a:rPr lang="en-GB" smtClean="0"/>
              <a:t>State potential and identified dependencies:</a:t>
            </a:r>
          </a:p>
          <a:p>
            <a:pPr lvl="1"/>
            <a:r>
              <a:rPr lang="en-GB" smtClean="0"/>
              <a:t>None</a:t>
            </a:r>
          </a:p>
          <a:p>
            <a:r>
              <a:rPr lang="en-GB" smtClean="0"/>
              <a:t>Describe impacts on different system elements:</a:t>
            </a:r>
          </a:p>
          <a:p>
            <a:pPr lvl="1"/>
            <a:r>
              <a:rPr lang="en-GB" smtClean="0"/>
              <a:t>None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185738" y="4483100"/>
            <a:ext cx="4648200" cy="668338"/>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pPr eaLnBrk="0" hangingPunct="0">
              <a:lnSpc>
                <a:spcPct val="90000"/>
              </a:lnSpc>
              <a:defRPr/>
            </a:pPr>
            <a:r>
              <a:rPr lang="en-US" sz="1400"/>
              <a:t>Note: The 'AD start' date should be aligned with the ‘New reqs deadline’.</a:t>
            </a:r>
          </a:p>
          <a:p>
            <a:pPr eaLnBrk="0" hangingPunct="0">
              <a:lnSpc>
                <a:spcPct val="90000"/>
              </a:lnSpc>
              <a:defRPr/>
            </a:pPr>
            <a:r>
              <a:rPr lang="en-US" sz="1400"/>
              <a:t>Note: proposal to use FastTrack</a:t>
            </a:r>
          </a:p>
        </p:txBody>
      </p:sp>
      <p:pic>
        <p:nvPicPr>
          <p:cNvPr id="1033" name="Picture 9"/>
          <p:cNvPicPr>
            <a:picLocks noChangeAspect="1" noChangeArrowheads="1"/>
          </p:cNvPicPr>
          <p:nvPr/>
        </p:nvPicPr>
        <p:blipFill>
          <a:blip r:embed="rId5"/>
          <a:srcRect/>
          <a:stretch>
            <a:fillRect/>
          </a:stretch>
        </p:blipFill>
        <p:spPr bwMode="auto">
          <a:xfrm>
            <a:off x="28575" y="1577975"/>
            <a:ext cx="4757738" cy="2695575"/>
          </a:xfrm>
          <a:prstGeom prst="rect">
            <a:avLst/>
          </a:prstGeom>
          <a:noFill/>
          <a:ln w="9525">
            <a:noFill/>
            <a:miter lim="800000"/>
            <a:headEnd/>
            <a:tailEnd/>
          </a:ln>
          <a:effectLst/>
        </p:spPr>
      </p:pic>
      <p:pic>
        <p:nvPicPr>
          <p:cNvPr id="1035" name="Picture 11"/>
          <p:cNvPicPr>
            <a:picLocks noChangeAspect="1" noChangeArrowheads="1"/>
          </p:cNvPicPr>
          <p:nvPr/>
        </p:nvPicPr>
        <p:blipFill>
          <a:blip r:embed="rId6"/>
          <a:srcRect/>
          <a:stretch>
            <a:fillRect/>
          </a:stretch>
        </p:blipFill>
        <p:spPr bwMode="auto">
          <a:xfrm>
            <a:off x="4833938" y="1625600"/>
            <a:ext cx="4529137" cy="2724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GB" smtClean="0"/>
              <a:t>Supporting Companies</a:t>
            </a:r>
          </a:p>
        </p:txBody>
      </p:sp>
      <p:sp>
        <p:nvSpPr>
          <p:cNvPr id="43010"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3840163"/>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Telecom Italia </a:t>
                      </a:r>
                      <a:r>
                        <a:rPr kumimoji="0" lang="en-GB" sz="2200" b="0" i="0" u="none" strike="noStrike" cap="none" normalizeH="0" baseline="0" smtClean="0">
                          <a:ln>
                            <a:noFill/>
                          </a:ln>
                          <a:solidFill>
                            <a:srgbClr val="800000"/>
                          </a:solidFill>
                          <a:effectLst/>
                          <a:latin typeface="Arial Narrow" pitchFamily="34" charset="0"/>
                        </a:rPr>
                        <a:t>S.p.A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Telefónica SA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Huawei Technologies Co.</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smtClean="0">
                          <a:ln>
                            <a:noFill/>
                          </a:ln>
                          <a:solidFill>
                            <a:srgbClr val="800000"/>
                          </a:solidFill>
                          <a:effectLst/>
                          <a:latin typeface="Arial Narrow" pitchFamily="34" charset="0"/>
                        </a:rPr>
                        <a:t>Full</a:t>
                      </a:r>
                      <a:endParaRPr kumimoji="0" lang="en-GB" sz="22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China Unicom</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ZTE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Bell Canada</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smtClean="0">
                          <a:ln>
                            <a:noFill/>
                          </a:ln>
                          <a:solidFill>
                            <a:srgbClr val="800000"/>
                          </a:solidFill>
                          <a:effectLst/>
                          <a:latin typeface="Arial Narrow" pitchFamily="34" charset="0"/>
                        </a:rPr>
                        <a:t>Full</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p:txBody>
          <a:bodyPr/>
          <a:lstStyle/>
          <a:p>
            <a:r>
              <a:rPr lang="en-GB" smtClean="0"/>
              <a:t>Proposed Resources</a:t>
            </a:r>
          </a:p>
        </p:txBody>
      </p:sp>
      <p:sp>
        <p:nvSpPr>
          <p:cNvPr id="45058"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2"/>
        </p:xfrm>
        <a:graphic>
          <a:graphicData uri="http://schemas.openxmlformats.org/drawingml/2006/table">
            <a:tbl>
              <a:tblPr/>
              <a:tblGrid>
                <a:gridCol w="4648200"/>
                <a:gridCol w="3398838"/>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chemeClr val="hlink"/>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Laurent-Walter Goix (Telecom Italia)</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smtClean="0">
                          <a:ln>
                            <a:noFill/>
                          </a:ln>
                          <a:solidFill>
                            <a:srgbClr val="800000"/>
                          </a:solidFill>
                          <a:effectLst/>
                          <a:latin typeface="Arial Narrow" pitchFamily="34" charset="0"/>
                        </a:rPr>
                        <a:t>TBD</a:t>
                      </a:r>
                      <a:endParaRPr kumimoji="0" lang="en-GB" sz="1800" b="0" i="0" u="none" strike="noStrike" cap="none" normalizeH="0" baseline="0" smtClean="0">
                        <a:ln>
                          <a:noFill/>
                        </a:ln>
                        <a:solidFill>
                          <a:srgbClr val="800000"/>
                        </a:solidFill>
                        <a:effectLst/>
                        <a:latin typeface="Arial Narrow" pitchFamily="34" charset="0"/>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t>Appendix</a:t>
            </a:r>
          </a:p>
        </p:txBody>
      </p:sp>
      <p:sp>
        <p:nvSpPr>
          <p:cNvPr id="47106" name="Rectangle 3"/>
          <p:cNvSpPr>
            <a:spLocks noGrp="1" noChangeArrowheads="1"/>
          </p:cNvSpPr>
          <p:nvPr>
            <p:ph type="body" idx="1"/>
          </p:nvPr>
        </p:nvSpPr>
        <p:spPr/>
        <p:txBody>
          <a:bodyPr/>
          <a:lstStyle/>
          <a:p>
            <a:r>
              <a:rPr lang="en-US" smtClean="0"/>
              <a:t>Comments received from REQ in Sorrento F2F:</a:t>
            </a:r>
          </a:p>
          <a:p>
            <a:pPr lvl="1"/>
            <a:r>
              <a:rPr lang="en-US" smtClean="0"/>
              <a:t>Clarify “privacy framework” wrt APIs in slide#10: </a:t>
            </a:r>
            <a:r>
              <a:rPr lang="en-US" smtClean="0">
                <a:sym typeface="Wingdings" pitchFamily="2" charset="2"/>
              </a:rPr>
              <a:t> </a:t>
            </a:r>
            <a:r>
              <a:rPr lang="en-US" smtClean="0"/>
              <a:t>With “privacy framework” is meant a set of functionalities to control access to information; for network API may rely on Auth4API.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type="title" idx="4294967295"/>
          </p:nvPr>
        </p:nvSpPr>
        <p:spPr/>
        <p:txBody>
          <a:bodyPr/>
          <a:lstStyle/>
          <a:p>
            <a:r>
              <a:rPr lang="en-US" smtClean="0"/>
              <a:t>Appendix</a:t>
            </a:r>
          </a:p>
        </p:txBody>
      </p:sp>
      <p:sp>
        <p:nvSpPr>
          <p:cNvPr id="48130" name="Rectangle 7"/>
          <p:cNvSpPr>
            <a:spLocks noGrp="1" noChangeArrowheads="1"/>
          </p:cNvSpPr>
          <p:nvPr>
            <p:ph type="body" idx="4294967295"/>
          </p:nvPr>
        </p:nvSpPr>
        <p:spPr>
          <a:xfrm>
            <a:off x="292100" y="996950"/>
            <a:ext cx="8778875" cy="5562600"/>
          </a:xfrm>
        </p:spPr>
        <p:txBody>
          <a:bodyPr/>
          <a:lstStyle/>
          <a:p>
            <a:r>
              <a:rPr lang="en-US" smtClean="0"/>
              <a:t>Comments received from COM CAB in Sorrento F2F:</a:t>
            </a:r>
          </a:p>
          <a:p>
            <a:pPr lvl="1"/>
            <a:r>
              <a:rPr lang="en-US" sz="2400" smtClean="0"/>
              <a:t>Clarify the types of interfaces that are in-scope:</a:t>
            </a:r>
          </a:p>
          <a:p>
            <a:pPr lvl="2"/>
            <a:r>
              <a:rPr lang="en-US" smtClean="0"/>
              <a:t>In slide #5, each of the social networks is intended to be OMA-compliant.</a:t>
            </a:r>
          </a:p>
          <a:p>
            <a:pPr lvl="2"/>
            <a:r>
              <a:rPr lang="en-US" smtClean="0"/>
              <a:t>Gatewaying functionality (with proprietary SN): part of the scope although not main driver for standardization</a:t>
            </a:r>
          </a:p>
          <a:p>
            <a:pPr lvl="2"/>
            <a:r>
              <a:rPr lang="en-US" smtClean="0"/>
              <a:t>During the gap analysis in WP, we identified relevant OMA enablers as well as initiatives in the web community; one of the initiative is OpenSocial that is relevant for Device API (javascript API to run locally in the browser) and also provides a UNI type of interface (REST protocol ) that can be used by Ajax requests between the browser and the server. This is an example of initiative mentioned as relevant. On the NNI side we identified the OStatus that is an umbrella of different specifications, such as Salmon, or ActivityStreams that is actually an extension of Atom for representing social network activities, and others.</a:t>
            </a:r>
          </a:p>
          <a:p>
            <a:pPr lvl="2"/>
            <a:r>
              <a:rPr lang="en-US" smtClean="0"/>
              <a:t>Server-to-server interfaces: there is such interface in the scope of the WID, guaranteeing that users belonging to different OMA-compliant social networks can communicate with each other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4"/>
          <p:cNvSpPr>
            <a:spLocks noGrp="1" noChangeArrowheads="1"/>
          </p:cNvSpPr>
          <p:nvPr>
            <p:ph type="title" idx="4294967295"/>
          </p:nvPr>
        </p:nvSpPr>
        <p:spPr/>
        <p:txBody>
          <a:bodyPr/>
          <a:lstStyle/>
          <a:p>
            <a:r>
              <a:rPr lang="en-US" smtClean="0"/>
              <a:t>Appendix</a:t>
            </a:r>
          </a:p>
        </p:txBody>
      </p:sp>
      <p:sp>
        <p:nvSpPr>
          <p:cNvPr id="49154" name="Rectangle 5"/>
          <p:cNvSpPr>
            <a:spLocks noGrp="1" noChangeArrowheads="1"/>
          </p:cNvSpPr>
          <p:nvPr>
            <p:ph type="body" idx="4294967295"/>
          </p:nvPr>
        </p:nvSpPr>
        <p:spPr>
          <a:xfrm>
            <a:off x="261938" y="920750"/>
            <a:ext cx="8778875" cy="5638800"/>
          </a:xfrm>
        </p:spPr>
        <p:txBody>
          <a:bodyPr/>
          <a:lstStyle/>
          <a:p>
            <a:r>
              <a:rPr lang="en-US" sz="2200" smtClean="0"/>
              <a:t>Comments received from COM CAB in Sorrento F2F (cont’d):</a:t>
            </a:r>
          </a:p>
          <a:p>
            <a:pPr lvl="1"/>
            <a:r>
              <a:rPr lang="en-US" sz="2000" smtClean="0"/>
              <a:t>Which is the value that OMA may provides? </a:t>
            </a:r>
            <a:r>
              <a:rPr lang="en-US" sz="2000" smtClean="0">
                <a:sym typeface="Wingdings" pitchFamily="2" charset="2"/>
              </a:rPr>
              <a:t></a:t>
            </a:r>
            <a:r>
              <a:rPr lang="en-US" sz="2000" smtClean="0"/>
              <a:t> A standard interface between client and server, and also enable federation across different providers. Currently, in order to find a friend in Facebook, you need to have a Facebook account; this is one of the limitation that we want to overcome with this activity, so we will not need to have an account on a specific social network to interact with a user of such social network, in a similar way as we are used to do with email service.</a:t>
            </a:r>
          </a:p>
          <a:p>
            <a:pPr lvl="1"/>
            <a:r>
              <a:rPr lang="en-US" sz="2000" smtClean="0"/>
              <a:t>WID name: could a better acronym be found?</a:t>
            </a:r>
          </a:p>
          <a:p>
            <a:pPr lvl="1"/>
            <a:r>
              <a:rPr lang="en-US" sz="2000" smtClean="0"/>
              <a:t>Clarification on how will it be possible to find a user on a specific server </a:t>
            </a:r>
            <a:r>
              <a:rPr lang="en-US" sz="2000" smtClean="0">
                <a:sym typeface="Wingdings" pitchFamily="2" charset="2"/>
              </a:rPr>
              <a:t></a:t>
            </a:r>
            <a:r>
              <a:rPr lang="en-US" sz="2000" smtClean="0"/>
              <a:t> for example using WebFinger, one of the protocol specification within Ostatus (the most popular currently examined by W3C). WebFinger is an initiative that defines a protocol for discovery; for example if  Alice identity is alice@operator.com, using this protocol an HTTP request  can be issued to a specific path to retrieve a generic descriptor/template to access a second descriptor related to that user (links to profile, activity stream, etc)</a:t>
            </a:r>
          </a:p>
          <a:p>
            <a:pPr lvl="1"/>
            <a:r>
              <a:rPr lang="en-US" sz="2000" smtClean="0"/>
              <a:t>Is privacy in the scope? </a:t>
            </a:r>
            <a:r>
              <a:rPr lang="en-US" sz="2000" smtClean="0">
                <a:sym typeface="Wingdings" pitchFamily="2" charset="2"/>
              </a:rPr>
              <a:t> </a:t>
            </a:r>
            <a:r>
              <a:rPr lang="en-US" sz="2000" smtClean="0"/>
              <a:t>Yes it is. For APIs the framework may rely on OMA Auth4API, we will take into account also generic privacy issues as well as part of the federation procedures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idx="4294967295"/>
          </p:nvPr>
        </p:nvSpPr>
        <p:spPr/>
        <p:txBody>
          <a:bodyPr/>
          <a:lstStyle/>
          <a:p>
            <a:r>
              <a:rPr lang="en-US" smtClean="0"/>
              <a:t>Appendix</a:t>
            </a:r>
          </a:p>
        </p:txBody>
      </p:sp>
      <p:sp>
        <p:nvSpPr>
          <p:cNvPr id="50178" name="Rectangle 5"/>
          <p:cNvSpPr>
            <a:spLocks noGrp="1" noChangeArrowheads="1"/>
          </p:cNvSpPr>
          <p:nvPr>
            <p:ph type="body" idx="4294967295"/>
          </p:nvPr>
        </p:nvSpPr>
        <p:spPr>
          <a:xfrm>
            <a:off x="106363" y="1003300"/>
            <a:ext cx="9256712" cy="5480050"/>
          </a:xfrm>
        </p:spPr>
        <p:txBody>
          <a:bodyPr/>
          <a:lstStyle/>
          <a:p>
            <a:pPr>
              <a:lnSpc>
                <a:spcPct val="80000"/>
              </a:lnSpc>
            </a:pPr>
            <a:r>
              <a:rPr lang="en-US" sz="2100" smtClean="0"/>
              <a:t>Comments received from ARC in Sorrento F2F:</a:t>
            </a:r>
          </a:p>
          <a:p>
            <a:pPr lvl="1">
              <a:lnSpc>
                <a:spcPct val="80000"/>
              </a:lnSpc>
            </a:pPr>
            <a:r>
              <a:rPr lang="en-US" sz="1900" smtClean="0"/>
              <a:t>is OMA looking for a protocol to allow interoperability between different social networks? -&gt; yes. Interoperability between social networks is the basis of social network federation to allow end-user to interact across different social networks with *no* need for multiple accounts.</a:t>
            </a:r>
          </a:p>
          <a:p>
            <a:pPr lvl="1">
              <a:lnSpc>
                <a:spcPct val="80000"/>
              </a:lnSpc>
            </a:pPr>
            <a:r>
              <a:rPr lang="en-US" sz="1900" smtClean="0"/>
              <a:t>Some APIs are available by the current Social network providers to permit developer to interact with them. Why OMA need to specify standard APIs for that? -&gt; proprietary “APIs” currently provided by SN providers limit interoperability with clients/devices, time to market (need for implementation &amp; changes for each SN), and user data portability across-SN. Standardization of these interfaces is already partially being addressed by the social web community to overcome these limitations. </a:t>
            </a:r>
          </a:p>
          <a:p>
            <a:pPr lvl="1">
              <a:lnSpc>
                <a:spcPct val="80000"/>
              </a:lnSpc>
            </a:pPr>
            <a:r>
              <a:rPr lang="en-US" sz="1900" smtClean="0"/>
              <a:t>A lot of enabler seems be impacted by the WI. Why the abstract interfaces of NGSI are impacted? -&gt; the list was originally coined from the OMA enablers mentioned in the WP. It has been updated to the most relevant ones, organized per thematic area.</a:t>
            </a:r>
          </a:p>
          <a:p>
            <a:pPr lvl="1">
              <a:lnSpc>
                <a:spcPct val="80000"/>
              </a:lnSpc>
            </a:pPr>
            <a:r>
              <a:rPr lang="en-US" sz="1900" smtClean="0"/>
              <a:t>It is needed to use both SOAP/REST interface? -&gt; no specific need has been identified at this stage on the exact type of interface for Network APIs.</a:t>
            </a:r>
          </a:p>
          <a:p>
            <a:pPr lvl="1">
              <a:lnSpc>
                <a:spcPct val="80000"/>
              </a:lnSpc>
            </a:pPr>
            <a:r>
              <a:rPr lang="en-US" sz="1900" smtClean="0"/>
              <a:t>From the process point of view, how to deal with new requirements related to all of those enablers? -&gt; this is a general point related to interaction among OMA enablers’ lifecycles; when such requirements are identified, those requirements will be brought to the appropriate WGs by individual companies. It is however expected that a very limited set of formal dependencies will be identified. Instead, “relations” have been identified that may lead to guidelines to be produced on how to interconnect other enablers for achieving additional functionalities (e.g. MSF for search). In case such interconnection require some change on another enabler, the regular OMA process will be followed.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smtClean="0"/>
              <a:t>General information about the Work Item</a:t>
            </a:r>
          </a:p>
        </p:txBody>
      </p:sp>
      <p:sp>
        <p:nvSpPr>
          <p:cNvPr id="17410" name="Rectangle 7"/>
          <p:cNvSpPr>
            <a:spLocks noGrp="1" noChangeArrowheads="1"/>
          </p:cNvSpPr>
          <p:nvPr>
            <p:ph type="body" idx="1"/>
          </p:nvPr>
        </p:nvSpPr>
        <p:spPr/>
        <p:txBody>
          <a:bodyPr/>
          <a:lstStyle/>
          <a:p>
            <a:r>
              <a:rPr lang="en-GB" sz="2000" smtClean="0"/>
              <a:t>WID Information</a:t>
            </a:r>
          </a:p>
          <a:p>
            <a:pPr lvl="1"/>
            <a:r>
              <a:rPr lang="en-GB" sz="1800" smtClean="0"/>
              <a:t>WID 0244 – Mobile Social Network (MSN)</a:t>
            </a:r>
            <a:endParaRPr lang="en-GB" sz="1800" smtClean="0">
              <a:solidFill>
                <a:srgbClr val="FF0000"/>
              </a:solidFill>
            </a:endParaRPr>
          </a:p>
          <a:p>
            <a:pPr lvl="1"/>
            <a:r>
              <a:rPr lang="en-GB" sz="1800" smtClean="0">
                <a:solidFill>
                  <a:schemeClr val="tx1"/>
                </a:solidFill>
              </a:rPr>
              <a:t>http://member.openmobilealliance.org/ftp/Public_documents/TP/Permanent_documents/OMA-WID_0244-MobSocNet-V1_0-20110411-D.zip</a:t>
            </a:r>
          </a:p>
          <a:p>
            <a:r>
              <a:rPr lang="en-GB" sz="2000" smtClean="0"/>
              <a:t>Short description</a:t>
            </a:r>
          </a:p>
          <a:p>
            <a:pPr lvl="1"/>
            <a:r>
              <a:rPr lang="en-GB" sz="1800" smtClean="0">
                <a:ea typeface="Times New Roman" pitchFamily="18" charset="0"/>
                <a:cs typeface="Arial" charset="0"/>
              </a:rPr>
              <a:t>This Work Item aims at enabling interoperability of MSN Clients and MSN Servers in a timely manner, further guaranteeing social network federation so that a user can easily communicate with users on other SNs and migrate his/her data.</a:t>
            </a:r>
          </a:p>
          <a:p>
            <a:pPr lvl="1"/>
            <a:r>
              <a:rPr lang="en-GB" sz="1800" smtClean="0">
                <a:ea typeface="Times New Roman" pitchFamily="18" charset="0"/>
                <a:cs typeface="Arial" charset="0"/>
              </a:rPr>
              <a:t>In particular, this Work Item intends specifying a new MSN Enabler, by identifying a coherent subset of functionalities specific to MSN that can be rapidly specified as a core specification.</a:t>
            </a:r>
            <a:r>
              <a:rPr lang="en-GB" sz="1800" smtClean="0"/>
              <a:t> </a:t>
            </a:r>
          </a:p>
          <a:p>
            <a:pPr lvl="1"/>
            <a:r>
              <a:rPr lang="en-GB" sz="1800" smtClean="0"/>
              <a:t>This Work Item is linked to the outcome of the Whitepaper on “</a:t>
            </a:r>
            <a:r>
              <a:rPr lang="en-GB" sz="1800" b="1" smtClean="0"/>
              <a:t>Mobile Social Network Work Item Investigation</a:t>
            </a:r>
            <a:r>
              <a:rPr lang="en-GB" sz="1800" smtClean="0"/>
              <a:t>” developed in REQ.</a:t>
            </a:r>
            <a:endParaRPr lang="en-US" sz="1800" smtClean="0"/>
          </a:p>
          <a:p>
            <a:r>
              <a:rPr lang="en-GB" sz="2000" smtClean="0"/>
              <a:t>WG Handling Proposal</a:t>
            </a:r>
          </a:p>
          <a:p>
            <a:pPr lvl="1"/>
            <a:r>
              <a:rPr lang="en-GB" sz="1800" smtClean="0"/>
              <a:t>assign to REQ for requirements development</a:t>
            </a:r>
          </a:p>
          <a:p>
            <a:r>
              <a:rPr lang="en-GB" sz="2000" smtClean="0"/>
              <a:t>Status of WID socialisation:</a:t>
            </a:r>
          </a:p>
          <a:p>
            <a:pPr lvl="1"/>
            <a:r>
              <a:rPr lang="en-GB" sz="1800" smtClean="0"/>
              <a:t>Socialized in REQ, ARC, COM CAB and TP NWI in Sorrento.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8"/>
          <p:cNvSpPr>
            <a:spLocks noGrp="1" noChangeArrowheads="1"/>
          </p:cNvSpPr>
          <p:nvPr>
            <p:ph type="title"/>
          </p:nvPr>
        </p:nvSpPr>
        <p:spPr/>
        <p:txBody>
          <a:bodyPr/>
          <a:lstStyle/>
          <a:p>
            <a:r>
              <a:rPr lang="en-GB" smtClean="0"/>
              <a:t>Problem / Opportunity Statement</a:t>
            </a:r>
          </a:p>
        </p:txBody>
      </p:sp>
      <p:sp>
        <p:nvSpPr>
          <p:cNvPr id="19458" name="Rectangle 1029"/>
          <p:cNvSpPr>
            <a:spLocks noGrp="1" noChangeArrowheads="1"/>
          </p:cNvSpPr>
          <p:nvPr>
            <p:ph type="body" idx="1"/>
          </p:nvPr>
        </p:nvSpPr>
        <p:spPr>
          <a:xfrm>
            <a:off x="292100" y="1169988"/>
            <a:ext cx="8778875" cy="5313362"/>
          </a:xfrm>
        </p:spPr>
        <p:txBody>
          <a:bodyPr/>
          <a:lstStyle/>
          <a:p>
            <a:pPr>
              <a:lnSpc>
                <a:spcPct val="90000"/>
              </a:lnSpc>
            </a:pPr>
            <a:r>
              <a:rPr lang="en-US" sz="2400" smtClean="0"/>
              <a:t>Whilst the Web is becoming increasingly social, social networking itself is heavily fragmented due to the multitude of disparate services</a:t>
            </a:r>
            <a:r>
              <a:rPr lang="en-GB" sz="2400" smtClean="0"/>
              <a:t>, implementing a “walled garden” approach</a:t>
            </a:r>
            <a:r>
              <a:rPr lang="en-US" sz="2400" smtClean="0"/>
              <a:t>.</a:t>
            </a:r>
          </a:p>
          <a:p>
            <a:pPr lvl="1">
              <a:lnSpc>
                <a:spcPct val="90000"/>
              </a:lnSpc>
            </a:pPr>
            <a:r>
              <a:rPr lang="en-GB" sz="2000" smtClean="0"/>
              <a:t>Users on one Social Network (SN) cannot (easily) interact with users on another Social Network and people will often have to sign up for an account on multiple SNs to keep in touch with different groups of friends. </a:t>
            </a:r>
          </a:p>
          <a:p>
            <a:pPr>
              <a:lnSpc>
                <a:spcPct val="90000"/>
              </a:lnSpc>
            </a:pPr>
            <a:r>
              <a:rPr lang="en-US" sz="2400" smtClean="0"/>
              <a:t>This WI aims at enabling client-server communication in a standard way between mobile devices and SN servers, as well as between servers from different service providers. </a:t>
            </a:r>
          </a:p>
          <a:p>
            <a:pPr lvl="1">
              <a:lnSpc>
                <a:spcPct val="90000"/>
              </a:lnSpc>
            </a:pPr>
            <a:r>
              <a:rPr lang="en-US" sz="2000" smtClean="0"/>
              <a:t>Connections with external SNs are expected (through gateways implementing proprietary interfaces) but the definition of which external Social Network will be interconnected (and how) is out-of-scope of this activity.</a:t>
            </a:r>
          </a:p>
          <a:p>
            <a:pPr>
              <a:lnSpc>
                <a:spcPct val="90000"/>
              </a:lnSpc>
            </a:pPr>
            <a:r>
              <a:rPr lang="en-US" sz="2400" smtClean="0"/>
              <a:t>In addition, the availability of APIs, both Device APIs and Network APIs, is expected to foster integration with third party applications and mashups.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1506" name="Rectangle 3"/>
          <p:cNvSpPr>
            <a:spLocks noGrp="1" noChangeArrowheads="1"/>
          </p:cNvSpPr>
          <p:nvPr>
            <p:ph type="body" idx="1"/>
          </p:nvPr>
        </p:nvSpPr>
        <p:spPr>
          <a:xfrm>
            <a:off x="292100" y="1169988"/>
            <a:ext cx="8778875" cy="4932362"/>
          </a:xfrm>
        </p:spPr>
        <p:txBody>
          <a:bodyPr/>
          <a:lstStyle/>
          <a:p>
            <a:pPr>
              <a:lnSpc>
                <a:spcPct val="90000"/>
              </a:lnSpc>
            </a:pPr>
            <a:r>
              <a:rPr lang="en-GB" sz="2000" smtClean="0"/>
              <a:t>The federated Social Web community has defined a simple social federation scenario named “Social Web Acid Test - Level 0” [SWAT0] as an integration use case for the federated social web.</a:t>
            </a:r>
          </a:p>
          <a:p>
            <a:pPr>
              <a:lnSpc>
                <a:spcPct val="90000"/>
              </a:lnSpc>
            </a:pPr>
            <a:r>
              <a:rPr lang="en-GB" sz="2000" smtClean="0"/>
              <a:t>This scenario aims at enabling users to interact in a standard way across social networks run by service providers compliant with a set of interoperable specifications.</a:t>
            </a:r>
          </a:p>
          <a:p>
            <a:pPr>
              <a:lnSpc>
                <a:spcPct val="90000"/>
              </a:lnSpc>
            </a:pPr>
            <a:r>
              <a:rPr lang="en-GB" sz="2000" smtClean="0"/>
              <a:t>The generalized flavour of this scenario is copied here for convenience, where “different services” has to be understood as “different services on different Social Networks”:</a:t>
            </a:r>
            <a:endParaRPr lang="en-US" altLang="zh-CN" sz="2000" i="1" smtClean="0">
              <a:ea typeface="宋体"/>
              <a:cs typeface="宋体"/>
            </a:endParaRPr>
          </a:p>
          <a:p>
            <a:pPr lvl="1" indent="14288">
              <a:lnSpc>
                <a:spcPct val="90000"/>
              </a:lnSpc>
              <a:buFontTx/>
              <a:buNone/>
            </a:pPr>
            <a:r>
              <a:rPr lang="en-US" altLang="zh-CN" sz="1800" i="1" smtClean="0">
                <a:ea typeface="宋体"/>
                <a:cs typeface="宋体"/>
              </a:rPr>
              <a:t>“user A takes a photo of B from their phone and posts it</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user A explicitly tags the photo with B</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B gets notified that they are in a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C who follows A gets the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C makes a comment on the photo</a:t>
            </a:r>
            <a:endParaRPr lang="en-GB" altLang="zh-CN" sz="1800" smtClean="0">
              <a:ea typeface="宋体"/>
              <a:cs typeface="宋体"/>
            </a:endParaRPr>
          </a:p>
          <a:p>
            <a:pPr lvl="1" indent="14288">
              <a:lnSpc>
                <a:spcPct val="90000"/>
              </a:lnSpc>
              <a:buFontTx/>
              <a:buNone/>
            </a:pPr>
            <a:r>
              <a:rPr lang="en-US" altLang="zh-CN" sz="1800" i="1" smtClean="0">
                <a:ea typeface="宋体"/>
                <a:cs typeface="宋体"/>
              </a:rPr>
              <a:t>A and B get notified of the comment </a:t>
            </a:r>
            <a:endParaRPr lang="it-IT" altLang="zh-CN" sz="1800" smtClean="0">
              <a:ea typeface="宋体"/>
              <a:cs typeface="宋体"/>
            </a:endParaRPr>
          </a:p>
          <a:p>
            <a:pPr lvl="1" indent="14288">
              <a:lnSpc>
                <a:spcPct val="90000"/>
              </a:lnSpc>
              <a:buFontTx/>
              <a:buNone/>
            </a:pPr>
            <a:r>
              <a:rPr lang="en-US" altLang="zh-CN" sz="1800" i="1" smtClean="0">
                <a:ea typeface="宋体"/>
                <a:cs typeface="宋体"/>
              </a:rPr>
              <a:t>Where users are on at least 2 (ideally 3) different services […], and the users only need to have *one* account, on the specific service of their choice (requiring the users to have an account on each service that is interacting misses the point of Federation)”</a:t>
            </a:r>
            <a:endParaRPr lang="en-US" sz="1800" i="1" smtClean="0"/>
          </a:p>
        </p:txBody>
      </p:sp>
      <p:sp>
        <p:nvSpPr>
          <p:cNvPr id="21507" name="Rectangle 4"/>
          <p:cNvSpPr>
            <a:spLocks noChangeArrowheads="1"/>
          </p:cNvSpPr>
          <p:nvPr/>
        </p:nvSpPr>
        <p:spPr bwMode="auto">
          <a:xfrm>
            <a:off x="109538" y="6180138"/>
            <a:ext cx="6623050" cy="303212"/>
          </a:xfrm>
          <a:prstGeom prst="rect">
            <a:avLst/>
          </a:prstGeom>
          <a:noFill/>
          <a:ln w="9525">
            <a:noFill/>
            <a:miter lim="800000"/>
            <a:headEnd/>
            <a:tailEnd/>
          </a:ln>
          <a:effectLst>
            <a:prstShdw prst="shdw17" dist="17961" dir="2700000">
              <a:srgbClr val="3A5698"/>
            </a:prstShdw>
          </a:effectLst>
        </p:spPr>
        <p:txBody>
          <a:bodyPr wrap="none" lIns="91434" tIns="45718" rIns="91434" bIns="45718" anchor="ctr">
            <a:spAutoFit/>
          </a:bodyPr>
          <a:lstStyle/>
          <a:p>
            <a:pPr defTabSz="912813"/>
            <a:r>
              <a:rPr lang="en-US" altLang="zh-CN" sz="1400">
                <a:ea typeface="宋体"/>
                <a:cs typeface="宋体"/>
              </a:rPr>
              <a:t>[</a:t>
            </a:r>
            <a:r>
              <a:rPr lang="en-GB" altLang="zh-CN" sz="1400">
                <a:ea typeface="宋体"/>
                <a:cs typeface="宋体"/>
              </a:rPr>
              <a:t>SWAT0</a:t>
            </a:r>
            <a:r>
              <a:rPr lang="en-US" altLang="zh-CN" sz="1400">
                <a:ea typeface="宋体"/>
                <a:cs typeface="宋体"/>
              </a:rPr>
              <a:t>] </a:t>
            </a:r>
            <a:r>
              <a:rPr lang="en-GB" altLang="zh-CN" sz="1400">
                <a:ea typeface="宋体"/>
                <a:cs typeface="宋体"/>
              </a:rPr>
              <a:t>URL: http://www.w3.org/2005/Incubator/federatedsocialweb/wiki/SWAT0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GB" smtClean="0"/>
              <a:t>Main Use Case(s): </a:t>
            </a:r>
            <a:r>
              <a:rPr lang="en-US" smtClean="0"/>
              <a:t>Federated </a:t>
            </a:r>
            <a:r>
              <a:rPr lang="en-GB" smtClean="0"/>
              <a:t>Scenario</a:t>
            </a:r>
          </a:p>
        </p:txBody>
      </p:sp>
      <p:sp>
        <p:nvSpPr>
          <p:cNvPr id="23554" name="Nuvola 6"/>
          <p:cNvSpPr>
            <a:spLocks noChangeArrowheads="1"/>
          </p:cNvSpPr>
          <p:nvPr/>
        </p:nvSpPr>
        <p:spPr bwMode="auto">
          <a:xfrm>
            <a:off x="566738" y="1377950"/>
            <a:ext cx="2586037" cy="1905000"/>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r>
              <a:rPr lang="it-IT" sz="1800">
                <a:solidFill>
                  <a:schemeClr val="bg1"/>
                </a:solidFill>
              </a:rPr>
              <a:t>acmecompany.com</a:t>
            </a:r>
            <a:endParaRPr lang="it-IT" sz="1600">
              <a:solidFill>
                <a:schemeClr val="bg1"/>
              </a:solidFill>
            </a:endParaRPr>
          </a:p>
          <a:p>
            <a:pPr defTabSz="912813"/>
            <a:endParaRPr lang="it-IT" sz="1600">
              <a:solidFill>
                <a:schemeClr val="bg1"/>
              </a:solidFill>
            </a:endParaRPr>
          </a:p>
          <a:p>
            <a:pPr defTabSz="912813"/>
            <a:endParaRPr lang="it-IT" sz="1600">
              <a:solidFill>
                <a:schemeClr val="bg1"/>
              </a:solidFill>
            </a:endParaRPr>
          </a:p>
        </p:txBody>
      </p:sp>
      <p:grpSp>
        <p:nvGrpSpPr>
          <p:cNvPr id="23555" name="Nuvola 7"/>
          <p:cNvGrpSpPr>
            <a:grpSpLocks/>
          </p:cNvGrpSpPr>
          <p:nvPr/>
        </p:nvGrpSpPr>
        <p:grpSpPr bwMode="auto">
          <a:xfrm>
            <a:off x="4797425" y="4114800"/>
            <a:ext cx="2908300" cy="2255838"/>
            <a:chOff x="3022" y="2592"/>
            <a:chExt cx="1832" cy="1421"/>
          </a:xfrm>
        </p:grpSpPr>
        <p:pic>
          <p:nvPicPr>
            <p:cNvPr id="23578" name="Nuvola 7"/>
            <p:cNvPicPr>
              <a:picLocks noChangeArrowheads="1"/>
            </p:cNvPicPr>
            <p:nvPr/>
          </p:nvPicPr>
          <p:blipFill>
            <a:blip r:embed="rId3"/>
            <a:srcRect/>
            <a:stretch>
              <a:fillRect/>
            </a:stretch>
          </p:blipFill>
          <p:spPr bwMode="auto">
            <a:xfrm>
              <a:off x="3022" y="2592"/>
              <a:ext cx="1832" cy="1421"/>
            </a:xfrm>
            <a:prstGeom prst="rect">
              <a:avLst/>
            </a:prstGeom>
            <a:noFill/>
            <a:ln w="9525">
              <a:noFill/>
              <a:miter lim="800000"/>
              <a:headEnd/>
              <a:tailEnd/>
            </a:ln>
          </p:spPr>
        </p:pic>
        <p:sp>
          <p:nvSpPr>
            <p:cNvPr id="23579" name="Text Box 4"/>
            <p:cNvSpPr txBox="1">
              <a:spLocks noChangeArrowheads="1"/>
            </p:cNvSpPr>
            <p:nvPr/>
          </p:nvSpPr>
          <p:spPr bwMode="auto">
            <a:xfrm>
              <a:off x="3303" y="2814"/>
              <a:ext cx="1150" cy="880"/>
            </a:xfrm>
            <a:prstGeom prst="rect">
              <a:avLst/>
            </a:prstGeom>
            <a:noFill/>
            <a:ln w="9525">
              <a:noFill/>
              <a:miter lim="800000"/>
              <a:headEnd/>
              <a:tailEnd/>
            </a:ln>
          </p:spPr>
          <p:txBody>
            <a:bodyPr wrap="none" lIns="91434" tIns="45718" rIns="91434" bIns="45718" anchor="ctr"/>
            <a:lstStyle/>
            <a:p>
              <a:pPr defTabSz="912813"/>
              <a:r>
                <a:rPr lang="it-IT">
                  <a:solidFill>
                    <a:srgbClr val="FFFFFF"/>
                  </a:solidFill>
                  <a:latin typeface="Arial Narrow" pitchFamily="34" charset="0"/>
                </a:rPr>
                <a:t>my.home.com</a:t>
              </a:r>
              <a:endParaRPr lang="fr-FR">
                <a:solidFill>
                  <a:schemeClr val="bg1"/>
                </a:solidFill>
                <a:latin typeface="Arial Narrow" pitchFamily="34" charset="0"/>
              </a:endParaRPr>
            </a:p>
          </p:txBody>
        </p:sp>
      </p:grpSp>
      <p:sp>
        <p:nvSpPr>
          <p:cNvPr id="9" name="Nuvola 8"/>
          <p:cNvSpPr>
            <a:spLocks noChangeArrowheads="1"/>
          </p:cNvSpPr>
          <p:nvPr/>
        </p:nvSpPr>
        <p:spPr bwMode="auto">
          <a:xfrm>
            <a:off x="5672138" y="1149350"/>
            <a:ext cx="2895600" cy="2143125"/>
          </a:xfrm>
          <a:custGeom>
            <a:avLst/>
            <a:gdLst>
              <a:gd name="T0" fmla="*/ 2893187 w 43200"/>
              <a:gd name="T1" fmla="*/ 1071563 h 43200"/>
              <a:gd name="T2" fmla="*/ 1447800 w 43200"/>
              <a:gd name="T3" fmla="*/ 2140843 h 43200"/>
              <a:gd name="T4" fmla="*/ 8982 w 43200"/>
              <a:gd name="T5" fmla="*/ 1071563 h 43200"/>
              <a:gd name="T6" fmla="*/ 1447800 w 43200"/>
              <a:gd name="T7" fmla="*/ 12253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34" tIns="45718" rIns="91434" bIns="45718" anchor="ctr"/>
          <a:lstStyle/>
          <a:p>
            <a:pPr defTabSz="912813">
              <a:defRPr/>
            </a:pPr>
            <a:r>
              <a:rPr lang="it-IT">
                <a:solidFill>
                  <a:schemeClr val="bg1"/>
                </a:solidFill>
                <a:latin typeface="Arial Narrow" pitchFamily="34" charset="0"/>
              </a:rPr>
              <a:t>operator.com</a:t>
            </a:r>
          </a:p>
          <a:p>
            <a:pPr defTabSz="912813">
              <a:defRPr/>
            </a:pPr>
            <a:endParaRPr lang="fr-FR">
              <a:solidFill>
                <a:schemeClr val="bg1"/>
              </a:solidFill>
              <a:latin typeface="Arial Narrow" pitchFamily="34" charset="0"/>
            </a:endParaRPr>
          </a:p>
        </p:txBody>
      </p:sp>
      <p:sp>
        <p:nvSpPr>
          <p:cNvPr id="10" name="Cubo 9"/>
          <p:cNvSpPr>
            <a:spLocks noChangeArrowheads="1"/>
          </p:cNvSpPr>
          <p:nvPr/>
        </p:nvSpPr>
        <p:spPr bwMode="auto">
          <a:xfrm>
            <a:off x="3005138" y="1987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1" name="Cubo 10"/>
          <p:cNvSpPr>
            <a:spLocks noChangeArrowheads="1"/>
          </p:cNvSpPr>
          <p:nvPr/>
        </p:nvSpPr>
        <p:spPr bwMode="auto">
          <a:xfrm>
            <a:off x="5443538" y="1835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sp>
        <p:nvSpPr>
          <p:cNvPr id="12" name="Cubo 11"/>
          <p:cNvSpPr>
            <a:spLocks noChangeArrowheads="1"/>
          </p:cNvSpPr>
          <p:nvPr/>
        </p:nvSpPr>
        <p:spPr bwMode="auto">
          <a:xfrm>
            <a:off x="5443538" y="41973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34" tIns="45718" rIns="91434" bIns="45718" anchor="ctr"/>
          <a:lstStyle/>
          <a:p>
            <a:pPr defTabSz="912813">
              <a:defRPr/>
            </a:pPr>
            <a:endParaRPr lang="fr-FR">
              <a:latin typeface="Franklin Gothic Book" pitchFamily="34" charset="0"/>
            </a:endParaRPr>
          </a:p>
        </p:txBody>
      </p:sp>
      <p:pic>
        <p:nvPicPr>
          <p:cNvPr id="23560" name="Picture 11" descr="C:\Documents and Settings\00918141\Local Settings\Temporary Internet Files\Content.IE5\O2BKTB2G\MC900432624[1].png"/>
          <p:cNvPicPr>
            <a:picLocks noChangeAspect="1" noChangeArrowheads="1"/>
          </p:cNvPicPr>
          <p:nvPr/>
        </p:nvPicPr>
        <p:blipFill>
          <a:blip r:embed="rId4"/>
          <a:srcRect/>
          <a:stretch>
            <a:fillRect/>
          </a:stretch>
        </p:blipFill>
        <p:spPr bwMode="auto">
          <a:xfrm>
            <a:off x="6891338" y="2216150"/>
            <a:ext cx="1143000" cy="1143000"/>
          </a:xfrm>
          <a:prstGeom prst="rect">
            <a:avLst/>
          </a:prstGeom>
          <a:noFill/>
          <a:ln w="9525">
            <a:noFill/>
            <a:miter lim="800000"/>
            <a:headEnd/>
            <a:tailEnd/>
          </a:ln>
        </p:spPr>
      </p:pic>
      <p:pic>
        <p:nvPicPr>
          <p:cNvPr id="23561" name="Picture 12" descr="C:\Documents and Settings\00918141\Local Settings\Temporary Internet Files\Content.IE5\0K6B0DBF\MC900432625[1].png"/>
          <p:cNvPicPr>
            <a:picLocks noChangeAspect="1" noChangeArrowheads="1"/>
          </p:cNvPicPr>
          <p:nvPr/>
        </p:nvPicPr>
        <p:blipFill>
          <a:blip r:embed="rId5"/>
          <a:srcRect/>
          <a:stretch>
            <a:fillRect/>
          </a:stretch>
        </p:blipFill>
        <p:spPr bwMode="auto">
          <a:xfrm>
            <a:off x="1176338" y="2749550"/>
            <a:ext cx="928687" cy="928688"/>
          </a:xfrm>
          <a:prstGeom prst="rect">
            <a:avLst/>
          </a:prstGeom>
          <a:noFill/>
          <a:ln w="9525">
            <a:noFill/>
            <a:miter lim="800000"/>
            <a:headEnd/>
            <a:tailEnd/>
          </a:ln>
        </p:spPr>
      </p:pic>
      <p:pic>
        <p:nvPicPr>
          <p:cNvPr id="23562" name="Picture 13" descr="C:\Documents and Settings\00918141\Local Settings\Temporary Internet Files\Content.IE5\OO0Y3M3S\MC900433930[1].png"/>
          <p:cNvPicPr>
            <a:picLocks noChangeAspect="1" noChangeArrowheads="1"/>
          </p:cNvPicPr>
          <p:nvPr/>
        </p:nvPicPr>
        <p:blipFill>
          <a:blip r:embed="rId6"/>
          <a:srcRect/>
          <a:stretch>
            <a:fillRect/>
          </a:stretch>
        </p:blipFill>
        <p:spPr bwMode="auto">
          <a:xfrm>
            <a:off x="6357938" y="5214938"/>
            <a:ext cx="1052512" cy="1052512"/>
          </a:xfrm>
          <a:prstGeom prst="rect">
            <a:avLst/>
          </a:prstGeom>
          <a:noFill/>
          <a:ln w="9525">
            <a:noFill/>
            <a:miter lim="800000"/>
            <a:headEnd/>
            <a:tailEnd/>
          </a:ln>
        </p:spPr>
      </p:pic>
      <p:sp>
        <p:nvSpPr>
          <p:cNvPr id="23563" name="CasellaDiTesto 15"/>
          <p:cNvSpPr txBox="1">
            <a:spLocks noChangeArrowheads="1"/>
          </p:cNvSpPr>
          <p:nvPr/>
        </p:nvSpPr>
        <p:spPr bwMode="auto">
          <a:xfrm>
            <a:off x="566738" y="3282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sp>
        <p:nvSpPr>
          <p:cNvPr id="23564" name="CasellaDiTesto 16"/>
          <p:cNvSpPr txBox="1">
            <a:spLocks noChangeArrowheads="1"/>
          </p:cNvSpPr>
          <p:nvPr/>
        </p:nvSpPr>
        <p:spPr bwMode="auto">
          <a:xfrm>
            <a:off x="7215188" y="5572125"/>
            <a:ext cx="990600" cy="396875"/>
          </a:xfrm>
          <a:prstGeom prst="rect">
            <a:avLst/>
          </a:prstGeom>
          <a:noFill/>
          <a:ln w="9525">
            <a:noFill/>
            <a:miter lim="800000"/>
            <a:headEnd/>
            <a:tailEnd/>
          </a:ln>
        </p:spPr>
        <p:txBody>
          <a:bodyPr wrap="none" lIns="91434" tIns="45718" rIns="91434" bIns="45718">
            <a:spAutoFit/>
          </a:bodyPr>
          <a:lstStyle/>
          <a:p>
            <a:pPr defTabSz="912813"/>
            <a:r>
              <a:rPr lang="it-IT"/>
              <a:t>Charlie</a:t>
            </a:r>
            <a:endParaRPr lang="fr-FR"/>
          </a:p>
        </p:txBody>
      </p:sp>
      <p:sp>
        <p:nvSpPr>
          <p:cNvPr id="23565" name="CasellaDiTesto 17"/>
          <p:cNvSpPr txBox="1">
            <a:spLocks noChangeArrowheads="1"/>
          </p:cNvSpPr>
          <p:nvPr/>
        </p:nvSpPr>
        <p:spPr bwMode="auto">
          <a:xfrm>
            <a:off x="7881938" y="3054350"/>
            <a:ext cx="736600" cy="396875"/>
          </a:xfrm>
          <a:prstGeom prst="rect">
            <a:avLst/>
          </a:prstGeom>
          <a:noFill/>
          <a:ln w="9525">
            <a:noFill/>
            <a:miter lim="800000"/>
            <a:headEnd/>
            <a:tailEnd/>
          </a:ln>
        </p:spPr>
        <p:txBody>
          <a:bodyPr wrap="none" lIns="91434" tIns="45718" rIns="91434" bIns="45718">
            <a:spAutoFit/>
          </a:bodyPr>
          <a:lstStyle/>
          <a:p>
            <a:pPr defTabSz="912813"/>
            <a:r>
              <a:rPr lang="it-IT"/>
              <a:t>Alice</a:t>
            </a:r>
            <a:endParaRPr lang="fr-FR"/>
          </a:p>
        </p:txBody>
      </p:sp>
      <p:cxnSp>
        <p:nvCxnSpPr>
          <p:cNvPr id="23566" name="Connettore 1 21"/>
          <p:cNvCxnSpPr>
            <a:cxnSpLocks noChangeShapeType="1"/>
            <a:stCxn id="10" idx="5"/>
            <a:endCxn id="11" idx="2"/>
          </p:cNvCxnSpPr>
          <p:nvPr/>
        </p:nvCxnSpPr>
        <p:spPr bwMode="auto">
          <a:xfrm flipV="1">
            <a:off x="3505200" y="2254250"/>
            <a:ext cx="1938338" cy="28575"/>
          </a:xfrm>
          <a:prstGeom prst="line">
            <a:avLst/>
          </a:prstGeom>
          <a:noFill/>
          <a:ln w="9525" algn="ctr">
            <a:solidFill>
              <a:schemeClr val="tx1"/>
            </a:solidFill>
            <a:round/>
            <a:headEnd type="triangle" w="lg" len="lg"/>
            <a:tailEnd type="triangle" w="lg" len="lg"/>
          </a:ln>
        </p:spPr>
      </p:cxnSp>
      <p:cxnSp>
        <p:nvCxnSpPr>
          <p:cNvPr id="23567" name="Connettore 1 23"/>
          <p:cNvCxnSpPr>
            <a:cxnSpLocks noChangeShapeType="1"/>
            <a:stCxn id="11" idx="3"/>
            <a:endCxn id="12" idx="0"/>
          </p:cNvCxnSpPr>
          <p:nvPr/>
        </p:nvCxnSpPr>
        <p:spPr bwMode="auto">
          <a:xfrm rot="16200000" flipH="1">
            <a:off x="4869656" y="3310732"/>
            <a:ext cx="1647825" cy="125412"/>
          </a:xfrm>
          <a:prstGeom prst="line">
            <a:avLst/>
          </a:prstGeom>
          <a:noFill/>
          <a:ln w="9525" algn="ctr">
            <a:solidFill>
              <a:schemeClr val="tx1"/>
            </a:solidFill>
            <a:round/>
            <a:headEnd type="triangle" w="lg" len="lg"/>
            <a:tailEnd type="triangle" w="lg" len="lg"/>
          </a:ln>
        </p:spPr>
      </p:cxnSp>
      <p:pic>
        <p:nvPicPr>
          <p:cNvPr id="23568" name="Picture 6"/>
          <p:cNvPicPr>
            <a:picLocks noChangeAspect="1" noChangeArrowheads="1"/>
          </p:cNvPicPr>
          <p:nvPr/>
        </p:nvPicPr>
        <p:blipFill>
          <a:blip r:embed="rId7"/>
          <a:srcRect/>
          <a:stretch>
            <a:fillRect/>
          </a:stretch>
        </p:blipFill>
        <p:spPr bwMode="auto">
          <a:xfrm>
            <a:off x="1176338" y="3740150"/>
            <a:ext cx="1939925" cy="2743200"/>
          </a:xfrm>
          <a:prstGeom prst="rect">
            <a:avLst/>
          </a:prstGeom>
          <a:noFill/>
          <a:ln w="9525">
            <a:solidFill>
              <a:schemeClr val="tx1"/>
            </a:solidFill>
            <a:miter lim="800000"/>
            <a:headEnd/>
            <a:tailEnd/>
          </a:ln>
        </p:spPr>
      </p:pic>
      <p:pic>
        <p:nvPicPr>
          <p:cNvPr id="23569"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1938338" y="2825750"/>
            <a:ext cx="838200" cy="838200"/>
          </a:xfrm>
          <a:prstGeom prst="rect">
            <a:avLst/>
          </a:prstGeom>
          <a:noFill/>
          <a:ln w="9525">
            <a:noFill/>
            <a:miter lim="800000"/>
            <a:headEnd/>
            <a:tailEnd/>
          </a:ln>
        </p:spPr>
      </p:pic>
      <p:pic>
        <p:nvPicPr>
          <p:cNvPr id="23570" name="Picture 7" descr="C:\Documents and Settings\00918141\Local Settings\Temporary Internet Files\Content.IE5\SMB5B9YT\MC900433869[1].png"/>
          <p:cNvPicPr>
            <a:picLocks noChangeAspect="1" noChangeArrowheads="1"/>
          </p:cNvPicPr>
          <p:nvPr/>
        </p:nvPicPr>
        <p:blipFill>
          <a:blip r:embed="rId8"/>
          <a:srcRect/>
          <a:stretch>
            <a:fillRect/>
          </a:stretch>
        </p:blipFill>
        <p:spPr bwMode="auto">
          <a:xfrm>
            <a:off x="6281738" y="2368550"/>
            <a:ext cx="838200" cy="838200"/>
          </a:xfrm>
          <a:prstGeom prst="rect">
            <a:avLst/>
          </a:prstGeom>
          <a:noFill/>
          <a:ln w="9525">
            <a:noFill/>
            <a:miter lim="800000"/>
            <a:headEnd/>
            <a:tailEnd/>
          </a:ln>
        </p:spPr>
      </p:pic>
      <p:pic>
        <p:nvPicPr>
          <p:cNvPr id="23571" name="Picture 8" descr="C:\Program Files\Microsoft Office\MEDIA\CAGCAT10\j0285750.wmf"/>
          <p:cNvPicPr>
            <a:picLocks noChangeAspect="1" noChangeArrowheads="1"/>
          </p:cNvPicPr>
          <p:nvPr/>
        </p:nvPicPr>
        <p:blipFill>
          <a:blip r:embed="rId9"/>
          <a:srcRect/>
          <a:stretch>
            <a:fillRect/>
          </a:stretch>
        </p:blipFill>
        <p:spPr bwMode="auto">
          <a:xfrm>
            <a:off x="5672138" y="5492750"/>
            <a:ext cx="912812" cy="560388"/>
          </a:xfrm>
          <a:prstGeom prst="rect">
            <a:avLst/>
          </a:prstGeom>
          <a:noFill/>
          <a:ln w="9525">
            <a:noFill/>
            <a:miter lim="800000"/>
            <a:headEnd/>
            <a:tailEnd/>
          </a:ln>
        </p:spPr>
      </p:pic>
      <p:sp>
        <p:nvSpPr>
          <p:cNvPr id="23572" name="Fumetto 2 53"/>
          <p:cNvSpPr>
            <a:spLocks noChangeArrowheads="1"/>
          </p:cNvSpPr>
          <p:nvPr/>
        </p:nvSpPr>
        <p:spPr bwMode="auto">
          <a:xfrm>
            <a:off x="7653338" y="920750"/>
            <a:ext cx="1447800" cy="1143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Look at u Bob </a:t>
            </a:r>
            <a:r>
              <a:rPr lang="it-IT" sz="1600">
                <a:sym typeface="Wingdings" pitchFamily="2" charset="2"/>
              </a:rPr>
              <a:t></a:t>
            </a:r>
            <a:endParaRPr lang="fr-FR" sz="1600"/>
          </a:p>
        </p:txBody>
      </p:sp>
      <p:pic>
        <p:nvPicPr>
          <p:cNvPr id="23573" name="Picture 9" descr="C:\Documents and Settings\00918141\Local Settings\Temporary Internet Files\Content.IE5\2GICTGPT\MC900433955[1].png"/>
          <p:cNvPicPr>
            <a:picLocks noChangeAspect="1" noChangeArrowheads="1"/>
          </p:cNvPicPr>
          <p:nvPr/>
        </p:nvPicPr>
        <p:blipFill>
          <a:blip r:embed="rId10"/>
          <a:srcRect/>
          <a:stretch>
            <a:fillRect/>
          </a:stretch>
        </p:blipFill>
        <p:spPr bwMode="auto">
          <a:xfrm>
            <a:off x="8034338" y="1454150"/>
            <a:ext cx="609600" cy="552450"/>
          </a:xfrm>
          <a:prstGeom prst="rect">
            <a:avLst/>
          </a:prstGeom>
          <a:gradFill rotWithShape="0">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a:gradFill>
          <a:ln w="9525">
            <a:noFill/>
            <a:miter lim="800000"/>
            <a:headEnd/>
            <a:tailEnd/>
          </a:ln>
        </p:spPr>
      </p:pic>
      <p:sp>
        <p:nvSpPr>
          <p:cNvPr id="23574" name="Fumetto 2 56"/>
          <p:cNvSpPr>
            <a:spLocks noChangeArrowheads="1"/>
          </p:cNvSpPr>
          <p:nvPr/>
        </p:nvSpPr>
        <p:spPr bwMode="auto">
          <a:xfrm>
            <a:off x="7043738" y="4349750"/>
            <a:ext cx="1219200" cy="457200"/>
          </a:xfrm>
          <a:prstGeom prst="wedgeRoundRectCallout">
            <a:avLst>
              <a:gd name="adj1" fmla="val -47380"/>
              <a:gd name="adj2" fmla="val 145690"/>
              <a:gd name="adj3" fmla="val 16667"/>
            </a:avLst>
          </a:prstGeom>
          <a:solidFill>
            <a:srgbClr val="FFFF99"/>
          </a:solidFill>
          <a:ln w="25400" algn="ctr">
            <a:solidFill>
              <a:schemeClr val="tx1"/>
            </a:solidFill>
            <a:miter lim="800000"/>
            <a:headEnd/>
            <a:tailEnd/>
          </a:ln>
        </p:spPr>
        <p:txBody>
          <a:bodyPr lIns="91434" tIns="45718" rIns="91434" bIns="45718"/>
          <a:lstStyle/>
          <a:p>
            <a:pPr defTabSz="912813" eaLnBrk="0" hangingPunct="0">
              <a:lnSpc>
                <a:spcPct val="90000"/>
              </a:lnSpc>
            </a:pPr>
            <a:r>
              <a:rPr lang="it-IT" sz="1600"/>
              <a:t>beautiful !</a:t>
            </a:r>
            <a:endParaRPr lang="fr-FR" sz="1600"/>
          </a:p>
        </p:txBody>
      </p:sp>
      <p:cxnSp>
        <p:nvCxnSpPr>
          <p:cNvPr id="23575" name="Connettore 1 21"/>
          <p:cNvCxnSpPr>
            <a:cxnSpLocks noChangeShapeType="1"/>
            <a:endCxn id="10" idx="2"/>
          </p:cNvCxnSpPr>
          <p:nvPr/>
        </p:nvCxnSpPr>
        <p:spPr bwMode="auto">
          <a:xfrm rot="5400000" flipH="1" flipV="1">
            <a:off x="2471738" y="2292350"/>
            <a:ext cx="419100" cy="647700"/>
          </a:xfrm>
          <a:prstGeom prst="line">
            <a:avLst/>
          </a:prstGeom>
          <a:noFill/>
          <a:ln w="9525" algn="ctr">
            <a:solidFill>
              <a:schemeClr val="tx1"/>
            </a:solidFill>
            <a:round/>
            <a:headEnd type="triangle" w="lg" len="lg"/>
            <a:tailEnd type="triangle" w="lg" len="lg"/>
          </a:ln>
        </p:spPr>
      </p:cxnSp>
      <p:cxnSp>
        <p:nvCxnSpPr>
          <p:cNvPr id="23576" name="Connettore 1 21"/>
          <p:cNvCxnSpPr>
            <a:cxnSpLocks noChangeShapeType="1"/>
            <a:endCxn id="11" idx="5"/>
          </p:cNvCxnSpPr>
          <p:nvPr/>
        </p:nvCxnSpPr>
        <p:spPr bwMode="auto">
          <a:xfrm rot="16200000" flipV="1">
            <a:off x="6203156" y="1870869"/>
            <a:ext cx="238125" cy="757238"/>
          </a:xfrm>
          <a:prstGeom prst="line">
            <a:avLst/>
          </a:prstGeom>
          <a:noFill/>
          <a:ln w="9525" algn="ctr">
            <a:solidFill>
              <a:schemeClr val="tx1"/>
            </a:solidFill>
            <a:round/>
            <a:headEnd type="triangle" w="lg" len="lg"/>
            <a:tailEnd type="triangle" w="lg" len="lg"/>
          </a:ln>
        </p:spPr>
      </p:cxnSp>
      <p:cxnSp>
        <p:nvCxnSpPr>
          <p:cNvPr id="23577" name="Connettore 1 21"/>
          <p:cNvCxnSpPr>
            <a:cxnSpLocks noChangeShapeType="1"/>
            <a:endCxn id="12" idx="3"/>
          </p:cNvCxnSpPr>
          <p:nvPr/>
        </p:nvCxnSpPr>
        <p:spPr bwMode="auto">
          <a:xfrm rot="16200000" flipV="1">
            <a:off x="5589588" y="4953000"/>
            <a:ext cx="581025" cy="498475"/>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p:txBody>
          <a:bodyPr/>
          <a:lstStyle/>
          <a:p>
            <a:r>
              <a:rPr lang="en-GB" sz="2800" smtClean="0"/>
              <a:t>Main Use Case(s): </a:t>
            </a:r>
            <a:r>
              <a:rPr lang="en-GB" altLang="zh-CN" sz="2800" smtClean="0">
                <a:ea typeface="宋体"/>
                <a:cs typeface="宋体"/>
              </a:rPr>
              <a:t>Multiple devices support</a:t>
            </a:r>
            <a:r>
              <a:rPr lang="it-IT" altLang="zh-CN" sz="2800" smtClean="0">
                <a:ea typeface="宋体"/>
                <a:cs typeface="宋体"/>
              </a:rPr>
              <a:t> </a:t>
            </a:r>
            <a:endParaRPr lang="en-GB" sz="2800" smtClean="0"/>
          </a:p>
        </p:txBody>
      </p:sp>
      <p:sp>
        <p:nvSpPr>
          <p:cNvPr id="25602" name="Rectangle 5"/>
          <p:cNvSpPr>
            <a:spLocks noGrp="1" noChangeArrowheads="1"/>
          </p:cNvSpPr>
          <p:nvPr>
            <p:ph type="body" idx="4294967295"/>
          </p:nvPr>
        </p:nvSpPr>
        <p:spPr>
          <a:xfrm>
            <a:off x="292100" y="1073150"/>
            <a:ext cx="8778875" cy="5383213"/>
          </a:xfrm>
        </p:spPr>
        <p:txBody>
          <a:bodyPr/>
          <a:lstStyle/>
          <a:p>
            <a:r>
              <a:rPr lang="en-GB" sz="2200" smtClean="0"/>
              <a:t>This scenario aims at enabling a user using different mobile phones or devices to access his mobile social network services. </a:t>
            </a:r>
          </a:p>
          <a:p>
            <a:r>
              <a:rPr lang="en-GB" sz="2200" smtClean="0"/>
              <a:t>A user would like to access the mobile social network from different devices, such as using PC while at home or using a mobile phone while on the road. A user may also use multiple mobile phones to connect the social network sites. </a:t>
            </a:r>
          </a:p>
          <a:p>
            <a:r>
              <a:rPr lang="en-GB" sz="2200" smtClean="0"/>
              <a:t>The mobile social network services need to be provided as other mobile services which are independent of the devices. </a:t>
            </a:r>
          </a:p>
          <a:p>
            <a:r>
              <a:rPr lang="en-GB" sz="2200" smtClean="0"/>
              <a:t>Some of the operations that users can carry out in multiple devices scenario are:</a:t>
            </a:r>
          </a:p>
          <a:p>
            <a:pPr lvl="1">
              <a:spcBef>
                <a:spcPct val="15000"/>
              </a:spcBef>
              <a:buFontTx/>
              <a:buNone/>
            </a:pPr>
            <a:r>
              <a:rPr lang="en-US" sz="1600" smtClean="0"/>
              <a:t>1.user A accesses the mobile social network service by PC.</a:t>
            </a:r>
          </a:p>
          <a:p>
            <a:pPr lvl="1">
              <a:spcBef>
                <a:spcPct val="15000"/>
              </a:spcBef>
              <a:buFontTx/>
              <a:buNone/>
            </a:pPr>
            <a:r>
              <a:rPr lang="en-US" sz="1600" smtClean="0"/>
              <a:t>2.user A writes a new blog post.</a:t>
            </a:r>
          </a:p>
          <a:p>
            <a:pPr lvl="1">
              <a:spcBef>
                <a:spcPct val="15000"/>
              </a:spcBef>
              <a:buFontTx/>
              <a:buNone/>
            </a:pPr>
            <a:r>
              <a:rPr lang="en-US" sz="1600" smtClean="0"/>
              <a:t>3.user B accesses the mobile social network service through his mobile phone.</a:t>
            </a:r>
          </a:p>
          <a:p>
            <a:pPr lvl="1">
              <a:spcBef>
                <a:spcPct val="15000"/>
              </a:spcBef>
              <a:buFontTx/>
              <a:buNone/>
            </a:pPr>
            <a:r>
              <a:rPr lang="en-US" sz="1600" smtClean="0"/>
              <a:t>4.user B follows user A and get the notification to the mobile phone that user A has post a new blog post.</a:t>
            </a:r>
          </a:p>
          <a:p>
            <a:pPr lvl="1">
              <a:spcBef>
                <a:spcPct val="15000"/>
              </a:spcBef>
              <a:buFontTx/>
              <a:buNone/>
            </a:pPr>
            <a:r>
              <a:rPr lang="en-US" sz="1600" smtClean="0"/>
              <a:t>5.user A selects to accesses the mobile social network service using his mobile phone.</a:t>
            </a:r>
          </a:p>
          <a:p>
            <a:pPr lvl="1">
              <a:spcBef>
                <a:spcPct val="15000"/>
              </a:spcBef>
              <a:buFontTx/>
              <a:buNone/>
            </a:pPr>
            <a:r>
              <a:rPr lang="en-US" sz="1600" smtClean="0"/>
              <a:t>6.user B switches device, e.g. accesses the mobile social network service using his PC.</a:t>
            </a:r>
          </a:p>
          <a:p>
            <a:pPr lvl="1">
              <a:spcBef>
                <a:spcPct val="15000"/>
              </a:spcBef>
              <a:buFontTx/>
              <a:buNone/>
            </a:pPr>
            <a:r>
              <a:rPr lang="en-US" sz="1600" smtClean="0"/>
              <a:t>7.user A updates his status through his mobile phone. </a:t>
            </a:r>
          </a:p>
          <a:p>
            <a:pPr lvl="1">
              <a:spcBef>
                <a:spcPct val="15000"/>
              </a:spcBef>
              <a:buFontTx/>
              <a:buNone/>
            </a:pPr>
            <a:r>
              <a:rPr lang="en-US" sz="1600" smtClean="0"/>
              <a:t>8.user B get the notification to the PC that user A has updated his status.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idx="4294967295"/>
          </p:nvPr>
        </p:nvSpPr>
        <p:spPr/>
        <p:txBody>
          <a:bodyPr/>
          <a:lstStyle/>
          <a:p>
            <a:r>
              <a:rPr lang="en-GB" sz="2800" smtClean="0"/>
              <a:t>Main Use Case(s): </a:t>
            </a:r>
            <a:r>
              <a:rPr lang="en-GB" altLang="zh-CN" sz="2800" smtClean="0">
                <a:solidFill>
                  <a:srgbClr val="000000"/>
                </a:solidFill>
                <a:ea typeface="宋体"/>
                <a:cs typeface="宋体"/>
              </a:rPr>
              <a:t>Multiple devices support</a:t>
            </a:r>
            <a:r>
              <a:rPr lang="it-IT" altLang="zh-CN" sz="2800" smtClean="0">
                <a:solidFill>
                  <a:srgbClr val="000000"/>
                </a:solidFill>
                <a:ea typeface="宋体"/>
                <a:cs typeface="宋体"/>
              </a:rPr>
              <a:t> </a:t>
            </a:r>
            <a:endParaRPr lang="en-GB" sz="2800" smtClean="0"/>
          </a:p>
        </p:txBody>
      </p:sp>
      <p:sp>
        <p:nvSpPr>
          <p:cNvPr id="27650" name="Nuvola 6"/>
          <p:cNvSpPr>
            <a:spLocks noChangeArrowheads="1"/>
          </p:cNvSpPr>
          <p:nvPr/>
        </p:nvSpPr>
        <p:spPr bwMode="auto">
          <a:xfrm>
            <a:off x="947738" y="2520950"/>
            <a:ext cx="2586037" cy="1905000"/>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28" tIns="45715" rIns="91428" bIns="45715" anchor="ctr"/>
          <a:lstStyle/>
          <a:p>
            <a:pPr defTabSz="936625"/>
            <a:r>
              <a:rPr lang="it-IT" sz="1800">
                <a:solidFill>
                  <a:schemeClr val="bg1"/>
                </a:solidFill>
                <a:latin typeface="Arial Narrow" pitchFamily="34" charset="0"/>
              </a:rPr>
              <a:t>acmecompany.com</a:t>
            </a:r>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a:p>
            <a:pPr defTabSz="936625"/>
            <a:endParaRPr lang="it-IT" sz="1600">
              <a:solidFill>
                <a:schemeClr val="bg1"/>
              </a:solidFill>
              <a:latin typeface="Arial Narrow" pitchFamily="34" charset="0"/>
            </a:endParaRPr>
          </a:p>
        </p:txBody>
      </p:sp>
      <p:sp>
        <p:nvSpPr>
          <p:cNvPr id="9" name="Nuvola 8"/>
          <p:cNvSpPr>
            <a:spLocks noChangeArrowheads="1"/>
          </p:cNvSpPr>
          <p:nvPr/>
        </p:nvSpPr>
        <p:spPr bwMode="auto">
          <a:xfrm>
            <a:off x="5595938" y="2139950"/>
            <a:ext cx="2895600" cy="2143125"/>
          </a:xfrm>
          <a:custGeom>
            <a:avLst/>
            <a:gdLst>
              <a:gd name="T0" fmla="*/ 2825492 w 43200"/>
              <a:gd name="T1" fmla="*/ 1046372 h 43200"/>
              <a:gd name="T2" fmla="*/ 1413925 w 43200"/>
              <a:gd name="T3" fmla="*/ 2090516 h 43200"/>
              <a:gd name="T4" fmla="*/ 8772 w 43200"/>
              <a:gd name="T5" fmla="*/ 1046372 h 43200"/>
              <a:gd name="T6" fmla="*/ 1413925 w 43200"/>
              <a:gd name="T7" fmla="*/ 119655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2"/>
          </a:solidFill>
          <a:ln w="38100" algn="ctr">
            <a:solidFill>
              <a:schemeClr val="bg1"/>
            </a:solidFill>
            <a:miter lim="800000"/>
            <a:headEnd/>
            <a:tailEnd/>
          </a:ln>
          <a:effectLst>
            <a:outerShdw dist="20000" dir="5400000" rotWithShape="0">
              <a:srgbClr val="000000">
                <a:alpha val="37999"/>
              </a:srgbClr>
            </a:outerShdw>
          </a:effectLst>
        </p:spPr>
        <p:txBody>
          <a:bodyPr wrap="none" lIns="91428" tIns="45715" rIns="91428" bIns="45715" anchor="ctr"/>
          <a:lstStyle/>
          <a:p>
            <a:pPr defTabSz="936625">
              <a:defRPr/>
            </a:pPr>
            <a:r>
              <a:rPr lang="it-IT" sz="1800">
                <a:solidFill>
                  <a:schemeClr val="bg1"/>
                </a:solidFill>
                <a:latin typeface="Arial Narrow" pitchFamily="34" charset="0"/>
              </a:rPr>
              <a:t>operator.com</a:t>
            </a:r>
          </a:p>
          <a:p>
            <a:pPr defTabSz="936625">
              <a:defRPr/>
            </a:pPr>
            <a:endParaRPr lang="fr-FR" sz="1800">
              <a:solidFill>
                <a:schemeClr val="bg1"/>
              </a:solidFill>
              <a:latin typeface="Arial Narrow" pitchFamily="34" charset="0"/>
            </a:endParaRPr>
          </a:p>
        </p:txBody>
      </p:sp>
      <p:sp>
        <p:nvSpPr>
          <p:cNvPr id="10" name="Cubo 9"/>
          <p:cNvSpPr>
            <a:spLocks noChangeArrowheads="1"/>
          </p:cNvSpPr>
          <p:nvPr/>
        </p:nvSpPr>
        <p:spPr bwMode="auto">
          <a:xfrm>
            <a:off x="3233738" y="29781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sp>
        <p:nvSpPr>
          <p:cNvPr id="11" name="Cubo 10"/>
          <p:cNvSpPr>
            <a:spLocks noChangeArrowheads="1"/>
          </p:cNvSpPr>
          <p:nvPr/>
        </p:nvSpPr>
        <p:spPr bwMode="auto">
          <a:xfrm>
            <a:off x="5367338" y="29019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pic>
        <p:nvPicPr>
          <p:cNvPr id="27654" name="Picture 11" descr="C:\Documents and Settings\00918141\Local Settings\Temporary Internet Files\Content.IE5\O2BKTB2G\MC900432624[1].png"/>
          <p:cNvPicPr>
            <a:picLocks noChangeAspect="1" noChangeArrowheads="1"/>
          </p:cNvPicPr>
          <p:nvPr/>
        </p:nvPicPr>
        <p:blipFill>
          <a:blip r:embed="rId3"/>
          <a:srcRect/>
          <a:stretch>
            <a:fillRect/>
          </a:stretch>
        </p:blipFill>
        <p:spPr bwMode="auto">
          <a:xfrm>
            <a:off x="6815138" y="3206750"/>
            <a:ext cx="1143000" cy="1143000"/>
          </a:xfrm>
          <a:prstGeom prst="rect">
            <a:avLst/>
          </a:prstGeom>
          <a:noFill/>
          <a:ln w="9525">
            <a:noFill/>
            <a:miter lim="800000"/>
            <a:headEnd/>
            <a:tailEnd/>
          </a:ln>
        </p:spPr>
      </p:pic>
      <p:pic>
        <p:nvPicPr>
          <p:cNvPr id="27655" name="Picture 12" descr="C:\Documents and Settings\00918141\Local Settings\Temporary Internet Files\Content.IE5\0K6B0DBF\MC900432625[1].png"/>
          <p:cNvPicPr>
            <a:picLocks noChangeAspect="1" noChangeArrowheads="1"/>
          </p:cNvPicPr>
          <p:nvPr/>
        </p:nvPicPr>
        <p:blipFill>
          <a:blip r:embed="rId4"/>
          <a:srcRect/>
          <a:stretch>
            <a:fillRect/>
          </a:stretch>
        </p:blipFill>
        <p:spPr bwMode="auto">
          <a:xfrm>
            <a:off x="795338" y="2139950"/>
            <a:ext cx="928687" cy="928688"/>
          </a:xfrm>
          <a:prstGeom prst="rect">
            <a:avLst/>
          </a:prstGeom>
          <a:noFill/>
          <a:ln w="9525">
            <a:noFill/>
            <a:miter lim="800000"/>
            <a:headEnd/>
            <a:tailEnd/>
          </a:ln>
        </p:spPr>
      </p:pic>
      <p:sp>
        <p:nvSpPr>
          <p:cNvPr id="27656" name="CasellaDiTesto 15"/>
          <p:cNvSpPr txBox="1">
            <a:spLocks noChangeArrowheads="1"/>
          </p:cNvSpPr>
          <p:nvPr/>
        </p:nvSpPr>
        <p:spPr bwMode="auto">
          <a:xfrm>
            <a:off x="338138" y="2455863"/>
            <a:ext cx="531812" cy="376237"/>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Bob</a:t>
            </a:r>
            <a:endParaRPr lang="fr-FR" sz="1800">
              <a:latin typeface="Arial Narrow" pitchFamily="34" charset="0"/>
            </a:endParaRPr>
          </a:p>
        </p:txBody>
      </p:sp>
      <p:sp>
        <p:nvSpPr>
          <p:cNvPr id="27657" name="CasellaDiTesto 17"/>
          <p:cNvSpPr txBox="1">
            <a:spLocks noChangeArrowheads="1"/>
          </p:cNvSpPr>
          <p:nvPr/>
        </p:nvSpPr>
        <p:spPr bwMode="auto">
          <a:xfrm>
            <a:off x="7805738" y="4044950"/>
            <a:ext cx="604837" cy="376238"/>
          </a:xfrm>
          <a:prstGeom prst="rect">
            <a:avLst/>
          </a:prstGeom>
          <a:noFill/>
          <a:ln w="9525">
            <a:noFill/>
            <a:miter lim="800000"/>
            <a:headEnd/>
            <a:tailEnd/>
          </a:ln>
        </p:spPr>
        <p:txBody>
          <a:bodyPr wrap="none" lIns="91428" tIns="45715" rIns="91428" bIns="45715">
            <a:spAutoFit/>
          </a:bodyPr>
          <a:lstStyle/>
          <a:p>
            <a:pPr defTabSz="936625"/>
            <a:r>
              <a:rPr lang="it-IT" sz="1800">
                <a:latin typeface="Arial Narrow" pitchFamily="34" charset="0"/>
              </a:rPr>
              <a:t>Alice</a:t>
            </a:r>
            <a:endParaRPr lang="fr-FR" sz="1800">
              <a:latin typeface="Arial Narrow" pitchFamily="34" charset="0"/>
            </a:endParaRPr>
          </a:p>
        </p:txBody>
      </p:sp>
      <p:cxnSp>
        <p:nvCxnSpPr>
          <p:cNvPr id="27658" name="Connettore 1 21"/>
          <p:cNvCxnSpPr>
            <a:cxnSpLocks noChangeShapeType="1"/>
            <a:stCxn id="10" idx="5"/>
            <a:endCxn id="11" idx="2"/>
          </p:cNvCxnSpPr>
          <p:nvPr/>
        </p:nvCxnSpPr>
        <p:spPr bwMode="auto">
          <a:xfrm>
            <a:off x="3733800" y="3273425"/>
            <a:ext cx="1633538" cy="47625"/>
          </a:xfrm>
          <a:prstGeom prst="line">
            <a:avLst/>
          </a:prstGeom>
          <a:noFill/>
          <a:ln w="9525" algn="ctr">
            <a:solidFill>
              <a:schemeClr val="tx1"/>
            </a:solidFill>
            <a:round/>
            <a:headEnd type="triangle" w="lg" len="lg"/>
            <a:tailEnd type="triangle" w="lg" len="lg"/>
          </a:ln>
        </p:spPr>
      </p:cxnSp>
      <p:pic>
        <p:nvPicPr>
          <p:cNvPr id="27659" name="Picture 8" descr="C:\Program Files\Microsoft Office\MEDIA\CAGCAT10\j0285750.wmf"/>
          <p:cNvPicPr>
            <a:picLocks noChangeAspect="1" noChangeArrowheads="1"/>
          </p:cNvPicPr>
          <p:nvPr/>
        </p:nvPicPr>
        <p:blipFill>
          <a:blip r:embed="rId5"/>
          <a:srcRect/>
          <a:stretch>
            <a:fillRect/>
          </a:stretch>
        </p:blipFill>
        <p:spPr bwMode="auto">
          <a:xfrm>
            <a:off x="6510338" y="2292350"/>
            <a:ext cx="912812" cy="560388"/>
          </a:xfrm>
          <a:prstGeom prst="rect">
            <a:avLst/>
          </a:prstGeom>
          <a:noFill/>
          <a:ln w="9525">
            <a:noFill/>
            <a:miter lim="800000"/>
            <a:headEnd/>
            <a:tailEnd/>
          </a:ln>
        </p:spPr>
      </p:pic>
      <p:sp>
        <p:nvSpPr>
          <p:cNvPr id="27660" name="Fumetto 2 21"/>
          <p:cNvSpPr>
            <a:spLocks noChangeArrowheads="1"/>
          </p:cNvSpPr>
          <p:nvPr/>
        </p:nvSpPr>
        <p:spPr bwMode="auto">
          <a:xfrm>
            <a:off x="7500938" y="2139950"/>
            <a:ext cx="1524000" cy="762000"/>
          </a:xfrm>
          <a:prstGeom prst="wedgeRoundRectCallout">
            <a:avLst>
              <a:gd name="adj1" fmla="val -41884"/>
              <a:gd name="adj2" fmla="val 92065"/>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My daily blog post …</a:t>
            </a:r>
            <a:endParaRPr lang="fr-FR" sz="1600"/>
          </a:p>
        </p:txBody>
      </p:sp>
      <p:pic>
        <p:nvPicPr>
          <p:cNvPr id="27661" name="Picture 2"/>
          <p:cNvPicPr>
            <a:picLocks noChangeAspect="1" noChangeArrowheads="1"/>
          </p:cNvPicPr>
          <p:nvPr/>
        </p:nvPicPr>
        <p:blipFill>
          <a:blip r:embed="rId6"/>
          <a:srcRect/>
          <a:stretch>
            <a:fillRect/>
          </a:stretch>
        </p:blipFill>
        <p:spPr bwMode="auto">
          <a:xfrm>
            <a:off x="2243138" y="3968750"/>
            <a:ext cx="2143125" cy="2520950"/>
          </a:xfrm>
          <a:prstGeom prst="rect">
            <a:avLst/>
          </a:prstGeom>
          <a:noFill/>
          <a:ln w="9525">
            <a:solidFill>
              <a:schemeClr val="tx1"/>
            </a:solidFill>
            <a:miter lim="800000"/>
            <a:headEnd/>
            <a:tailEnd/>
          </a:ln>
        </p:spPr>
      </p:pic>
      <p:pic>
        <p:nvPicPr>
          <p:cNvPr id="27662"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1862138" y="1911350"/>
            <a:ext cx="838200" cy="838200"/>
          </a:xfrm>
          <a:prstGeom prst="rect">
            <a:avLst/>
          </a:prstGeom>
          <a:noFill/>
          <a:ln w="9525">
            <a:noFill/>
            <a:miter lim="800000"/>
            <a:headEnd/>
            <a:tailEnd/>
          </a:ln>
        </p:spPr>
      </p:pic>
      <p:pic>
        <p:nvPicPr>
          <p:cNvPr id="27663" name="Picture 7" descr="C:\Documents and Settings\00918141\Local Settings\Temporary Internet Files\Content.IE5\SMB5B9YT\MC900433869[1].png"/>
          <p:cNvPicPr>
            <a:picLocks noChangeAspect="1" noChangeArrowheads="1"/>
          </p:cNvPicPr>
          <p:nvPr/>
        </p:nvPicPr>
        <p:blipFill>
          <a:blip r:embed="rId7"/>
          <a:srcRect/>
          <a:stretch>
            <a:fillRect/>
          </a:stretch>
        </p:blipFill>
        <p:spPr bwMode="auto">
          <a:xfrm>
            <a:off x="6281738" y="4349750"/>
            <a:ext cx="838200" cy="838200"/>
          </a:xfrm>
          <a:prstGeom prst="rect">
            <a:avLst/>
          </a:prstGeom>
          <a:noFill/>
          <a:ln w="9525">
            <a:noFill/>
            <a:miter lim="800000"/>
            <a:headEnd/>
            <a:tailEnd/>
          </a:ln>
        </p:spPr>
      </p:pic>
      <p:sp>
        <p:nvSpPr>
          <p:cNvPr id="27664" name="Fumetto 2 24"/>
          <p:cNvSpPr>
            <a:spLocks noChangeArrowheads="1"/>
          </p:cNvSpPr>
          <p:nvPr/>
        </p:nvSpPr>
        <p:spPr bwMode="auto">
          <a:xfrm>
            <a:off x="7272338" y="4883150"/>
            <a:ext cx="1447800" cy="1143000"/>
          </a:xfrm>
          <a:prstGeom prst="wedgeRoundRectCallout">
            <a:avLst>
              <a:gd name="adj1" fmla="val -57444"/>
              <a:gd name="adj2" fmla="val -83009"/>
              <a:gd name="adj3" fmla="val 16667"/>
            </a:avLst>
          </a:prstGeom>
          <a:solidFill>
            <a:srgbClr val="FFFF99"/>
          </a:solidFill>
          <a:ln w="25400" algn="ctr">
            <a:solidFill>
              <a:schemeClr val="tx1"/>
            </a:solidFill>
            <a:miter lim="800000"/>
            <a:headEnd/>
            <a:tailEnd/>
          </a:ln>
        </p:spPr>
        <p:txBody>
          <a:bodyPr lIns="91428" tIns="45715" rIns="91428" bIns="45715"/>
          <a:lstStyle/>
          <a:p>
            <a:pPr defTabSz="936625" eaLnBrk="0" hangingPunct="0">
              <a:lnSpc>
                <a:spcPct val="90000"/>
              </a:lnSpc>
            </a:pPr>
            <a:r>
              <a:rPr lang="it-IT" sz="1600"/>
              <a:t>nice weather at the park today!</a:t>
            </a:r>
            <a:endParaRPr lang="fr-FR" sz="1600"/>
          </a:p>
        </p:txBody>
      </p:sp>
      <p:pic>
        <p:nvPicPr>
          <p:cNvPr id="27665" name="Picture 1"/>
          <p:cNvPicPr>
            <a:picLocks noChangeAspect="1" noChangeArrowheads="1"/>
          </p:cNvPicPr>
          <p:nvPr/>
        </p:nvPicPr>
        <p:blipFill>
          <a:blip r:embed="rId8"/>
          <a:srcRect/>
          <a:stretch>
            <a:fillRect/>
          </a:stretch>
        </p:blipFill>
        <p:spPr bwMode="auto">
          <a:xfrm>
            <a:off x="2624138" y="1073150"/>
            <a:ext cx="2108200" cy="1676400"/>
          </a:xfrm>
          <a:prstGeom prst="rect">
            <a:avLst/>
          </a:prstGeom>
          <a:noFill/>
          <a:ln w="9525">
            <a:solidFill>
              <a:schemeClr val="tx1"/>
            </a:solidFill>
            <a:miter lim="800000"/>
            <a:headEnd/>
            <a:tailEnd/>
          </a:ln>
        </p:spPr>
      </p:pic>
      <p:pic>
        <p:nvPicPr>
          <p:cNvPr id="27666" name="Picture 8" descr="C:\Program Files\Microsoft Office\MEDIA\CAGCAT10\j0285750.wmf"/>
          <p:cNvPicPr>
            <a:picLocks noChangeAspect="1" noChangeArrowheads="1"/>
          </p:cNvPicPr>
          <p:nvPr/>
        </p:nvPicPr>
        <p:blipFill>
          <a:blip r:embed="rId5"/>
          <a:srcRect/>
          <a:stretch>
            <a:fillRect/>
          </a:stretch>
        </p:blipFill>
        <p:spPr bwMode="auto">
          <a:xfrm>
            <a:off x="1176338" y="3587750"/>
            <a:ext cx="912812" cy="560388"/>
          </a:xfrm>
          <a:prstGeom prst="rect">
            <a:avLst/>
          </a:prstGeom>
          <a:noFill/>
          <a:ln w="9525">
            <a:noFill/>
            <a:miter lim="800000"/>
            <a:headEnd/>
            <a:tailEnd/>
          </a:ln>
        </p:spPr>
      </p:pic>
      <p:cxnSp>
        <p:nvCxnSpPr>
          <p:cNvPr id="27667" name="Connettore 1 21"/>
          <p:cNvCxnSpPr>
            <a:cxnSpLocks noChangeShapeType="1"/>
            <a:endCxn id="11" idx="5"/>
          </p:cNvCxnSpPr>
          <p:nvPr/>
        </p:nvCxnSpPr>
        <p:spPr bwMode="auto">
          <a:xfrm rot="10800000" flipV="1">
            <a:off x="5867400" y="2573338"/>
            <a:ext cx="642938" cy="623887"/>
          </a:xfrm>
          <a:prstGeom prst="line">
            <a:avLst/>
          </a:prstGeom>
          <a:noFill/>
          <a:ln w="9525" algn="ctr">
            <a:solidFill>
              <a:schemeClr val="tx1"/>
            </a:solidFill>
            <a:round/>
            <a:headEnd type="triangle" w="lg" len="lg"/>
            <a:tailEnd type="triangle" w="lg" len="lg"/>
          </a:ln>
        </p:spPr>
      </p:cxnSp>
      <p:cxnSp>
        <p:nvCxnSpPr>
          <p:cNvPr id="27668" name="Connettore 1 21"/>
          <p:cNvCxnSpPr>
            <a:cxnSpLocks noChangeShapeType="1"/>
            <a:endCxn id="11" idx="5"/>
          </p:cNvCxnSpPr>
          <p:nvPr/>
        </p:nvCxnSpPr>
        <p:spPr bwMode="auto">
          <a:xfrm rot="16200000" flipV="1">
            <a:off x="5707856" y="3356769"/>
            <a:ext cx="1152525" cy="833438"/>
          </a:xfrm>
          <a:prstGeom prst="line">
            <a:avLst/>
          </a:prstGeom>
          <a:noFill/>
          <a:ln w="9525" algn="ctr">
            <a:solidFill>
              <a:schemeClr val="tx1"/>
            </a:solidFill>
            <a:round/>
            <a:headEnd type="triangle" w="lg" len="lg"/>
            <a:tailEnd type="triangle" w="lg" len="lg"/>
          </a:ln>
        </p:spPr>
      </p:cxnSp>
      <p:cxnSp>
        <p:nvCxnSpPr>
          <p:cNvPr id="27669" name="Connettore 1 21"/>
          <p:cNvCxnSpPr>
            <a:cxnSpLocks noChangeShapeType="1"/>
            <a:endCxn id="10" idx="2"/>
          </p:cNvCxnSpPr>
          <p:nvPr/>
        </p:nvCxnSpPr>
        <p:spPr bwMode="auto">
          <a:xfrm rot="16200000" flipH="1">
            <a:off x="2433638" y="2597150"/>
            <a:ext cx="647700" cy="952500"/>
          </a:xfrm>
          <a:prstGeom prst="line">
            <a:avLst/>
          </a:prstGeom>
          <a:noFill/>
          <a:ln w="9525" algn="ctr">
            <a:solidFill>
              <a:schemeClr val="tx1"/>
            </a:solidFill>
            <a:round/>
            <a:headEnd type="triangle" w="lg" len="lg"/>
            <a:tailEnd type="triangle" w="lg" len="lg"/>
          </a:ln>
        </p:spPr>
      </p:cxnSp>
      <p:cxnSp>
        <p:nvCxnSpPr>
          <p:cNvPr id="27670" name="Connettore 1 21"/>
          <p:cNvCxnSpPr>
            <a:cxnSpLocks noChangeShapeType="1"/>
            <a:endCxn id="10" idx="2"/>
          </p:cNvCxnSpPr>
          <p:nvPr/>
        </p:nvCxnSpPr>
        <p:spPr bwMode="auto">
          <a:xfrm flipV="1">
            <a:off x="2089150" y="3397250"/>
            <a:ext cx="1144588" cy="471488"/>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GB" sz="2400" smtClean="0"/>
              <a:t>Main Use Case(s): </a:t>
            </a:r>
            <a:r>
              <a:rPr lang="en-GB" altLang="zh-CN" sz="2400" smtClean="0">
                <a:ea typeface="宋体"/>
                <a:cs typeface="宋体"/>
              </a:rPr>
              <a:t>Multiple device applications support</a:t>
            </a:r>
            <a:r>
              <a:rPr lang="it-IT" altLang="zh-CN" sz="2400" smtClean="0">
                <a:ea typeface="宋体"/>
                <a:cs typeface="宋体"/>
              </a:rPr>
              <a:t> </a:t>
            </a:r>
            <a:endParaRPr lang="en-GB" sz="2400" smtClean="0"/>
          </a:p>
        </p:txBody>
      </p:sp>
      <p:sp>
        <p:nvSpPr>
          <p:cNvPr id="29698" name="Rectangle 3"/>
          <p:cNvSpPr>
            <a:spLocks noGrp="1" noChangeArrowheads="1"/>
          </p:cNvSpPr>
          <p:nvPr>
            <p:ph type="body" idx="1"/>
          </p:nvPr>
        </p:nvSpPr>
        <p:spPr/>
        <p:txBody>
          <a:bodyPr/>
          <a:lstStyle/>
          <a:p>
            <a:pPr marL="177800" indent="-177800"/>
            <a:r>
              <a:rPr lang="en-GB" sz="1800" smtClean="0"/>
              <a:t>There may be multiple applications in a device that require exchanging information with one or several SNs. Instead of managing this interworking with the SNs on their own, the applications may rely on a specialized entity in the device, i.e. the MSN Client.</a:t>
            </a:r>
          </a:p>
          <a:p>
            <a:pPr marL="177800" indent="-177800"/>
            <a:r>
              <a:rPr lang="en-GB" sz="1800" smtClean="0"/>
              <a:t>The MSN Client relieves the applications from this task by centralizing the communication with the user’s OMA Compliant Mobile Social Network, which in turn interworks with other OMA or non-OMA Compliant Mobile Social Networks. The centralization of this interworking through the MSN client results also in an optimization of the use of air data traffic. </a:t>
            </a:r>
          </a:p>
          <a:p>
            <a:pPr marL="177800" indent="-177800"/>
            <a:r>
              <a:rPr lang="en-GB" sz="1800" smtClean="0"/>
              <a:t>Device applications may have different needs in terms of interworking with SNs, for instance:</a:t>
            </a:r>
          </a:p>
          <a:p>
            <a:pPr marL="407988" lvl="1" indent="-177800"/>
            <a:r>
              <a:rPr lang="en-GB" sz="1400" smtClean="0"/>
              <a:t>Application 1: Social Network Aggregation Client, that allows a real-time interaction with multiple SNs (A, B and C):</a:t>
            </a:r>
          </a:p>
          <a:p>
            <a:pPr marL="762000" lvl="2" indent="-176213"/>
            <a:r>
              <a:rPr lang="en-GB" sz="1400" smtClean="0"/>
              <a:t>Receive push notification of updates from SNs A, B and C</a:t>
            </a:r>
          </a:p>
          <a:p>
            <a:pPr marL="762000" lvl="2" indent="-176213"/>
            <a:r>
              <a:rPr lang="en-GB" sz="1400" smtClean="0"/>
              <a:t>Update status and post media to SNs A, B and C</a:t>
            </a:r>
          </a:p>
          <a:p>
            <a:pPr marL="407988" lvl="1" indent="-177800"/>
            <a:r>
              <a:rPr lang="en-GB" sz="1400" smtClean="0"/>
              <a:t>Application 2: Multimedia Gallery application that stores all pictures from SNs A and C in which the user is tagged </a:t>
            </a:r>
          </a:p>
          <a:p>
            <a:pPr marL="762000" lvl="2" indent="-176213"/>
            <a:r>
              <a:rPr lang="en-GB" sz="1400" smtClean="0"/>
              <a:t>Receive push notifications about the user having been tagged in pictures from SNs A and C.</a:t>
            </a:r>
          </a:p>
          <a:p>
            <a:pPr marL="407988" lvl="1" indent="-177800"/>
            <a:r>
              <a:rPr lang="en-GB" sz="1400" smtClean="0"/>
              <a:t>Application 3: Address Book application, that enriches the contacts with information from SN B</a:t>
            </a:r>
          </a:p>
          <a:p>
            <a:pPr marL="762000" lvl="2" indent="-176213"/>
            <a:r>
              <a:rPr lang="en-GB" sz="1400" smtClean="0"/>
              <a:t>On demand access to contact information from SN B</a:t>
            </a:r>
          </a:p>
          <a:p>
            <a:pPr marL="177800" indent="-177800"/>
            <a:r>
              <a:rPr lang="en-GB" sz="1800" smtClean="0"/>
              <a:t>The user needs to grant permission to each application to access the requested resources and/or perform the requested operations. The MSN Client may cache this information to make it available to any other interested applications on the same device (</a:t>
            </a:r>
            <a:r>
              <a:rPr lang="en-US" sz="1800" smtClean="0"/>
              <a:t>subject to the policies relevant for the specific applications)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Nuvola 28"/>
          <p:cNvSpPr>
            <a:spLocks noChangeArrowheads="1"/>
          </p:cNvSpPr>
          <p:nvPr/>
        </p:nvSpPr>
        <p:spPr bwMode="auto">
          <a:xfrm>
            <a:off x="642938" y="1073150"/>
            <a:ext cx="7543800" cy="5106988"/>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0 60000 65536"/>
              <a:gd name="T9" fmla="*/ 5898240 60000 65536"/>
              <a:gd name="T10" fmla="*/ 11796480 60000 65536"/>
              <a:gd name="T11" fmla="*/ 17694720 60000 65536"/>
              <a:gd name="T12" fmla="*/ 5954 w 43200"/>
              <a:gd name="T13" fmla="*/ 6524 h 43200"/>
              <a:gd name="T14" fmla="*/ 34174 w 43200"/>
              <a:gd name="T15" fmla="*/ 34674 h 43200"/>
            </a:gdLst>
            <a:ahLst/>
            <a:cxnLst>
              <a:cxn ang="T8">
                <a:pos x="T0" y="T1"/>
              </a:cxn>
              <a:cxn ang="T9">
                <a:pos x="T2" y="T3"/>
              </a:cxn>
              <a:cxn ang="T10">
                <a:pos x="T4" y="T5"/>
              </a:cxn>
              <a:cxn ang="T11">
                <a:pos x="T6" y="T7"/>
              </a:cxn>
            </a:cxnLst>
            <a:rect l="T12" t="T13" r="T14" b="T15"/>
            <a:pathLst>
              <a:path w="43200" h="43200">
                <a:moveTo>
                  <a:pt x="3900" y="14370"/>
                </a:moveTo>
                <a:lnTo>
                  <a:pt x="3899" y="14370"/>
                </a:lnTo>
                <a:cubicBezTo>
                  <a:pt x="3858" y="13959"/>
                  <a:pt x="3838" y="13545"/>
                  <a:pt x="3838" y="13131"/>
                </a:cubicBezTo>
                <a:cubicBezTo>
                  <a:pt x="3838" y="8055"/>
                  <a:pt x="6861" y="3941"/>
                  <a:pt x="10591" y="3941"/>
                </a:cubicBezTo>
                <a:cubicBezTo>
                  <a:pt x="11791" y="3940"/>
                  <a:pt x="12969" y="4376"/>
                  <a:pt x="14005" y="5201"/>
                </a:cubicBezTo>
                <a:lnTo>
                  <a:pt x="14005" y="5202"/>
                </a:lnTo>
                <a:cubicBezTo>
                  <a:pt x="14930" y="2828"/>
                  <a:pt x="16742" y="1343"/>
                  <a:pt x="18715" y="1344"/>
                </a:cubicBezTo>
                <a:cubicBezTo>
                  <a:pt x="20114" y="1344"/>
                  <a:pt x="21458" y="2093"/>
                  <a:pt x="22456" y="3431"/>
                </a:cubicBezTo>
                <a:lnTo>
                  <a:pt x="22456" y="3432"/>
                </a:lnTo>
                <a:cubicBezTo>
                  <a:pt x="23194" y="1415"/>
                  <a:pt x="24707" y="140"/>
                  <a:pt x="26362" y="141"/>
                </a:cubicBezTo>
                <a:cubicBezTo>
                  <a:pt x="27723" y="141"/>
                  <a:pt x="29007" y="1006"/>
                  <a:pt x="29832" y="2481"/>
                </a:cubicBezTo>
                <a:lnTo>
                  <a:pt x="29832" y="2480"/>
                </a:lnTo>
                <a:cubicBezTo>
                  <a:pt x="30755" y="1002"/>
                  <a:pt x="32110" y="149"/>
                  <a:pt x="33538" y="150"/>
                </a:cubicBezTo>
                <a:cubicBezTo>
                  <a:pt x="35888" y="150"/>
                  <a:pt x="37901" y="2435"/>
                  <a:pt x="38318" y="5575"/>
                </a:cubicBezTo>
                <a:lnTo>
                  <a:pt x="38317" y="5576"/>
                </a:lnTo>
                <a:cubicBezTo>
                  <a:pt x="40639" y="6438"/>
                  <a:pt x="42250" y="9313"/>
                  <a:pt x="42250" y="12594"/>
                </a:cubicBezTo>
                <a:cubicBezTo>
                  <a:pt x="42250" y="13579"/>
                  <a:pt x="42103" y="14554"/>
                  <a:pt x="41818" y="15460"/>
                </a:cubicBezTo>
                <a:lnTo>
                  <a:pt x="41818" y="15459"/>
                </a:lnTo>
                <a:cubicBezTo>
                  <a:pt x="42727" y="17070"/>
                  <a:pt x="43220" y="19044"/>
                  <a:pt x="43220" y="21076"/>
                </a:cubicBezTo>
                <a:cubicBezTo>
                  <a:pt x="43220" y="25663"/>
                  <a:pt x="40741" y="29553"/>
                  <a:pt x="37404" y="30203"/>
                </a:cubicBezTo>
                <a:lnTo>
                  <a:pt x="37403" y="30202"/>
                </a:lnTo>
                <a:cubicBezTo>
                  <a:pt x="37378" y="34523"/>
                  <a:pt x="34795" y="38006"/>
                  <a:pt x="31619" y="38007"/>
                </a:cubicBezTo>
                <a:cubicBezTo>
                  <a:pt x="30535" y="38007"/>
                  <a:pt x="29474" y="37593"/>
                  <a:pt x="28555" y="36813"/>
                </a:cubicBezTo>
                <a:lnTo>
                  <a:pt x="28556" y="36813"/>
                </a:lnTo>
                <a:cubicBezTo>
                  <a:pt x="27694" y="40699"/>
                  <a:pt x="25069" y="43357"/>
                  <a:pt x="22094" y="43358"/>
                </a:cubicBezTo>
                <a:cubicBezTo>
                  <a:pt x="19839" y="43358"/>
                  <a:pt x="17733" y="41821"/>
                  <a:pt x="16480" y="39263"/>
                </a:cubicBezTo>
                <a:lnTo>
                  <a:pt x="16480" y="39264"/>
                </a:lnTo>
                <a:cubicBezTo>
                  <a:pt x="15279" y="40250"/>
                  <a:pt x="13904" y="40770"/>
                  <a:pt x="12503" y="40771"/>
                </a:cubicBezTo>
                <a:cubicBezTo>
                  <a:pt x="9735" y="40771"/>
                  <a:pt x="7180" y="38748"/>
                  <a:pt x="5804" y="35469"/>
                </a:cubicBezTo>
                <a:lnTo>
                  <a:pt x="5803" y="35469"/>
                </a:lnTo>
                <a:cubicBezTo>
                  <a:pt x="5635" y="35496"/>
                  <a:pt x="5465" y="35509"/>
                  <a:pt x="5296" y="35510"/>
                </a:cubicBezTo>
                <a:cubicBezTo>
                  <a:pt x="2888" y="35510"/>
                  <a:pt x="936" y="32860"/>
                  <a:pt x="936" y="29592"/>
                </a:cubicBezTo>
                <a:cubicBezTo>
                  <a:pt x="935" y="28090"/>
                  <a:pt x="1356" y="26644"/>
                  <a:pt x="2112" y="25547"/>
                </a:cubicBezTo>
                <a:lnTo>
                  <a:pt x="2113" y="25547"/>
                </a:lnTo>
                <a:cubicBezTo>
                  <a:pt x="781" y="24481"/>
                  <a:pt x="-36" y="22528"/>
                  <a:pt x="-36" y="20418"/>
                </a:cubicBezTo>
                <a:cubicBezTo>
                  <a:pt x="-37" y="17370"/>
                  <a:pt x="1647" y="14817"/>
                  <a:pt x="3863" y="14504"/>
                </a:cubicBezTo>
                <a:close/>
              </a:path>
              <a:path w="43200" h="43200" fill="none">
                <a:moveTo>
                  <a:pt x="4693" y="26177"/>
                </a:moveTo>
                <a:lnTo>
                  <a:pt x="4693" y="26177"/>
                </a:lnTo>
                <a:cubicBezTo>
                  <a:pt x="4580" y="26189"/>
                  <a:pt x="4468" y="26194"/>
                  <a:pt x="4356" y="26195"/>
                </a:cubicBezTo>
                <a:cubicBezTo>
                  <a:pt x="3584" y="26195"/>
                  <a:pt x="2826" y="25913"/>
                  <a:pt x="2160" y="25379"/>
                </a:cubicBezTo>
                <a:moveTo>
                  <a:pt x="6928" y="34899"/>
                </a:moveTo>
                <a:lnTo>
                  <a:pt x="6927" y="34898"/>
                </a:lnTo>
                <a:cubicBezTo>
                  <a:pt x="6572" y="35091"/>
                  <a:pt x="6200" y="35219"/>
                  <a:pt x="5820" y="35280"/>
                </a:cubicBezTo>
                <a:moveTo>
                  <a:pt x="16478" y="39090"/>
                </a:moveTo>
                <a:lnTo>
                  <a:pt x="16477" y="39090"/>
                </a:lnTo>
                <a:cubicBezTo>
                  <a:pt x="16210" y="38544"/>
                  <a:pt x="15986" y="37960"/>
                  <a:pt x="15809" y="37350"/>
                </a:cubicBezTo>
                <a:moveTo>
                  <a:pt x="28827" y="34751"/>
                </a:moveTo>
                <a:lnTo>
                  <a:pt x="28826" y="34750"/>
                </a:lnTo>
                <a:cubicBezTo>
                  <a:pt x="28787" y="35398"/>
                  <a:pt x="28698" y="36038"/>
                  <a:pt x="28560" y="36660"/>
                </a:cubicBezTo>
                <a:moveTo>
                  <a:pt x="34129" y="22954"/>
                </a:moveTo>
                <a:lnTo>
                  <a:pt x="34128" y="22954"/>
                </a:lnTo>
                <a:cubicBezTo>
                  <a:pt x="36118" y="24271"/>
                  <a:pt x="37381" y="27017"/>
                  <a:pt x="37381" y="30027"/>
                </a:cubicBezTo>
                <a:cubicBezTo>
                  <a:pt x="37381" y="30048"/>
                  <a:pt x="37380" y="30069"/>
                  <a:pt x="37380" y="30090"/>
                </a:cubicBezTo>
                <a:moveTo>
                  <a:pt x="41798" y="15354"/>
                </a:moveTo>
                <a:lnTo>
                  <a:pt x="41798" y="15354"/>
                </a:lnTo>
                <a:cubicBezTo>
                  <a:pt x="41473" y="16386"/>
                  <a:pt x="40978" y="17302"/>
                  <a:pt x="40350" y="18030"/>
                </a:cubicBezTo>
                <a:moveTo>
                  <a:pt x="38324" y="5426"/>
                </a:moveTo>
                <a:lnTo>
                  <a:pt x="38324" y="5425"/>
                </a:lnTo>
                <a:cubicBezTo>
                  <a:pt x="38375" y="5811"/>
                  <a:pt x="38401" y="6202"/>
                  <a:pt x="38401" y="6595"/>
                </a:cubicBezTo>
                <a:cubicBezTo>
                  <a:pt x="38401" y="6626"/>
                  <a:pt x="38400" y="6658"/>
                  <a:pt x="38400" y="6690"/>
                </a:cubicBezTo>
                <a:moveTo>
                  <a:pt x="29078" y="3952"/>
                </a:moveTo>
                <a:lnTo>
                  <a:pt x="29078" y="3952"/>
                </a:lnTo>
                <a:cubicBezTo>
                  <a:pt x="29266" y="3369"/>
                  <a:pt x="29516" y="2826"/>
                  <a:pt x="29820" y="2340"/>
                </a:cubicBezTo>
                <a:moveTo>
                  <a:pt x="22141" y="4720"/>
                </a:moveTo>
                <a:lnTo>
                  <a:pt x="22140" y="4719"/>
                </a:lnTo>
                <a:cubicBezTo>
                  <a:pt x="22217" y="4238"/>
                  <a:pt x="22338" y="3771"/>
                  <a:pt x="22500" y="3330"/>
                </a:cubicBezTo>
                <a:moveTo>
                  <a:pt x="14000" y="5192"/>
                </a:moveTo>
                <a:lnTo>
                  <a:pt x="14000" y="5191"/>
                </a:lnTo>
                <a:cubicBezTo>
                  <a:pt x="14471" y="5568"/>
                  <a:pt x="14908" y="6020"/>
                  <a:pt x="15299" y="6540"/>
                </a:cubicBezTo>
                <a:moveTo>
                  <a:pt x="4127" y="15789"/>
                </a:moveTo>
                <a:lnTo>
                  <a:pt x="4127" y="15788"/>
                </a:lnTo>
                <a:cubicBezTo>
                  <a:pt x="4024" y="15324"/>
                  <a:pt x="3948" y="14850"/>
                  <a:pt x="3900" y="14369"/>
                </a:cubicBezTo>
              </a:path>
            </a:pathLst>
          </a:custGeom>
          <a:solidFill>
            <a:schemeClr val="accent1"/>
          </a:solidFill>
          <a:ln w="9525" algn="ctr">
            <a:noFill/>
            <a:round/>
            <a:headEnd/>
            <a:tailEnd/>
          </a:ln>
        </p:spPr>
        <p:txBody>
          <a:bodyPr wrap="none" lIns="91434" tIns="45718" rIns="91434" bIns="45718" anchor="ctr"/>
          <a:lstStyle/>
          <a:p>
            <a:pPr defTabSz="912813"/>
            <a:endParaRPr lang="it-IT" sz="1600">
              <a:solidFill>
                <a:schemeClr val="bg1"/>
              </a:solidFill>
            </a:endParaRPr>
          </a:p>
          <a:p>
            <a:pPr defTabSz="912813"/>
            <a:endParaRPr lang="it-IT" sz="1600">
              <a:solidFill>
                <a:schemeClr val="bg1"/>
              </a:solidFill>
            </a:endParaRPr>
          </a:p>
        </p:txBody>
      </p:sp>
      <p:sp>
        <p:nvSpPr>
          <p:cNvPr id="31746" name="Rectangle 2"/>
          <p:cNvSpPr>
            <a:spLocks noGrp="1" noChangeArrowheads="1"/>
          </p:cNvSpPr>
          <p:nvPr>
            <p:ph type="title"/>
          </p:nvPr>
        </p:nvSpPr>
        <p:spPr/>
        <p:txBody>
          <a:bodyPr/>
          <a:lstStyle/>
          <a:p>
            <a:r>
              <a:rPr lang="en-GB" sz="2400" smtClean="0"/>
              <a:t>Main Use Case(s): </a:t>
            </a:r>
            <a:r>
              <a:rPr lang="en-GB" altLang="zh-CN" sz="2400" smtClean="0">
                <a:solidFill>
                  <a:srgbClr val="000000"/>
                </a:solidFill>
                <a:ea typeface="宋体"/>
                <a:cs typeface="宋体"/>
              </a:rPr>
              <a:t>Multiple device applications support</a:t>
            </a:r>
            <a:r>
              <a:rPr lang="it-IT" altLang="zh-CN" sz="2400" smtClean="0">
                <a:solidFill>
                  <a:srgbClr val="000000"/>
                </a:solidFill>
                <a:ea typeface="宋体"/>
                <a:cs typeface="宋体"/>
              </a:rPr>
              <a:t> </a:t>
            </a:r>
            <a:endParaRPr lang="en-GB" sz="2400" smtClean="0"/>
          </a:p>
        </p:txBody>
      </p:sp>
      <p:pic>
        <p:nvPicPr>
          <p:cNvPr id="31747" name="Picture 12" descr="C:\Documents and Settings\00918141\Local Settings\Temporary Internet Files\Content.IE5\0K6B0DBF\MC900432625[1].png"/>
          <p:cNvPicPr>
            <a:picLocks noChangeAspect="1" noChangeArrowheads="1"/>
          </p:cNvPicPr>
          <p:nvPr/>
        </p:nvPicPr>
        <p:blipFill>
          <a:blip r:embed="rId3"/>
          <a:srcRect/>
          <a:stretch>
            <a:fillRect/>
          </a:stretch>
        </p:blipFill>
        <p:spPr bwMode="auto">
          <a:xfrm>
            <a:off x="3233738" y="1454150"/>
            <a:ext cx="928687" cy="928688"/>
          </a:xfrm>
          <a:prstGeom prst="rect">
            <a:avLst/>
          </a:prstGeom>
          <a:noFill/>
          <a:ln w="9525">
            <a:noFill/>
            <a:miter lim="800000"/>
            <a:headEnd/>
            <a:tailEnd/>
          </a:ln>
        </p:spPr>
      </p:pic>
      <p:sp>
        <p:nvSpPr>
          <p:cNvPr id="31748" name="CasellaDiTesto 15"/>
          <p:cNvSpPr txBox="1">
            <a:spLocks noChangeArrowheads="1"/>
          </p:cNvSpPr>
          <p:nvPr/>
        </p:nvSpPr>
        <p:spPr bwMode="auto">
          <a:xfrm>
            <a:off x="2547938" y="1758950"/>
            <a:ext cx="636587" cy="396875"/>
          </a:xfrm>
          <a:prstGeom prst="rect">
            <a:avLst/>
          </a:prstGeom>
          <a:noFill/>
          <a:ln w="9525">
            <a:noFill/>
            <a:miter lim="800000"/>
            <a:headEnd/>
            <a:tailEnd/>
          </a:ln>
        </p:spPr>
        <p:txBody>
          <a:bodyPr wrap="none" lIns="91434" tIns="45718" rIns="91434" bIns="45718">
            <a:spAutoFit/>
          </a:bodyPr>
          <a:lstStyle/>
          <a:p>
            <a:pPr defTabSz="912813"/>
            <a:r>
              <a:rPr lang="it-IT"/>
              <a:t>Bob</a:t>
            </a:r>
            <a:endParaRPr lang="fr-FR"/>
          </a:p>
        </p:txBody>
      </p:sp>
      <p:pic>
        <p:nvPicPr>
          <p:cNvPr id="31749" name="Picture 7" descr="C:\Documents and Settings\00918141\Local Settings\Temporary Internet Files\Content.IE5\SMB5B9YT\MC900433869[1].png"/>
          <p:cNvPicPr>
            <a:picLocks noChangeAspect="1" noChangeArrowheads="1"/>
          </p:cNvPicPr>
          <p:nvPr/>
        </p:nvPicPr>
        <p:blipFill>
          <a:blip r:embed="rId4"/>
          <a:srcRect/>
          <a:stretch>
            <a:fillRect/>
          </a:stretch>
        </p:blipFill>
        <p:spPr bwMode="auto">
          <a:xfrm>
            <a:off x="4224338" y="1606550"/>
            <a:ext cx="838200" cy="838200"/>
          </a:xfrm>
          <a:prstGeom prst="rect">
            <a:avLst/>
          </a:prstGeom>
          <a:noFill/>
          <a:ln w="9525">
            <a:noFill/>
            <a:miter lim="800000"/>
            <a:headEnd/>
            <a:tailEnd/>
          </a:ln>
        </p:spPr>
      </p:pic>
      <p:pic>
        <p:nvPicPr>
          <p:cNvPr id="16387" name="Picture 3"/>
          <p:cNvPicPr>
            <a:picLocks noChangeAspect="1" noChangeArrowheads="1"/>
          </p:cNvPicPr>
          <p:nvPr/>
        </p:nvPicPr>
        <p:blipFill>
          <a:blip r:embed="rId5"/>
          <a:srcRect/>
          <a:stretch>
            <a:fillRect/>
          </a:stretch>
        </p:blipFill>
        <p:spPr bwMode="auto">
          <a:xfrm>
            <a:off x="6167437" y="2520950"/>
            <a:ext cx="2933700" cy="3644900"/>
          </a:xfrm>
          <a:prstGeom prst="roundRect">
            <a:avLst>
              <a:gd name="adj" fmla="val 16667"/>
            </a:avLst>
          </a:prstGeom>
          <a:ln>
            <a:solidFill>
              <a:schemeClr val="accent1">
                <a:lumMod val="75000"/>
              </a:schemeClr>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1" name="Picture 6"/>
          <p:cNvPicPr>
            <a:picLocks noChangeAspect="1" noChangeArrowheads="1"/>
          </p:cNvPicPr>
          <p:nvPr/>
        </p:nvPicPr>
        <p:blipFill>
          <a:blip r:embed="rId6"/>
          <a:srcRect/>
          <a:stretch>
            <a:fillRect/>
          </a:stretch>
        </p:blipFill>
        <p:spPr bwMode="auto">
          <a:xfrm>
            <a:off x="338137" y="2444750"/>
            <a:ext cx="2585736" cy="3657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6" name="CasellaDiTesto 25"/>
          <p:cNvSpPr txBox="1">
            <a:spLocks noChangeArrowheads="1"/>
          </p:cNvSpPr>
          <p:nvPr/>
        </p:nvSpPr>
        <p:spPr bwMode="auto">
          <a:xfrm>
            <a:off x="490537" y="6102350"/>
            <a:ext cx="1866473"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SN </a:t>
            </a:r>
            <a:r>
              <a:rPr lang="it-IT" dirty="0" err="1">
                <a:effectLst>
                  <a:reflection blurRad="6350" stA="50000" endA="300" endPos="50000" dist="29997" dir="5400000" sy="-100000" algn="bl" rotWithShape="0"/>
                </a:effectLst>
              </a:rPr>
              <a:t>Aggregator</a:t>
            </a:r>
            <a:endParaRPr lang="fr-FR" dirty="0">
              <a:effectLst>
                <a:reflection blurRad="6350" stA="50000" endA="300" endPos="50000" dist="29997" dir="5400000" sy="-100000" algn="bl" rotWithShape="0"/>
              </a:effectLst>
            </a:endParaRPr>
          </a:p>
        </p:txBody>
      </p:sp>
      <p:sp>
        <p:nvSpPr>
          <p:cNvPr id="27" name="CasellaDiTesto 26"/>
          <p:cNvSpPr txBox="1">
            <a:spLocks noChangeArrowheads="1"/>
          </p:cNvSpPr>
          <p:nvPr/>
        </p:nvSpPr>
        <p:spPr bwMode="auto">
          <a:xfrm>
            <a:off x="3309937" y="6102350"/>
            <a:ext cx="2308645" cy="400110"/>
          </a:xfrm>
          <a:prstGeom prst="rect">
            <a:avLst/>
          </a:prstGeom>
          <a:noFill/>
          <a:ln w="9525">
            <a:noFill/>
            <a:miter lim="800000"/>
            <a:headEnd/>
            <a:tailEnd/>
          </a:ln>
        </p:spPr>
        <p:txBody>
          <a:bodyPr wrap="none">
            <a:spAutoFit/>
          </a:bodyPr>
          <a:lstStyle/>
          <a:p>
            <a:pPr>
              <a:defRPr/>
            </a:pPr>
            <a:r>
              <a:rPr lang="it-IT" dirty="0">
                <a:effectLst>
                  <a:reflection blurRad="6350" stA="50000" endA="300" endPos="50000" dist="29997" dir="5400000" sy="-100000" algn="bl" rotWithShape="0"/>
                </a:effectLst>
              </a:rPr>
              <a:t>Multimedia Gallery</a:t>
            </a:r>
            <a:endParaRPr lang="fr-FR" dirty="0">
              <a:effectLst>
                <a:reflection blurRad="6350" stA="50000" endA="300" endPos="50000" dist="29997" dir="5400000" sy="-100000" algn="bl" rotWithShape="0"/>
              </a:effectLst>
            </a:endParaRPr>
          </a:p>
        </p:txBody>
      </p:sp>
      <p:sp>
        <p:nvSpPr>
          <p:cNvPr id="28" name="CasellaDiTesto 27"/>
          <p:cNvSpPr txBox="1">
            <a:spLocks noChangeArrowheads="1"/>
          </p:cNvSpPr>
          <p:nvPr/>
        </p:nvSpPr>
        <p:spPr bwMode="auto">
          <a:xfrm>
            <a:off x="6710280" y="6102350"/>
            <a:ext cx="1781257" cy="400110"/>
          </a:xfrm>
          <a:prstGeom prst="rect">
            <a:avLst/>
          </a:prstGeom>
          <a:noFill/>
          <a:ln w="9525">
            <a:noFill/>
            <a:miter lim="800000"/>
            <a:headEnd/>
            <a:tailEnd/>
          </a:ln>
        </p:spPr>
        <p:txBody>
          <a:bodyPr wrap="none">
            <a:spAutoFit/>
          </a:bodyPr>
          <a:lstStyle/>
          <a:p>
            <a:pPr>
              <a:defRPr/>
            </a:pPr>
            <a:r>
              <a:rPr lang="it-IT" dirty="0" err="1">
                <a:effectLst>
                  <a:reflection blurRad="6350" stA="50000" endA="300" endPos="50000" dist="29997" dir="5400000" sy="-100000" algn="bl" rotWithShape="0"/>
                </a:effectLst>
              </a:rPr>
              <a:t>Address</a:t>
            </a:r>
            <a:r>
              <a:rPr lang="it-IT" dirty="0">
                <a:effectLst>
                  <a:reflection blurRad="6350" stA="50000" endA="300" endPos="50000" dist="29997" dir="5400000" sy="-100000" algn="bl" rotWithShape="0"/>
                </a:effectLst>
              </a:rPr>
              <a:t> Book</a:t>
            </a:r>
            <a:endParaRPr lang="fr-FR" dirty="0">
              <a:effectLst>
                <a:reflection blurRad="6350" stA="50000" endA="300" endPos="50000" dist="29997" dir="5400000" sy="-100000" algn="bl" rotWithShape="0"/>
              </a:effectLst>
            </a:endParaRPr>
          </a:p>
        </p:txBody>
      </p:sp>
      <p:pic>
        <p:nvPicPr>
          <p:cNvPr id="17410" name="Picture 2"/>
          <p:cNvPicPr>
            <a:picLocks noChangeAspect="1" noChangeArrowheads="1"/>
          </p:cNvPicPr>
          <p:nvPr/>
        </p:nvPicPr>
        <p:blipFill>
          <a:blip r:embed="rId7"/>
          <a:srcRect/>
          <a:stretch>
            <a:fillRect/>
          </a:stretch>
        </p:blipFill>
        <p:spPr bwMode="auto">
          <a:xfrm>
            <a:off x="3081337" y="2444750"/>
            <a:ext cx="2971800" cy="36449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3" name="Cubo 12"/>
          <p:cNvSpPr>
            <a:spLocks noChangeArrowheads="1"/>
          </p:cNvSpPr>
          <p:nvPr/>
        </p:nvSpPr>
        <p:spPr bwMode="auto">
          <a:xfrm>
            <a:off x="6891338" y="1225550"/>
            <a:ext cx="500062" cy="714375"/>
          </a:xfrm>
          <a:prstGeom prst="cube">
            <a:avLst>
              <a:gd name="adj" fmla="val 25000"/>
            </a:avLst>
          </a:prstGeom>
          <a:gradFill rotWithShape="1">
            <a:gsLst>
              <a:gs pos="0">
                <a:srgbClr val="7F8DC4"/>
              </a:gs>
              <a:gs pos="80000">
                <a:srgbClr val="A7BAFF"/>
              </a:gs>
              <a:gs pos="100000">
                <a:srgbClr val="A6BAFF"/>
              </a:gs>
            </a:gsLst>
            <a:lin ang="16200000"/>
          </a:gradFill>
          <a:ln w="9525" algn="ctr">
            <a:solidFill>
              <a:srgbClr val="B1C1FA"/>
            </a:solidFill>
            <a:miter lim="800000"/>
            <a:headEnd/>
            <a:tailEnd/>
          </a:ln>
          <a:effectLst>
            <a:outerShdw dist="23000" dir="5400000" rotWithShape="0">
              <a:srgbClr val="000000">
                <a:alpha val="34999"/>
              </a:srgbClr>
            </a:outerShdw>
          </a:effectLst>
        </p:spPr>
        <p:txBody>
          <a:bodyPr wrap="none" lIns="91428" tIns="45715" rIns="91428" bIns="45715" anchor="ctr"/>
          <a:lstStyle/>
          <a:p>
            <a:pPr defTabSz="936625">
              <a:defRPr/>
            </a:pPr>
            <a:endParaRPr lang="it-IT" sz="1800">
              <a:latin typeface="Franklin Gothic Book" pitchFamily="34" charset="0"/>
            </a:endParaRPr>
          </a:p>
        </p:txBody>
      </p:sp>
      <p:cxnSp>
        <p:nvCxnSpPr>
          <p:cNvPr id="31757" name="Connettore 1 21"/>
          <p:cNvCxnSpPr>
            <a:cxnSpLocks noChangeShapeType="1"/>
            <a:endCxn id="13" idx="2"/>
          </p:cNvCxnSpPr>
          <p:nvPr/>
        </p:nvCxnSpPr>
        <p:spPr bwMode="auto">
          <a:xfrm flipV="1">
            <a:off x="5062538" y="1644650"/>
            <a:ext cx="1828800" cy="381000"/>
          </a:xfrm>
          <a:prstGeom prst="line">
            <a:avLst/>
          </a:prstGeom>
          <a:noFill/>
          <a:ln w="9525" algn="ctr">
            <a:solidFill>
              <a:schemeClr val="tx1"/>
            </a:solidFill>
            <a:round/>
            <a:headEnd type="triangle" w="lg" len="lg"/>
            <a:tailEnd type="triangle" w="lg" len="lg"/>
          </a:ln>
        </p:spPr>
      </p:cxnSp>
      <p:cxnSp>
        <p:nvCxnSpPr>
          <p:cNvPr id="31758" name="Connettore 1 21"/>
          <p:cNvCxnSpPr>
            <a:cxnSpLocks noChangeShapeType="1"/>
          </p:cNvCxnSpPr>
          <p:nvPr/>
        </p:nvCxnSpPr>
        <p:spPr bwMode="auto">
          <a:xfrm flipV="1">
            <a:off x="2776538" y="2444750"/>
            <a:ext cx="1866900" cy="304800"/>
          </a:xfrm>
          <a:prstGeom prst="line">
            <a:avLst/>
          </a:prstGeom>
          <a:noFill/>
          <a:ln w="9525" algn="ctr">
            <a:solidFill>
              <a:schemeClr val="tx1"/>
            </a:solidFill>
            <a:round/>
            <a:headEnd type="triangle" w="lg" len="lg"/>
            <a:tailEnd type="triangle" w="lg" len="lg"/>
          </a:ln>
        </p:spPr>
      </p:cxnSp>
      <p:cxnSp>
        <p:nvCxnSpPr>
          <p:cNvPr id="31759" name="Connettore 1 21"/>
          <p:cNvCxnSpPr>
            <a:cxnSpLocks noChangeShapeType="1"/>
          </p:cNvCxnSpPr>
          <p:nvPr/>
        </p:nvCxnSpPr>
        <p:spPr bwMode="auto">
          <a:xfrm rot="10800000">
            <a:off x="4757738" y="2520950"/>
            <a:ext cx="2286000" cy="304800"/>
          </a:xfrm>
          <a:prstGeom prst="line">
            <a:avLst/>
          </a:prstGeom>
          <a:noFill/>
          <a:ln w="9525" algn="ctr">
            <a:solidFill>
              <a:schemeClr val="tx1"/>
            </a:solidFill>
            <a:round/>
            <a:headEnd type="triangle" w="lg" len="lg"/>
            <a:tailEnd type="triangle" w="lg" len="lg"/>
          </a:ln>
        </p:spPr>
      </p:cxnSp>
      <p:cxnSp>
        <p:nvCxnSpPr>
          <p:cNvPr id="31760" name="Connettore 1 21"/>
          <p:cNvCxnSpPr>
            <a:cxnSpLocks noChangeShapeType="1"/>
          </p:cNvCxnSpPr>
          <p:nvPr/>
        </p:nvCxnSpPr>
        <p:spPr bwMode="auto">
          <a:xfrm rot="10800000">
            <a:off x="4643438" y="2444750"/>
            <a:ext cx="342900" cy="304800"/>
          </a:xfrm>
          <a:prstGeom prst="line">
            <a:avLst/>
          </a:prstGeom>
          <a:noFill/>
          <a:ln w="9525" algn="ctr">
            <a:solidFill>
              <a:schemeClr val="tx1"/>
            </a:solidFill>
            <a:round/>
            <a:headEnd type="triangle" w="lg" len="lg"/>
            <a:tailEnd type="triangle" w="lg" len="lg"/>
          </a:ln>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11053</TotalTime>
  <Pages>15</Pages>
  <Words>2467</Words>
  <Application>Microsoft Office PowerPoint</Application>
  <PresentationFormat>Custom</PresentationFormat>
  <Paragraphs>181</Paragraphs>
  <Slides>19</Slides>
  <Notes>15</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1</vt:i4>
      </vt:variant>
      <vt:variant>
        <vt:lpstr>Slide Titles</vt:lpstr>
      </vt:variant>
      <vt:variant>
        <vt:i4>19</vt:i4>
      </vt:variant>
    </vt:vector>
  </HeadingPairs>
  <TitlesOfParts>
    <vt:vector size="28" baseType="lpstr">
      <vt:lpstr>Arial</vt:lpstr>
      <vt:lpstr>Tahoma</vt:lpstr>
      <vt:lpstr>Arial Narrow</vt:lpstr>
      <vt:lpstr>Times New Roman</vt:lpstr>
      <vt:lpstr>宋体</vt:lpstr>
      <vt:lpstr>Franklin Gothic Book</vt:lpstr>
      <vt:lpstr>Wingdings</vt:lpstr>
      <vt:lpstr>OMA Template</vt:lpstr>
      <vt:lpstr>Microsoft Office Excel Worksheet</vt:lpstr>
      <vt:lpstr>OMA-TP-2011-0131R05-WID0244_Mobile_Social_Network_Presentation   Presentation of WID Information WID 0244 – Mobile Social Network</vt:lpstr>
      <vt:lpstr>General information about the Work Item</vt:lpstr>
      <vt:lpstr>Problem / Opportunity Statement</vt:lpstr>
      <vt:lpstr>Main Use Case(s): Federated Scenario</vt:lpstr>
      <vt:lpstr>Main Use Case(s): Federated Scenario</vt:lpstr>
      <vt:lpstr>Main Use Case(s): Multiple devices support </vt:lpstr>
      <vt:lpstr>Main Use Case(s): Multiple devices support </vt:lpstr>
      <vt:lpstr>Main Use Case(s): Multiple device applications support </vt:lpstr>
      <vt:lpstr>Main Use Case(s): Multiple device applications support </vt:lpstr>
      <vt:lpstr>Main market benefits</vt:lpstr>
      <vt:lpstr>How OMA can help</vt:lpstr>
      <vt:lpstr>Impacts, relationships and dependencies</vt:lpstr>
      <vt:lpstr>Proposed Timeline</vt:lpstr>
      <vt:lpstr>Supporting Companies</vt:lpstr>
      <vt:lpstr>Proposed Resources</vt:lpstr>
      <vt:lpstr>Appendix</vt:lpstr>
      <vt:lpstr>Appendix</vt:lpstr>
      <vt:lpstr>Appendix</vt:lpstr>
      <vt:lpstr>Appendix</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R02</cp:lastModifiedBy>
  <cp:revision>417</cp:revision>
  <cp:lastPrinted>1999-04-27T06:51:51Z</cp:lastPrinted>
  <dcterms:created xsi:type="dcterms:W3CDTF">2002-03-19T14:05:12Z</dcterms:created>
  <dcterms:modified xsi:type="dcterms:W3CDTF">2011-04-15T09:36:13Z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