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
  </p:notesMasterIdLst>
  <p:handoutMasterIdLst>
    <p:handoutMasterId r:id="rId21"/>
  </p:handoutMasterIdLst>
  <p:sldIdLst>
    <p:sldId id="293" r:id="rId2"/>
    <p:sldId id="318" r:id="rId3"/>
    <p:sldId id="330" r:id="rId4"/>
    <p:sldId id="319" r:id="rId5"/>
    <p:sldId id="329" r:id="rId6"/>
    <p:sldId id="331" r:id="rId7"/>
    <p:sldId id="320" r:id="rId8"/>
    <p:sldId id="332" r:id="rId9"/>
    <p:sldId id="328" r:id="rId10"/>
    <p:sldId id="321" r:id="rId11"/>
    <p:sldId id="323" r:id="rId12"/>
    <p:sldId id="326" r:id="rId13"/>
    <p:sldId id="325" r:id="rId14"/>
    <p:sldId id="327" r:id="rId15"/>
    <p:sldId id="334" r:id="rId16"/>
    <p:sldId id="335" r:id="rId17"/>
    <p:sldId id="337" r:id="rId18"/>
    <p:sldId id="336" r:id="rId1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94672" autoAdjust="0"/>
  </p:normalViewPr>
  <p:slideViewPr>
    <p:cSldViewPr>
      <p:cViewPr varScale="1">
        <p:scale>
          <a:sx n="63" d="100"/>
          <a:sy n="63" d="100"/>
        </p:scale>
        <p:origin x="-690" y="-11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24037;&#20316;&#34920;%20&#22312;%20OMA-Template-WIDpresentation-20110101-I.ppt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chart>
    <c:plotArea>
      <c:layout>
        <c:manualLayout>
          <c:layoutTarget val="inner"/>
          <c:xMode val="edge"/>
          <c:yMode val="edge"/>
          <c:x val="0.25441696113074536"/>
          <c:y val="4.5070484526964862E-2"/>
          <c:w val="0.67491166077738562"/>
          <c:h val="0.75774752110960064"/>
        </c:manualLayout>
      </c:layout>
      <c:barChart>
        <c:barDir val="bar"/>
        <c:grouping val="stacked"/>
        <c:ser>
          <c:idx val="0"/>
          <c:order val="0"/>
          <c:tx>
            <c:strRef>
              <c:f>'[工作表 在 OMA-Template-WIDpresentation-20110101-I.pptx]Sheet2'!$B$45</c:f>
              <c:strCache>
                <c:ptCount val="1"/>
                <c:pt idx="0">
                  <c:v>Begin</c:v>
                </c:pt>
              </c:strCache>
            </c:strRef>
          </c:tx>
          <c:spPr>
            <a:noFill/>
            <a:ln w="25400">
              <a:noFill/>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OMA-Template-WIDpresentation-20110101-I.pptx]Sheet2'!$B$46:$B$50</c:f>
              <c:numCache>
                <c:formatCode>yyyy\-mm\-dd;@</c:formatCode>
                <c:ptCount val="5"/>
                <c:pt idx="0">
                  <c:v>41223</c:v>
                </c:pt>
                <c:pt idx="1">
                  <c:v>40704</c:v>
                </c:pt>
                <c:pt idx="2">
                  <c:v>41000</c:v>
                </c:pt>
                <c:pt idx="3">
                  <c:v>40826</c:v>
                </c:pt>
                <c:pt idx="4">
                  <c:v>40704</c:v>
                </c:pt>
              </c:numCache>
            </c:numRef>
          </c:val>
        </c:ser>
        <c:ser>
          <c:idx val="1"/>
          <c:order val="1"/>
          <c:tx>
            <c:strRef>
              <c:f>'[工作表 在 OMA-Template-WIDpresentation-20110101-I.pptx]Sheet2'!$C$45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'[工作表 在 OMA-Template-WIDpresentation-20110101-I.pptx]Sheet2'!$A$46:$A$50</c:f>
              <c:strCache>
                <c:ptCount val="5"/>
                <c:pt idx="0">
                  <c:v>Approval phase</c:v>
                </c:pt>
                <c:pt idx="1">
                  <c:v>Development time to Candidate</c:v>
                </c:pt>
                <c:pt idx="2">
                  <c:v>TS</c:v>
                </c:pt>
                <c:pt idx="3">
                  <c:v>AD</c:v>
                </c:pt>
                <c:pt idx="4">
                  <c:v>RD</c:v>
                </c:pt>
              </c:strCache>
            </c:strRef>
          </c:cat>
          <c:val>
            <c:numRef>
              <c:f>'[工作表 在 OMA-Template-WIDpresentation-20110101-I.pptx]Sheet2'!$C$46:$C$50</c:f>
              <c:numCache>
                <c:formatCode>General</c:formatCode>
                <c:ptCount val="5"/>
                <c:pt idx="0">
                  <c:v>30</c:v>
                </c:pt>
                <c:pt idx="1">
                  <c:v>519</c:v>
                </c:pt>
                <c:pt idx="2">
                  <c:v>192</c:v>
                </c:pt>
                <c:pt idx="3">
                  <c:v>244</c:v>
                </c:pt>
                <c:pt idx="4">
                  <c:v>183</c:v>
                </c:pt>
              </c:numCache>
            </c:numRef>
          </c:val>
        </c:ser>
        <c:gapWidth val="80"/>
        <c:overlap val="80"/>
        <c:axId val="82871808"/>
        <c:axId val="82873344"/>
      </c:barChart>
      <c:catAx>
        <c:axId val="82871808"/>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2873344"/>
        <c:crosses val="autoZero"/>
        <c:auto val="1"/>
        <c:lblAlgn val="ctr"/>
        <c:lblOffset val="100"/>
        <c:tickLblSkip val="1"/>
        <c:tickMarkSkip val="1"/>
      </c:catAx>
      <c:valAx>
        <c:axId val="82873344"/>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533"/>
              <c:y val="0.89014202802114517"/>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zh-CN"/>
          </a:p>
        </c:txPr>
        <c:crossAx val="82871808"/>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126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pPr>
            <a:r>
              <a:rPr lang="en-GB" sz="1000" b="1">
                <a:cs typeface="Times New Roman" pitchFamily="18" charset="0"/>
              </a:rPr>
              <a:t>© 2011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a:latin typeface="Arial Narrow" pitchFamily="34" charset="0"/>
              </a:rPr>
              <a:t>OMA-&lt;</a:t>
            </a:r>
            <a:r>
              <a:rPr lang="en-US" sz="1800" b="1" dirty="0" err="1">
                <a:latin typeface="Arial Narrow" pitchFamily="34" charset="0"/>
              </a:rPr>
              <a:t>GrpCode</a:t>
            </a:r>
            <a:r>
              <a:rPr lang="en-US" sz="1800" b="1" dirty="0">
                <a:latin typeface="Arial Narrow" pitchFamily="34" charset="0"/>
              </a:rPr>
              <a:t>&gt;-2011-&lt;</a:t>
            </a:r>
            <a:r>
              <a:rPr lang="en-US" sz="1800" b="1" dirty="0" err="1">
                <a:latin typeface="Arial Narrow" pitchFamily="34" charset="0"/>
              </a:rPr>
              <a:t>DocNum</a:t>
            </a:r>
            <a:r>
              <a:rPr lang="en-US" sz="1800" b="1" dirty="0">
                <a:latin typeface="Arial Narrow" pitchFamily="34" charset="0"/>
              </a:rPr>
              <a:t>&gt;</a:t>
            </a: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DAF7B845-4E35-4D69-AF4A-BD7217892DBC}" type="slidenum">
              <a:rPr lang="en-US" altLang="zh-CN" sz="1800" b="1">
                <a:latin typeface="Arial Narrow" pitchFamily="34" charset="0"/>
                <a:ea typeface="宋体" charset="-122"/>
              </a:rPr>
              <a:pPr algn="r" defTabSz="403225">
                <a:tabLst>
                  <a:tab pos="5372100" algn="ctr"/>
                  <a:tab pos="9182100" algn="r"/>
                </a:tabLst>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[OMA-Template-WIDpresentation-20110101-I]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liweihua@zte.com.cn" TargetMode="External"/><Relationship Id="rId4" Type="http://schemas.openxmlformats.org/officeDocument/2006/relationships/hyperlink" Target="mailto:Hunter_lee@zte.com.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___1.xls"/></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3075"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TP</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15 April, </a:t>
            </a:r>
            <a:r>
              <a:rPr lang="en-US" altLang="zh-CN" b="1" dirty="0">
                <a:latin typeface="Tahoma" pitchFamily="34" charset="0"/>
                <a:ea typeface="宋体" charset="-122"/>
              </a:rPr>
              <a:t>2011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 Hunter Lee, </a:t>
            </a:r>
            <a:r>
              <a:rPr lang="en-US" altLang="zh-CN" b="1" dirty="0" smtClean="0">
                <a:latin typeface="Tahoma" pitchFamily="34" charset="0"/>
                <a:ea typeface="宋体" charset="-122"/>
                <a:hlinkClick r:id="rId4"/>
              </a:rPr>
              <a:t>Hunter_lee@zte.com.cn</a:t>
            </a:r>
            <a:endParaRPr lang="en-US" altLang="zh-CN" b="1" dirty="0" smtClean="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a:t>
            </a:r>
            <a:r>
              <a:rPr lang="en-US" altLang="zh-CN" b="1" dirty="0" err="1" smtClean="0">
                <a:latin typeface="Tahoma" pitchFamily="34" charset="0"/>
                <a:ea typeface="宋体" charset="-122"/>
              </a:rPr>
              <a:t>Weihua</a:t>
            </a:r>
            <a:r>
              <a:rPr lang="en-US" altLang="zh-CN" b="1" dirty="0" smtClean="0">
                <a:latin typeface="Tahoma" pitchFamily="34" charset="0"/>
                <a:ea typeface="宋体" charset="-122"/>
              </a:rPr>
              <a:t> Li, </a:t>
            </a:r>
            <a:r>
              <a:rPr lang="en-US" altLang="zh-CN" b="1" dirty="0" smtClean="0">
                <a:latin typeface="Tahoma" pitchFamily="34" charset="0"/>
                <a:ea typeface="宋体" charset="-122"/>
                <a:hlinkClick r:id="rId5"/>
              </a:rPr>
              <a:t>liweihua@zte.com.cn</a:t>
            </a:r>
            <a:r>
              <a:rPr lang="en-US" altLang="zh-CN" b="1" dirty="0" smtClean="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smtClean="0">
                <a:latin typeface="Tahoma" pitchFamily="34" charset="0"/>
                <a:ea typeface="宋体" charset="-122"/>
              </a:rPr>
              <a:t>	Source:	ZTE Corporation</a:t>
            </a:r>
            <a:endParaRPr lang="en-US" altLang="zh-CN" b="1" dirty="0">
              <a:latin typeface="Tahoma" pitchFamily="34" charset="0"/>
              <a:ea typeface="宋体" charset="-122"/>
            </a:endParaRPr>
          </a:p>
        </p:txBody>
      </p:sp>
      <p:sp>
        <p:nvSpPr>
          <p:cNvPr id="3076"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OMA-TP-2011-0134R02-INP_WID_MCCS_For_Socialization</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a:t>
            </a:r>
            <a:r>
              <a:rPr lang="en-US" altLang="zh-CN" sz="2400" dirty="0" smtClean="0">
                <a:ea typeface="宋体" charset="-122"/>
              </a:rPr>
              <a:t>Presentation of WID Information</a:t>
            </a:r>
            <a:r>
              <a:rPr lang="en-US" altLang="zh-CN" dirty="0" smtClean="0">
                <a:ea typeface="宋体" charset="-122"/>
              </a:rPr>
              <a:t/>
            </a:r>
            <a:br>
              <a:rPr lang="en-US" altLang="zh-CN" dirty="0" smtClean="0">
                <a:ea typeface="宋体" charset="-122"/>
              </a:rPr>
            </a:br>
            <a:r>
              <a:rPr lang="en-US" altLang="zh-CN" dirty="0" smtClean="0">
                <a:ea typeface="宋体" charset="-122"/>
              </a:rPr>
              <a:t>WID MCCS - Mobile Communication Centre Service</a:t>
            </a:r>
          </a:p>
        </p:txBody>
      </p:sp>
      <p:sp>
        <p:nvSpPr>
          <p:cNvPr id="3077"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78"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sz="1800" b="1">
              <a:solidFill>
                <a:srgbClr val="800000"/>
              </a:solidFill>
              <a:latin typeface="Tahoma" pitchFamily="34" charset="0"/>
            </a:endParaRPr>
          </a:p>
        </p:txBody>
      </p:sp>
      <p:sp>
        <p:nvSpPr>
          <p:cNvPr id="3079"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6"/>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a:spcBef>
                <a:spcPct val="35000"/>
              </a:spcBef>
            </a:pPr>
            <a:r>
              <a:rPr lang="en-GB" sz="900">
                <a:cs typeface="Times New Roman" pitchFamily="18" charset="0"/>
              </a:rPr>
              <a:t>THIS DOCUMENT IS PROVIDED ON AN "AS IS" "AS AVAILABLE" AND "WITH ALL FAULTS" BASIS.</a:t>
            </a:r>
            <a:endParaRPr lang="en-GB" sz="900"/>
          </a:p>
        </p:txBody>
      </p:sp>
      <p:sp>
        <p:nvSpPr>
          <p:cNvPr id="3080"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sz="900" b="1">
                <a:cs typeface="Times New Roman" pitchFamily="18" charset="0"/>
              </a:rPr>
              <a:t>Intellectual Property Rights</a:t>
            </a:r>
          </a:p>
          <a:p>
            <a:pPr defTabSz="762000">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smtClean="0"/>
              <a:t>How OMA can help</a:t>
            </a:r>
          </a:p>
        </p:txBody>
      </p:sp>
      <p:sp>
        <p:nvSpPr>
          <p:cNvPr id="7171" name="Rectangle 5"/>
          <p:cNvSpPr>
            <a:spLocks noGrp="1" noChangeArrowheads="1"/>
          </p:cNvSpPr>
          <p:nvPr>
            <p:ph type="body" idx="1"/>
          </p:nvPr>
        </p:nvSpPr>
        <p:spPr/>
        <p:txBody>
          <a:bodyPr/>
          <a:lstStyle/>
          <a:p>
            <a:pPr>
              <a:lnSpc>
                <a:spcPct val="80000"/>
              </a:lnSpc>
            </a:pPr>
            <a:r>
              <a:rPr lang="en-US" altLang="zh-CN" sz="1600" dirty="0" smtClean="0">
                <a:ea typeface="宋体" charset="-122"/>
              </a:rPr>
              <a:t>OMA has already successfully defined many enablers, such as SUPL, CPM, Presence, Mobile Search Framework, etc. and  will allow fast adoption of the standards by the industry. In MCCS, some of the existing technologies defined in OMA may be referred or even reused to avoid duplication as much as possible.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proposed work is to specify an architecture, protocols and APIs.  And It might have several releases with increased scope</a:t>
            </a:r>
          </a:p>
          <a:p>
            <a:pPr>
              <a:lnSpc>
                <a:spcPct val="80000"/>
              </a:lnSpc>
            </a:pPr>
            <a:endParaRPr lang="en-GB" altLang="zh-CN" sz="1600" dirty="0" smtClean="0">
              <a:ea typeface="宋体" charset="-122"/>
            </a:endParaRPr>
          </a:p>
          <a:p>
            <a:pPr>
              <a:lnSpc>
                <a:spcPct val="80000"/>
              </a:lnSpc>
            </a:pPr>
            <a:r>
              <a:rPr lang="en-GB" altLang="zh-CN" sz="1600" dirty="0" smtClean="0">
                <a:ea typeface="宋体" charset="-122"/>
              </a:rPr>
              <a:t>The 1</a:t>
            </a:r>
            <a:r>
              <a:rPr lang="en-GB" altLang="zh-CN" sz="1600" baseline="30000" dirty="0" smtClean="0">
                <a:ea typeface="宋体" charset="-122"/>
              </a:rPr>
              <a:t>st</a:t>
            </a:r>
            <a:r>
              <a:rPr lang="en-GB" altLang="zh-CN" sz="1600" dirty="0" smtClean="0">
                <a:ea typeface="宋体" charset="-122"/>
              </a:rPr>
              <a:t> release of the MCCS should include (but not limited to) the following functions:</a:t>
            </a:r>
          </a:p>
          <a:p>
            <a:pPr marL="742950" lvl="1" indent="-285750">
              <a:lnSpc>
                <a:spcPct val="80000"/>
              </a:lnSpc>
            </a:pPr>
            <a:r>
              <a:rPr lang="en-US" altLang="zh-CN" sz="1600" dirty="0" smtClean="0">
                <a:ea typeface="宋体" charset="-122"/>
              </a:rPr>
              <a:t>Mobile agent management</a:t>
            </a:r>
          </a:p>
          <a:p>
            <a:pPr marL="742950" lvl="1" indent="-285750">
              <a:lnSpc>
                <a:spcPct val="80000"/>
              </a:lnSpc>
            </a:pPr>
            <a:r>
              <a:rPr lang="en-US" altLang="zh-CN" sz="1600" dirty="0" smtClean="0">
                <a:ea typeface="宋体" charset="-122"/>
              </a:rPr>
              <a:t>Customer ‘s  Context</a:t>
            </a:r>
          </a:p>
          <a:p>
            <a:pPr marL="742950" lvl="1" indent="-285750">
              <a:lnSpc>
                <a:spcPct val="80000"/>
              </a:lnSpc>
            </a:pPr>
            <a:r>
              <a:rPr lang="en-US" altLang="zh-CN" sz="1600" dirty="0" smtClean="0">
                <a:ea typeface="宋体" charset="-122"/>
              </a:rPr>
              <a:t>Queuing Services</a:t>
            </a:r>
          </a:p>
          <a:p>
            <a:pPr marL="742950" lvl="1" indent="-285750">
              <a:lnSpc>
                <a:spcPct val="80000"/>
              </a:lnSpc>
            </a:pPr>
            <a:r>
              <a:rPr lang="en-US" altLang="zh-CN" sz="1600" dirty="0" smtClean="0">
                <a:ea typeface="宋体" charset="-122"/>
              </a:rPr>
              <a:t>Charging</a:t>
            </a:r>
          </a:p>
          <a:p>
            <a:pPr marL="742950" lvl="1" indent="-285750">
              <a:lnSpc>
                <a:spcPct val="80000"/>
              </a:lnSpc>
            </a:pPr>
            <a:r>
              <a:rPr lang="en-US" altLang="zh-CN" sz="1600" dirty="0" smtClean="0">
                <a:ea typeface="宋体" charset="-122"/>
              </a:rPr>
              <a:t>Etc.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smtClean="0"/>
              <a:t>Impacts, relationships and dependencies</a:t>
            </a:r>
          </a:p>
        </p:txBody>
      </p:sp>
      <p:sp>
        <p:nvSpPr>
          <p:cNvPr id="8195" name="Rectangle 5"/>
          <p:cNvSpPr>
            <a:spLocks noGrp="1" noChangeArrowheads="1"/>
          </p:cNvSpPr>
          <p:nvPr>
            <p:ph type="body" idx="1"/>
          </p:nvPr>
        </p:nvSpPr>
        <p:spPr/>
        <p:txBody>
          <a:bodyPr/>
          <a:lstStyle/>
          <a:p>
            <a:r>
              <a:rPr lang="en-GB" altLang="zh-CN" sz="2000" dirty="0" smtClean="0">
                <a:ea typeface="宋体" charset="-122"/>
              </a:rPr>
              <a:t>Potential related or impacted Work items/working groups :</a:t>
            </a:r>
          </a:p>
          <a:p>
            <a:pPr lvl="1"/>
            <a:r>
              <a:rPr lang="en-GB" altLang="zh-CN" sz="2000" dirty="0" smtClean="0">
                <a:ea typeface="宋体" charset="-122"/>
              </a:rPr>
              <a:t>MSF, Security, CAB, DM, SUPL, Presence, MCC</a:t>
            </a:r>
          </a:p>
          <a:p>
            <a:pPr lvl="1">
              <a:buFontTx/>
              <a:buNone/>
            </a:pPr>
            <a:endParaRPr lang="en-GB" altLang="zh-CN" sz="2000" dirty="0" smtClean="0">
              <a:ea typeface="宋体" charset="-122"/>
            </a:endParaRPr>
          </a:p>
          <a:p>
            <a:pPr lvl="1">
              <a:buFontTx/>
              <a:buNone/>
            </a:pPr>
            <a:endParaRPr lang="en-GB" altLang="zh-CN" sz="2000" dirty="0" smtClean="0">
              <a:ea typeface="宋体" charset="-122"/>
            </a:endParaRPr>
          </a:p>
          <a:p>
            <a:pPr lvl="1"/>
            <a:endParaRPr lang="en-GB" altLang="zh-CN" dirty="0" smtClean="0">
              <a:ea typeface="宋体" charset="-122"/>
            </a:endParaRPr>
          </a:p>
        </p:txBody>
      </p:sp>
      <p:graphicFrame>
        <p:nvGraphicFramePr>
          <p:cNvPr id="4" name="表格 3"/>
          <p:cNvGraphicFramePr>
            <a:graphicFrameLocks noGrp="1"/>
          </p:cNvGraphicFramePr>
          <p:nvPr/>
        </p:nvGraphicFramePr>
        <p:xfrm>
          <a:off x="1103314" y="2368550"/>
          <a:ext cx="7235823" cy="746760"/>
        </p:xfrm>
        <a:graphic>
          <a:graphicData uri="http://schemas.openxmlformats.org/drawingml/2006/table">
            <a:tbl>
              <a:tblPr/>
              <a:tblGrid>
                <a:gridCol w="803343"/>
                <a:gridCol w="804060"/>
                <a:gridCol w="804060"/>
                <a:gridCol w="804060"/>
                <a:gridCol w="804060"/>
                <a:gridCol w="804060"/>
                <a:gridCol w="804060"/>
                <a:gridCol w="804060"/>
                <a:gridCol w="804060"/>
              </a:tblGrid>
              <a:tr h="240030">
                <a:tc gridSpan="4">
                  <a:txBody>
                    <a:bodyPr/>
                    <a:lstStyle/>
                    <a:p>
                      <a:pPr algn="ctr">
                        <a:spcBef>
                          <a:spcPts val="200"/>
                        </a:spcBef>
                        <a:spcAft>
                          <a:spcPts val="200"/>
                        </a:spcAft>
                      </a:pPr>
                      <a:r>
                        <a:rPr lang="en-GB" sz="1100" b="1" dirty="0">
                          <a:latin typeface="Arial"/>
                          <a:ea typeface="宋体"/>
                        </a:rPr>
                        <a:t>Service Requirements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rowSpan="2">
                  <a:txBody>
                    <a:bodyPr/>
                    <a:lstStyle/>
                    <a:p>
                      <a:pPr algn="ctr">
                        <a:spcBef>
                          <a:spcPts val="200"/>
                        </a:spcBef>
                        <a:spcAft>
                          <a:spcPts val="200"/>
                        </a:spcAft>
                      </a:pPr>
                      <a:r>
                        <a:rPr lang="en-GB" sz="1100" b="1" dirty="0">
                          <a:latin typeface="Arial"/>
                          <a:ea typeface="宋体"/>
                        </a:rPr>
                        <a:t>Arch</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Charging</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Security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a:latin typeface="Arial"/>
                          <a:ea typeface="宋体"/>
                        </a:rPr>
                        <a:t>Privacy</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c rowSpan="2">
                  <a:txBody>
                    <a:bodyPr/>
                    <a:lstStyle/>
                    <a:p>
                      <a:pPr algn="ctr">
                        <a:spcBef>
                          <a:spcPts val="200"/>
                        </a:spcBef>
                        <a:spcAft>
                          <a:spcPts val="200"/>
                        </a:spcAft>
                      </a:pPr>
                      <a:r>
                        <a:rPr lang="en-GB" sz="1100" b="1" dirty="0">
                          <a:latin typeface="Arial"/>
                          <a:ea typeface="宋体"/>
                        </a:rPr>
                        <a:t>IOT</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FFCC"/>
                    </a:solidFill>
                  </a:tcPr>
                </a:tc>
              </a:tr>
              <a:tr h="240030">
                <a:tc>
                  <a:txBody>
                    <a:bodyPr/>
                    <a:lstStyle/>
                    <a:p>
                      <a:pPr algn="ctr">
                        <a:spcBef>
                          <a:spcPts val="200"/>
                        </a:spcBef>
                        <a:spcAft>
                          <a:spcPts val="200"/>
                        </a:spcAft>
                      </a:pPr>
                      <a:r>
                        <a:rPr lang="en-GB" sz="1100" b="1">
                          <a:latin typeface="Arial Narrow"/>
                          <a:ea typeface="宋体"/>
                          <a:cs typeface="Arial"/>
                        </a:rPr>
                        <a:t>Smart Card</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a:latin typeface="Arial"/>
                          <a:ea typeface="宋体"/>
                        </a:rPr>
                        <a:t>Terminals</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a:spcBef>
                          <a:spcPts val="200"/>
                        </a:spcBef>
                        <a:spcAft>
                          <a:spcPts val="200"/>
                        </a:spcAft>
                      </a:pPr>
                      <a:r>
                        <a:rPr lang="en-GB" sz="1100" b="1" dirty="0">
                          <a:latin typeface="Arial"/>
                          <a:ea typeface="宋体"/>
                        </a:rPr>
                        <a:t>Servers</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algn="ctr" fontAlgn="auto" hangingPunct="1">
                        <a:spcBef>
                          <a:spcPts val="200"/>
                        </a:spcBef>
                        <a:spcAft>
                          <a:spcPts val="200"/>
                        </a:spcAft>
                      </a:pPr>
                      <a:r>
                        <a:rPr lang="en-GB" sz="1100" b="1">
                          <a:latin typeface="Arial"/>
                          <a:ea typeface="宋体"/>
                          <a:cs typeface="Arial"/>
                        </a:rPr>
                        <a:t>Access</a:t>
                      </a:r>
                      <a:endParaRPr lang="zh-CN" sz="1100" b="1">
                        <a:latin typeface="Arial"/>
                        <a:ea typeface="宋体"/>
                        <a:cs typeface="Times New Roman"/>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266700">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a:latin typeface="Arial"/>
                          <a:ea typeface="宋体"/>
                        </a:rPr>
                        <a:t>X</a:t>
                      </a: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endParaRPr lang="zh-CN" sz="110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en-GB" sz="1100" b="1" dirty="0">
                          <a:latin typeface="Arial"/>
                          <a:ea typeface="宋体"/>
                        </a:rPr>
                        <a:t>X</a:t>
                      </a:r>
                      <a:endParaRPr lang="zh-CN" sz="1100" dirty="0">
                        <a:latin typeface="Times New Roman"/>
                        <a:ea typeface="宋体"/>
                      </a:endParaRPr>
                    </a:p>
                  </a:txBody>
                  <a:tcPr marL="66886" marR="6688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sp>
        <p:nvSpPr>
          <p:cNvPr id="1116" name="Rectangle 92"/>
          <p:cNvSpPr>
            <a:spLocks noChangeArrowheads="1"/>
          </p:cNvSpPr>
          <p:nvPr/>
        </p:nvSpPr>
        <p:spPr bwMode="auto">
          <a:xfrm>
            <a:off x="261938" y="4883150"/>
            <a:ext cx="4648200" cy="476250"/>
          </a:xfrm>
          <a:prstGeom prst="rect">
            <a:avLst/>
          </a:prstGeom>
          <a:noFill/>
          <a:ln w="12700">
            <a:noFill/>
            <a:miter lim="800000"/>
            <a:headEnd/>
            <a:tailEnd/>
          </a:ln>
          <a:effectLst>
            <a:prstShdw prst="shdw17" dist="17961" dir="2700000">
              <a:schemeClr val="accent1">
                <a:gamma/>
                <a:shade val="60000"/>
                <a:invGamma/>
              </a:schemeClr>
            </a:prstShdw>
          </a:effectLst>
        </p:spPr>
        <p:txBody>
          <a:bodyPr anchor="ctr">
            <a:spAutoFit/>
          </a:bodyPr>
          <a:lstStyle/>
          <a:p>
            <a:r>
              <a:rPr lang="en-US" altLang="zh-CN" sz="1400">
                <a:ea typeface="宋体" charset="-122"/>
              </a:rPr>
              <a:t>Note:  The 'AD start' date should be aligned with the ‘New reqs deadline’.</a:t>
            </a:r>
          </a:p>
        </p:txBody>
      </p:sp>
      <p:graphicFrame>
        <p:nvGraphicFramePr>
          <p:cNvPr id="9" name="表格 8"/>
          <p:cNvGraphicFramePr>
            <a:graphicFrameLocks noGrp="1"/>
          </p:cNvGraphicFramePr>
          <p:nvPr/>
        </p:nvGraphicFramePr>
        <p:xfrm>
          <a:off x="414337" y="1301750"/>
          <a:ext cx="3276599" cy="3352801"/>
        </p:xfrm>
        <a:graphic>
          <a:graphicData uri="http://schemas.openxmlformats.org/drawingml/2006/table">
            <a:tbl>
              <a:tblPr/>
              <a:tblGrid>
                <a:gridCol w="1528347"/>
                <a:gridCol w="758676"/>
                <a:gridCol w="247394"/>
                <a:gridCol w="247394"/>
                <a:gridCol w="247394"/>
                <a:gridCol w="247394"/>
              </a:tblGrid>
              <a:tr h="248356">
                <a:tc>
                  <a:txBody>
                    <a:bodyPr/>
                    <a:lstStyle/>
                    <a:p>
                      <a:pPr algn="l" fontAlgn="b"/>
                      <a:r>
                        <a:rPr lang="zh-CN" altLang="en-US" sz="1000" b="1" i="0" u="none" strike="noStrike" dirty="0">
                          <a:latin typeface="Arial"/>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FFFFFF"/>
                    </a:solidFill>
                  </a:tcPr>
                </a:tc>
                <a:tc>
                  <a:txBody>
                    <a:bodyPr/>
                    <a:lstStyle/>
                    <a:p>
                      <a:pPr algn="l"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FFFFFF"/>
                    </a:solidFill>
                  </a:tcPr>
                </a:tc>
                <a:tc rowSpan="2" gridSpan="4">
                  <a:txBody>
                    <a:bodyPr/>
                    <a:lstStyle/>
                    <a:p>
                      <a:pPr algn="ctr" fontAlgn="t"/>
                      <a:r>
                        <a:rPr lang="en-US" sz="1000" b="1" i="0" u="none" strike="noStrike">
                          <a:latin typeface="Arial"/>
                        </a:rPr>
                        <a:t>Approximate duration in months</a:t>
                      </a:r>
                    </a:p>
                  </a:txBody>
                  <a:tcPr marL="0" marR="0" marT="0" marB="0">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hMerge="1">
                  <a:txBody>
                    <a:bodyPr/>
                    <a:lstStyle/>
                    <a:p>
                      <a:endParaRPr lang="zh-CN" altLang="en-US"/>
                    </a:p>
                  </a:txBody>
                  <a:tcPr/>
                </a:tc>
                <a:tc rowSpan="2" hMerge="1">
                  <a:txBody>
                    <a:bodyPr/>
                    <a:lstStyle/>
                    <a:p>
                      <a:endParaRPr lang="zh-CN" altLang="en-US"/>
                    </a:p>
                  </a:txBody>
                  <a:tcPr/>
                </a:tc>
                <a:tc rowSpan="2" hMerge="1">
                  <a:txBody>
                    <a:bodyPr/>
                    <a:lstStyle/>
                    <a:p>
                      <a:endParaRPr lang="zh-CN" altLang="en-US"/>
                    </a:p>
                  </a:txBody>
                  <a:tcPr/>
                </a:tc>
              </a:tr>
              <a:tr h="510509">
                <a:tc>
                  <a:txBody>
                    <a:bodyPr/>
                    <a:lstStyle/>
                    <a:p>
                      <a:pPr algn="l" fontAlgn="b"/>
                      <a:r>
                        <a:rPr lang="zh-CN" altLang="en-US" sz="1000" b="1" i="0" u="none" strike="noStrike">
                          <a:latin typeface="Arial"/>
                        </a:rPr>
                        <a:t>　</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1" i="0" u="none" strike="noStrike">
                          <a:latin typeface="Arial"/>
                        </a:rPr>
                        <a:t>Date</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gridSpan="4"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c hMerge="1" vMerge="1">
                  <a:txBody>
                    <a:bodyPr/>
                    <a:lstStyle/>
                    <a:p>
                      <a:endParaRPr lang="zh-CN" altLang="en-US"/>
                    </a:p>
                  </a:txBody>
                  <a:tcPr/>
                </a:tc>
              </a:tr>
              <a:tr h="234558">
                <a:tc>
                  <a:txBody>
                    <a:bodyPr/>
                    <a:lstStyle/>
                    <a:p>
                      <a:pPr algn="l" fontAlgn="b"/>
                      <a:r>
                        <a:rPr lang="en-US" sz="1000" b="1" i="0" u="none" strike="noStrike" dirty="0">
                          <a:latin typeface="Arial"/>
                        </a:rPr>
                        <a:t>RD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2011-06-10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234558">
                <a:tc>
                  <a:txBody>
                    <a:bodyPr/>
                    <a:lstStyle/>
                    <a:p>
                      <a:pPr algn="l" fontAlgn="b"/>
                      <a:r>
                        <a:rPr lang="en-US" sz="1000" b="1" i="0" u="none" strike="noStrike">
                          <a:latin typeface="Arial"/>
                        </a:rPr>
                        <a:t>New reqs deadline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review complete</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2011-12-01</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RD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2011-12-10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2011-10-10</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review start</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ctr" fontAlgn="b"/>
                      <a:r>
                        <a:rPr lang="en-US" altLang="zh-CN" sz="1000" b="1" i="0" u="none" strike="noStrike">
                          <a:latin typeface="Arial"/>
                        </a:rPr>
                        <a:t>2012-04-10</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AD as Candidate</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2012-06-10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Detailed spec start</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altLang="zh-CN" sz="1000" b="1" i="0" u="none" strike="noStrike">
                          <a:latin typeface="Arial"/>
                        </a:rPr>
                        <a:t>2012-04-01</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Consistency start</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2012-10-10</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34558">
                <a:tc>
                  <a:txBody>
                    <a:bodyPr/>
                    <a:lstStyle/>
                    <a:p>
                      <a:pPr algn="l" fontAlgn="b"/>
                      <a:r>
                        <a:rPr lang="en-US" sz="1000" b="1" i="0" u="none" strike="noStrike">
                          <a:latin typeface="Arial"/>
                        </a:rPr>
                        <a:t>Enabler as Candidate</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2012-11-10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FFFFFF"/>
                    </a:solidFill>
                  </a:tcPr>
                </a:tc>
              </a:tr>
              <a:tr h="248356">
                <a:tc>
                  <a:txBody>
                    <a:bodyPr/>
                    <a:lstStyle/>
                    <a:p>
                      <a:pPr algn="l" fontAlgn="b"/>
                      <a:r>
                        <a:rPr lang="en-US" sz="1000" b="1" i="0" u="none" strike="noStrike">
                          <a:latin typeface="Arial"/>
                        </a:rPr>
                        <a:t>Enabler Approved</a:t>
                      </a:r>
                    </a:p>
                  </a:txBody>
                  <a:tcPr marL="0" marR="0" marT="0" marB="0" anchor="b">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a:latin typeface="Arial"/>
                        </a:rPr>
                        <a:t>2012-12-10</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zh-CN" altLang="en-US" sz="1000" b="1" i="0" u="none" strike="noStrike">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altLang="zh-CN" sz="1000" b="1" i="0" u="none" strike="noStrike" dirty="0">
                          <a:latin typeface="Arial"/>
                        </a:rPr>
                        <a:t>18</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FFFFFF"/>
                    </a:solidFill>
                  </a:tcPr>
                </a:tc>
              </a:tr>
            </a:tbl>
          </a:graphicData>
        </a:graphic>
      </p:graphicFrame>
      <p:graphicFrame>
        <p:nvGraphicFramePr>
          <p:cNvPr id="11" name="Chart 6"/>
          <p:cNvGraphicFramePr>
            <a:graphicFrameLocks/>
          </p:cNvGraphicFramePr>
          <p:nvPr/>
        </p:nvGraphicFramePr>
        <p:xfrm>
          <a:off x="3767137" y="1301750"/>
          <a:ext cx="5391150" cy="338137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Supporting Companies</a:t>
            </a:r>
          </a:p>
        </p:txBody>
      </p:sp>
      <p:sp>
        <p:nvSpPr>
          <p:cNvPr id="9219" name="Rectangle 3"/>
          <p:cNvSpPr>
            <a:spLocks noGrp="1" noChangeArrowheads="1"/>
          </p:cNvSpPr>
          <p:nvPr>
            <p:ph type="body" sz="half" idx="1"/>
          </p:nvPr>
        </p:nvSpPr>
        <p:spPr>
          <a:xfrm>
            <a:off x="292100" y="1169988"/>
            <a:ext cx="5608638" cy="512762"/>
          </a:xfrm>
        </p:spPr>
        <p:txBody>
          <a:bodyPr/>
          <a:lstStyle/>
          <a:p>
            <a:r>
              <a:rPr lang="en-GB" sz="220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4790440"/>
        </p:xfrm>
        <a:graphic>
          <a:graphicData uri="http://schemas.openxmlformats.org/drawingml/2006/table">
            <a:tbl>
              <a:tblPr/>
              <a:tblGrid>
                <a:gridCol w="4198937"/>
                <a:gridCol w="3848100"/>
              </a:tblGrid>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31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ZTE Corporation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Telecom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10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p:txBody>
          <a:bodyPr/>
          <a:lstStyle/>
          <a:p>
            <a:r>
              <a:rPr lang="en-GB" smtClean="0"/>
              <a:t>Proposed Resources</a:t>
            </a:r>
          </a:p>
        </p:txBody>
      </p:sp>
      <p:sp>
        <p:nvSpPr>
          <p:cNvPr id="10243" name="Rectangle 3"/>
          <p:cNvSpPr>
            <a:spLocks noGrp="1" noChangeArrowheads="1"/>
          </p:cNvSpPr>
          <p:nvPr>
            <p:ph type="body" sz="half" idx="4294967295"/>
          </p:nvPr>
        </p:nvSpPr>
        <p:spPr>
          <a:xfrm>
            <a:off x="292100" y="996950"/>
            <a:ext cx="8732838" cy="512763"/>
          </a:xfrm>
        </p:spPr>
        <p:txBody>
          <a:bodyPr/>
          <a:lstStyle/>
          <a:p>
            <a:r>
              <a:rPr lang="en-GB" sz="220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1"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sz="1800" b="0" i="0" u="none" strike="noStrike" cap="none" normalizeH="0" baseline="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Appendix</a:t>
            </a:r>
            <a:endParaRPr lang="zh-CN" altLang="en-US" dirty="0"/>
          </a:p>
        </p:txBody>
      </p:sp>
      <p:sp>
        <p:nvSpPr>
          <p:cNvPr id="3" name="内容占位符 2"/>
          <p:cNvSpPr>
            <a:spLocks noGrp="1"/>
          </p:cNvSpPr>
          <p:nvPr>
            <p:ph idx="1"/>
          </p:nvPr>
        </p:nvSpPr>
        <p:spPr/>
        <p:txBody>
          <a:bodyPr/>
          <a:lstStyle/>
          <a:p>
            <a:r>
              <a:rPr lang="en-US" altLang="zh-CN" dirty="0" smtClean="0"/>
              <a:t>Comments received in REQ in Sorrento F2F</a:t>
            </a:r>
          </a:p>
          <a:p>
            <a:pPr lvl="1"/>
            <a:r>
              <a:rPr lang="en-US" altLang="zh-CN" dirty="0" smtClean="0"/>
              <a:t>What will be standardized in MCCS?  </a:t>
            </a:r>
            <a:r>
              <a:rPr lang="en-US" altLang="zh-CN" dirty="0" smtClean="0">
                <a:sym typeface="Wingdings" pitchFamily="2" charset="2"/>
              </a:rPr>
              <a:t> the conceptual diagram and use cases diagram are modified to show the potential interfaces (in green) to be standardized.</a:t>
            </a:r>
          </a:p>
          <a:p>
            <a:pPr lvl="1"/>
            <a:r>
              <a:rPr lang="en-US" altLang="zh-CN" dirty="0" smtClean="0">
                <a:sym typeface="Wingdings" pitchFamily="2" charset="2"/>
              </a:rPr>
              <a:t>Some of R&amp;A functions in Mobile Search Framework might be reused or referred in MCCS. during offline discussion, the suggestion is valuable, and R&amp;A in MSF will be referred or even reused in MCCS.</a:t>
            </a:r>
          </a:p>
          <a:p>
            <a:pPr lvl="1"/>
            <a:endParaRPr lang="en-US" altLang="zh-CN" dirty="0" smtClean="0">
              <a:sym typeface="Wingdings" pitchFamily="2" charset="2"/>
            </a:endParaRPr>
          </a:p>
          <a:p>
            <a:pPr lvl="1"/>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ARC in Sorrento F2F</a:t>
            </a:r>
          </a:p>
          <a:p>
            <a:pPr lvl="1"/>
            <a:r>
              <a:rPr lang="en-US" altLang="zh-CN" dirty="0" smtClean="0"/>
              <a:t>What’s the mechanism for mobile agent to work/interact with MCCS server, especially how authenticate an expert in society and out of control of MCCS server? </a:t>
            </a:r>
            <a:r>
              <a:rPr lang="en-US" altLang="zh-CN" dirty="0" smtClean="0">
                <a:sym typeface="Wingdings" pitchFamily="2" charset="2"/>
              </a:rPr>
              <a:t> the interface between expert MCCS server will provide basic mechanism to assure the authentication needed in the use case. and additionally some further features will also be provided by the interface, e.g., security, charging, interacting, etc.</a:t>
            </a:r>
          </a:p>
          <a:p>
            <a:pPr lvl="1"/>
            <a:r>
              <a:rPr lang="en-US" altLang="zh-CN" dirty="0" smtClean="0">
                <a:sym typeface="Wingdings" pitchFamily="2" charset="2"/>
              </a:rPr>
              <a:t>How to deploy MCCS in reality? How can the customer to use the services provided by MCCS?  MCCS can be deployed by operators, and operators can attract considerable customers and experts based one it’s overwhelming number of customers. Regarding deployment, some already existing facilities of Call Centre can be upgraded to support MCCS services.</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Comments received in COM in Sorrento F2F</a:t>
            </a:r>
          </a:p>
          <a:p>
            <a:pPr lvl="1"/>
            <a:r>
              <a:rPr lang="en-US" altLang="zh-CN" dirty="0" smtClean="0"/>
              <a:t>There are some concerns raised regarding authentication of agents (experts), and due to time limitation, this WI will be uploaded to R&amp;A and waiting for comments and questions from other companies.</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Comments received in CD in Sorrento F2F</a:t>
            </a:r>
          </a:p>
          <a:p>
            <a:pPr lvl="1"/>
            <a:r>
              <a:rPr lang="en-US" altLang="zh-CN" dirty="0" smtClean="0"/>
              <a:t>Privacy and authentication model should be considered further for the interface between MCCS server and agents </a:t>
            </a:r>
            <a:r>
              <a:rPr lang="en-US" altLang="zh-CN" dirty="0" smtClean="0">
                <a:sym typeface="Wingdings" pitchFamily="2" charset="2"/>
              </a:rPr>
              <a:t>More consideration needs to be taken in further investigation.</a:t>
            </a:r>
            <a:endParaRPr lang="en-US" altLang="zh-CN" dirty="0" smtClean="0"/>
          </a:p>
          <a:p>
            <a:pPr lvl="1"/>
            <a:r>
              <a:rPr lang="en-US" altLang="zh-CN" dirty="0" smtClean="0"/>
              <a:t>Regarding dependencies, OMA DM might be one of important enablers to be taken into consideration.</a:t>
            </a:r>
          </a:p>
          <a:p>
            <a:pPr lvl="1"/>
            <a:r>
              <a:rPr lang="en-US" altLang="zh-CN" dirty="0" smtClean="0"/>
              <a:t>What’s about existing standards within or out of OMA? </a:t>
            </a:r>
            <a:r>
              <a:rPr lang="en-US" altLang="zh-CN" dirty="0" smtClean="0">
                <a:sym typeface="Wingdings" pitchFamily="2" charset="2"/>
              </a:rPr>
              <a:t> For CSTA, TSAPI and Y.2216, they have their own coverage and can not accommodate the scenarios introduced in MCCS.</a:t>
            </a:r>
          </a:p>
          <a:p>
            <a:pPr lvl="1"/>
            <a:r>
              <a:rPr lang="en-US" altLang="zh-CN" dirty="0" smtClean="0">
                <a:sym typeface="Wingdings" pitchFamily="2" charset="2"/>
              </a:rPr>
              <a:t>What’s the consideration for profit sharing?  MCCS will define mechanisms for implementation of profit sharing between agents and MCCS server.</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title"/>
          </p:nvPr>
        </p:nvSpPr>
        <p:spPr/>
        <p:txBody>
          <a:bodyPr/>
          <a:lstStyle/>
          <a:p>
            <a:r>
              <a:rPr lang="en-GB" dirty="0" smtClean="0"/>
              <a:t>General information about the Work Item</a:t>
            </a:r>
          </a:p>
        </p:txBody>
      </p:sp>
      <p:sp>
        <p:nvSpPr>
          <p:cNvPr id="4099" name="Rectangle 7"/>
          <p:cNvSpPr>
            <a:spLocks noGrp="1" noChangeArrowheads="1"/>
          </p:cNvSpPr>
          <p:nvPr>
            <p:ph type="body" idx="1"/>
          </p:nvPr>
        </p:nvSpPr>
        <p:spPr/>
        <p:txBody>
          <a:bodyPr/>
          <a:lstStyle/>
          <a:p>
            <a:r>
              <a:rPr lang="en-GB" dirty="0" smtClean="0"/>
              <a:t>WID Information</a:t>
            </a:r>
          </a:p>
          <a:p>
            <a:pPr lvl="1"/>
            <a:r>
              <a:rPr lang="en-GB" dirty="0" smtClean="0"/>
              <a:t>WID 243 - </a:t>
            </a:r>
            <a:r>
              <a:rPr lang="en-GB" altLang="zh-CN" dirty="0" smtClean="0">
                <a:ea typeface="宋体" charset="-122"/>
              </a:rPr>
              <a:t>Mobile Communication Centre Service: </a:t>
            </a:r>
            <a:r>
              <a:rPr lang="en-GB" altLang="zh-CN" sz="1800" dirty="0" smtClean="0">
                <a:ea typeface="宋体" charset="-122"/>
              </a:rPr>
              <a:t>http://member.openmobilealliance.org/ftp/Public_documents/TP/Permanent_documents/OMA-WID_0243-MCCS-V1_0-20110412-D.zip</a:t>
            </a:r>
            <a:endParaRPr lang="en-GB" dirty="0" smtClean="0"/>
          </a:p>
          <a:p>
            <a:r>
              <a:rPr lang="en-GB" dirty="0" smtClean="0"/>
              <a:t>Short description</a:t>
            </a:r>
          </a:p>
          <a:p>
            <a:pPr lvl="1"/>
            <a:r>
              <a:rPr lang="en-GB" altLang="zh-CN" dirty="0" smtClean="0">
                <a:ea typeface="宋体" charset="-122"/>
              </a:rPr>
              <a:t>Specification of mobile communication centre services which can provide both customers and enterprises with intelligent and efficient mobile communication centre services.</a:t>
            </a:r>
          </a:p>
          <a:p>
            <a:r>
              <a:rPr lang="en-GB" dirty="0" smtClean="0"/>
              <a:t>WG Handling Proposal</a:t>
            </a:r>
          </a:p>
          <a:p>
            <a:pPr lvl="1"/>
            <a:r>
              <a:rPr lang="en-GB" dirty="0" smtClean="0"/>
              <a:t>TBD</a:t>
            </a:r>
          </a:p>
          <a:p>
            <a:r>
              <a:rPr lang="en-GB" dirty="0" smtClean="0"/>
              <a:t>Status of WID socialisation:</a:t>
            </a:r>
          </a:p>
          <a:p>
            <a:pPr lvl="1"/>
            <a:r>
              <a:rPr lang="en-GB" altLang="zh-CN" dirty="0" smtClean="0">
                <a:ea typeface="宋体" charset="-122"/>
              </a:rPr>
              <a:t>First round to collect feedback and supporters among OMA members.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2547937" y="3782564"/>
            <a:ext cx="4495800" cy="2672032"/>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Problem / Opportunity Statement</a:t>
            </a:r>
            <a:endParaRPr lang="zh-CN" altLang="en-US" dirty="0"/>
          </a:p>
        </p:txBody>
      </p:sp>
      <p:pic>
        <p:nvPicPr>
          <p:cNvPr id="17410" name="Picture 2"/>
          <p:cNvPicPr>
            <a:picLocks noChangeAspect="1" noChangeArrowheads="1"/>
          </p:cNvPicPr>
          <p:nvPr/>
        </p:nvPicPr>
        <p:blipFill>
          <a:blip r:embed="rId3"/>
          <a:srcRect/>
          <a:stretch>
            <a:fillRect/>
          </a:stretch>
        </p:blipFill>
        <p:spPr bwMode="auto">
          <a:xfrm>
            <a:off x="185737" y="1149350"/>
            <a:ext cx="4429125" cy="233362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4833937" y="1073150"/>
            <a:ext cx="4257675" cy="2381250"/>
          </a:xfrm>
          <a:prstGeom prst="rect">
            <a:avLst/>
          </a:prstGeom>
          <a:noFill/>
          <a:ln w="9525">
            <a:noFill/>
            <a:miter lim="800000"/>
            <a:headEnd/>
            <a:tailEnd/>
          </a:ln>
          <a:effectLst/>
        </p:spPr>
      </p:pic>
      <p:sp>
        <p:nvSpPr>
          <p:cNvPr id="8" name="标题 1"/>
          <p:cNvSpPr txBox="1">
            <a:spLocks/>
          </p:cNvSpPr>
          <p:nvPr/>
        </p:nvSpPr>
        <p:spPr bwMode="auto">
          <a:xfrm>
            <a:off x="3995737" y="6102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9" name="标题 1"/>
          <p:cNvSpPr txBox="1">
            <a:spLocks/>
          </p:cNvSpPr>
          <p:nvPr/>
        </p:nvSpPr>
        <p:spPr bwMode="auto">
          <a:xfrm>
            <a:off x="4071937" y="3435350"/>
            <a:ext cx="1176337"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Problem-1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dirty="0" smtClean="0"/>
              <a:t>Problem / Opportunity Statement</a:t>
            </a:r>
          </a:p>
        </p:txBody>
      </p:sp>
      <p:sp>
        <p:nvSpPr>
          <p:cNvPr id="5123" name="Rectangle 1029"/>
          <p:cNvSpPr>
            <a:spLocks noGrp="1" noChangeArrowheads="1"/>
          </p:cNvSpPr>
          <p:nvPr>
            <p:ph type="body" idx="1"/>
          </p:nvPr>
        </p:nvSpPr>
        <p:spPr/>
        <p:txBody>
          <a:bodyPr/>
          <a:lstStyle/>
          <a:p>
            <a:r>
              <a:rPr lang="en-GB" sz="1800" dirty="0" smtClean="0"/>
              <a:t>Communication centre service has been a prosperous industry for many years; however, traditional communication centres are becoming restricted under the background of Web2.0 and mobile internet booming, evolution of network to ALL-IP and the tendency of Telco capabilities exposure due to its self-contained system and outdated business mode</a:t>
            </a:r>
            <a:r>
              <a:rPr lang="en-US" altLang="zh-CN" sz="1800" dirty="0" smtClean="0">
                <a:ea typeface="宋体" charset="-122"/>
              </a:rPr>
              <a:t>. </a:t>
            </a:r>
          </a:p>
          <a:p>
            <a:endParaRPr lang="en-US" altLang="zh-CN" sz="1800" dirty="0" smtClean="0">
              <a:ea typeface="宋体" charset="-122"/>
            </a:endParaRPr>
          </a:p>
          <a:p>
            <a:r>
              <a:rPr lang="en-US" altLang="zh-CN" sz="1800" dirty="0" smtClean="0">
                <a:ea typeface="宋体" charset="-122"/>
              </a:rPr>
              <a:t>There have had some standards for communication centre services, including CSTA, TSAPI, Y.2216, etc. However, these standards are majorly designed for legacy network or specifically for network-coupled services, and cannot accommodate emerging\existing new requirement and tendency, especially for Web2.0 and mobile internet scenarios. </a:t>
            </a:r>
          </a:p>
          <a:p>
            <a:endParaRPr lang="en-US" altLang="zh-CN" sz="1800" dirty="0" smtClean="0">
              <a:ea typeface="宋体" charset="-122"/>
            </a:endParaRPr>
          </a:p>
          <a:p>
            <a:r>
              <a:rPr lang="en-GB" sz="1800" dirty="0" smtClean="0"/>
              <a:t>Additionally, the business model of communication centre implemented based on existing standards is also obsolete since the existing communication centres is usually not profitable</a:t>
            </a:r>
            <a:r>
              <a:rPr lang="en-US" altLang="zh-CN" sz="1800" dirty="0" smtClean="0">
                <a:ea typeface="宋体" charset="-122"/>
              </a:rPr>
              <a:t>.</a:t>
            </a:r>
          </a:p>
          <a:p>
            <a:endParaRPr lang="en-US" altLang="zh-CN" sz="1800" dirty="0" smtClean="0">
              <a:ea typeface="宋体" charset="-122"/>
            </a:endParaRPr>
          </a:p>
          <a:p>
            <a:r>
              <a:rPr lang="en-US" altLang="zh-CN" sz="1800" dirty="0" smtClean="0">
                <a:ea typeface="宋体" charset="-122"/>
              </a:rPr>
              <a:t>The present work item to define a mobile communication centre service is the opportunity to resolve the situation and to produce a standard relevant for the all industry.</a:t>
            </a:r>
          </a:p>
          <a:p>
            <a:endParaRPr lang="en-US" altLang="zh-CN" sz="1800" dirty="0" smtClean="0">
              <a:ea typeface="宋体"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Case(1/5)</a:t>
            </a:r>
            <a:endParaRPr lang="zh-CN" altLang="en-US" dirty="0"/>
          </a:p>
        </p:txBody>
      </p:sp>
      <p:sp>
        <p:nvSpPr>
          <p:cNvPr id="9" name="标题 1"/>
          <p:cNvSpPr txBox="1">
            <a:spLocks/>
          </p:cNvSpPr>
          <p:nvPr/>
        </p:nvSpPr>
        <p:spPr bwMode="auto">
          <a:xfrm>
            <a:off x="4071937" y="51117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Case-1</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6" name="标题 1"/>
          <p:cNvSpPr txBox="1">
            <a:spLocks/>
          </p:cNvSpPr>
          <p:nvPr/>
        </p:nvSpPr>
        <p:spPr bwMode="auto">
          <a:xfrm>
            <a:off x="5291137" y="52641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The</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a:t>
            </a: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 needs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pic>
        <p:nvPicPr>
          <p:cNvPr id="16387" name="Picture 3"/>
          <p:cNvPicPr>
            <a:picLocks noChangeAspect="1" noChangeArrowheads="1"/>
          </p:cNvPicPr>
          <p:nvPr/>
        </p:nvPicPr>
        <p:blipFill>
          <a:blip r:embed="rId2"/>
          <a:srcRect/>
          <a:stretch>
            <a:fillRect/>
          </a:stretch>
        </p:blipFill>
        <p:spPr bwMode="auto">
          <a:xfrm>
            <a:off x="1457325" y="1958975"/>
            <a:ext cx="6448425" cy="310515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2014537" y="1058322"/>
            <a:ext cx="5715000" cy="5201191"/>
          </a:xfrm>
          <a:prstGeom prst="rect">
            <a:avLst/>
          </a:prstGeom>
          <a:noFill/>
          <a:ln w="9525">
            <a:noFill/>
            <a:miter lim="800000"/>
            <a:headEnd/>
            <a:tailEnd/>
          </a:ln>
          <a:effectLst/>
        </p:spPr>
      </p:pic>
      <p:sp>
        <p:nvSpPr>
          <p:cNvPr id="2" name="标题 1"/>
          <p:cNvSpPr>
            <a:spLocks noGrp="1"/>
          </p:cNvSpPr>
          <p:nvPr>
            <p:ph type="title"/>
          </p:nvPr>
        </p:nvSpPr>
        <p:spPr/>
        <p:txBody>
          <a:bodyPr/>
          <a:lstStyle/>
          <a:p>
            <a:r>
              <a:rPr lang="en-GB" dirty="0" smtClean="0"/>
              <a:t>Main Use Case(2/5)</a:t>
            </a:r>
            <a:endParaRPr lang="zh-CN" altLang="en-US" dirty="0"/>
          </a:p>
        </p:txBody>
      </p:sp>
      <p:sp>
        <p:nvSpPr>
          <p:cNvPr id="5" name="标题 1"/>
          <p:cNvSpPr txBox="1">
            <a:spLocks/>
          </p:cNvSpPr>
          <p:nvPr/>
        </p:nvSpPr>
        <p:spPr bwMode="auto">
          <a:xfrm>
            <a:off x="2852737" y="6102350"/>
            <a:ext cx="1371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tx1"/>
                </a:solidFill>
                <a:effectLst/>
                <a:uLnTx/>
                <a:uFillTx/>
                <a:latin typeface="+mj-lt"/>
                <a:ea typeface="+mj-ea"/>
                <a:cs typeface="+mj-cs"/>
              </a:rPr>
              <a:t>Use Case-2</a:t>
            </a:r>
            <a:endParaRPr kumimoji="0" lang="zh-CN" altLang="en-US" sz="1400" b="1" i="0" u="none" strike="noStrike" kern="0" cap="none" spc="0" normalizeH="0" baseline="0" noProof="0" dirty="0">
              <a:ln>
                <a:noFill/>
              </a:ln>
              <a:solidFill>
                <a:schemeClr val="tx1"/>
              </a:solidFill>
              <a:effectLst/>
              <a:uLnTx/>
              <a:uFillTx/>
              <a:latin typeface="+mj-lt"/>
              <a:ea typeface="+mj-ea"/>
              <a:cs typeface="+mj-cs"/>
            </a:endParaRPr>
          </a:p>
        </p:txBody>
      </p:sp>
      <p:sp>
        <p:nvSpPr>
          <p:cNvPr id="6" name="标题 1"/>
          <p:cNvSpPr txBox="1">
            <a:spLocks/>
          </p:cNvSpPr>
          <p:nvPr/>
        </p:nvSpPr>
        <p:spPr bwMode="auto">
          <a:xfrm>
            <a:off x="6281737" y="5187950"/>
            <a:ext cx="2514600" cy="4572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GB" sz="1400" b="1" i="0" u="none" strike="noStrike" kern="0" cap="none" spc="0" normalizeH="0" baseline="0" noProof="0" dirty="0" smtClean="0">
                <a:ln>
                  <a:noFill/>
                </a:ln>
                <a:solidFill>
                  <a:schemeClr val="accent1">
                    <a:lumMod val="75000"/>
                  </a:schemeClr>
                </a:solidFill>
                <a:effectLst/>
                <a:uLnTx/>
                <a:uFillTx/>
                <a:latin typeface="+mj-lt"/>
                <a:ea typeface="+mj-ea"/>
                <a:cs typeface="+mj-cs"/>
              </a:rPr>
              <a:t>Green</a:t>
            </a:r>
            <a:r>
              <a:rPr kumimoji="0" lang="en-GB" sz="1400" b="1" i="0" u="none" strike="noStrike" kern="0" cap="none" spc="0" normalizeH="0" noProof="0" dirty="0" smtClean="0">
                <a:ln>
                  <a:noFill/>
                </a:ln>
                <a:solidFill>
                  <a:schemeClr val="accent1">
                    <a:lumMod val="75000"/>
                  </a:schemeClr>
                </a:solidFill>
                <a:effectLst/>
                <a:uLnTx/>
                <a:uFillTx/>
                <a:latin typeface="+mj-lt"/>
                <a:ea typeface="+mj-ea"/>
                <a:cs typeface="+mj-cs"/>
              </a:rPr>
              <a:t> interfaces need to be standardized</a:t>
            </a:r>
            <a:endParaRPr kumimoji="0" lang="zh-CN" altLang="en-US" sz="1400" b="1" i="0" u="none" strike="noStrike" kern="0" cap="none" spc="0" normalizeH="0" baseline="0" noProof="0" dirty="0">
              <a:ln>
                <a:noFill/>
              </a:ln>
              <a:solidFill>
                <a:schemeClr val="accent1">
                  <a:lumMod val="75000"/>
                </a:schemeClr>
              </a:solidFill>
              <a:effectLst/>
              <a:uLnTx/>
              <a:uFillTx/>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dirty="0" smtClean="0"/>
              <a:t>Main Use Case(3/5)</a:t>
            </a:r>
          </a:p>
        </p:txBody>
      </p:sp>
      <p:sp>
        <p:nvSpPr>
          <p:cNvPr id="6147" name="Rectangle 5"/>
          <p:cNvSpPr>
            <a:spLocks noGrp="1" noChangeArrowheads="1"/>
          </p:cNvSpPr>
          <p:nvPr>
            <p:ph type="body" idx="1"/>
          </p:nvPr>
        </p:nvSpPr>
        <p:spPr>
          <a:xfrm>
            <a:off x="292100" y="1073150"/>
            <a:ext cx="8778875" cy="5383212"/>
          </a:xfrm>
        </p:spPr>
        <p:txBody>
          <a:bodyPr/>
          <a:lstStyle/>
          <a:p>
            <a:r>
              <a:rPr lang="en-US" altLang="zh-CN" sz="1600" dirty="0" smtClean="0">
                <a:ea typeface="宋体" charset="-122"/>
              </a:rPr>
              <a:t>The roles and their relevant mechanism in MCCS include:</a:t>
            </a:r>
          </a:p>
          <a:p>
            <a:pPr marL="742950" lvl="1" indent="-285750"/>
            <a:r>
              <a:rPr lang="en-US" altLang="zh-CN" sz="1600" dirty="0" smtClean="0">
                <a:ea typeface="宋体" charset="-122"/>
              </a:rPr>
              <a:t>Customer: A customer can request communication centre services especially expertise to MCCS service provider through various ways including message, video, audio, web (webpage, widget), etc, based on various access types. </a:t>
            </a:r>
          </a:p>
          <a:p>
            <a:pPr marL="742950" lvl="1" indent="-285750"/>
            <a:r>
              <a:rPr lang="en-US" altLang="zh-CN" sz="1600" dirty="0" smtClean="0">
                <a:ea typeface="宋体" charset="-122"/>
              </a:rPr>
              <a:t>MCCS server: A MCCS server can provide both mobile communication services to customers on one hand and support agent access especially mobile access on the other hand. And MCCS can also interact with Manager to provide services to other domains, e.g., Web.2.0. Besides, the MCCS server can also inter-work with other OMA enablers (e.g. messaging, presence, location, etc) for providing rich and intelligent features. </a:t>
            </a:r>
          </a:p>
          <a:p>
            <a:pPr marL="742950" lvl="1" indent="-285750"/>
            <a:endParaRPr lang="en-US" altLang="zh-CN" sz="1600" dirty="0" smtClean="0">
              <a:ea typeface="宋体" charset="-122"/>
            </a:endParaRPr>
          </a:p>
        </p:txBody>
      </p:sp>
      <p:pic>
        <p:nvPicPr>
          <p:cNvPr id="18434" name="Picture 2"/>
          <p:cNvPicPr>
            <a:picLocks noChangeAspect="1" noChangeArrowheads="1"/>
          </p:cNvPicPr>
          <p:nvPr/>
        </p:nvPicPr>
        <p:blipFill>
          <a:blip r:embed="rId3"/>
          <a:srcRect/>
          <a:stretch>
            <a:fillRect/>
          </a:stretch>
        </p:blipFill>
        <p:spPr bwMode="auto">
          <a:xfrm>
            <a:off x="2547937" y="3282950"/>
            <a:ext cx="4953000" cy="30292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Case(4/5)</a:t>
            </a:r>
            <a:endParaRPr lang="zh-CN" altLang="en-US" dirty="0"/>
          </a:p>
        </p:txBody>
      </p:sp>
      <p:sp>
        <p:nvSpPr>
          <p:cNvPr id="3" name="内容占位符 2"/>
          <p:cNvSpPr>
            <a:spLocks noGrp="1"/>
          </p:cNvSpPr>
          <p:nvPr>
            <p:ph idx="1"/>
          </p:nvPr>
        </p:nvSpPr>
        <p:spPr/>
        <p:txBody>
          <a:bodyPr/>
          <a:lstStyle/>
          <a:p>
            <a:pPr marL="742950" lvl="1" indent="-285750"/>
            <a:r>
              <a:rPr lang="en-US" altLang="zh-CN" sz="1600" dirty="0" smtClean="0">
                <a:ea typeface="宋体" charset="-122"/>
              </a:rPr>
              <a:t>Manager: </a:t>
            </a:r>
            <a:r>
              <a:rPr lang="en-GB" sz="1600" dirty="0" smtClean="0"/>
              <a:t>A manager interacts with multiple Web2.0 websites for collecting information according to certain policies and criteria required by MCCS server and process\filter information and send it back MCCS server. </a:t>
            </a:r>
          </a:p>
          <a:p>
            <a:pPr marL="742950" lvl="1" indent="-285750"/>
            <a:r>
              <a:rPr lang="en-GB" sz="1600" dirty="0" smtClean="0"/>
              <a:t>Agent: An agent can be anyone in society who may have certain expertises and can specify policies for providing services. He/she can share profits with MCCS service provider. In reality, an agent can install agent software on mobile phone, and the agent software provides functions including agent management, security, authentication, profit management, policy management,  real time communication management, etc.</a:t>
            </a:r>
          </a:p>
          <a:p>
            <a:pPr marL="742950" lvl="1" indent="-285750"/>
            <a:r>
              <a:rPr lang="en-GB" sz="1600" dirty="0" smtClean="0"/>
              <a:t> </a:t>
            </a:r>
            <a:r>
              <a:rPr lang="en-US" altLang="zh-CN" sz="1600" dirty="0" smtClean="0">
                <a:ea typeface="宋体" charset="-122"/>
              </a:rPr>
              <a:t>Other domains:  Other domains include Web2.0 applications, e.g., SNS, Blogger, Micro-Blogger, etc, or others where MCCS can provide services for customers.</a:t>
            </a:r>
            <a:endParaRPr lang="en-US" altLang="zh-CN" sz="1400" dirty="0" smtClean="0">
              <a:ea typeface="宋体" charset="-122"/>
            </a:endParaRPr>
          </a:p>
          <a:p>
            <a:pPr lvl="3">
              <a:buNone/>
            </a:pPr>
            <a:endParaRPr lang="en-US" altLang="zh-CN" sz="800" dirty="0" smtClean="0">
              <a:ea typeface="宋体" charset="-122"/>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smtClean="0"/>
              <a:t>Main Use Case(5/5)</a:t>
            </a:r>
            <a:endParaRPr lang="zh-CN" altLang="en-US" dirty="0"/>
          </a:p>
        </p:txBody>
      </p:sp>
      <p:sp>
        <p:nvSpPr>
          <p:cNvPr id="3" name="内容占位符 2"/>
          <p:cNvSpPr>
            <a:spLocks noGrp="1"/>
          </p:cNvSpPr>
          <p:nvPr>
            <p:ph idx="1"/>
          </p:nvPr>
        </p:nvSpPr>
        <p:spPr/>
        <p:txBody>
          <a:bodyPr/>
          <a:lstStyle/>
          <a:p>
            <a:pPr>
              <a:lnSpc>
                <a:spcPct val="80000"/>
              </a:lnSpc>
            </a:pPr>
            <a:r>
              <a:rPr lang="en-US" altLang="zh-CN" sz="1800" dirty="0" smtClean="0">
                <a:ea typeface="宋体" charset="-122"/>
              </a:rPr>
              <a:t>All business roles in MCCS can benefit from MCCS, including:</a:t>
            </a:r>
          </a:p>
          <a:p>
            <a:pPr lvl="1">
              <a:lnSpc>
                <a:spcPct val="80000"/>
              </a:lnSpc>
            </a:pPr>
            <a:r>
              <a:rPr lang="en-US" altLang="zh-CN" sz="1400" dirty="0" smtClean="0">
                <a:ea typeface="宋体" charset="-122"/>
              </a:rPr>
              <a:t>For customers, </a:t>
            </a:r>
            <a:r>
              <a:rPr lang="en-GB" sz="1400" dirty="0" smtClean="0"/>
              <a:t>they can access mobile communication centre services through various communication ways (e.g. video, audio, web, messaging, etc) and acquire intelligent (e.g. context-aware) and appropriate (e.g. expertise) services in time and appropriately</a:t>
            </a:r>
            <a:r>
              <a:rPr lang="en-US" altLang="zh-CN" sz="1400" dirty="0" smtClean="0">
                <a:ea typeface="宋体" charset="-122"/>
              </a:rPr>
              <a:t>.</a:t>
            </a:r>
          </a:p>
          <a:p>
            <a:pPr lvl="1">
              <a:lnSpc>
                <a:spcPct val="80000"/>
              </a:lnSpc>
            </a:pPr>
            <a:r>
              <a:rPr lang="en-US" altLang="zh-CN" sz="1400" dirty="0" smtClean="0">
                <a:ea typeface="宋体" charset="-122"/>
              </a:rPr>
              <a:t>For MCCS server, it</a:t>
            </a:r>
            <a:r>
              <a:rPr lang="en-GB" sz="1400" dirty="0" smtClean="0"/>
              <a:t> can provide intelligent (e.g. context-aware), efficient (e.g. interworking with other enablers or domains)  and immediate services, and can provide attractive business models (e.g. sharing profit with experts outside of communication centre) and provide communication centre services for Web2.0 application, as a consequence, more customers and experts will be attracted to MCCS</a:t>
            </a:r>
            <a:r>
              <a:rPr lang="en-US" altLang="zh-CN" sz="1400" dirty="0" smtClean="0">
                <a:ea typeface="宋体" charset="-122"/>
              </a:rPr>
              <a:t>.</a:t>
            </a:r>
          </a:p>
          <a:p>
            <a:pPr lvl="1">
              <a:lnSpc>
                <a:spcPct val="80000"/>
              </a:lnSpc>
            </a:pPr>
            <a:r>
              <a:rPr lang="en-US" altLang="zh-CN" sz="1400" dirty="0" smtClean="0">
                <a:ea typeface="宋体" charset="-122"/>
              </a:rPr>
              <a:t>For Manager, it can provide information collection for one or multiple MCCS servers and will benefit accordingly.</a:t>
            </a:r>
          </a:p>
          <a:p>
            <a:pPr lvl="1">
              <a:lnSpc>
                <a:spcPct val="80000"/>
              </a:lnSpc>
            </a:pPr>
            <a:r>
              <a:rPr lang="en-US" altLang="zh-CN" sz="1400" dirty="0" smtClean="0">
                <a:ea typeface="宋体" charset="-122"/>
              </a:rPr>
              <a:t>For agents</a:t>
            </a:r>
            <a:r>
              <a:rPr lang="en-US" altLang="zh-CN" sz="1400" smtClean="0">
                <a:ea typeface="宋体" charset="-122"/>
              </a:rPr>
              <a:t>,  agents can </a:t>
            </a:r>
            <a:r>
              <a:rPr lang="en-US" altLang="zh-CN" sz="1400" dirty="0" smtClean="0">
                <a:ea typeface="宋体" charset="-122"/>
              </a:rPr>
              <a:t>provide expertise to customers through various ways especially mobile ways and may share profits with MCCS service provider.</a:t>
            </a:r>
          </a:p>
          <a:p>
            <a:pPr>
              <a:lnSpc>
                <a:spcPct val="80000"/>
              </a:lnSpc>
            </a:pPr>
            <a:r>
              <a:rPr lang="en-US" altLang="zh-CN" sz="1800" dirty="0" smtClean="0">
                <a:ea typeface="宋体" charset="-122"/>
              </a:rPr>
              <a:t>The purpose of the proposed work item is to specify architecture, protocols or APIs accordingly for implementing the functions and features mentioned above.</a:t>
            </a:r>
          </a:p>
          <a:p>
            <a:pPr>
              <a:lnSpc>
                <a:spcPct val="80000"/>
              </a:lnSpc>
            </a:pPr>
            <a:r>
              <a:rPr lang="en-US" altLang="zh-CN" sz="1800" dirty="0" smtClean="0">
                <a:ea typeface="宋体" charset="-122"/>
              </a:rPr>
              <a:t>The architecture of MCCS includes functional entities such as:</a:t>
            </a:r>
          </a:p>
          <a:p>
            <a:pPr lvl="1">
              <a:lnSpc>
                <a:spcPct val="80000"/>
              </a:lnSpc>
            </a:pPr>
            <a:r>
              <a:rPr lang="en-US" altLang="zh-CN" sz="1400" dirty="0" smtClean="0">
                <a:ea typeface="宋体" charset="-122"/>
              </a:rPr>
              <a:t>Customer(Client), MCCS server, Agent,  Manager</a:t>
            </a:r>
          </a:p>
          <a:p>
            <a:pPr>
              <a:lnSpc>
                <a:spcPct val="80000"/>
              </a:lnSpc>
            </a:pPr>
            <a:r>
              <a:rPr lang="en-US" altLang="zh-CN" sz="1800" dirty="0" smtClean="0">
                <a:ea typeface="宋体" charset="-122"/>
              </a:rPr>
              <a:t>The protocols will include all mobile communication service aspects relevant for the business including following functions:</a:t>
            </a:r>
          </a:p>
          <a:p>
            <a:pPr marL="742950" lvl="1" indent="-285750">
              <a:lnSpc>
                <a:spcPct val="80000"/>
              </a:lnSpc>
            </a:pPr>
            <a:r>
              <a:rPr lang="en-US" altLang="zh-CN" sz="1800" dirty="0" smtClean="0">
                <a:ea typeface="宋体" charset="-122"/>
              </a:rPr>
              <a:t>Mobile agent management</a:t>
            </a:r>
          </a:p>
          <a:p>
            <a:pPr marL="742950" lvl="1" indent="-285750">
              <a:lnSpc>
                <a:spcPct val="80000"/>
              </a:lnSpc>
            </a:pPr>
            <a:r>
              <a:rPr lang="en-US" altLang="zh-CN" sz="1800" dirty="0" smtClean="0">
                <a:ea typeface="宋体" charset="-122"/>
              </a:rPr>
              <a:t>Queuing  Services</a:t>
            </a:r>
          </a:p>
          <a:p>
            <a:pPr marL="742950" lvl="1" indent="-285750">
              <a:lnSpc>
                <a:spcPct val="80000"/>
              </a:lnSpc>
            </a:pPr>
            <a:r>
              <a:rPr lang="en-US" altLang="zh-CN" sz="1800" dirty="0" smtClean="0">
                <a:ea typeface="宋体" charset="-122"/>
              </a:rPr>
              <a:t>New services mode (e.g. for Web 2.0), etc.</a:t>
            </a:r>
          </a:p>
          <a:p>
            <a:pPr>
              <a:lnSpc>
                <a:spcPct val="80000"/>
              </a:lnSpc>
            </a:pPr>
            <a:r>
              <a:rPr lang="en-US" altLang="zh-CN" sz="1800" dirty="0" smtClean="0">
                <a:ea typeface="宋体" charset="-122"/>
              </a:rPr>
              <a:t>MCCS provider or  anyone could develop on top of the architecture and protocols.</a:t>
            </a:r>
          </a:p>
          <a:p>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9651</TotalTime>
  <Pages>15</Pages>
  <Words>1668</Words>
  <Application>Microsoft PowerPoint 4.0</Application>
  <PresentationFormat>自定义</PresentationFormat>
  <Paragraphs>204</Paragraphs>
  <Slides>18</Slides>
  <Notes>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OMA Template</vt:lpstr>
      <vt:lpstr>Worksheet</vt:lpstr>
      <vt:lpstr>OMA-TP-2011-0134R02-INP_WID_MCCS_For_Socialization   Presentation of WID Information WID MCCS - Mobile Communication Centre Service</vt:lpstr>
      <vt:lpstr>General information about the Work Item</vt:lpstr>
      <vt:lpstr>Problem / Opportunity Statement</vt:lpstr>
      <vt:lpstr>Problem / Opportunity Statement</vt:lpstr>
      <vt:lpstr>Main Use Case(1/5)</vt:lpstr>
      <vt:lpstr>Main Use Case(2/5)</vt:lpstr>
      <vt:lpstr>Main Use Case(3/5)</vt:lpstr>
      <vt:lpstr>Main Use Case(4/5)</vt:lpstr>
      <vt:lpstr>Main Use Case(5/5)</vt:lpstr>
      <vt:lpstr>How OMA can help</vt:lpstr>
      <vt:lpstr>Impacts, relationships and dependencies</vt:lpstr>
      <vt:lpstr>Proposed Timeline</vt:lpstr>
      <vt:lpstr>Supporting Companies</vt:lpstr>
      <vt:lpstr>Proposed Resources</vt:lpstr>
      <vt:lpstr>Appendix</vt:lpstr>
      <vt:lpstr>幻灯片 16</vt:lpstr>
      <vt:lpstr>幻灯片 17</vt:lpstr>
      <vt:lpstr>幻灯片 18</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HunterLee</cp:lastModifiedBy>
  <cp:revision>393</cp:revision>
  <cp:lastPrinted>1999-04-27T06:51:51Z</cp:lastPrinted>
  <dcterms:created xsi:type="dcterms:W3CDTF">2002-03-19T14:05:12Z</dcterms:created>
  <dcterms:modified xsi:type="dcterms:W3CDTF">2011-04-15T08:46:37Z</dcterms:modified>
</cp:coreProperties>
</file>