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13"/>
  </p:notesMasterIdLst>
  <p:handoutMasterIdLst>
    <p:handoutMasterId r:id="rId14"/>
  </p:handoutMasterIdLst>
  <p:sldIdLst>
    <p:sldId id="293" r:id="rId2"/>
    <p:sldId id="318" r:id="rId3"/>
    <p:sldId id="319" r:id="rId4"/>
    <p:sldId id="328" r:id="rId5"/>
    <p:sldId id="338" r:id="rId6"/>
    <p:sldId id="321" r:id="rId7"/>
    <p:sldId id="323" r:id="rId8"/>
    <p:sldId id="326" r:id="rId9"/>
    <p:sldId id="325" r:id="rId10"/>
    <p:sldId id="327" r:id="rId11"/>
    <p:sldId id="335" r:id="rId12"/>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FFFF99"/>
    <a:srgbClr val="99FFCC"/>
    <a:srgbClr val="FFCCCC"/>
    <a:srgbClr val="FEEDCE"/>
    <a:srgbClr val="330066"/>
    <a:srgbClr val="543800"/>
    <a:srgbClr val="009900"/>
  </p:clrMru>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556" autoAdjust="0"/>
    <p:restoredTop sz="94672" autoAdjust="0"/>
  </p:normalViewPr>
  <p:slideViewPr>
    <p:cSldViewPr>
      <p:cViewPr varScale="1">
        <p:scale>
          <a:sx n="70" d="100"/>
          <a:sy n="70" d="100"/>
        </p:scale>
        <p:origin x="-1038" y="-9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noChangeAspect="1" noChangeArrowheads="1" noTextEdit="1"/>
          </p:cNvSpPr>
          <p:nvPr>
            <p:ph type="sldImg"/>
          </p:nvPr>
        </p:nvSpPr>
        <p:spPr>
          <a:ln/>
        </p:spPr>
      </p:sp>
      <p:sp>
        <p:nvSpPr>
          <p:cNvPr id="16386"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a:spLocks noGrp="1" noRot="1" noChangeAspect="1" noChangeArrowheads="1" noTextEdit="1"/>
          </p:cNvSpPr>
          <p:nvPr>
            <p:ph type="sldImg"/>
          </p:nvPr>
        </p:nvSpPr>
        <p:spPr>
          <a:ln/>
        </p:spPr>
      </p:sp>
      <p:sp>
        <p:nvSpPr>
          <p:cNvPr id="35842" name="Rectangle 3"/>
          <p:cNvSpPr>
            <a:spLocks noGrp="1" noChangeArrowheads="1"/>
          </p:cNvSpPr>
          <p:nvPr>
            <p:ph type="body" idx="1"/>
          </p:nvPr>
        </p:nvSpPr>
        <p:spPr>
          <a:noFill/>
          <a:ln w="9525"/>
        </p:spPr>
        <p:txBody>
          <a:bodyPr/>
          <a:lstStyle/>
          <a:p>
            <a:endParaRPr lang="sv-SE"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ChangeArrowheads="1" noTextEdit="1"/>
          </p:cNvSpPr>
          <p:nvPr>
            <p:ph type="sldImg"/>
          </p:nvPr>
        </p:nvSpPr>
        <p:spPr>
          <a:ln/>
        </p:spPr>
      </p:sp>
      <p:sp>
        <p:nvSpPr>
          <p:cNvPr id="18434"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Rot="1" noChangeAspect="1" noChangeArrowheads="1" noTextEdit="1"/>
          </p:cNvSpPr>
          <p:nvPr>
            <p:ph type="sldImg"/>
          </p:nvPr>
        </p:nvSpPr>
        <p:spPr>
          <a:ln/>
        </p:spPr>
      </p:sp>
      <p:sp>
        <p:nvSpPr>
          <p:cNvPr id="20482"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Rot="1" noChangeAspect="1" noChangeArrowheads="1" noTextEdit="1"/>
          </p:cNvSpPr>
          <p:nvPr>
            <p:ph type="sldImg"/>
          </p:nvPr>
        </p:nvSpPr>
        <p:spPr>
          <a:ln/>
        </p:spPr>
      </p:sp>
      <p:sp>
        <p:nvSpPr>
          <p:cNvPr id="22530"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Rot="1" noChangeAspect="1" noChangeArrowheads="1" noTextEdit="1"/>
          </p:cNvSpPr>
          <p:nvPr>
            <p:ph type="sldImg"/>
          </p:nvPr>
        </p:nvSpPr>
        <p:spPr>
          <a:ln/>
        </p:spPr>
      </p:sp>
      <p:sp>
        <p:nvSpPr>
          <p:cNvPr id="24578"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Rot="1" noChangeAspect="1" noChangeArrowheads="1" noTextEdit="1"/>
          </p:cNvSpPr>
          <p:nvPr>
            <p:ph type="sldImg"/>
          </p:nvPr>
        </p:nvSpPr>
        <p:spPr>
          <a:ln/>
        </p:spPr>
      </p:sp>
      <p:sp>
        <p:nvSpPr>
          <p:cNvPr id="26626"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Rot="1" noChangeAspect="1" noChangeArrowheads="1" noTextEdit="1"/>
          </p:cNvSpPr>
          <p:nvPr>
            <p:ph type="sldImg"/>
          </p:nvPr>
        </p:nvSpPr>
        <p:spPr>
          <a:ln/>
        </p:spPr>
      </p:sp>
      <p:sp>
        <p:nvSpPr>
          <p:cNvPr id="28674"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noRot="1" noChangeAspect="1" noChangeArrowheads="1" noTextEdit="1"/>
          </p:cNvSpPr>
          <p:nvPr>
            <p:ph type="sldImg"/>
          </p:nvPr>
        </p:nvSpPr>
        <p:spPr>
          <a:ln/>
        </p:spPr>
      </p:sp>
      <p:sp>
        <p:nvSpPr>
          <p:cNvPr id="31746"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Rot="1" noChangeAspect="1" noChangeArrowheads="1" noTextEdit="1"/>
          </p:cNvSpPr>
          <p:nvPr>
            <p:ph type="sldImg"/>
          </p:nvPr>
        </p:nvSpPr>
        <p:spPr>
          <a:ln/>
        </p:spPr>
      </p:sp>
      <p:sp>
        <p:nvSpPr>
          <p:cNvPr id="33794"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lIns="90488" tIns="44450" rIns="90488" bIns="4445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22" name="Picture 25" descr="oma bg_v3_2"/>
          <p:cNvPicPr>
            <a:picLocks noChangeAspect="1" noChangeArrowheads="1"/>
          </p:cNvPicPr>
          <p:nvPr userDrawn="1"/>
        </p:nvPicPr>
        <p:blipFill>
          <a:blip r:embed="rId13"/>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lIns="91434" tIns="45718" rIns="91434" bIns="45718"/>
          <a:lstStyle/>
          <a:p>
            <a:pPr defTabSz="912813" eaLnBrk="0" hangingPunct="0">
              <a:lnSpc>
                <a:spcPct val="90000"/>
              </a:lnSpc>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eaLnBrk="0" hangingPunct="0">
              <a:lnSpc>
                <a:spcPct val="90000"/>
              </a:lnSpc>
              <a:defRPr/>
            </a:pPr>
            <a:endParaRPr lang="en-GB" dirty="0"/>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p:spPr>
        <p:txBody>
          <a:bodyPr wrap="none" lIns="91434" tIns="45718" rIns="91434" bIns="45718" anchor="ctr"/>
          <a:lstStyle/>
          <a:p>
            <a:pPr defTabSz="912813" eaLnBrk="0" hangingPunct="0">
              <a:lnSpc>
                <a:spcPct val="90000"/>
              </a:lnSpc>
              <a:defRPr/>
            </a:pPr>
            <a:endParaRPr lang="en-GB"/>
          </a:p>
        </p:txBody>
      </p:sp>
      <p:sp>
        <p:nvSpPr>
          <p:cNvPr id="186385" name="Rectangle 17"/>
          <p:cNvSpPr>
            <a:spLocks noChangeArrowheads="1"/>
          </p:cNvSpPr>
          <p:nvPr userDrawn="1"/>
        </p:nvSpPr>
        <p:spPr bwMode="auto">
          <a:xfrm>
            <a:off x="0" y="6629400"/>
            <a:ext cx="4800600" cy="347663"/>
          </a:xfrm>
          <a:prstGeom prst="rect">
            <a:avLst/>
          </a:prstGeom>
          <a:noFill/>
          <a:ln w="12700">
            <a:noFill/>
            <a:miter lim="800000"/>
            <a:headEnd/>
            <a:tailEnd/>
          </a:ln>
        </p:spPr>
        <p:txBody>
          <a:bodyPr lIns="90483" tIns="44447" rIns="90483" bIns="44447">
            <a:spAutoFit/>
          </a:bodyPr>
          <a:lstStyle/>
          <a:p>
            <a:pPr defTabSz="403225" eaLnBrk="0" hangingPunct="0">
              <a:lnSpc>
                <a:spcPct val="90000"/>
              </a:lnSpc>
              <a:tabLst>
                <a:tab pos="5372100" algn="ctr"/>
                <a:tab pos="9182100" algn="r"/>
              </a:tabLst>
              <a:defRPr/>
            </a:pPr>
            <a:r>
              <a:rPr lang="en-GB" sz="1000" b="1" dirty="0">
                <a:cs typeface="Times New Roman" pitchFamily="18" charset="0"/>
              </a:rPr>
              <a:t>© 2011 Open Mobile Alliance Ltd.  All Rights Reserved.</a:t>
            </a:r>
            <a:endParaRPr lang="en-US" sz="1000" b="1" dirty="0"/>
          </a:p>
          <a:p>
            <a:pPr defTabSz="403225" eaLnBrk="0" hangingPunct="0">
              <a:lnSpc>
                <a:spcPct val="90000"/>
              </a:lnSpc>
              <a:tabLst>
                <a:tab pos="5372100" algn="ctr"/>
                <a:tab pos="9182100" algn="r"/>
              </a:tabLst>
              <a:defRPr/>
            </a:pPr>
            <a:r>
              <a:rPr lang="en-US" sz="900" b="1" dirty="0">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4724400" y="6629400"/>
            <a:ext cx="3352800" cy="336550"/>
          </a:xfrm>
          <a:prstGeom prst="rect">
            <a:avLst/>
          </a:prstGeom>
          <a:noFill/>
          <a:ln w="12700">
            <a:noFill/>
            <a:miter lim="800000"/>
            <a:headEnd/>
            <a:tailEnd/>
          </a:ln>
        </p:spPr>
        <p:txBody>
          <a:bodyPr lIns="90483" tIns="44447" rIns="90483" bIns="44447">
            <a:spAutoFit/>
          </a:bodyPr>
          <a:lstStyle/>
          <a:p>
            <a:pPr algn="ctr" defTabSz="403225" eaLnBrk="0" hangingPunct="0">
              <a:lnSpc>
                <a:spcPct val="90000"/>
              </a:lnSpc>
              <a:tabLst>
                <a:tab pos="5372100" algn="ctr"/>
                <a:tab pos="9182100" algn="r"/>
              </a:tabLst>
              <a:defRPr/>
            </a:pPr>
            <a:r>
              <a:rPr lang="en-US" sz="1800" b="1">
                <a:latin typeface="Arial Narrow" pitchFamily="34" charset="0"/>
              </a:rPr>
              <a:t>OMA-TP-2011-0XXX</a:t>
            </a:r>
          </a:p>
        </p:txBody>
      </p:sp>
      <p:sp>
        <p:nvSpPr>
          <p:cNvPr id="186387" name="Rectangle 19"/>
          <p:cNvSpPr>
            <a:spLocks noChangeArrowheads="1"/>
          </p:cNvSpPr>
          <p:nvPr userDrawn="1"/>
        </p:nvSpPr>
        <p:spPr bwMode="auto">
          <a:xfrm>
            <a:off x="7653338" y="6629400"/>
            <a:ext cx="1709737" cy="404813"/>
          </a:xfrm>
          <a:prstGeom prst="rect">
            <a:avLst/>
          </a:prstGeom>
          <a:noFill/>
          <a:ln w="12700">
            <a:noFill/>
            <a:miter lim="800000"/>
            <a:headEnd/>
            <a:tailEnd/>
          </a:ln>
        </p:spPr>
        <p:txBody>
          <a:bodyPr lIns="90483" tIns="44447" rIns="90483" bIns="44447">
            <a:spAutoFit/>
          </a:bodyPr>
          <a:lstStyle/>
          <a:p>
            <a:pPr algn="r" defTabSz="403225" eaLnBrk="0" hangingPunct="0">
              <a:lnSpc>
                <a:spcPct val="90000"/>
              </a:lnSpc>
              <a:tabLst>
                <a:tab pos="5372100" algn="ctr"/>
                <a:tab pos="9182100" algn="r"/>
              </a:tabLst>
              <a:defRPr/>
            </a:pPr>
            <a:r>
              <a:rPr lang="en-US" sz="1800" b="1" dirty="0">
                <a:latin typeface="Arial Narrow" pitchFamily="34" charset="0"/>
              </a:rPr>
              <a:t>Slide #</a:t>
            </a:r>
            <a:fld id="{543D9CE0-2450-4373-8328-8B0774F7B09A}" type="slidenum">
              <a:rPr lang="en-US" sz="1800" b="1">
                <a:latin typeface="Arial Narrow" pitchFamily="34" charset="0"/>
              </a:rPr>
              <a:pPr algn="r" defTabSz="403225" eaLnBrk="0" hangingPunct="0">
                <a:lnSpc>
                  <a:spcPct val="90000"/>
                </a:lnSpc>
                <a:tabLst>
                  <a:tab pos="5372100" algn="ctr"/>
                  <a:tab pos="9182100" algn="r"/>
                </a:tabLst>
                <a:defRPr/>
              </a:pPr>
              <a:t>‹#›</a:t>
            </a:fld>
            <a:r>
              <a:rPr lang="en-US" sz="1800" b="1" dirty="0">
                <a:latin typeface="Arial Narrow" pitchFamily="34" charset="0"/>
              </a:rPr>
              <a:t/>
            </a:r>
            <a:br>
              <a:rPr lang="en-US" sz="1800" b="1" dirty="0">
                <a:latin typeface="Arial Narrow" pitchFamily="34" charset="0"/>
              </a:rPr>
            </a:br>
            <a:r>
              <a:rPr lang="en-US" sz="500" dirty="0">
                <a:solidFill>
                  <a:srgbClr val="999999"/>
                </a:solidFill>
              </a:rPr>
              <a:t>[OMA-Template-WIDpresentation-20110101-I]</a:t>
            </a:r>
            <a:endParaRPr lang="en-US" sz="1800" b="1" dirty="0">
              <a:latin typeface="Arial Narrow" pitchFamily="34" charset="0"/>
            </a:endParaRPr>
          </a:p>
        </p:txBody>
      </p:sp>
      <p:sp>
        <p:nvSpPr>
          <p:cNvPr id="30729"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3" tIns="44447" rIns="90483" bIns="44447" numCol="1" anchor="ctr" anchorCtr="0" compatLnSpc="1">
            <a:prstTxWarp prst="textNoShape">
              <a:avLst/>
            </a:prstTxWarp>
          </a:bodyPr>
          <a:lstStyle/>
          <a:p>
            <a:pPr lvl="0"/>
            <a:endParaRPr lang="fr-FR" smtClean="0"/>
          </a:p>
        </p:txBody>
      </p:sp>
      <p:sp>
        <p:nvSpPr>
          <p:cNvPr id="30730"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3" tIns="44447" rIns="90483" bIns="44447"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
        <p:nvSpPr>
          <p:cNvPr id="17" name="txtFooterRight"/>
          <p:cNvSpPr txBox="1"/>
          <p:nvPr userDrawn="1"/>
        </p:nvSpPr>
        <p:spPr>
          <a:xfrm>
            <a:off x="6019800" y="6508750"/>
            <a:ext cx="2879725" cy="215900"/>
          </a:xfrm>
          <a:prstGeom prst="rect">
            <a:avLst/>
          </a:prstGeom>
          <a:noFill/>
        </p:spPr>
        <p:txBody>
          <a:bodyPr lIns="0" tIns="0" rIns="0" bIns="0">
            <a:spAutoFit/>
          </a:bodyPr>
          <a:lstStyle/>
          <a:p>
            <a:pPr algn="r" defTabSz="912813">
              <a:lnSpc>
                <a:spcPts val="1700"/>
              </a:lnSpc>
              <a:defRPr/>
            </a:pPr>
            <a:endParaRPr lang="it-IT" sz="1200">
              <a:solidFill>
                <a:srgbClr val="000000"/>
              </a:solidFill>
            </a:endParaRPr>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p:hf sldNum="0" hdr="0" ftr="0" dt="0"/>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sz="2000">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member.openmobilealliance.org/ftp/Public_documents/TP/Permanent_documents/OMA-WID_0247-DynNav-V1_0-20110505-D.zip"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51" descr="oma bg_v3_strong_2"/>
          <p:cNvPicPr>
            <a:picLocks noChangeAspect="1" noChangeArrowheads="1"/>
          </p:cNvPicPr>
          <p:nvPr/>
        </p:nvPicPr>
        <p:blipFill>
          <a:blip r:embed="rId3"/>
          <a:srcRect b="6691"/>
          <a:stretch>
            <a:fillRect/>
          </a:stretch>
        </p:blipFill>
        <p:spPr bwMode="auto">
          <a:xfrm>
            <a:off x="0" y="0"/>
            <a:ext cx="9363075" cy="6553200"/>
          </a:xfrm>
          <a:prstGeom prst="rect">
            <a:avLst/>
          </a:prstGeom>
          <a:noFill/>
          <a:ln w="9525">
            <a:noFill/>
            <a:miter lim="800000"/>
            <a:headEnd/>
            <a:tailEnd/>
          </a:ln>
        </p:spPr>
      </p:pic>
      <p:sp>
        <p:nvSpPr>
          <p:cNvPr id="15362" name="Rectangle 26"/>
          <p:cNvSpPr>
            <a:spLocks noGrp="1" noChangeArrowheads="1"/>
          </p:cNvSpPr>
          <p:nvPr>
            <p:ph type="ctrTitle" idx="4294967295"/>
          </p:nvPr>
        </p:nvSpPr>
        <p:spPr>
          <a:xfrm>
            <a:off x="684213" y="228600"/>
            <a:ext cx="7996237" cy="1652588"/>
          </a:xfrm>
        </p:spPr>
        <p:txBody>
          <a:bodyPr anchor="t"/>
          <a:lstStyle/>
          <a:p>
            <a:r>
              <a:rPr lang="en-US" sz="1800" smtClean="0"/>
              <a:t>OMA-TP-2011-0xxx-WID0247_Dynamic_Navigation_Presentation</a:t>
            </a:r>
            <a:r>
              <a:rPr lang="en-US" sz="2800" smtClean="0"/>
              <a:t/>
            </a:r>
            <a:br>
              <a:rPr lang="en-US" sz="2800" smtClean="0"/>
            </a:br>
            <a:r>
              <a:rPr lang="en-US" sz="1800" smtClean="0"/>
              <a:t/>
            </a:r>
            <a:br>
              <a:rPr lang="en-US" sz="1800" smtClean="0"/>
            </a:br>
            <a:r>
              <a:rPr lang="en-US" sz="4000" smtClean="0"/>
              <a:t> </a:t>
            </a:r>
            <a:r>
              <a:rPr lang="en-US" smtClean="0"/>
              <a:t>Presentation of WID Information</a:t>
            </a:r>
            <a:r>
              <a:rPr lang="en-US" sz="4000" smtClean="0"/>
              <a:t/>
            </a:r>
            <a:br>
              <a:rPr lang="en-US" sz="4000" smtClean="0"/>
            </a:br>
            <a:r>
              <a:rPr lang="en-US" smtClean="0"/>
              <a:t>WID 0247 – Dynamic Navigation</a:t>
            </a:r>
          </a:p>
        </p:txBody>
      </p:sp>
      <p:sp>
        <p:nvSpPr>
          <p:cNvPr id="1536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r>
              <a:rPr lang="en-US" sz="1800" b="1">
                <a:solidFill>
                  <a:srgbClr val="800000"/>
                </a:solidFill>
                <a:latin typeface="Tahoma" pitchFamily="34" charset="0"/>
              </a:rPr>
              <a:t>X</a:t>
            </a:r>
          </a:p>
        </p:txBody>
      </p:sp>
      <p:sp>
        <p:nvSpPr>
          <p:cNvPr id="1536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endParaRPr lang="en-GB" sz="1800" b="1">
              <a:solidFill>
                <a:srgbClr val="800000"/>
              </a:solidFill>
              <a:latin typeface="Tahoma" pitchFamily="34" charset="0"/>
            </a:endParaRPr>
          </a:p>
        </p:txBody>
      </p:sp>
      <p:sp>
        <p:nvSpPr>
          <p:cNvPr id="15365" name="Text Box 57"/>
          <p:cNvSpPr txBox="1">
            <a:spLocks noChangeArrowheads="1"/>
          </p:cNvSpPr>
          <p:nvPr/>
        </p:nvSpPr>
        <p:spPr bwMode="auto">
          <a:xfrm>
            <a:off x="1295400" y="5003800"/>
            <a:ext cx="6781800" cy="633413"/>
          </a:xfrm>
          <a:prstGeom prst="rect">
            <a:avLst/>
          </a:prstGeom>
          <a:solidFill>
            <a:srgbClr val="EAEAEA"/>
          </a:solidFill>
          <a:ln w="6350">
            <a:solidFill>
              <a:schemeClr val="tx1"/>
            </a:solidFill>
            <a:miter lim="800000"/>
            <a:headEnd/>
            <a:tailEnd/>
          </a:ln>
        </p:spPr>
        <p:txBody>
          <a:bodyPr lIns="91434" tIns="45718" rIns="91434" bIns="45718">
            <a:spAutoFit/>
          </a:bodyPr>
          <a:lstStyle/>
          <a:p>
            <a:pPr defTabSz="762000" eaLnBrk="0" hangingPunct="0">
              <a:lnSpc>
                <a:spcPct val="90000"/>
              </a:lnSpc>
              <a:spcBef>
                <a:spcPct val="35000"/>
              </a:spcBef>
            </a:pPr>
            <a:r>
              <a:rPr lang="en-GB" sz="900">
                <a:cs typeface="Times New Roman" pitchFamily="18" charset="0"/>
              </a:rPr>
              <a:t>USE OF THIS DOCUMENT BY NON-OMA MEMBERS IS SUBJECT TO ALL OF THE TERMS AND CONDITIONS OF THE USE AGREEMENT (located at </a:t>
            </a:r>
            <a:r>
              <a:rPr lang="en-GB" sz="900">
                <a:cs typeface="Times New Roman" pitchFamily="18" charset="0"/>
                <a:hlinkClick r:id="rId4"/>
              </a:rPr>
              <a:t>http://www.openmobilealliance.org/UseAgreement.html</a:t>
            </a:r>
            <a:r>
              <a:rPr lang="en-GB" sz="900">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GB" sz="900">
                <a:cs typeface="Times New Roman" pitchFamily="18" charset="0"/>
              </a:rPr>
              <a:t>THIS DOCUMENT IS PROVIDED ON AN "AS IS" "AS AVAILABLE" AND "WITH ALL FAULTS" BASIS.</a:t>
            </a:r>
            <a:endParaRPr lang="en-GB" sz="900"/>
          </a:p>
        </p:txBody>
      </p:sp>
      <p:sp>
        <p:nvSpPr>
          <p:cNvPr id="1536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lIns="91434" tIns="45718" rIns="91434" bIns="45718">
            <a:spAutoFit/>
          </a:bodyPr>
          <a:lstStyle/>
          <a:p>
            <a:pPr algn="ctr" defTabSz="762000" eaLnBrk="0" hangingPunct="0">
              <a:lnSpc>
                <a:spcPct val="90000"/>
              </a:lnSpc>
              <a:spcBef>
                <a:spcPct val="35000"/>
              </a:spcBef>
            </a:pPr>
            <a:r>
              <a:rPr lang="en-GB" sz="900" b="1">
                <a:cs typeface="Times New Roman" pitchFamily="18" charset="0"/>
              </a:rPr>
              <a:t>Intellectual Property Rights</a:t>
            </a:r>
          </a:p>
          <a:p>
            <a:pPr defTabSz="762000" eaLnBrk="0" hangingPunct="0">
              <a:lnSpc>
                <a:spcPct val="90000"/>
              </a:lnSpc>
              <a:spcBef>
                <a:spcPct val="35000"/>
              </a:spcBef>
            </a:pPr>
            <a:r>
              <a:rPr lang="en-GB"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15367"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3" tIns="44447" rIns="90483" bIns="44447"/>
          <a:lstStyle/>
          <a:p>
            <a:pPr defTabSz="762000" eaLnBrk="0" hangingPunct="0">
              <a:lnSpc>
                <a:spcPct val="95000"/>
              </a:lnSpc>
              <a:spcAft>
                <a:spcPct val="35000"/>
              </a:spcAft>
              <a:tabLst>
                <a:tab pos="1827213" algn="r"/>
                <a:tab pos="1939925" algn="l"/>
              </a:tabLst>
            </a:pPr>
            <a:r>
              <a:rPr lang="en-US" altLang="zh-CN" b="1">
                <a:latin typeface="Tahoma" pitchFamily="34" charset="0"/>
                <a:ea typeface="宋体"/>
                <a:cs typeface="宋体"/>
              </a:rPr>
              <a:t>	Submitted To:	OMA TP</a:t>
            </a:r>
          </a:p>
          <a:p>
            <a:pPr defTabSz="762000" eaLnBrk="0" hangingPunct="0">
              <a:lnSpc>
                <a:spcPct val="95000"/>
              </a:lnSpc>
              <a:spcAft>
                <a:spcPct val="35000"/>
              </a:spcAft>
              <a:tabLst>
                <a:tab pos="1827213" algn="r"/>
                <a:tab pos="1939925" algn="l"/>
              </a:tabLst>
            </a:pPr>
            <a:r>
              <a:rPr lang="en-US" altLang="zh-CN" b="1">
                <a:latin typeface="Tahoma" pitchFamily="34" charset="0"/>
                <a:ea typeface="宋体"/>
                <a:cs typeface="宋体"/>
              </a:rPr>
              <a:t>	Date:	04 May 2011	</a:t>
            </a:r>
          </a:p>
          <a:p>
            <a:pPr defTabSz="762000" eaLnBrk="0" hangingPunct="0">
              <a:lnSpc>
                <a:spcPct val="95000"/>
              </a:lnSpc>
              <a:spcAft>
                <a:spcPct val="35000"/>
              </a:spcAft>
              <a:tabLst>
                <a:tab pos="1827213" algn="r"/>
                <a:tab pos="1939925" algn="l"/>
              </a:tabLst>
            </a:pPr>
            <a:r>
              <a:rPr lang="en-US" altLang="zh-CN" b="1">
                <a:latin typeface="Tahoma" pitchFamily="34" charset="0"/>
                <a:ea typeface="宋体"/>
                <a:cs typeface="宋体"/>
              </a:rPr>
              <a:t>	Availability:	      Public            OMA Confidential</a:t>
            </a:r>
          </a:p>
          <a:p>
            <a:pPr defTabSz="762000" eaLnBrk="0" hangingPunct="0">
              <a:lnSpc>
                <a:spcPct val="95000"/>
              </a:lnSpc>
              <a:spcAft>
                <a:spcPct val="35000"/>
              </a:spcAft>
              <a:tabLst>
                <a:tab pos="1827213" algn="r"/>
                <a:tab pos="1939925" algn="l"/>
              </a:tabLst>
            </a:pPr>
            <a:r>
              <a:rPr lang="en-US" altLang="zh-CN" b="1">
                <a:latin typeface="Tahoma" pitchFamily="34" charset="0"/>
                <a:ea typeface="宋体"/>
                <a:cs typeface="宋体"/>
              </a:rPr>
              <a:t>	Contact:	Giorgio Ghinamo, </a:t>
            </a:r>
            <a:r>
              <a:rPr lang="en-US" altLang="zh-CN" sz="1400" b="1">
                <a:latin typeface="Tahoma" pitchFamily="34" charset="0"/>
                <a:ea typeface="宋体"/>
                <a:cs typeface="宋体"/>
              </a:rPr>
              <a:t>giorgio.ghinamo@telecomitalia.it</a:t>
            </a:r>
          </a:p>
          <a:p>
            <a:pPr defTabSz="762000" eaLnBrk="0" hangingPunct="0">
              <a:lnSpc>
                <a:spcPct val="95000"/>
              </a:lnSpc>
              <a:spcAft>
                <a:spcPct val="35000"/>
              </a:spcAft>
              <a:tabLst>
                <a:tab pos="1827213" algn="r"/>
                <a:tab pos="1939925" algn="l"/>
              </a:tabLst>
            </a:pPr>
            <a:r>
              <a:rPr lang="en-US" altLang="zh-CN" b="1">
                <a:latin typeface="Tahoma" pitchFamily="34" charset="0"/>
                <a:ea typeface="宋体"/>
                <a:cs typeface="宋体"/>
              </a:rPr>
              <a:t>	Source:	Telecom Italia, TCS, ZTE, Bell Canada, Polaris 		Wireless</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ChangeArrowheads="1"/>
          </p:cNvSpPr>
          <p:nvPr>
            <p:ph type="title" idx="4294967295"/>
          </p:nvPr>
        </p:nvSpPr>
        <p:spPr/>
        <p:txBody>
          <a:bodyPr/>
          <a:lstStyle/>
          <a:p>
            <a:r>
              <a:rPr lang="en-GB" smtClean="0"/>
              <a:t>Proposed Resources</a:t>
            </a:r>
          </a:p>
        </p:txBody>
      </p:sp>
      <p:sp>
        <p:nvSpPr>
          <p:cNvPr id="34818" name="Rectangle 3"/>
          <p:cNvSpPr>
            <a:spLocks noGrp="1" noChangeArrowheads="1"/>
          </p:cNvSpPr>
          <p:nvPr>
            <p:ph type="body" sz="half" idx="4294967295"/>
          </p:nvPr>
        </p:nvSpPr>
        <p:spPr>
          <a:xfrm>
            <a:off x="292100" y="996950"/>
            <a:ext cx="8732838" cy="512763"/>
          </a:xfrm>
        </p:spPr>
        <p:txBody>
          <a:bodyPr/>
          <a:lstStyle/>
          <a:p>
            <a:r>
              <a:rPr lang="en-GB" sz="2200" smtClean="0"/>
              <a:t>The companies supporting this work item are proposing the following resources:</a:t>
            </a:r>
          </a:p>
        </p:txBody>
      </p:sp>
      <p:graphicFrame>
        <p:nvGraphicFramePr>
          <p:cNvPr id="34864" name="Group 48"/>
          <p:cNvGraphicFramePr>
            <a:graphicFrameLocks noGrp="1"/>
          </p:cNvGraphicFramePr>
          <p:nvPr>
            <p:ph sz="half" idx="4294967295"/>
          </p:nvPr>
        </p:nvGraphicFramePr>
        <p:xfrm>
          <a:off x="749300" y="1468438"/>
          <a:ext cx="8047038" cy="5033962"/>
        </p:xfrm>
        <a:graphic>
          <a:graphicData uri="http://schemas.openxmlformats.org/drawingml/2006/table">
            <a:tbl>
              <a:tblPr/>
              <a:tblGrid>
                <a:gridCol w="4648200"/>
                <a:gridCol w="3398838"/>
              </a:tblGrid>
              <a:tr h="41116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1" i="0" u="none" strike="noStrike" cap="none" normalizeH="0" baseline="0" smtClean="0">
                          <a:ln>
                            <a:noFill/>
                          </a:ln>
                          <a:solidFill>
                            <a:srgbClr val="000066"/>
                          </a:solidFill>
                          <a:effectLst/>
                          <a:latin typeface="Arial Narrow" pitchFamily="34" charset="0"/>
                        </a:rPr>
                        <a:t>Deliverable/Role</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1" i="0" u="none" strike="noStrike" cap="none" normalizeH="0" baseline="0" smtClean="0">
                          <a:ln>
                            <a:noFill/>
                          </a:ln>
                          <a:solidFill>
                            <a:srgbClr val="000066"/>
                          </a:solidFill>
                          <a:effectLst/>
                          <a:latin typeface="Arial Narrow" pitchFamily="34" charset="0"/>
                        </a:rPr>
                        <a:t>Proposed volunteer editor/champion</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3667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Requirements Document (RD)</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Requirements Document  Review Report (RDRR)</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endParaRPr kumimoji="0" lang="en-GB" sz="18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17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Architecture Document (AD)</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endParaRPr kumimoji="0" lang="en-GB" sz="1800" b="0" i="0" u="none" strike="noStrike" cap="none" normalizeH="0" baseline="0" smtClean="0">
                        <a:ln>
                          <a:noFill/>
                        </a:ln>
                        <a:solidFill>
                          <a:schemeClr val="hlink"/>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7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Architecture Document  Review Report (ADRR)</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08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Technical Specification (TS)</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endParaRPr kumimoji="0" lang="en-GB" sz="18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7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Test Requirements (ETR)</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endParaRPr kumimoji="0" lang="en-GB" sz="18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Test Requirements Review Report (ETRRR)</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endParaRPr kumimoji="0" lang="en-GB" sz="18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Release Definition (ERELD)</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endParaRPr kumimoji="0" lang="en-GB" sz="18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7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Consistency Review Report (CONRR)</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endParaRPr kumimoji="0" lang="en-GB" sz="18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WID/WISPR Champion</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Giorgio Ghinamo (Telecom Italia)</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7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 Champion</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endParaRPr kumimoji="0" lang="en-GB" sz="18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13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IOP Champion</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endParaRPr kumimoji="0" lang="en-GB" sz="18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ChangeArrowheads="1"/>
          </p:cNvSpPr>
          <p:nvPr>
            <p:ph type="title"/>
          </p:nvPr>
        </p:nvSpPr>
        <p:spPr/>
        <p:txBody>
          <a:bodyPr/>
          <a:lstStyle/>
          <a:p>
            <a:r>
              <a:rPr lang="en-US" smtClean="0"/>
              <a:t>Appendix</a:t>
            </a:r>
          </a:p>
        </p:txBody>
      </p:sp>
      <p:sp>
        <p:nvSpPr>
          <p:cNvPr id="36866" name="Rectangle 3"/>
          <p:cNvSpPr>
            <a:spLocks noGrp="1" noChangeArrowheads="1"/>
          </p:cNvSpPr>
          <p:nvPr>
            <p:ph type="body" idx="1"/>
          </p:nvPr>
        </p:nvSpPr>
        <p:spPr>
          <a:xfrm>
            <a:off x="292100" y="1169988"/>
            <a:ext cx="8778875" cy="5160962"/>
          </a:xfrm>
        </p:spPr>
        <p:txBody>
          <a:bodyPr/>
          <a:lstStyle/>
          <a:p>
            <a:r>
              <a:rPr lang="en-US" smtClean="0"/>
              <a:t>Comments received from LOC in Sorrento F2F:</a:t>
            </a:r>
          </a:p>
          <a:p>
            <a:pPr lvl="1"/>
            <a:r>
              <a:rPr lang="en-US" smtClean="0"/>
              <a:t>There was a comment that navigation applications already exist -&gt; yes, they exist, but not in a standard solution and not deployable under operator’s control. For an operator this would allow being able to internalize a service rather than having a partner to do so</a:t>
            </a:r>
          </a:p>
          <a:p>
            <a:pPr lvl="1"/>
            <a:r>
              <a:rPr lang="en-US" smtClean="0"/>
              <a:t>There was a comment that this work is only enabling one thing and therefore looks very much like an application. It was suggested that to bundle more functions/features into a new work item would be preferable -&gt; this enabler represents a feature that may be included in a bundle of OMA functionalities already defined (e.g. tracking, assistance, assisted-GPS, high accuracy)</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6"/>
          <p:cNvSpPr>
            <a:spLocks noGrp="1" noChangeArrowheads="1"/>
          </p:cNvSpPr>
          <p:nvPr>
            <p:ph type="title"/>
          </p:nvPr>
        </p:nvSpPr>
        <p:spPr/>
        <p:txBody>
          <a:bodyPr/>
          <a:lstStyle/>
          <a:p>
            <a:r>
              <a:rPr lang="en-GB" smtClean="0"/>
              <a:t>General information about the Work Item</a:t>
            </a:r>
          </a:p>
        </p:txBody>
      </p:sp>
      <p:sp>
        <p:nvSpPr>
          <p:cNvPr id="17410" name="Rectangle 7"/>
          <p:cNvSpPr>
            <a:spLocks noGrp="1" noChangeArrowheads="1"/>
          </p:cNvSpPr>
          <p:nvPr>
            <p:ph type="body" idx="1"/>
          </p:nvPr>
        </p:nvSpPr>
        <p:spPr>
          <a:xfrm>
            <a:off x="292100" y="1169988"/>
            <a:ext cx="8778875" cy="5237162"/>
          </a:xfrm>
        </p:spPr>
        <p:txBody>
          <a:bodyPr/>
          <a:lstStyle/>
          <a:p>
            <a:pPr>
              <a:lnSpc>
                <a:spcPct val="90000"/>
              </a:lnSpc>
            </a:pPr>
            <a:r>
              <a:rPr lang="en-GB" sz="2100" smtClean="0"/>
              <a:t>WID Information</a:t>
            </a:r>
          </a:p>
          <a:p>
            <a:pPr lvl="1">
              <a:lnSpc>
                <a:spcPct val="90000"/>
              </a:lnSpc>
            </a:pPr>
            <a:r>
              <a:rPr lang="en-GB" sz="1900" smtClean="0"/>
              <a:t>WID 0247 – Dynamic Navigation (DynNav)</a:t>
            </a:r>
            <a:endParaRPr lang="en-GB" sz="1900" smtClean="0">
              <a:solidFill>
                <a:srgbClr val="FF0000"/>
              </a:solidFill>
            </a:endParaRPr>
          </a:p>
          <a:p>
            <a:pPr lvl="1">
              <a:lnSpc>
                <a:spcPct val="90000"/>
              </a:lnSpc>
            </a:pPr>
            <a:r>
              <a:rPr lang="en-GB" sz="1900" smtClean="0">
                <a:solidFill>
                  <a:schemeClr val="tx1"/>
                </a:solidFill>
                <a:hlinkClick r:id="rId3"/>
              </a:rPr>
              <a:t>http://member.openmobilealliance.org/ftp/Public_documents/TP/Permanent_documents/OMA-WID_0247-DynNav-V1_0-20110505-D.zip</a:t>
            </a:r>
            <a:r>
              <a:rPr lang="en-GB" sz="1900" smtClean="0">
                <a:solidFill>
                  <a:schemeClr val="tx1"/>
                </a:solidFill>
              </a:rPr>
              <a:t> </a:t>
            </a:r>
          </a:p>
          <a:p>
            <a:pPr>
              <a:lnSpc>
                <a:spcPct val="90000"/>
              </a:lnSpc>
            </a:pPr>
            <a:r>
              <a:rPr lang="en-GB" sz="2100" smtClean="0"/>
              <a:t>Short description</a:t>
            </a:r>
          </a:p>
          <a:p>
            <a:pPr lvl="1">
              <a:lnSpc>
                <a:spcPct val="90000"/>
              </a:lnSpc>
            </a:pPr>
            <a:r>
              <a:rPr lang="en-US" altLang="ko-KR" sz="1900" smtClean="0">
                <a:ea typeface="굴림"/>
                <a:cs typeface="굴림"/>
              </a:rPr>
              <a:t>Navigation Devices (ND) represents a common tool in driving assistance. If traffic information is available at traffic monitoring application level, the optimal route, trying to avoid traffic congestion, may be estimated. This Work item aims at enabling interoperability between navigation clients and a server where traffic information is processed. </a:t>
            </a:r>
          </a:p>
          <a:p>
            <a:pPr lvl="1">
              <a:lnSpc>
                <a:spcPct val="90000"/>
              </a:lnSpc>
            </a:pPr>
            <a:r>
              <a:rPr lang="en-US" altLang="ko-KR" sz="1900" smtClean="0">
                <a:ea typeface="굴림"/>
                <a:cs typeface="굴림"/>
              </a:rPr>
              <a:t>Traffic information delivered to the clients should be encoded according to TPEG standard. </a:t>
            </a:r>
          </a:p>
          <a:p>
            <a:pPr lvl="1">
              <a:lnSpc>
                <a:spcPct val="90000"/>
              </a:lnSpc>
            </a:pPr>
            <a:r>
              <a:rPr lang="en-US" altLang="ko-KR" sz="1900" smtClean="0">
                <a:ea typeface="굴림"/>
                <a:cs typeface="굴림"/>
              </a:rPr>
              <a:t>Information about  position and velocity of NDs is needed to calculate real time traffic information: SUPL and MLP capabilities are used for this purpose </a:t>
            </a:r>
          </a:p>
          <a:p>
            <a:pPr>
              <a:lnSpc>
                <a:spcPct val="90000"/>
              </a:lnSpc>
            </a:pPr>
            <a:r>
              <a:rPr lang="en-GB" sz="2100" smtClean="0"/>
              <a:t>WG Handling Proposal</a:t>
            </a:r>
          </a:p>
          <a:p>
            <a:pPr lvl="1">
              <a:lnSpc>
                <a:spcPct val="90000"/>
              </a:lnSpc>
            </a:pPr>
            <a:r>
              <a:rPr lang="en-GB" altLang="ko-KR" sz="1800" smtClean="0">
                <a:ea typeface="굴림"/>
                <a:cs typeface="굴림"/>
              </a:rPr>
              <a:t>LOC WG </a:t>
            </a:r>
            <a:r>
              <a:rPr lang="en-GB" altLang="ko-KR" sz="1800" smtClean="0">
                <a:solidFill>
                  <a:schemeClr val="tx1"/>
                </a:solidFill>
                <a:ea typeface="굴림"/>
                <a:cs typeface="굴림"/>
              </a:rPr>
              <a:t>to work on combined</a:t>
            </a:r>
            <a:r>
              <a:rPr lang="en-GB" altLang="ko-KR" sz="1800" smtClean="0">
                <a:ea typeface="굴림"/>
                <a:cs typeface="굴림"/>
              </a:rPr>
              <a:t> specification (requirements, architecture, technical specification)</a:t>
            </a:r>
            <a:endParaRPr lang="en-GB" sz="1900" smtClean="0"/>
          </a:p>
          <a:p>
            <a:pPr>
              <a:lnSpc>
                <a:spcPct val="90000"/>
              </a:lnSpc>
            </a:pPr>
            <a:r>
              <a:rPr lang="en-GB" sz="2100" smtClean="0"/>
              <a:t>Status of WID socialisation:</a:t>
            </a:r>
          </a:p>
          <a:p>
            <a:pPr lvl="1">
              <a:lnSpc>
                <a:spcPct val="90000"/>
              </a:lnSpc>
            </a:pPr>
            <a:r>
              <a:rPr lang="en-GB" sz="1900" smtClean="0"/>
              <a:t>(the idea behind the WI) socialized in LOC in Sorrento.</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028"/>
          <p:cNvSpPr>
            <a:spLocks noGrp="1" noChangeArrowheads="1"/>
          </p:cNvSpPr>
          <p:nvPr>
            <p:ph type="title"/>
          </p:nvPr>
        </p:nvSpPr>
        <p:spPr/>
        <p:txBody>
          <a:bodyPr/>
          <a:lstStyle/>
          <a:p>
            <a:r>
              <a:rPr lang="en-GB" smtClean="0"/>
              <a:t>Problem / Opportunity Statement</a:t>
            </a:r>
          </a:p>
        </p:txBody>
      </p:sp>
      <p:sp>
        <p:nvSpPr>
          <p:cNvPr id="19458" name="Rectangle 1029"/>
          <p:cNvSpPr>
            <a:spLocks noGrp="1" noChangeArrowheads="1"/>
          </p:cNvSpPr>
          <p:nvPr>
            <p:ph type="body" idx="1"/>
          </p:nvPr>
        </p:nvSpPr>
        <p:spPr>
          <a:xfrm>
            <a:off x="292100" y="1169988"/>
            <a:ext cx="8778875" cy="5313362"/>
          </a:xfrm>
        </p:spPr>
        <p:txBody>
          <a:bodyPr/>
          <a:lstStyle/>
          <a:p>
            <a:pPr>
              <a:lnSpc>
                <a:spcPct val="90000"/>
              </a:lnSpc>
            </a:pPr>
            <a:r>
              <a:rPr lang="en-GB" altLang="ko-KR" sz="1800" smtClean="0">
                <a:ea typeface="굴림"/>
                <a:cs typeface="굴림"/>
              </a:rPr>
              <a:t>Background</a:t>
            </a:r>
            <a:endParaRPr lang="en-GB" sz="1800" smtClean="0"/>
          </a:p>
          <a:p>
            <a:pPr lvl="1">
              <a:lnSpc>
                <a:spcPct val="90000"/>
              </a:lnSpc>
            </a:pPr>
            <a:r>
              <a:rPr lang="en-US" altLang="ko-KR" sz="1600" smtClean="0">
                <a:ea typeface="굴림"/>
                <a:cs typeface="굴림"/>
              </a:rPr>
              <a:t>If traffic information is available, NDs can estimate the optimal path trying to avoid traffic congestion and/or roads temporarily closed to traffic. </a:t>
            </a:r>
          </a:p>
          <a:p>
            <a:pPr lvl="1">
              <a:lnSpc>
                <a:spcPct val="90000"/>
              </a:lnSpc>
            </a:pPr>
            <a:r>
              <a:rPr lang="en-US" altLang="ko-KR" sz="1600" smtClean="0">
                <a:ea typeface="굴림"/>
                <a:cs typeface="굴림"/>
              </a:rPr>
              <a:t>Polling mechanism has been defined in OMA SUPL and MLS enablers for retrieving position and velocity information of navigation devices. This information may used to estimate the travelling time segments between road conjunctions at traffic monitoring application level. </a:t>
            </a:r>
          </a:p>
          <a:p>
            <a:pPr lvl="1">
              <a:lnSpc>
                <a:spcPct val="90000"/>
              </a:lnSpc>
            </a:pPr>
            <a:r>
              <a:rPr lang="en-US" altLang="ko-KR" sz="1600" smtClean="0">
                <a:ea typeface="굴림"/>
                <a:cs typeface="굴림"/>
              </a:rPr>
              <a:t>TPEG (Traffic Protocol Expert Group) define messages for traffic information transmission over broadcasting media</a:t>
            </a:r>
          </a:p>
          <a:p>
            <a:pPr lvl="1">
              <a:lnSpc>
                <a:spcPct val="90000"/>
              </a:lnSpc>
            </a:pPr>
            <a:r>
              <a:rPr lang="en-GB" sz="1600" smtClean="0"/>
              <a:t>Currently the traffic management application is offered with proprietary solutions by main NDs vendors</a:t>
            </a:r>
            <a:endParaRPr lang="en-US" altLang="ko-KR" sz="1600" smtClean="0">
              <a:ea typeface="굴림"/>
              <a:cs typeface="굴림"/>
            </a:endParaRPr>
          </a:p>
          <a:p>
            <a:pPr>
              <a:lnSpc>
                <a:spcPct val="90000"/>
              </a:lnSpc>
            </a:pPr>
            <a:r>
              <a:rPr lang="en-US" altLang="ko-KR" sz="2500" smtClean="0">
                <a:ea typeface="굴림"/>
                <a:cs typeface="굴림"/>
              </a:rPr>
              <a:t>Actions</a:t>
            </a:r>
            <a:endParaRPr lang="en-GB" sz="1800" smtClean="0"/>
          </a:p>
          <a:p>
            <a:pPr lvl="1">
              <a:lnSpc>
                <a:spcPct val="90000"/>
              </a:lnSpc>
            </a:pPr>
            <a:r>
              <a:rPr lang="en-US" altLang="ko-KR" sz="1600" smtClean="0">
                <a:ea typeface="굴림"/>
                <a:cs typeface="굴림"/>
              </a:rPr>
              <a:t>We propose to define in OMA the protocol between a server and a  client to exchange information of </a:t>
            </a:r>
          </a:p>
          <a:p>
            <a:pPr marL="1143000" lvl="2" indent="-228600">
              <a:lnSpc>
                <a:spcPct val="90000"/>
              </a:lnSpc>
            </a:pPr>
            <a:r>
              <a:rPr lang="en-US" altLang="ko-KR" sz="1600" u="sng" smtClean="0">
                <a:ea typeface="굴림"/>
                <a:cs typeface="굴림"/>
              </a:rPr>
              <a:t>estimated route </a:t>
            </a:r>
          </a:p>
          <a:p>
            <a:pPr marL="1143000" lvl="2" indent="-228600">
              <a:lnSpc>
                <a:spcPct val="90000"/>
              </a:lnSpc>
            </a:pPr>
            <a:r>
              <a:rPr lang="en-US" altLang="ko-KR" sz="1600" u="sng" smtClean="0">
                <a:ea typeface="굴림"/>
                <a:cs typeface="굴림"/>
              </a:rPr>
              <a:t>travelling time for road segments (between conjunctions).</a:t>
            </a:r>
            <a:endParaRPr lang="en-GB" sz="1600" u="sng" smtClean="0"/>
          </a:p>
          <a:p>
            <a:pPr>
              <a:lnSpc>
                <a:spcPct val="90000"/>
              </a:lnSpc>
            </a:pPr>
            <a:r>
              <a:rPr lang="en-GB" altLang="ko-KR" sz="1800" smtClean="0">
                <a:ea typeface="굴림"/>
                <a:cs typeface="굴림"/>
              </a:rPr>
              <a:t>Benefits</a:t>
            </a:r>
            <a:endParaRPr lang="en-GB" sz="1800" smtClean="0"/>
          </a:p>
          <a:p>
            <a:pPr lvl="1">
              <a:lnSpc>
                <a:spcPct val="90000"/>
              </a:lnSpc>
            </a:pPr>
            <a:r>
              <a:rPr lang="en-US" altLang="ko-KR" sz="1600" smtClean="0">
                <a:ea typeface="굴림"/>
                <a:cs typeface="굴림"/>
              </a:rPr>
              <a:t>A OMA standardized solution may offer the opportunity to different actors  to deploy a platform dedicated to traffic management service, including network operators and/or traffic monitoring service providers. </a:t>
            </a:r>
          </a:p>
          <a:p>
            <a:pPr lvl="1">
              <a:lnSpc>
                <a:spcPct val="90000"/>
              </a:lnSpc>
            </a:pPr>
            <a:r>
              <a:rPr lang="en-US" altLang="ko-KR" sz="1600" smtClean="0">
                <a:ea typeface="굴림"/>
                <a:cs typeface="굴림"/>
              </a:rPr>
              <a:t>This application will complete features available in navigation devices already supported by OMA standardization framework, like </a:t>
            </a:r>
            <a:r>
              <a:rPr lang="en-US" altLang="ko-KR" sz="1700" smtClean="0">
                <a:ea typeface="굴림"/>
                <a:cs typeface="굴림"/>
              </a:rPr>
              <a:t>gps</a:t>
            </a:r>
            <a:r>
              <a:rPr lang="en-US" altLang="ko-KR" sz="1600" smtClean="0">
                <a:ea typeface="굴림"/>
                <a:cs typeface="굴림"/>
              </a:rPr>
              <a:t> assistance and tracking procedures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en-GB" sz="2800" smtClean="0"/>
              <a:t>Main Use Case: Traffic Information Delivery</a:t>
            </a:r>
          </a:p>
        </p:txBody>
      </p:sp>
      <p:sp>
        <p:nvSpPr>
          <p:cNvPr id="21506" name="Rectangle 3"/>
          <p:cNvSpPr>
            <a:spLocks noGrp="1" noChangeArrowheads="1"/>
          </p:cNvSpPr>
          <p:nvPr>
            <p:ph type="body" idx="1"/>
          </p:nvPr>
        </p:nvSpPr>
        <p:spPr>
          <a:xfrm>
            <a:off x="261938" y="1073150"/>
            <a:ext cx="8778875" cy="5334000"/>
          </a:xfrm>
        </p:spPr>
        <p:txBody>
          <a:bodyPr/>
          <a:lstStyle/>
          <a:p>
            <a:pPr marL="273050" indent="-273050">
              <a:lnSpc>
                <a:spcPct val="90000"/>
              </a:lnSpc>
              <a:buFontTx/>
              <a:buNone/>
            </a:pPr>
            <a:r>
              <a:rPr lang="en-GB" sz="2000" smtClean="0"/>
              <a:t>This scenario aims at enabling users to interconnect Navigation Devices (ND) with server infrastructure that provide real time and forecast traffic information.</a:t>
            </a:r>
            <a:endParaRPr lang="en-US" altLang="zh-CN" sz="2000" smtClean="0">
              <a:ea typeface="宋体"/>
              <a:cs typeface="宋体"/>
            </a:endParaRPr>
          </a:p>
          <a:p>
            <a:pPr marL="273050" indent="-273050">
              <a:lnSpc>
                <a:spcPct val="90000"/>
              </a:lnSpc>
            </a:pPr>
            <a:endParaRPr lang="en-GB" altLang="zh-CN" sz="2000" smtClean="0">
              <a:ea typeface="宋体"/>
              <a:cs typeface="宋体"/>
            </a:endParaRPr>
          </a:p>
          <a:p>
            <a:pPr marL="273050" indent="-273050">
              <a:lnSpc>
                <a:spcPct val="90000"/>
              </a:lnSpc>
            </a:pPr>
            <a:r>
              <a:rPr lang="en-GB" altLang="zh-CN" sz="2000" smtClean="0">
                <a:ea typeface="宋体"/>
                <a:cs typeface="宋体"/>
              </a:rPr>
              <a:t>Step 1: Traffic information estimation </a:t>
            </a:r>
          </a:p>
          <a:p>
            <a:pPr marL="674688" lvl="1" indent="-222250">
              <a:lnSpc>
                <a:spcPct val="90000"/>
              </a:lnSpc>
            </a:pPr>
            <a:r>
              <a:rPr lang="en-GB" altLang="zh-CN" sz="1800" smtClean="0">
                <a:ea typeface="宋体"/>
                <a:cs typeface="宋体"/>
              </a:rPr>
              <a:t>the user communicates its availability to be tracked by the server for real time traffic information estimation at server level;</a:t>
            </a:r>
          </a:p>
          <a:p>
            <a:pPr marL="674688" lvl="1" indent="-222250">
              <a:lnSpc>
                <a:spcPct val="90000"/>
              </a:lnSpc>
            </a:pPr>
            <a:r>
              <a:rPr lang="en-GB" altLang="zh-CN" sz="1800" smtClean="0">
                <a:ea typeface="宋体"/>
                <a:cs typeface="宋体"/>
              </a:rPr>
              <a:t>The server subscribe to OMA SUPL server to ND tracking and triggering procedures to collect information on traffic estimation</a:t>
            </a:r>
          </a:p>
          <a:p>
            <a:pPr marL="273050" indent="-273050">
              <a:lnSpc>
                <a:spcPct val="90000"/>
              </a:lnSpc>
            </a:pPr>
            <a:r>
              <a:rPr lang="en-GB" altLang="zh-CN" sz="2000" smtClean="0">
                <a:ea typeface="宋体"/>
                <a:cs typeface="宋体"/>
              </a:rPr>
              <a:t>Step 2: Best routing suggested to end-user</a:t>
            </a:r>
          </a:p>
          <a:p>
            <a:pPr marL="674688" lvl="1" indent="-222250">
              <a:lnSpc>
                <a:spcPct val="90000"/>
              </a:lnSpc>
            </a:pPr>
            <a:r>
              <a:rPr lang="en-GB" altLang="zh-CN" sz="1800" smtClean="0">
                <a:ea typeface="宋体"/>
                <a:cs typeface="宋体"/>
              </a:rPr>
              <a:t>user device sends information about its current position and final destination to the server </a:t>
            </a:r>
          </a:p>
          <a:p>
            <a:pPr marL="674688" lvl="1" indent="-222250">
              <a:lnSpc>
                <a:spcPct val="90000"/>
              </a:lnSpc>
            </a:pPr>
            <a:r>
              <a:rPr lang="en-GB" altLang="zh-CN" sz="1800" smtClean="0">
                <a:ea typeface="宋体"/>
                <a:cs typeface="宋体"/>
              </a:rPr>
              <a:t>the server provides to the user device the real time and forecast information about travelling time and delays for the set of road segments that are of interest for the selected journey. With this information the ND can estimate the optimal route for the user. </a:t>
            </a:r>
          </a:p>
          <a:p>
            <a:pPr marL="674688" lvl="1" indent="-222250">
              <a:lnSpc>
                <a:spcPct val="90000"/>
              </a:lnSpc>
            </a:pPr>
            <a:r>
              <a:rPr lang="en-GB" altLang="zh-CN" sz="1800" smtClean="0">
                <a:ea typeface="宋体"/>
                <a:cs typeface="宋体"/>
              </a:rPr>
              <a:t>the server subscribe to OMA SUPL server to ND tracking and triggering procedures to collect traffic flow information</a:t>
            </a:r>
          </a:p>
          <a:p>
            <a:pPr marL="674688" lvl="1" indent="-222250">
              <a:lnSpc>
                <a:spcPct val="90000"/>
              </a:lnSpc>
            </a:pPr>
            <a:r>
              <a:rPr lang="en-GB" altLang="zh-CN" sz="1800" smtClean="0">
                <a:ea typeface="宋体"/>
                <a:cs typeface="宋体"/>
              </a:rPr>
              <a:t>at a later stage (e.g. forecast information about travelling time are changed) the server sends traffic information to the ND to keep it updated with real-time and forecast traffic information</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4"/>
          <p:cNvSpPr>
            <a:spLocks noGrp="1" noChangeArrowheads="1"/>
          </p:cNvSpPr>
          <p:nvPr>
            <p:ph type="title" idx="4294967295"/>
          </p:nvPr>
        </p:nvSpPr>
        <p:spPr/>
        <p:txBody>
          <a:bodyPr/>
          <a:lstStyle/>
          <a:p>
            <a:r>
              <a:rPr lang="en-GB" smtClean="0"/>
              <a:t>Main market benefits</a:t>
            </a:r>
          </a:p>
        </p:txBody>
      </p:sp>
      <p:sp>
        <p:nvSpPr>
          <p:cNvPr id="23554" name="Rectangle 5"/>
          <p:cNvSpPr>
            <a:spLocks noGrp="1" noChangeArrowheads="1"/>
          </p:cNvSpPr>
          <p:nvPr>
            <p:ph type="body" idx="4294967295"/>
          </p:nvPr>
        </p:nvSpPr>
        <p:spPr>
          <a:xfrm>
            <a:off x="292100" y="1169988"/>
            <a:ext cx="8778875" cy="5237162"/>
          </a:xfrm>
        </p:spPr>
        <p:txBody>
          <a:bodyPr/>
          <a:lstStyle/>
          <a:p>
            <a:pPr>
              <a:lnSpc>
                <a:spcPct val="90000"/>
              </a:lnSpc>
            </a:pPr>
            <a:r>
              <a:rPr lang="en-GB" sz="2400" smtClean="0"/>
              <a:t>Dynamic vehicle navigation based on real time traffic information has been indicated as the most valuable feature in navigation device industry</a:t>
            </a:r>
            <a:r>
              <a:rPr lang="en-GB" sz="2000" smtClean="0"/>
              <a:t>. </a:t>
            </a:r>
            <a:endParaRPr lang="en-GB" sz="2400" smtClean="0"/>
          </a:p>
          <a:p>
            <a:pPr>
              <a:lnSpc>
                <a:spcPct val="90000"/>
              </a:lnSpc>
            </a:pPr>
            <a:r>
              <a:rPr lang="en-GB" sz="2400" smtClean="0"/>
              <a:t>The new enabler represents an additional step toward the full support of navigation applications by OMA standardization framework: functionalities in the navigation domain have already be defined by OMA framework (SUPL and MLS enablers) </a:t>
            </a:r>
          </a:p>
          <a:p>
            <a:pPr marL="742950" lvl="1" indent="-285750">
              <a:lnSpc>
                <a:spcPct val="90000"/>
              </a:lnSpc>
            </a:pPr>
            <a:r>
              <a:rPr lang="en-GB" sz="2000" smtClean="0"/>
              <a:t>tracking and triggering procedures</a:t>
            </a:r>
          </a:p>
          <a:p>
            <a:pPr marL="742950" lvl="1" indent="-285750">
              <a:lnSpc>
                <a:spcPct val="90000"/>
              </a:lnSpc>
            </a:pPr>
            <a:r>
              <a:rPr lang="en-GB" sz="2000" smtClean="0"/>
              <a:t>Assisted GNSS and high accuracy assistance (lane detection). </a:t>
            </a:r>
            <a:endParaRPr lang="en-GB" sz="1700" smtClean="0"/>
          </a:p>
          <a:p>
            <a:pPr>
              <a:lnSpc>
                <a:spcPct val="90000"/>
              </a:lnSpc>
            </a:pPr>
            <a:r>
              <a:rPr lang="en-GB" sz="2400" smtClean="0"/>
              <a:t>Proprietary dynamic vehicles navigation application have been developed, no standard solution has been proposed yet, </a:t>
            </a:r>
          </a:p>
          <a:p>
            <a:pPr marL="742950" lvl="1" indent="-285750">
              <a:lnSpc>
                <a:spcPct val="90000"/>
              </a:lnSpc>
            </a:pPr>
            <a:r>
              <a:rPr lang="en-GB" sz="2000" smtClean="0"/>
              <a:t>a standard specification for this service allows the mobile operators to offer this service to its costumer in a large scale interoperability scenario..</a:t>
            </a:r>
            <a:endParaRPr lang="en-GB" sz="1700" smtClean="0"/>
          </a:p>
          <a:p>
            <a:pPr>
              <a:lnSpc>
                <a:spcPct val="90000"/>
              </a:lnSpc>
            </a:pPr>
            <a:r>
              <a:rPr lang="en-GB" sz="2400" smtClean="0"/>
              <a:t>Developers will also benefit this value chain by providing applications according to the defined standard.</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4"/>
          <p:cNvSpPr>
            <a:spLocks noGrp="1" noChangeArrowheads="1"/>
          </p:cNvSpPr>
          <p:nvPr>
            <p:ph type="title" idx="4294967295"/>
          </p:nvPr>
        </p:nvSpPr>
        <p:spPr/>
        <p:txBody>
          <a:bodyPr/>
          <a:lstStyle/>
          <a:p>
            <a:r>
              <a:rPr lang="en-GB" smtClean="0"/>
              <a:t>How OMA can help</a:t>
            </a:r>
          </a:p>
        </p:txBody>
      </p:sp>
      <p:sp>
        <p:nvSpPr>
          <p:cNvPr id="25602" name="Rectangle 5"/>
          <p:cNvSpPr>
            <a:spLocks noGrp="1" noChangeArrowheads="1"/>
          </p:cNvSpPr>
          <p:nvPr>
            <p:ph type="body" idx="4294967295"/>
          </p:nvPr>
        </p:nvSpPr>
        <p:spPr>
          <a:xfrm>
            <a:off x="109538" y="1073150"/>
            <a:ext cx="9101137" cy="5562600"/>
          </a:xfrm>
        </p:spPr>
        <p:txBody>
          <a:bodyPr/>
          <a:lstStyle/>
          <a:p>
            <a:pPr>
              <a:lnSpc>
                <a:spcPct val="95000"/>
              </a:lnSpc>
              <a:spcBef>
                <a:spcPct val="15000"/>
              </a:spcBef>
            </a:pPr>
            <a:r>
              <a:rPr lang="en-GB" sz="2400" smtClean="0"/>
              <a:t>OMA can help with this Work Item covering the following aspects:</a:t>
            </a:r>
          </a:p>
          <a:p>
            <a:pPr lvl="1">
              <a:lnSpc>
                <a:spcPct val="95000"/>
              </a:lnSpc>
              <a:spcBef>
                <a:spcPct val="15000"/>
              </a:spcBef>
            </a:pPr>
            <a:r>
              <a:rPr lang="en-GB" sz="1800" smtClean="0"/>
              <a:t>to define the requirements and reference architecture to allow interoperability between navigation clients &amp; traffic server, supporting at least features such as:</a:t>
            </a:r>
          </a:p>
          <a:p>
            <a:pPr lvl="2">
              <a:lnSpc>
                <a:spcPct val="95000"/>
              </a:lnSpc>
              <a:spcBef>
                <a:spcPct val="15000"/>
              </a:spcBef>
            </a:pPr>
            <a:r>
              <a:rPr lang="en-GB" sz="1800" smtClean="0"/>
              <a:t>Traffic information delivery;</a:t>
            </a:r>
          </a:p>
          <a:p>
            <a:pPr lvl="2">
              <a:lnSpc>
                <a:spcPct val="95000"/>
              </a:lnSpc>
              <a:spcBef>
                <a:spcPct val="15000"/>
              </a:spcBef>
            </a:pPr>
            <a:r>
              <a:rPr lang="en-GB" sz="1800" smtClean="0"/>
              <a:t>Authorization at server level to tracking procedure for generating traffic information;</a:t>
            </a:r>
          </a:p>
          <a:p>
            <a:pPr lvl="1">
              <a:lnSpc>
                <a:spcPct val="95000"/>
              </a:lnSpc>
              <a:spcBef>
                <a:spcPct val="15000"/>
              </a:spcBef>
            </a:pPr>
            <a:r>
              <a:rPr lang="en-GB" sz="1800" smtClean="0"/>
              <a:t>to specify the interface between an Navigation Client entity and an Traffic Server entity (intra-domain) that support the identified features;</a:t>
            </a:r>
          </a:p>
          <a:p>
            <a:pPr lvl="1">
              <a:lnSpc>
                <a:spcPct val="95000"/>
              </a:lnSpc>
              <a:spcBef>
                <a:spcPct val="15000"/>
              </a:spcBef>
            </a:pPr>
            <a:r>
              <a:rPr lang="en-GB" sz="1800" smtClean="0"/>
              <a:t>to create guidelines to reuse the interface between Dynamic Navigation Server and SUPL server entities (inter-domain) toward MLS enabler to collect traffic information at server level;</a:t>
            </a:r>
          </a:p>
          <a:p>
            <a:pPr lvl="1">
              <a:lnSpc>
                <a:spcPct val="95000"/>
              </a:lnSpc>
              <a:spcBef>
                <a:spcPct val="15000"/>
              </a:spcBef>
            </a:pPr>
            <a:r>
              <a:rPr lang="en-GB" sz="1800" smtClean="0"/>
              <a:t>to expose Device APIs &amp; Network APIs, as well as an appropriate privacy framework, to easily integrate OMA-compliant Dynamic Navigation with external applications;</a:t>
            </a:r>
          </a:p>
          <a:p>
            <a:pPr lvl="1">
              <a:lnSpc>
                <a:spcPct val="95000"/>
              </a:lnSpc>
              <a:spcBef>
                <a:spcPct val="15000"/>
              </a:spcBef>
            </a:pPr>
            <a:r>
              <a:rPr lang="en-GB" sz="1800" smtClean="0"/>
              <a:t>to liaise with TPEG “Transport Protocol Expert Group” to identify in a cooperative way the strategic standardization opportunities.</a:t>
            </a:r>
          </a:p>
          <a:p>
            <a:pPr>
              <a:lnSpc>
                <a:spcPct val="95000"/>
              </a:lnSpc>
              <a:spcBef>
                <a:spcPct val="15000"/>
              </a:spcBef>
            </a:pPr>
            <a:r>
              <a:rPr lang="en-GB" sz="2400" smtClean="0"/>
              <a:t>As outcome of the activity of this Work Item, a new “DynNav Enabler” is expected to be specified.</a:t>
            </a:r>
          </a:p>
          <a:p>
            <a:pPr lvl="1">
              <a:lnSpc>
                <a:spcPct val="95000"/>
              </a:lnSpc>
              <a:spcBef>
                <a:spcPct val="15000"/>
              </a:spcBef>
            </a:pPr>
            <a:r>
              <a:rPr lang="en-GB" sz="1800" smtClean="0"/>
              <a:t>Main objective is to provide a rapid specification of an DynNav Enabler that achieves the minimum goals of interoperability with other OMA navigation features</a:t>
            </a:r>
          </a:p>
          <a:p>
            <a:pPr lvl="1">
              <a:lnSpc>
                <a:spcPct val="95000"/>
              </a:lnSpc>
              <a:spcBef>
                <a:spcPct val="15000"/>
              </a:spcBef>
            </a:pPr>
            <a:endParaRPr lang="en-GB" sz="180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4"/>
          <p:cNvSpPr>
            <a:spLocks noGrp="1" noChangeArrowheads="1"/>
          </p:cNvSpPr>
          <p:nvPr>
            <p:ph type="title"/>
          </p:nvPr>
        </p:nvSpPr>
        <p:spPr/>
        <p:txBody>
          <a:bodyPr/>
          <a:lstStyle/>
          <a:p>
            <a:r>
              <a:rPr lang="en-GB" smtClean="0"/>
              <a:t>Impacts, relationships and dependencies</a:t>
            </a:r>
          </a:p>
        </p:txBody>
      </p:sp>
      <p:sp>
        <p:nvSpPr>
          <p:cNvPr id="27650" name="Rectangle 5"/>
          <p:cNvSpPr>
            <a:spLocks noGrp="1" noChangeArrowheads="1"/>
          </p:cNvSpPr>
          <p:nvPr>
            <p:ph type="body" idx="1"/>
          </p:nvPr>
        </p:nvSpPr>
        <p:spPr>
          <a:xfrm>
            <a:off x="292100" y="1169988"/>
            <a:ext cx="8778875" cy="4856162"/>
          </a:xfrm>
        </p:spPr>
        <p:txBody>
          <a:bodyPr/>
          <a:lstStyle/>
          <a:p>
            <a:r>
              <a:rPr lang="en-GB" smtClean="0"/>
              <a:t>State (potentially) related/impacted:</a:t>
            </a:r>
          </a:p>
          <a:p>
            <a:pPr lvl="1"/>
            <a:r>
              <a:rPr lang="es-ES" smtClean="0"/>
              <a:t>Location, Network API </a:t>
            </a:r>
          </a:p>
          <a:p>
            <a:pPr lvl="1"/>
            <a:r>
              <a:rPr lang="en-GB" smtClean="0"/>
              <a:t>TPEG</a:t>
            </a:r>
          </a:p>
          <a:p>
            <a:r>
              <a:rPr lang="en-GB" smtClean="0"/>
              <a:t>State potential and identified dependencies:</a:t>
            </a:r>
          </a:p>
          <a:p>
            <a:pPr lvl="1"/>
            <a:r>
              <a:rPr lang="en-GB" smtClean="0"/>
              <a:t>None</a:t>
            </a:r>
          </a:p>
          <a:p>
            <a:r>
              <a:rPr lang="en-GB" smtClean="0"/>
              <a:t>Describe impacts on different system elements:</a:t>
            </a:r>
          </a:p>
          <a:p>
            <a:pPr lvl="1"/>
            <a:r>
              <a:rPr lang="en-GB" smtClean="0"/>
              <a:t>None</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lstStyle/>
          <a:p>
            <a:r>
              <a:rPr lang="en-GB" smtClean="0"/>
              <a:t>Proposed Timeline</a:t>
            </a:r>
          </a:p>
        </p:txBody>
      </p:sp>
      <p:graphicFrame>
        <p:nvGraphicFramePr>
          <p:cNvPr id="1026" name="Object 1755"/>
          <p:cNvGraphicFramePr>
            <a:graphicFrameLocks noChangeAspect="1"/>
          </p:cNvGraphicFramePr>
          <p:nvPr/>
        </p:nvGraphicFramePr>
        <p:xfrm>
          <a:off x="795338" y="0"/>
          <a:ext cx="914400" cy="714375"/>
        </p:xfrm>
        <a:graphic>
          <a:graphicData uri="http://schemas.openxmlformats.org/presentationml/2006/ole">
            <p:oleObj spid="_x0000_s1026" name="Worksheet" showAsIcon="1" r:id="rId4" imgW="914400" imgH="714240" progId="Excel.Sheet.8">
              <p:embed/>
            </p:oleObj>
          </a:graphicData>
        </a:graphic>
      </p:graphicFrame>
      <p:sp>
        <p:nvSpPr>
          <p:cNvPr id="1116" name="Rectangle 92"/>
          <p:cNvSpPr>
            <a:spLocks noChangeArrowheads="1"/>
          </p:cNvSpPr>
          <p:nvPr/>
        </p:nvSpPr>
        <p:spPr bwMode="auto">
          <a:xfrm>
            <a:off x="185738" y="5281613"/>
            <a:ext cx="4648200" cy="668337"/>
          </a:xfrm>
          <a:prstGeom prst="rect">
            <a:avLst/>
          </a:prstGeom>
          <a:noFill/>
          <a:ln w="12700">
            <a:noFill/>
            <a:miter lim="800000"/>
            <a:headEnd/>
            <a:tailEnd/>
          </a:ln>
          <a:effectLst>
            <a:prstShdw prst="shdw17" dist="17961" dir="2700000">
              <a:schemeClr val="accent1">
                <a:gamma/>
                <a:shade val="60000"/>
                <a:invGamma/>
              </a:schemeClr>
            </a:prstShdw>
          </a:effectLst>
        </p:spPr>
        <p:txBody>
          <a:bodyPr anchor="ctr">
            <a:spAutoFit/>
          </a:bodyPr>
          <a:lstStyle/>
          <a:p>
            <a:pPr eaLnBrk="0" hangingPunct="0">
              <a:lnSpc>
                <a:spcPct val="90000"/>
              </a:lnSpc>
              <a:defRPr/>
            </a:pPr>
            <a:r>
              <a:rPr lang="en-US" sz="1400"/>
              <a:t>Note: The 'AD start' date should be aligned with the ‘New reqs deadline’.</a:t>
            </a:r>
          </a:p>
          <a:p>
            <a:pPr eaLnBrk="0" hangingPunct="0">
              <a:lnSpc>
                <a:spcPct val="90000"/>
              </a:lnSpc>
              <a:defRPr/>
            </a:pPr>
            <a:r>
              <a:rPr lang="en-US" sz="1400"/>
              <a:t>Note: proposal to use FastTrack</a:t>
            </a:r>
          </a:p>
        </p:txBody>
      </p:sp>
      <p:pic>
        <p:nvPicPr>
          <p:cNvPr id="1595" name="Picture 571"/>
          <p:cNvPicPr>
            <a:picLocks noChangeAspect="1" noChangeArrowheads="1"/>
          </p:cNvPicPr>
          <p:nvPr/>
        </p:nvPicPr>
        <p:blipFill>
          <a:blip r:embed="rId5"/>
          <a:srcRect/>
          <a:stretch>
            <a:fillRect/>
          </a:stretch>
        </p:blipFill>
        <p:spPr bwMode="auto">
          <a:xfrm>
            <a:off x="185738" y="1476375"/>
            <a:ext cx="4343400" cy="3706813"/>
          </a:xfrm>
          <a:prstGeom prst="rect">
            <a:avLst/>
          </a:prstGeom>
          <a:noFill/>
          <a:ln w="9525">
            <a:noFill/>
            <a:miter lim="800000"/>
            <a:headEnd/>
            <a:tailEnd/>
          </a:ln>
          <a:effectLst/>
        </p:spPr>
      </p:pic>
      <p:pic>
        <p:nvPicPr>
          <p:cNvPr id="1597" name="Picture 573"/>
          <p:cNvPicPr>
            <a:picLocks noChangeAspect="1" noChangeArrowheads="1"/>
          </p:cNvPicPr>
          <p:nvPr/>
        </p:nvPicPr>
        <p:blipFill>
          <a:blip r:embed="rId6"/>
          <a:srcRect/>
          <a:stretch>
            <a:fillRect/>
          </a:stretch>
        </p:blipFill>
        <p:spPr bwMode="auto">
          <a:xfrm>
            <a:off x="4681538" y="2063750"/>
            <a:ext cx="4681537" cy="28162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ChangeArrowheads="1"/>
          </p:cNvSpPr>
          <p:nvPr>
            <p:ph type="title"/>
          </p:nvPr>
        </p:nvSpPr>
        <p:spPr/>
        <p:txBody>
          <a:bodyPr/>
          <a:lstStyle/>
          <a:p>
            <a:r>
              <a:rPr lang="en-GB" smtClean="0"/>
              <a:t>Supporting Companies</a:t>
            </a:r>
          </a:p>
        </p:txBody>
      </p:sp>
      <p:sp>
        <p:nvSpPr>
          <p:cNvPr id="32770" name="Rectangle 3"/>
          <p:cNvSpPr>
            <a:spLocks noGrp="1" noChangeArrowheads="1"/>
          </p:cNvSpPr>
          <p:nvPr>
            <p:ph type="body" sz="half" idx="1"/>
          </p:nvPr>
        </p:nvSpPr>
        <p:spPr>
          <a:xfrm>
            <a:off x="292100" y="1169988"/>
            <a:ext cx="5608638" cy="512762"/>
          </a:xfrm>
        </p:spPr>
        <p:txBody>
          <a:bodyPr/>
          <a:lstStyle/>
          <a:p>
            <a:r>
              <a:rPr lang="en-GB" sz="2200" smtClean="0"/>
              <a:t>The companies supporting this work item are:</a:t>
            </a:r>
          </a:p>
        </p:txBody>
      </p:sp>
      <p:graphicFrame>
        <p:nvGraphicFramePr>
          <p:cNvPr id="43044" name="Group 36"/>
          <p:cNvGraphicFramePr>
            <a:graphicFrameLocks noGrp="1"/>
          </p:cNvGraphicFramePr>
          <p:nvPr>
            <p:ph sz="half" idx="2"/>
          </p:nvPr>
        </p:nvGraphicFramePr>
        <p:xfrm>
          <a:off x="490538" y="1682750"/>
          <a:ext cx="8047037" cy="3843338"/>
        </p:xfrm>
        <a:graphic>
          <a:graphicData uri="http://schemas.openxmlformats.org/drawingml/2006/table">
            <a:tbl>
              <a:tblPr/>
              <a:tblGrid>
                <a:gridCol w="4198937"/>
                <a:gridCol w="3848100"/>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1" i="0" u="none" strike="noStrike" cap="none" normalizeH="0" baseline="0" smtClean="0">
                          <a:ln>
                            <a:noFill/>
                          </a:ln>
                          <a:solidFill>
                            <a:srgbClr val="000066"/>
                          </a:solidFill>
                          <a:effectLst/>
                          <a:latin typeface="Arial Narrow" pitchFamily="34" charset="0"/>
                        </a:rPr>
                        <a:t>Company name</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1" i="0" u="none" strike="noStrike" cap="none" normalizeH="0" baseline="0" smtClean="0">
                          <a:ln>
                            <a:noFill/>
                          </a:ln>
                          <a:solidFill>
                            <a:srgbClr val="000066"/>
                          </a:solidFill>
                          <a:effectLst/>
                          <a:latin typeface="Arial Narrow" pitchFamily="34" charset="0"/>
                        </a:rPr>
                        <a:t>Membership type</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smtClean="0">
                          <a:ln>
                            <a:noFill/>
                          </a:ln>
                          <a:solidFill>
                            <a:srgbClr val="800000"/>
                          </a:solidFill>
                          <a:effectLst/>
                          <a:latin typeface="Arial Narrow" pitchFamily="34" charset="0"/>
                        </a:rPr>
                        <a:t>Telecom Italia </a:t>
                      </a:r>
                      <a:r>
                        <a:rPr kumimoji="0" lang="en-GB" sz="2200" b="0" i="0" u="none" strike="noStrike" cap="none" normalizeH="0" baseline="0" smtClean="0">
                          <a:ln>
                            <a:noFill/>
                          </a:ln>
                          <a:solidFill>
                            <a:srgbClr val="800000"/>
                          </a:solidFill>
                          <a:effectLst/>
                          <a:latin typeface="Arial Narrow" pitchFamily="34" charset="0"/>
                        </a:rPr>
                        <a:t>S.p.A</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smtClean="0">
                          <a:ln>
                            <a:noFill/>
                          </a:ln>
                          <a:solidFill>
                            <a:srgbClr val="800000"/>
                          </a:solidFill>
                          <a:effectLst/>
                          <a:latin typeface="Arial Narrow" pitchFamily="34" charset="0"/>
                        </a:rPr>
                        <a:t>Full</a:t>
                      </a:r>
                      <a:endParaRPr kumimoji="0" lang="en-GB" sz="22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05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smtClean="0">
                          <a:ln>
                            <a:noFill/>
                          </a:ln>
                          <a:solidFill>
                            <a:srgbClr val="800000"/>
                          </a:solidFill>
                          <a:effectLst/>
                          <a:latin typeface="Arial Narrow" pitchFamily="34" charset="0"/>
                        </a:rPr>
                        <a:t>TelecommunicationSystem</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smtClean="0">
                          <a:ln>
                            <a:noFill/>
                          </a:ln>
                          <a:solidFill>
                            <a:srgbClr val="800000"/>
                          </a:solidFill>
                          <a:effectLst/>
                          <a:latin typeface="Arial Narrow" pitchFamily="34" charset="0"/>
                        </a:rPr>
                        <a:t>Full</a:t>
                      </a:r>
                      <a:endParaRPr kumimoji="0" lang="en-GB" sz="22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smtClean="0">
                          <a:ln>
                            <a:noFill/>
                          </a:ln>
                          <a:solidFill>
                            <a:srgbClr val="800000"/>
                          </a:solidFill>
                          <a:effectLst/>
                          <a:latin typeface="Arial Narrow" pitchFamily="34" charset="0"/>
                        </a:rPr>
                        <a:t>ZTE</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smtClean="0">
                          <a:ln>
                            <a:noFill/>
                          </a:ln>
                          <a:solidFill>
                            <a:srgbClr val="800000"/>
                          </a:solidFill>
                          <a:effectLst/>
                          <a:latin typeface="Arial Narrow" pitchFamily="34" charset="0"/>
                        </a:rPr>
                        <a:t>Full</a:t>
                      </a:r>
                      <a:endParaRPr kumimoji="0" lang="en-GB" sz="2200" b="0" i="0" u="none" strike="noStrike" cap="none" normalizeH="0" baseline="0" smtClean="0">
                        <a:ln>
                          <a:noFill/>
                        </a:ln>
                        <a:solidFill>
                          <a:schemeClr val="hlink"/>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smtClean="0">
                          <a:ln>
                            <a:noFill/>
                          </a:ln>
                          <a:solidFill>
                            <a:srgbClr val="800000"/>
                          </a:solidFill>
                          <a:effectLst/>
                          <a:latin typeface="Arial Narrow" pitchFamily="34" charset="0"/>
                        </a:rPr>
                        <a:t>Bell Canada</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smtClean="0">
                          <a:ln>
                            <a:noFill/>
                          </a:ln>
                          <a:solidFill>
                            <a:srgbClr val="800000"/>
                          </a:solidFill>
                          <a:effectLst/>
                          <a:latin typeface="Arial Narrow" pitchFamily="34" charset="0"/>
                        </a:rPr>
                        <a:t>Full</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smtClean="0">
                          <a:ln>
                            <a:noFill/>
                          </a:ln>
                          <a:solidFill>
                            <a:srgbClr val="800000"/>
                          </a:solidFill>
                          <a:effectLst/>
                          <a:latin typeface="Arial Narrow" pitchFamily="34" charset="0"/>
                        </a:rPr>
                        <a:t>Polaris Wireless</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smtClean="0">
                          <a:ln>
                            <a:noFill/>
                          </a:ln>
                          <a:solidFill>
                            <a:srgbClr val="800000"/>
                          </a:solidFill>
                          <a:effectLst/>
                          <a:latin typeface="Arial Narrow" pitchFamily="34" charset="0"/>
                        </a:rPr>
                        <a:t>Full</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05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11186</TotalTime>
  <Pages>15</Pages>
  <Words>1250</Words>
  <Application>Microsoft Office PowerPoint</Application>
  <PresentationFormat>Custom</PresentationFormat>
  <Paragraphs>123</Paragraphs>
  <Slides>11</Slides>
  <Notes>10</Notes>
  <HiddenSlides>0</HiddenSlides>
  <MMClips>0</MMClips>
  <ScaleCrop>false</ScaleCrop>
  <HeadingPairs>
    <vt:vector size="8" baseType="variant">
      <vt:variant>
        <vt:lpstr>Fonts Used</vt:lpstr>
      </vt:variant>
      <vt:variant>
        <vt:i4>6</vt:i4>
      </vt:variant>
      <vt:variant>
        <vt:lpstr>Design Template</vt:lpstr>
      </vt:variant>
      <vt:variant>
        <vt:i4>1</vt:i4>
      </vt:variant>
      <vt:variant>
        <vt:lpstr>Embedded OLE Servers</vt:lpstr>
      </vt:variant>
      <vt:variant>
        <vt:i4>1</vt:i4>
      </vt:variant>
      <vt:variant>
        <vt:lpstr>Slide Titles</vt:lpstr>
      </vt:variant>
      <vt:variant>
        <vt:i4>11</vt:i4>
      </vt:variant>
    </vt:vector>
  </HeadingPairs>
  <TitlesOfParts>
    <vt:vector size="19" baseType="lpstr">
      <vt:lpstr>Arial</vt:lpstr>
      <vt:lpstr>Tahoma</vt:lpstr>
      <vt:lpstr>Arial Narrow</vt:lpstr>
      <vt:lpstr>Times New Roman</vt:lpstr>
      <vt:lpstr>宋体</vt:lpstr>
      <vt:lpstr>굴림</vt:lpstr>
      <vt:lpstr>OMA Template</vt:lpstr>
      <vt:lpstr>Microsoft Office Excel Worksheet</vt:lpstr>
      <vt:lpstr>OMA-TP-2011-0xxx-WID0247_Dynamic_Navigation_Presentation   Presentation of WID Information WID 0247 – Dynamic Navigation</vt:lpstr>
      <vt:lpstr>General information about the Work Item</vt:lpstr>
      <vt:lpstr>Problem / Opportunity Statement</vt:lpstr>
      <vt:lpstr>Main Use Case: Traffic Information Delivery</vt:lpstr>
      <vt:lpstr>Main market benefits</vt:lpstr>
      <vt:lpstr>How OMA can help</vt:lpstr>
      <vt:lpstr>Impacts, relationships and dependencies</vt:lpstr>
      <vt:lpstr>Proposed Timeline</vt:lpstr>
      <vt:lpstr>Supporting Companies</vt:lpstr>
      <vt:lpstr>Proposed Resources</vt:lpstr>
      <vt:lpstr>Appendix</vt:lpstr>
    </vt:vector>
  </TitlesOfParts>
  <Manager/>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
  <dc:creator/>
  <cp:keywords/>
  <dc:description>_x000d_Rev PA1</dc:description>
  <cp:lastModifiedBy>Minute</cp:lastModifiedBy>
  <cp:revision>432</cp:revision>
  <cp:lastPrinted>1999-04-27T06:51:51Z</cp:lastPrinted>
  <dcterms:created xsi:type="dcterms:W3CDTF">2002-03-19T14:05:12Z</dcterms:created>
  <dcterms:modified xsi:type="dcterms:W3CDTF">2011-05-05T10:12:27Z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
    <vt:lpwstr>1</vt:lpwstr>
  </property>
  <property fmtid="{D5CDD505-2E9C-101B-9397-08002B2CF9AE}" pid="3" name="SecurityClass">
    <vt:lpwstr>Confidential</vt:lpwstr>
  </property>
  <property fmtid="{D5CDD505-2E9C-101B-9397-08002B2CF9AE}" pid="4" name="Prepared">
    <vt:lpwstr/>
  </property>
  <property fmtid="{D5CDD505-2E9C-101B-9397-08002B2CF9AE}" pid="5" name="Checked">
    <vt:lpwstr/>
  </property>
  <property fmtid="{D5CDD505-2E9C-101B-9397-08002B2CF9AE}" pid="6" name="Date">
    <vt:lpwstr>2011-02-09</vt:lpwstr>
  </property>
  <property fmtid="{D5CDD505-2E9C-101B-9397-08002B2CF9AE}" pid="7" name="Revision">
    <vt:lpwstr>PA1</vt:lpwstr>
  </property>
  <property fmtid="{D5CDD505-2E9C-101B-9397-08002B2CF9AE}" pid="8" name="Title">
    <vt:lpwstr/>
  </property>
  <property fmtid="{D5CDD505-2E9C-101B-9397-08002B2CF9AE}" pid="9" name="DocName">
    <vt:lpwstr/>
  </property>
  <property fmtid="{D5CDD505-2E9C-101B-9397-08002B2CF9AE}" pid="10" name="DocNo">
    <vt:lpwstr> </vt:lpwstr>
  </property>
  <property fmtid="{D5CDD505-2E9C-101B-9397-08002B2CF9AE}" pid="11" name="ApprovedBy">
    <vt:lpwstr/>
  </property>
  <property fmtid="{D5CDD505-2E9C-101B-9397-08002B2CF9AE}" pid="12" name="Reference">
    <vt:lpwstr/>
  </property>
  <property fmtid="{D5CDD505-2E9C-101B-9397-08002B2CF9AE}" pid="13" name="Keyword">
    <vt:lpwstr/>
  </property>
  <property fmtid="{D5CDD505-2E9C-101B-9397-08002B2CF9AE}" pid="14" name="LeftFooterField">
    <vt:lpwstr>DocNo</vt:lpwstr>
  </property>
  <property fmtid="{D5CDD505-2E9C-101B-9397-08002B2CF9AE}" pid="15" name="RightFooterField">
    <vt:lpwstr/>
  </property>
  <property fmtid="{D5CDD505-2E9C-101B-9397-08002B2CF9AE}" pid="16" name="MiddleFooterField">
    <vt:lpwstr>Date</vt:lpwstr>
  </property>
  <property fmtid="{D5CDD505-2E9C-101B-9397-08002B2CF9AE}" pid="17" name="SecClassViewType">
    <vt:lpwstr>False</vt:lpwstr>
  </property>
  <property fmtid="{D5CDD505-2E9C-101B-9397-08002B2CF9AE}" pid="18" name="FooterType">
    <vt:lpwstr>CVL</vt:lpwstr>
  </property>
  <property fmtid="{D5CDD505-2E9C-101B-9397-08002B2CF9AE}" pid="19" name="DocumentType">
    <vt:lpwstr>EnOHLogoNew2001</vt:lpwstr>
  </property>
  <property fmtid="{D5CDD505-2E9C-101B-9397-08002B2CF9AE}" pid="20" name="TemplateName">
    <vt:lpwstr>EN/FAD 109 0015/8</vt:lpwstr>
  </property>
  <property fmtid="{D5CDD505-2E9C-101B-9397-08002B2CF9AE}" pid="21" name="TemplateVersion">
    <vt:lpwstr>R1A</vt:lpwstr>
  </property>
  <property fmtid="{D5CDD505-2E9C-101B-9397-08002B2CF9AE}" pid="22" name="TotalNumb">
    <vt:lpwstr> </vt:lpwstr>
  </property>
</Properties>
</file>