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6"/>
  </p:notesMasterIdLst>
  <p:handoutMasterIdLst>
    <p:handoutMasterId r:id="rId7"/>
  </p:handoutMasterIdLst>
  <p:sldIdLst>
    <p:sldId id="374" r:id="rId2"/>
    <p:sldId id="375" r:id="rId3"/>
    <p:sldId id="376" r:id="rId4"/>
    <p:sldId id="377" r:id="rId5"/>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6A93FA"/>
    <a:srgbClr val="608CFA"/>
    <a:srgbClr val="3A70F8"/>
    <a:srgbClr val="799EFB"/>
    <a:srgbClr val="9AB6FC"/>
    <a:srgbClr val="B5CAFD"/>
    <a:srgbClr val="88A9FC"/>
    <a:srgbClr val="FFCC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228" autoAdjust="0"/>
    <p:restoredTop sz="94746" autoAdjust="0"/>
  </p:normalViewPr>
  <p:slideViewPr>
    <p:cSldViewPr>
      <p:cViewPr>
        <p:scale>
          <a:sx n="60" d="100"/>
          <a:sy n="60" d="100"/>
        </p:scale>
        <p:origin x="-1234" y="-149"/>
      </p:cViewPr>
      <p:guideLst>
        <p:guide orient="horz" pos="2208"/>
        <p:guide pos="261"/>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2178"/>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_rels/viewProps.xml.rels><?xml version="1.0" encoding="UTF-8" standalone="yes"?>
<Relationships xmlns="http://schemas.openxmlformats.org/package/2006/relationships"><Relationship Id="rId1" Type="http://schemas.openxmlformats.org/officeDocument/2006/relationships/slide" Target="slides/slide3.xml"/></Relationships>
</file>

<file path=ppt/charts/_rels/chart1.xml.rels><?xml version="1.0" encoding="UTF-8" standalone="yes"?>
<Relationships xmlns="http://schemas.openxmlformats.org/package/2006/relationships"><Relationship Id="rId1" Type="http://schemas.openxmlformats.org/officeDocument/2006/relationships/oleObject" Target="file:///C:\Documents%20and%20Settings\nalfano\Local%20Settings\Temporary%20Internet%20Files\Content.IE5\1INTYBIF\OMA-WISPR_TPApproval-DeltaRecMO_1_0-20110816205311%5b1%5d.xls"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7.6869871077071925E-2"/>
          <c:y val="1.5873077385127523E-2"/>
          <c:w val="0.91828332475853458"/>
          <c:h val="0.9024978284686791"/>
        </c:manualLayout>
      </c:layout>
      <c:barChart>
        <c:barDir val="bar"/>
        <c:grouping val="clustered"/>
        <c:ser>
          <c:idx val="4"/>
          <c:order val="0"/>
          <c:tx>
            <c:strRef>
              <c:f>Data!$D$1</c:f>
              <c:strCache>
                <c:ptCount val="1"/>
                <c:pt idx="0">
                  <c:v>Proposed</c:v>
                </c:pt>
              </c:strCache>
            </c:strRef>
          </c:tx>
          <c:spPr>
            <a:solidFill>
              <a:srgbClr val="4BACC6"/>
            </a:solidFill>
            <a:ln w="12700">
              <a:solidFill>
                <a:srgbClr val="000000"/>
              </a:solidFill>
              <a:prstDash val="solid"/>
            </a:ln>
            <a:effectLst>
              <a:outerShdw dist="35921" dir="2700000" algn="br">
                <a:srgbClr val="000000"/>
              </a:outerShdw>
            </a:effectLst>
          </c:spPr>
          <c:dLbls>
            <c:spPr>
              <a:noFill/>
              <a:ln w="25400">
                <a:noFill/>
              </a:ln>
            </c:spPr>
            <c:showVal val="1"/>
            <c:showSerName val="1"/>
          </c:dLbls>
          <c:cat>
            <c:strRef>
              <c:f>Data!$A$2:$A$8</c:f>
              <c:strCache>
                <c:ptCount val="3"/>
                <c:pt idx="0">
                  <c:v>Release approved as candidate</c:v>
                </c:pt>
                <c:pt idx="1">
                  <c:v>Architecture - Approved as Candidate</c:v>
                </c:pt>
                <c:pt idx="2">
                  <c:v>RD Approved as Candidate</c:v>
                </c:pt>
              </c:strCache>
            </c:strRef>
          </c:cat>
          <c:val>
            <c:numRef>
              <c:f>Data!$D$2:$D$4</c:f>
              <c:numCache>
                <c:formatCode>yyyy\-mm\-dd;@</c:formatCode>
                <c:ptCount val="3"/>
                <c:pt idx="0">
                  <c:v>40847</c:v>
                </c:pt>
              </c:numCache>
            </c:numRef>
          </c:val>
        </c:ser>
        <c:ser>
          <c:idx val="0"/>
          <c:order val="1"/>
          <c:tx>
            <c:strRef>
              <c:f>Data!$C$1</c:f>
              <c:strCache>
                <c:ptCount val="1"/>
                <c:pt idx="0">
                  <c:v>Current</c:v>
                </c:pt>
              </c:strCache>
            </c:strRef>
          </c:tx>
          <c:spPr>
            <a:solidFill>
              <a:srgbClr val="FFFF99"/>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en-US"/>
              </a:p>
            </c:txPr>
            <c:showVal val="1"/>
            <c:showSerName val="1"/>
            <c:separator> </c:separator>
          </c:dLbls>
          <c:cat>
            <c:strRef>
              <c:f>Data!$A$2:$A$8</c:f>
              <c:strCache>
                <c:ptCount val="3"/>
                <c:pt idx="0">
                  <c:v>Release approved as candidate</c:v>
                </c:pt>
                <c:pt idx="1">
                  <c:v>Architecture - Approved as Candidate</c:v>
                </c:pt>
                <c:pt idx="2">
                  <c:v>RD Approved as Candidate</c:v>
                </c:pt>
              </c:strCache>
            </c:strRef>
          </c:cat>
          <c:val>
            <c:numRef>
              <c:f>Data!$C$2:$C$4</c:f>
              <c:numCache>
                <c:formatCode>yyyy\-mm\-dd;@</c:formatCode>
                <c:ptCount val="3"/>
                <c:pt idx="0">
                  <c:v>40696</c:v>
                </c:pt>
              </c:numCache>
            </c:numRef>
          </c:val>
        </c:ser>
        <c:ser>
          <c:idx val="1"/>
          <c:order val="2"/>
          <c:tx>
            <c:strRef>
              <c:f>Data!$B$1</c:f>
              <c:strCache>
                <c:ptCount val="1"/>
                <c:pt idx="0">
                  <c:v>Original</c:v>
                </c:pt>
              </c:strCache>
            </c:strRef>
          </c:tx>
          <c:spPr>
            <a:solidFill>
              <a:srgbClr val="FF9900"/>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en-US"/>
              </a:p>
            </c:txPr>
            <c:showVal val="1"/>
            <c:showSerName val="1"/>
          </c:dLbls>
          <c:cat>
            <c:strRef>
              <c:f>Data!$A$2:$A$8</c:f>
              <c:strCache>
                <c:ptCount val="3"/>
                <c:pt idx="0">
                  <c:v>Release approved as candidate</c:v>
                </c:pt>
                <c:pt idx="1">
                  <c:v>Architecture - Approved as Candidate</c:v>
                </c:pt>
                <c:pt idx="2">
                  <c:v>RD Approved as Candidate</c:v>
                </c:pt>
              </c:strCache>
            </c:strRef>
          </c:cat>
          <c:val>
            <c:numRef>
              <c:f>Data!$B$2:$B$4</c:f>
              <c:numCache>
                <c:formatCode>yyyy\-mm\-dd;@</c:formatCode>
                <c:ptCount val="3"/>
                <c:pt idx="0">
                  <c:v>40696</c:v>
                </c:pt>
              </c:numCache>
            </c:numRef>
          </c:val>
        </c:ser>
        <c:dLbls>
          <c:showSerName val="1"/>
        </c:dLbls>
        <c:axId val="131462272"/>
        <c:axId val="131610112"/>
      </c:barChart>
      <c:scatterChart>
        <c:scatterStyle val="lineMarker"/>
        <c:ser>
          <c:idx val="3"/>
          <c:order val="3"/>
          <c:tx>
            <c:strRef>
              <c:f>Data!$F$1</c:f>
              <c:strCache>
                <c:ptCount val="1"/>
                <c:pt idx="0">
                  <c:v>2011-08-16</c:v>
                </c:pt>
              </c:strCache>
            </c:strRef>
          </c:tx>
          <c:spPr>
            <a:ln w="22225">
              <a:solidFill>
                <a:srgbClr val="FF0000"/>
              </a:solidFill>
            </a:ln>
          </c:spPr>
          <c:marker>
            <c:symbol val="none"/>
          </c:marker>
          <c:dLbls>
            <c:delete val="1"/>
          </c:dLbls>
          <c:xVal>
            <c:numRef>
              <c:f>Data!$F$2:$F$3</c:f>
              <c:numCache>
                <c:formatCode>yyyy\-mm\-dd\ hh:mm</c:formatCode>
                <c:ptCount val="2"/>
                <c:pt idx="0">
                  <c:v>40771.916416203705</c:v>
                </c:pt>
                <c:pt idx="1">
                  <c:v>40771.916416203705</c:v>
                </c:pt>
              </c:numCache>
            </c:numRef>
          </c:xVal>
          <c:yVal>
            <c:numRef>
              <c:f>Data!$G$2:$G$3</c:f>
              <c:numCache>
                <c:formatCode>General</c:formatCode>
                <c:ptCount val="2"/>
                <c:pt idx="0">
                  <c:v>0</c:v>
                </c:pt>
                <c:pt idx="1">
                  <c:v>1</c:v>
                </c:pt>
              </c:numCache>
            </c:numRef>
          </c:yVal>
        </c:ser>
        <c:dLbls>
          <c:showSerName val="1"/>
        </c:dLbls>
        <c:axId val="133902336"/>
        <c:axId val="133905408"/>
      </c:scatterChart>
      <c:catAx>
        <c:axId val="131462272"/>
        <c:scaling>
          <c:orientation val="minMax"/>
        </c:scaling>
        <c:axPos val="l"/>
        <c:numFmt formatCode="dd/mm/yyyy" sourceLinked="0"/>
        <c:tickLblPos val="nextTo"/>
        <c:spPr>
          <a:ln w="3175">
            <a:solidFill>
              <a:srgbClr val="000000"/>
            </a:solidFill>
            <a:prstDash val="solid"/>
          </a:ln>
        </c:spPr>
        <c:txPr>
          <a:bodyPr rot="0" vert="horz"/>
          <a:lstStyle/>
          <a:p>
            <a:pPr>
              <a:defRPr sz="850" b="1" i="0" u="none" strike="noStrike" baseline="0">
                <a:solidFill>
                  <a:srgbClr val="000000"/>
                </a:solidFill>
                <a:latin typeface="Verdana"/>
                <a:ea typeface="Verdana"/>
                <a:cs typeface="Verdana"/>
              </a:defRPr>
            </a:pPr>
            <a:endParaRPr lang="en-US"/>
          </a:p>
        </c:txPr>
        <c:crossAx val="131610112"/>
        <c:crossesAt val="40544"/>
        <c:auto val="1"/>
        <c:lblAlgn val="ctr"/>
        <c:lblOffset val="100"/>
        <c:tickLblSkip val="1"/>
        <c:tickMarkSkip val="1"/>
      </c:catAx>
      <c:valAx>
        <c:axId val="131610112"/>
        <c:scaling>
          <c:orientation val="minMax"/>
          <c:max val="40908"/>
          <c:min val="40544"/>
        </c:scaling>
        <c:delete val="1"/>
        <c:axPos val="b"/>
        <c:numFmt formatCode="yyyy\-mm\-dd;@" sourceLinked="1"/>
        <c:tickLblPos val="none"/>
        <c:crossAx val="131462272"/>
        <c:crosses val="autoZero"/>
        <c:crossBetween val="between"/>
      </c:valAx>
      <c:valAx>
        <c:axId val="133902336"/>
        <c:scaling>
          <c:orientation val="minMax"/>
        </c:scaling>
        <c:delete val="1"/>
        <c:axPos val="b"/>
        <c:numFmt formatCode="yyyy\-mm\-dd\ hh:mm" sourceLinked="1"/>
        <c:tickLblPos val="none"/>
        <c:crossAx val="133905408"/>
        <c:crosses val="autoZero"/>
        <c:crossBetween val="midCat"/>
      </c:valAx>
      <c:valAx>
        <c:axId val="133905408"/>
        <c:scaling>
          <c:orientation val="minMax"/>
          <c:max val="1"/>
          <c:min val="0"/>
        </c:scaling>
        <c:delete val="1"/>
        <c:axPos val="r"/>
        <c:numFmt formatCode="General" sourceLinked="1"/>
        <c:tickLblPos val="none"/>
        <c:crossAx val="133902336"/>
        <c:crosses val="max"/>
        <c:crossBetween val="midCat"/>
      </c:valAx>
      <c:spPr>
        <a:solidFill>
          <a:srgbClr val="C0C0C0"/>
        </a:solidFill>
        <a:ln w="12700">
          <a:solidFill>
            <a:srgbClr val="808080"/>
          </a:solidFill>
          <a:prstDash val="solid"/>
        </a:ln>
      </c:spPr>
    </c:plotArea>
    <c:legend>
      <c:legendPos val="r"/>
      <c:layout>
        <c:manualLayout>
          <c:xMode val="edge"/>
          <c:yMode val="edge"/>
          <c:x val="0.2375348268417628"/>
          <c:y val="0.92744123578816495"/>
          <c:w val="0.48476495273829134"/>
          <c:h val="3.6281319737434342E-2"/>
        </c:manualLayout>
      </c:layout>
    </c:legend>
    <c:plotVisOnly val="1"/>
    <c:dispBlanksAs val="gap"/>
  </c:chart>
  <c:spPr>
    <a:solidFill>
      <a:srgbClr val="FFFFFF"/>
    </a:solidFill>
    <a:ln w="3175">
      <a:solidFill>
        <a:srgbClr val="000000"/>
      </a:solidFill>
      <a:prstDash val="solid"/>
    </a:ln>
  </c:spPr>
  <c:txPr>
    <a:bodyPr/>
    <a:lstStyle/>
    <a:p>
      <a:pPr>
        <a:defRPr sz="850" b="1" i="0" u="none" strike="noStrike" baseline="0">
          <a:solidFill>
            <a:srgbClr val="000000"/>
          </a:solidFill>
          <a:latin typeface="Verdana"/>
          <a:ea typeface="Verdana"/>
          <a:cs typeface="Verdana"/>
        </a:defRPr>
      </a:pPr>
      <a:endParaRPr lang="en-US"/>
    </a:p>
  </c:tx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14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noFill/>
          <a:ln w="9525"/>
        </p:spPr>
        <p:txBody>
          <a:bodyPr/>
          <a:lstStyle/>
          <a:p>
            <a:endParaRPr lang="ko-KR" altLang="en-US" smtClean="0">
              <a:ea typeface="굴림" pitchFamily="34" charset="-127"/>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spect="1" noChangeArrowheads="1" noTextEdit="1"/>
          </p:cNvSpPr>
          <p:nvPr>
            <p:ph type="sldImg"/>
          </p:nvPr>
        </p:nvSpPr>
        <p:spPr>
          <a:ln/>
        </p:spPr>
      </p:sp>
      <p:sp>
        <p:nvSpPr>
          <p:cNvPr id="10243" name="Rectangle 3"/>
          <p:cNvSpPr>
            <a:spLocks noGrp="1" noChangeArrowheads="1"/>
          </p:cNvSpPr>
          <p:nvPr>
            <p:ph type="body" idx="1"/>
          </p:nvPr>
        </p:nvSpPr>
        <p:spPr>
          <a:noFill/>
          <a:ln w="9525"/>
        </p:spPr>
        <p:txBody>
          <a:bodyPr/>
          <a:lstStyle/>
          <a:p>
            <a:endParaRPr lang="ko-KR" altLang="en-US" smtClean="0">
              <a:ea typeface="굴림" pitchFamily="34"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userDrawn="1"/>
        </p:nvPicPr>
        <p:blipFill>
          <a:blip r:embed="rId14" cstate="print"/>
          <a:srcRect/>
          <a:stretch>
            <a:fillRect/>
          </a:stretch>
        </p:blipFill>
        <p:spPr bwMode="auto">
          <a:xfrm>
            <a:off x="0" y="0"/>
            <a:ext cx="9363075" cy="7016750"/>
          </a:xfrm>
          <a:prstGeom prst="rect">
            <a:avLst/>
          </a:prstGeom>
          <a:noFill/>
          <a:ln w="9525">
            <a:noFill/>
            <a:miter lim="800000"/>
            <a:headEnd/>
            <a:tailEnd/>
          </a:ln>
        </p:spPr>
      </p:pic>
      <p:sp>
        <p:nvSpPr>
          <p:cNvPr id="186391" name="Rectangle 23"/>
          <p:cNvSpPr>
            <a:spLocks noChangeArrowheads="1"/>
          </p:cNvSpPr>
          <p:nvPr userDrawn="1"/>
        </p:nvSpPr>
        <p:spPr bwMode="auto">
          <a:xfrm>
            <a:off x="0" y="6619875"/>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altLang="zh-CN" sz="1000" b="1">
                <a:ea typeface="宋体" charset="-122"/>
                <a:cs typeface="Times New Roman" pitchFamily="18" charset="0"/>
              </a:rPr>
              <a:t>© 2011 Open Mobile Alliance Ltd.  All Rights Reserved.</a:t>
            </a:r>
            <a:endParaRPr lang="en-US" altLang="zh-CN" sz="1000" b="1">
              <a:ea typeface="宋体" charset="-122"/>
              <a:cs typeface="Times New Roman" pitchFamily="18" charset="0"/>
            </a:endParaRPr>
          </a:p>
          <a:p>
            <a:pPr defTabSz="403225">
              <a:tabLst>
                <a:tab pos="5372100" algn="ctr"/>
                <a:tab pos="9182100" algn="r"/>
              </a:tabLst>
              <a:defRPr/>
            </a:pPr>
            <a:r>
              <a:rPr lang="en-US" altLang="zh-CN" sz="900" b="1">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a:solidFill>
                <a:srgbClr val="999999"/>
              </a:solidFill>
              <a:latin typeface="Arial Narrow" pitchFamily="34" charset="0"/>
              <a:ea typeface="宋体" charset="-122"/>
              <a:cs typeface="Times New Roman" pitchFamily="18" charset="0"/>
            </a:endParaRPr>
          </a:p>
        </p:txBody>
      </p:sp>
      <p:sp>
        <p:nvSpPr>
          <p:cNvPr id="186392" name="Rectangle 24"/>
          <p:cNvSpPr>
            <a:spLocks noChangeArrowheads="1"/>
          </p:cNvSpPr>
          <p:nvPr userDrawn="1"/>
        </p:nvSpPr>
        <p:spPr bwMode="auto">
          <a:xfrm>
            <a:off x="4724400" y="6619875"/>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altLang="zh-CN" sz="1800" b="1" dirty="0" smtClean="0">
                <a:latin typeface="Arial Narrow" pitchFamily="34" charset="0"/>
                <a:ea typeface="宋体" charset="-122"/>
              </a:rPr>
              <a:t>OMA-TP-2011-0302</a:t>
            </a:r>
            <a:endParaRPr lang="en-US" altLang="zh-CN" sz="1800" b="1" dirty="0">
              <a:latin typeface="Arial Narrow" pitchFamily="34" charset="0"/>
              <a:ea typeface="宋体" charset="-122"/>
            </a:endParaRPr>
          </a:p>
        </p:txBody>
      </p:sp>
      <p:sp>
        <p:nvSpPr>
          <p:cNvPr id="186393" name="Rectangle 25"/>
          <p:cNvSpPr>
            <a:spLocks noChangeArrowheads="1"/>
          </p:cNvSpPr>
          <p:nvPr userDrawn="1"/>
        </p:nvSpPr>
        <p:spPr bwMode="auto">
          <a:xfrm>
            <a:off x="8001000" y="6619875"/>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altLang="zh-CN" sz="1800" b="1">
                <a:latin typeface="Arial Narrow" pitchFamily="34" charset="0"/>
                <a:ea typeface="宋体" charset="-122"/>
              </a:rPr>
              <a:t>Slide #</a:t>
            </a:r>
            <a:fld id="{07F3268A-2D20-49C6-A3BF-D3374A5113CF}" type="slidenum">
              <a:rPr lang="en-US" altLang="zh-CN" sz="1800" b="1">
                <a:latin typeface="Arial Narrow" pitchFamily="34" charset="0"/>
                <a:ea typeface="宋体" charset="-122"/>
              </a:rPr>
              <a:pPr algn="r" defTabSz="403225">
                <a:tabLst>
                  <a:tab pos="5372100" algn="ctr"/>
                  <a:tab pos="9182100" algn="r"/>
                </a:tabLst>
                <a:defRPr/>
              </a:pPr>
              <a:t>‹#›</a:t>
            </a:fld>
            <a:r>
              <a:rPr lang="en-US" altLang="zh-CN" sz="1800" b="1">
                <a:latin typeface="Arial Narrow" pitchFamily="34" charset="0"/>
                <a:ea typeface="宋体" charset="-122"/>
              </a:rPr>
              <a:t/>
            </a:r>
            <a:br>
              <a:rPr lang="en-US" altLang="zh-CN" sz="1800" b="1">
                <a:latin typeface="Arial Narrow" pitchFamily="34" charset="0"/>
                <a:ea typeface="宋体" charset="-122"/>
              </a:rPr>
            </a:br>
            <a:r>
              <a:rPr lang="en-US" altLang="zh-CN" sz="500">
                <a:solidFill>
                  <a:srgbClr val="999999"/>
                </a:solidFill>
                <a:ea typeface="宋体" charset="-122"/>
              </a:rPr>
              <a:t>[OMA-Template-TPslides-20100226-I]</a:t>
            </a:r>
            <a:endParaRPr lang="en-US" altLang="zh-CN" sz="1800" b="1">
              <a:latin typeface="Arial Narrow" pitchFamily="34" charset="0"/>
              <a:ea typeface="宋体" charset="-122"/>
            </a:endParaRPr>
          </a:p>
        </p:txBody>
      </p:sp>
      <p:sp>
        <p:nvSpPr>
          <p:cNvPr id="1030"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GB" altLang="zh-CN" smtClean="0"/>
              <a:t>Title</a:t>
            </a:r>
          </a:p>
        </p:txBody>
      </p:sp>
      <p:sp>
        <p:nvSpPr>
          <p:cNvPr id="1031"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GB" altLang="zh-CN" dirty="0" smtClean="0"/>
              <a:t>1st Level Bullet</a:t>
            </a:r>
          </a:p>
          <a:p>
            <a:pPr lvl="1"/>
            <a:r>
              <a:rPr lang="en-GB" altLang="zh-CN" dirty="0" smtClean="0"/>
              <a:t>2nd Level Bullet</a:t>
            </a:r>
          </a:p>
          <a:p>
            <a:pPr lvl="2"/>
            <a:r>
              <a:rPr lang="en-GB" altLang="zh-CN" dirty="0" smtClean="0"/>
              <a:t>3rd Level Bullet</a:t>
            </a:r>
          </a:p>
          <a:p>
            <a:pPr lvl="3"/>
            <a:r>
              <a:rPr lang="en-GB" altLang="zh-CN" dirty="0" smtClean="0"/>
              <a:t>4th Level Bullet</a:t>
            </a:r>
          </a:p>
          <a:p>
            <a:pPr lvl="4"/>
            <a:r>
              <a:rPr lang="en-GB" altLang="zh-CN" dirty="0" smtClean="0"/>
              <a:t>5th Level Bullet</a:t>
            </a: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altLang="zh-CN">
              <a:ea typeface="宋体" charset="-122"/>
            </a:endParaRP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2051" name="Rectangle 3"/>
          <p:cNvSpPr>
            <a:spLocks noChangeArrowheads="1"/>
          </p:cNvSpPr>
          <p:nvPr/>
        </p:nvSpPr>
        <p:spPr bwMode="auto">
          <a:xfrm>
            <a:off x="642938" y="2444750"/>
            <a:ext cx="8077200" cy="213995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Submitted To:	TP</a:t>
            </a: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Date:	August </a:t>
            </a:r>
            <a:r>
              <a:rPr lang="en-US" altLang="zh-CN" sz="2000" b="1" dirty="0" smtClean="0">
                <a:latin typeface="Tahoma" pitchFamily="34" charset="0"/>
                <a:ea typeface="宋体" charset="-122"/>
              </a:rPr>
              <a:t>16</a:t>
            </a:r>
            <a:r>
              <a:rPr lang="en-US" altLang="zh-CN" sz="2000" b="1" dirty="0" smtClean="0">
                <a:latin typeface="Tahoma" pitchFamily="34" charset="0"/>
                <a:ea typeface="宋体" charset="-122"/>
              </a:rPr>
              <a:t> </a:t>
            </a:r>
            <a:r>
              <a:rPr lang="en-US" altLang="zh-CN" sz="2000" b="1" dirty="0">
                <a:latin typeface="Tahoma" pitchFamily="34" charset="0"/>
                <a:ea typeface="宋体" charset="-122"/>
              </a:rPr>
              <a:t>2011</a:t>
            </a: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Availability:	   </a:t>
            </a:r>
            <a:r>
              <a:rPr lang="en-US" altLang="zh-CN" sz="2000" b="1" dirty="0" smtClean="0">
                <a:latin typeface="Tahoma" pitchFamily="34" charset="0"/>
                <a:ea typeface="宋体" charset="-122"/>
              </a:rPr>
              <a:t>   </a:t>
            </a:r>
            <a:r>
              <a:rPr lang="en-US" altLang="zh-CN" sz="2000" b="1" dirty="0">
                <a:latin typeface="Tahoma" pitchFamily="34" charset="0"/>
                <a:ea typeface="宋体" charset="-122"/>
              </a:rPr>
              <a:t>Public            OMA Confidential</a:t>
            </a: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Contact:	Nick Alfano,  nalfano@rim.com</a:t>
            </a: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Source:	DM WG</a:t>
            </a:r>
          </a:p>
        </p:txBody>
      </p:sp>
      <p:sp>
        <p:nvSpPr>
          <p:cNvPr id="2052" name="Rectangle 4"/>
          <p:cNvSpPr>
            <a:spLocks noGrp="1" noChangeArrowheads="1"/>
          </p:cNvSpPr>
          <p:nvPr>
            <p:ph type="ctrTitle"/>
          </p:nvPr>
        </p:nvSpPr>
        <p:spPr>
          <a:xfrm>
            <a:off x="685800" y="228600"/>
            <a:ext cx="7994650" cy="2139950"/>
          </a:xfrm>
          <a:noFill/>
        </p:spPr>
        <p:txBody>
          <a:bodyPr anchor="t"/>
          <a:lstStyle/>
          <a:p>
            <a:r>
              <a:rPr lang="en-US" altLang="zh-CN" sz="2000" dirty="0" smtClean="0">
                <a:ea typeface="宋体" charset="-122"/>
              </a:rPr>
              <a:t>OMA-TP-2011-0302-DM_DeltaRec_v1.0_Slip_Request </a:t>
            </a:r>
            <a:r>
              <a:rPr lang="en-US" altLang="zh-CN" sz="2400" dirty="0" smtClean="0">
                <a:ea typeface="宋体" charset="-122"/>
              </a:rPr>
              <a:t/>
            </a:r>
            <a:br>
              <a:rPr lang="en-US" altLang="zh-CN" sz="2400" dirty="0" smtClean="0">
                <a:ea typeface="宋体" charset="-122"/>
              </a:rPr>
            </a:br>
            <a:r>
              <a:rPr lang="en-US" altLang="zh-CN" sz="2400" dirty="0" smtClean="0">
                <a:ea typeface="宋体" charset="-122"/>
              </a:rPr>
              <a:t/>
            </a:r>
            <a:br>
              <a:rPr lang="en-US" altLang="zh-CN" sz="2400" dirty="0" smtClean="0">
                <a:ea typeface="宋体" charset="-122"/>
              </a:rPr>
            </a:br>
            <a:r>
              <a:rPr lang="en-US" altLang="zh-CN" dirty="0" smtClean="0">
                <a:ea typeface="宋体" charset="-122"/>
              </a:rPr>
              <a:t>DM </a:t>
            </a:r>
            <a:r>
              <a:rPr lang="en-US" altLang="zh-CN" dirty="0" err="1" smtClean="0">
                <a:ea typeface="宋体" charset="-122"/>
              </a:rPr>
              <a:t>DeltaRec</a:t>
            </a:r>
            <a:r>
              <a:rPr lang="en-US" altLang="zh-CN" dirty="0" smtClean="0">
                <a:ea typeface="宋体" charset="-122"/>
              </a:rPr>
              <a:t> V1.0 Slip Request</a:t>
            </a:r>
            <a:br>
              <a:rPr lang="en-US" altLang="zh-CN" dirty="0" smtClean="0">
                <a:ea typeface="宋体" charset="-122"/>
              </a:rPr>
            </a:br>
            <a:r>
              <a:rPr lang="en-US" altLang="zh-CN" sz="600" dirty="0" smtClean="0">
                <a:ea typeface="宋体" charset="-122"/>
              </a:rPr>
              <a:t/>
            </a:r>
            <a:br>
              <a:rPr lang="en-US" altLang="zh-CN" sz="600" dirty="0" smtClean="0">
                <a:ea typeface="宋体" charset="-122"/>
              </a:rPr>
            </a:br>
            <a:r>
              <a:rPr lang="en-US" altLang="zh-CN" sz="600" dirty="0" smtClean="0">
                <a:ea typeface="宋体" charset="-122"/>
              </a:rPr>
              <a:t/>
            </a:r>
            <a:br>
              <a:rPr lang="en-US" altLang="zh-CN" sz="600" dirty="0" smtClean="0">
                <a:ea typeface="宋体" charset="-122"/>
              </a:rPr>
            </a:br>
            <a:r>
              <a:rPr lang="en-US" altLang="zh-CN" sz="600" dirty="0" smtClean="0">
                <a:ea typeface="宋体" charset="-122"/>
              </a:rPr>
              <a:t/>
            </a:r>
            <a:br>
              <a:rPr lang="en-US" altLang="zh-CN" sz="600" dirty="0" smtClean="0">
                <a:ea typeface="宋体" charset="-122"/>
              </a:rPr>
            </a:br>
            <a:r>
              <a:rPr lang="en-GB" altLang="zh-CN" dirty="0" smtClean="0">
                <a:ea typeface="宋体" charset="-122"/>
              </a:rPr>
              <a:t>Vancouver</a:t>
            </a:r>
            <a:endParaRPr lang="en-US" altLang="zh-CN" dirty="0" smtClean="0">
              <a:ea typeface="宋体" charset="-122"/>
            </a:endParaRPr>
          </a:p>
        </p:txBody>
      </p:sp>
      <p:sp>
        <p:nvSpPr>
          <p:cNvPr id="2053" name="Text Box 5"/>
          <p:cNvSpPr txBox="1">
            <a:spLocks noChangeArrowheads="1"/>
          </p:cNvSpPr>
          <p:nvPr/>
        </p:nvSpPr>
        <p:spPr bwMode="auto">
          <a:xfrm>
            <a:off x="2743200" y="323850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altLang="zh-CN" sz="1800" b="1">
              <a:solidFill>
                <a:srgbClr val="800000"/>
              </a:solidFill>
              <a:latin typeface="Tahoma" pitchFamily="34" charset="0"/>
              <a:ea typeface="宋体" charset="-122"/>
            </a:endParaRPr>
          </a:p>
        </p:txBody>
      </p:sp>
      <p:sp>
        <p:nvSpPr>
          <p:cNvPr id="2054" name="Text Box 6"/>
          <p:cNvSpPr txBox="1">
            <a:spLocks noChangeArrowheads="1"/>
          </p:cNvSpPr>
          <p:nvPr/>
        </p:nvSpPr>
        <p:spPr bwMode="auto">
          <a:xfrm>
            <a:off x="4398963" y="323850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GB" altLang="zh-CN" sz="1800" b="1" dirty="0" smtClean="0">
                <a:solidFill>
                  <a:srgbClr val="800000"/>
                </a:solidFill>
                <a:latin typeface="Tahoma" pitchFamily="34" charset="0"/>
                <a:ea typeface="宋体" charset="-122"/>
              </a:rPr>
              <a:t>X</a:t>
            </a:r>
            <a:endParaRPr lang="en-GB" altLang="zh-CN" sz="1800" b="1" dirty="0">
              <a:solidFill>
                <a:srgbClr val="800000"/>
              </a:solidFill>
              <a:latin typeface="Tahoma" pitchFamily="34" charset="0"/>
              <a:ea typeface="宋体" charset="-122"/>
            </a:endParaRPr>
          </a:p>
        </p:txBody>
      </p:sp>
      <p:sp>
        <p:nvSpPr>
          <p:cNvPr id="2055" name="Text Box 9"/>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altLang="zh-CN" sz="900">
                <a:ea typeface="宋体" charset="-122"/>
                <a:cs typeface="Times New Roman" pitchFamily="18" charset="0"/>
              </a:rPr>
              <a:t>USE OF THIS DOCUMENT BY NON-OMA MEMBERS IS SUBJECT TO ALL OF THE TERMS AND CONDITIONS OF THE USE AGREEMENT (located at </a:t>
            </a:r>
            <a:r>
              <a:rPr lang="en-US" altLang="zh-CN" sz="900">
                <a:ea typeface="宋体" charset="-122"/>
                <a:cs typeface="Times New Roman" pitchFamily="18" charset="0"/>
                <a:hlinkClick r:id="rId4"/>
              </a:rPr>
              <a:t>http://www.openmobilealliance.org/UseAgreement.html</a:t>
            </a:r>
            <a:r>
              <a:rPr lang="en-US" altLang="zh-CN" sz="900">
                <a:ea typeface="宋体" charset="-122"/>
                <a:cs typeface="Times New Roman" pitchFamily="18" charset="0"/>
              </a:rPr>
              <a:t>) AND IF YOU HAVE NOT AGREED TO THE TERMS OF THE USE AGREEMENT, YOU DO NOT HAVE THE RIGHT TO USE, COPY OR DISTRIBUTE THIS DOCUMENT.</a:t>
            </a:r>
          </a:p>
          <a:p>
            <a:pPr defTabSz="762000">
              <a:spcBef>
                <a:spcPct val="35000"/>
              </a:spcBef>
            </a:pPr>
            <a:r>
              <a:rPr lang="en-US" altLang="zh-CN" sz="900">
                <a:ea typeface="宋体" charset="-122"/>
                <a:cs typeface="Times New Roman" pitchFamily="18" charset="0"/>
              </a:rPr>
              <a:t>THIS DOCUMENT IS PROVIDED ON AN "AS IS" "AS AVAILABLE" AND "WITH ALL FAULTS" BASIS.</a:t>
            </a:r>
          </a:p>
        </p:txBody>
      </p:sp>
      <p:sp>
        <p:nvSpPr>
          <p:cNvPr id="2056"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altLang="zh-CN" sz="900" b="1">
                <a:ea typeface="宋体" charset="-122"/>
                <a:cs typeface="Times New Roman" pitchFamily="18" charset="0"/>
              </a:rPr>
              <a:t>Intellectual Property Rights</a:t>
            </a:r>
          </a:p>
          <a:p>
            <a:pPr defTabSz="762000">
              <a:spcBef>
                <a:spcPct val="35000"/>
              </a:spcBef>
            </a:pPr>
            <a:r>
              <a:rPr lang="en-US" altLang="zh-CN" sz="900">
                <a:ea typeface="宋体"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type="title"/>
          </p:nvPr>
        </p:nvSpPr>
        <p:spPr/>
        <p:txBody>
          <a:bodyPr/>
          <a:lstStyle/>
          <a:p>
            <a:r>
              <a:rPr lang="en-GB" altLang="ko-KR" smtClean="0">
                <a:ea typeface="굴림" pitchFamily="34" charset="-127"/>
              </a:rPr>
              <a:t>WISPR date slips</a:t>
            </a:r>
            <a:r>
              <a:rPr lang="en-GB" altLang="zh-CN" smtClean="0">
                <a:ea typeface="宋体" charset="-122"/>
              </a:rPr>
              <a:t> for approval</a:t>
            </a:r>
          </a:p>
        </p:txBody>
      </p:sp>
      <p:sp>
        <p:nvSpPr>
          <p:cNvPr id="3075" name="Rectangle 2"/>
          <p:cNvSpPr>
            <a:spLocks noGrp="1" noChangeArrowheads="1"/>
          </p:cNvSpPr>
          <p:nvPr>
            <p:ph type="body" idx="1"/>
          </p:nvPr>
        </p:nvSpPr>
        <p:spPr/>
        <p:txBody>
          <a:bodyPr/>
          <a:lstStyle/>
          <a:p>
            <a:r>
              <a:rPr lang="en-CA" altLang="zh-CN" dirty="0" smtClean="0">
                <a:ea typeface="宋体" charset="-122"/>
              </a:rPr>
              <a:t>New Candidate</a:t>
            </a:r>
            <a:r>
              <a:rPr lang="en-CA" altLang="ko-KR" dirty="0" smtClean="0">
                <a:ea typeface="굴림" pitchFamily="34" charset="-127"/>
              </a:rPr>
              <a:t>/Approval</a:t>
            </a:r>
            <a:r>
              <a:rPr lang="en-CA" altLang="zh-CN" dirty="0" smtClean="0">
                <a:ea typeface="宋体" charset="-122"/>
              </a:rPr>
              <a:t> Date</a:t>
            </a:r>
            <a:r>
              <a:rPr lang="en-CA" altLang="ko-KR" dirty="0" smtClean="0">
                <a:ea typeface="굴림" pitchFamily="34" charset="-127"/>
              </a:rPr>
              <a:t>s</a:t>
            </a:r>
            <a:r>
              <a:rPr lang="en-CA" altLang="zh-CN" dirty="0" smtClean="0">
                <a:ea typeface="宋体" charset="-122"/>
              </a:rPr>
              <a:t> Request</a:t>
            </a:r>
            <a:r>
              <a:rPr lang="en-CA" altLang="ko-KR" dirty="0" smtClean="0">
                <a:ea typeface="굴림" pitchFamily="34" charset="-127"/>
              </a:rPr>
              <a:t> for </a:t>
            </a:r>
            <a:r>
              <a:rPr lang="en-US" altLang="ko-KR" dirty="0" smtClean="0">
                <a:ea typeface="굴림" pitchFamily="34" charset="-127"/>
              </a:rPr>
              <a:t>WI 0219 Delta Record Managed Object</a:t>
            </a:r>
          </a:p>
          <a:p>
            <a:r>
              <a:rPr lang="en-CA" altLang="ko-KR" dirty="0" smtClean="0">
                <a:ea typeface="굴림" pitchFamily="34" charset="-127"/>
              </a:rPr>
              <a:t>Justification</a:t>
            </a:r>
            <a:r>
              <a:rPr lang="en-CA" altLang="zh-CN" dirty="0" smtClean="0">
                <a:ea typeface="宋体" charset="-122"/>
              </a:rPr>
              <a:t>:</a:t>
            </a:r>
            <a:endParaRPr lang="en-US" altLang="zh-CN" dirty="0" smtClean="0">
              <a:ea typeface="宋体" charset="-122"/>
            </a:endParaRPr>
          </a:p>
          <a:p>
            <a:pPr lvl="1"/>
            <a:r>
              <a:rPr lang="en-US" altLang="zh-CN" dirty="0" smtClean="0">
                <a:ea typeface="宋体" charset="-122"/>
              </a:rPr>
              <a:t>Finalizing details of the specification are taking longer than anticipated.</a:t>
            </a:r>
          </a:p>
          <a:p>
            <a:r>
              <a:rPr lang="en-CA" altLang="ko-KR" dirty="0" smtClean="0">
                <a:ea typeface="굴림" pitchFamily="34" charset="-127"/>
              </a:rPr>
              <a:t>Corrective Action</a:t>
            </a:r>
            <a:r>
              <a:rPr lang="en-CA" altLang="zh-CN" dirty="0" smtClean="0">
                <a:ea typeface="宋体" charset="-122"/>
              </a:rPr>
              <a:t>:</a:t>
            </a:r>
          </a:p>
          <a:p>
            <a:pPr lvl="1"/>
            <a:r>
              <a:rPr lang="en-US" altLang="zh-CN" dirty="0" smtClean="0">
                <a:ea typeface="宋体" charset="-122"/>
              </a:rPr>
              <a:t>Baseline of specification is </a:t>
            </a:r>
            <a:r>
              <a:rPr lang="en-US" altLang="zh-CN" dirty="0" smtClean="0">
                <a:ea typeface="宋体" charset="-122"/>
              </a:rPr>
              <a:t>stable and </a:t>
            </a:r>
            <a:r>
              <a:rPr lang="en-US" altLang="zh-CN" dirty="0" smtClean="0">
                <a:ea typeface="宋体" charset="-122"/>
              </a:rPr>
              <a:t>Consistency Review has taken place. </a:t>
            </a:r>
          </a:p>
          <a:p>
            <a:r>
              <a:rPr lang="en-CA" altLang="ko-KR" dirty="0" smtClean="0">
                <a:ea typeface="굴림" pitchFamily="34" charset="-127"/>
              </a:rPr>
              <a:t>“Hard” WISPR dates affected: </a:t>
            </a:r>
          </a:p>
          <a:p>
            <a:pPr lvl="1"/>
            <a:r>
              <a:rPr lang="en-CA" altLang="ko-KR" dirty="0" smtClean="0">
                <a:ea typeface="굴림" pitchFamily="34" charset="-127"/>
              </a:rPr>
              <a:t>Release Approved as Candidate:</a:t>
            </a:r>
          </a:p>
          <a:p>
            <a:pPr lvl="2"/>
            <a:r>
              <a:rPr lang="en-CA" altLang="ko-KR" dirty="0" smtClean="0">
                <a:ea typeface="굴림" pitchFamily="34" charset="-127"/>
              </a:rPr>
              <a:t>Existing Date: </a:t>
            </a:r>
            <a:r>
              <a:rPr lang="en-CA" altLang="ko-KR" dirty="0" smtClean="0">
                <a:solidFill>
                  <a:srgbClr val="FF0000"/>
                </a:solidFill>
                <a:ea typeface="굴림" pitchFamily="34" charset="-127"/>
              </a:rPr>
              <a:t>2011-06-02</a:t>
            </a:r>
            <a:r>
              <a:rPr lang="en-CA" altLang="ko-KR" dirty="0" smtClean="0">
                <a:ea typeface="굴림" pitchFamily="34" charset="-127"/>
              </a:rPr>
              <a:t> -&gt;  New Dates: </a:t>
            </a:r>
            <a:r>
              <a:rPr lang="en-CA" altLang="ko-KR" dirty="0" smtClean="0">
                <a:solidFill>
                  <a:srgbClr val="FF0000"/>
                </a:solidFill>
                <a:ea typeface="굴림" pitchFamily="34" charset="-127"/>
              </a:rPr>
              <a:t>2011-10-31</a:t>
            </a:r>
            <a:endParaRPr lang="en-CA" altLang="ko-KR" dirty="0" smtClean="0">
              <a:solidFill>
                <a:srgbClr val="FF0000"/>
              </a:solidFill>
              <a:ea typeface="굴림" pitchFamily="34" charset="-127"/>
            </a:endParaRPr>
          </a:p>
          <a:p>
            <a:pPr lvl="1"/>
            <a:r>
              <a:rPr lang="en-CA" altLang="ko-KR" dirty="0" smtClean="0">
                <a:ea typeface="굴림" pitchFamily="34" charset="-127"/>
              </a:rPr>
              <a:t>Release Package Approval:</a:t>
            </a:r>
          </a:p>
          <a:p>
            <a:pPr lvl="2"/>
            <a:r>
              <a:rPr lang="en-CA" altLang="ko-KR" dirty="0" smtClean="0">
                <a:ea typeface="굴림" pitchFamily="34" charset="-127"/>
              </a:rPr>
              <a:t>Existing Date</a:t>
            </a:r>
            <a:r>
              <a:rPr lang="en-CA" altLang="ko-KR" dirty="0" smtClean="0">
                <a:solidFill>
                  <a:srgbClr val="FF0000"/>
                </a:solidFill>
                <a:ea typeface="굴림" pitchFamily="34" charset="-127"/>
              </a:rPr>
              <a:t>: 2011-07-02 </a:t>
            </a:r>
            <a:r>
              <a:rPr lang="en-CA" altLang="ko-KR" dirty="0" smtClean="0">
                <a:ea typeface="굴림" pitchFamily="34" charset="-127"/>
              </a:rPr>
              <a:t>-&gt;  New Dates: </a:t>
            </a:r>
            <a:r>
              <a:rPr lang="en-CA" altLang="ko-KR" dirty="0" smtClean="0">
                <a:solidFill>
                  <a:srgbClr val="FF0000"/>
                </a:solidFill>
                <a:ea typeface="굴림" pitchFamily="34" charset="-127"/>
              </a:rPr>
              <a:t>2011-12-15</a:t>
            </a:r>
            <a:endParaRPr lang="en-CA" altLang="ko-KR" dirty="0" smtClean="0">
              <a:solidFill>
                <a:srgbClr val="FF0000"/>
              </a:solidFill>
              <a:ea typeface="굴림" pitchFamily="34" charset="-127"/>
            </a:endParaRPr>
          </a:p>
          <a:p>
            <a:pPr lvl="2"/>
            <a:endParaRPr lang="en-CA" altLang="ko-KR" dirty="0" smtClean="0">
              <a:ea typeface="굴림" pitchFamily="34" charset="-127"/>
            </a:endParaRPr>
          </a:p>
          <a:p>
            <a:pPr lvl="2"/>
            <a:endParaRPr lang="en-US" altLang="ja-JP" dirty="0" smtClean="0">
              <a:ea typeface="MS PGothic" pitchFamily="34" charset="-128"/>
            </a:endParaRPr>
          </a:p>
          <a:p>
            <a:pPr lvl="2"/>
            <a:endParaRPr lang="en-US" altLang="ja-JP" dirty="0" smtClean="0">
              <a:ea typeface="MS PGothic" pitchFamily="34" charset="-128"/>
            </a:endParaRPr>
          </a:p>
          <a:p>
            <a:pPr lvl="2"/>
            <a:endParaRPr lang="en-CA" altLang="ko-KR" dirty="0" smtClean="0">
              <a:ea typeface="굴림" pitchFamily="34" charset="-127"/>
            </a:endParaRPr>
          </a:p>
          <a:p>
            <a:pPr lvl="2"/>
            <a:endParaRPr lang="en-CA" altLang="zh-CN" dirty="0" smtClean="0">
              <a:ea typeface="宋体"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idx="4294967295"/>
          </p:nvPr>
        </p:nvSpPr>
        <p:spPr/>
        <p:txBody>
          <a:bodyPr/>
          <a:lstStyle/>
          <a:p>
            <a:r>
              <a:rPr lang="en-GB" altLang="ko-KR" smtClean="0">
                <a:ea typeface="굴림" pitchFamily="34" charset="-127"/>
              </a:rPr>
              <a:t>Slip Report </a:t>
            </a:r>
            <a:endParaRPr lang="en-GB" altLang="zh-CN" smtClean="0">
              <a:ea typeface="宋体" charset="-122"/>
            </a:endParaRPr>
          </a:p>
        </p:txBody>
      </p:sp>
      <p:graphicFrame>
        <p:nvGraphicFramePr>
          <p:cNvPr id="10" name="Table 9"/>
          <p:cNvGraphicFramePr>
            <a:graphicFrameLocks noGrp="1"/>
          </p:cNvGraphicFramePr>
          <p:nvPr/>
        </p:nvGraphicFramePr>
        <p:xfrm>
          <a:off x="338138" y="4425950"/>
          <a:ext cx="8686800" cy="1630680"/>
        </p:xfrm>
        <a:graphic>
          <a:graphicData uri="http://schemas.openxmlformats.org/drawingml/2006/table">
            <a:tbl>
              <a:tblPr/>
              <a:tblGrid>
                <a:gridCol w="2471737"/>
                <a:gridCol w="1341438"/>
                <a:gridCol w="1597025"/>
                <a:gridCol w="1681162"/>
                <a:gridCol w="1595438"/>
              </a:tblGrid>
              <a:tr h="1524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Verdana" pitchFamily="34" charset="0"/>
                          <a:ea typeface="宋体" charset="-122"/>
                        </a:rPr>
                        <a:t>Milestone</a:t>
                      </a:r>
                    </a:p>
                  </a:txBody>
                  <a:tcPr marL="0" marR="0" marT="0" marB="0" anchor="b"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Verdana" pitchFamily="34" charset="0"/>
                          <a:ea typeface="宋体" charset="-122"/>
                        </a:rPr>
                        <a:t>Original Date</a:t>
                      </a:r>
                    </a:p>
                  </a:txBody>
                  <a:tcPr marL="0" marR="0" marT="0" marB="0" anchor="b"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Verdana" pitchFamily="34" charset="0"/>
                          <a:ea typeface="宋体" charset="-122"/>
                        </a:rPr>
                        <a:t>Current Target</a:t>
                      </a:r>
                    </a:p>
                  </a:txBody>
                  <a:tcPr marL="0" marR="0" marT="0" marB="0" anchor="b"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Verdana" pitchFamily="34" charset="0"/>
                          <a:ea typeface="宋体" charset="-122"/>
                        </a:rPr>
                        <a:t>Proposed Target</a:t>
                      </a:r>
                    </a:p>
                  </a:txBody>
                  <a:tcPr marL="0" marR="0" marT="0" marB="0" anchor="b"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Verdana" pitchFamily="34" charset="0"/>
                          <a:ea typeface="宋体" charset="-122"/>
                        </a:rPr>
                        <a:t>Slippage</a:t>
                      </a:r>
                    </a:p>
                  </a:txBody>
                  <a:tcPr marL="0" marR="0" marT="0" marB="0" anchor="b"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FFFF"/>
                    </a:solidFill>
                  </a:tcPr>
                </a:tc>
              </a:tr>
              <a:tr h="1524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Verdana" pitchFamily="34" charset="0"/>
                          <a:ea typeface="宋体" charset="-122"/>
                        </a:rPr>
                        <a:t>ER as candidate</a:t>
                      </a:r>
                    </a:p>
                  </a:txBody>
                  <a:tcPr marL="0" marR="0" marT="0" marB="0" anchor="b"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Verdana" pitchFamily="34" charset="0"/>
                          <a:ea typeface="宋体" charset="-122"/>
                        </a:rPr>
                        <a:t>2011-03-30</a:t>
                      </a:r>
                    </a:p>
                  </a:txBody>
                  <a:tcPr marL="0" marR="0" marT="0" marB="0" anchor="b"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100" b="0" i="0" u="none" strike="noStrike" cap="none" normalizeH="0" baseline="0" dirty="0" smtClean="0">
                          <a:ln>
                            <a:noFill/>
                          </a:ln>
                          <a:solidFill>
                            <a:schemeClr val="tx1"/>
                          </a:solidFill>
                          <a:effectLst/>
                          <a:latin typeface="Verdana" pitchFamily="34" charset="0"/>
                          <a:ea typeface="宋体" charset="-122"/>
                        </a:rPr>
                        <a:t>2011-06-02</a:t>
                      </a:r>
                      <a:r>
                        <a:rPr kumimoji="0" lang="zh-CN" altLang="en-US" sz="1100" b="0" i="0" u="none" strike="noStrike" cap="none" normalizeH="0" baseline="0" dirty="0" smtClean="0">
                          <a:ln>
                            <a:noFill/>
                          </a:ln>
                          <a:solidFill>
                            <a:schemeClr val="tx1"/>
                          </a:solidFill>
                          <a:effectLst/>
                          <a:latin typeface="Verdana" pitchFamily="34" charset="0"/>
                          <a:ea typeface="宋体" charset="-122"/>
                        </a:rPr>
                        <a:t>　</a:t>
                      </a:r>
                    </a:p>
                  </a:txBody>
                  <a:tcPr marL="0" marR="0" marT="0" marB="0" anchor="b"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100" b="0" i="0" u="none" strike="noStrike" cap="none" normalizeH="0" baseline="0" dirty="0" smtClean="0">
                          <a:ln>
                            <a:noFill/>
                          </a:ln>
                          <a:solidFill>
                            <a:schemeClr val="tx1"/>
                          </a:solidFill>
                          <a:effectLst/>
                          <a:latin typeface="Verdana" pitchFamily="34" charset="0"/>
                          <a:ea typeface="宋体" charset="-122"/>
                        </a:rPr>
                        <a:t>2011-10-31</a:t>
                      </a:r>
                      <a:r>
                        <a:rPr kumimoji="0" lang="zh-CN" altLang="en-US" sz="1100" b="0" i="0" u="none" strike="noStrike" cap="none" normalizeH="0" baseline="0" dirty="0" smtClean="0">
                          <a:ln>
                            <a:noFill/>
                          </a:ln>
                          <a:solidFill>
                            <a:schemeClr val="tx1"/>
                          </a:solidFill>
                          <a:effectLst/>
                          <a:latin typeface="Verdana" pitchFamily="34" charset="0"/>
                          <a:ea typeface="宋体" charset="-122"/>
                        </a:rPr>
                        <a:t>　</a:t>
                      </a:r>
                    </a:p>
                  </a:txBody>
                  <a:tcPr marL="0" marR="0" marT="0" marB="0" anchor="b"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100" b="0" i="0" u="none" strike="noStrike" cap="none" normalizeH="0" baseline="0" dirty="0" smtClean="0">
                          <a:ln>
                            <a:noFill/>
                          </a:ln>
                          <a:solidFill>
                            <a:schemeClr val="tx1"/>
                          </a:solidFill>
                          <a:effectLst/>
                          <a:latin typeface="Verdana" pitchFamily="34" charset="0"/>
                          <a:ea typeface="宋体" charset="-122"/>
                        </a:rPr>
                        <a:t>4 months</a:t>
                      </a:r>
                      <a:r>
                        <a:rPr kumimoji="0" lang="zh-CN" altLang="en-US" sz="1100" b="0" i="0" u="none" strike="noStrike" cap="none" normalizeH="0" baseline="0" dirty="0" smtClean="0">
                          <a:ln>
                            <a:noFill/>
                          </a:ln>
                          <a:solidFill>
                            <a:schemeClr val="tx1"/>
                          </a:solidFill>
                          <a:effectLst/>
                          <a:latin typeface="Verdana" pitchFamily="34" charset="0"/>
                          <a:ea typeface="宋体" charset="-122"/>
                        </a:rPr>
                        <a:t>　</a:t>
                      </a:r>
                    </a:p>
                  </a:txBody>
                  <a:tcPr marL="0" marR="0" marT="0" marB="0" anchor="b"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FFFF"/>
                    </a:solidFill>
                  </a:tcPr>
                </a:tc>
              </a:tr>
              <a:tr h="1524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Verdana" pitchFamily="34" charset="0"/>
                          <a:ea typeface="宋体" charset="-122"/>
                        </a:rPr>
                        <a:t>ERP/RRP as candidate</a:t>
                      </a:r>
                    </a:p>
                  </a:txBody>
                  <a:tcPr marL="0" marR="0" marT="0" marB="0" anchor="b"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Verdana" pitchFamily="34" charset="0"/>
                          <a:ea typeface="宋体" charset="-122"/>
                        </a:rPr>
                        <a:t>2011-03-30</a:t>
                      </a:r>
                    </a:p>
                  </a:txBody>
                  <a:tcPr marL="0" marR="0" marT="0" marB="0" anchor="b"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Verdana" pitchFamily="34" charset="0"/>
                          <a:ea typeface="宋体" charset="-122"/>
                        </a:rPr>
                        <a:t>2011-06-02</a:t>
                      </a:r>
                    </a:p>
                  </a:txBody>
                  <a:tcPr marL="0" marR="0" marT="0" marB="0" anchor="b"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Verdana" pitchFamily="34" charset="0"/>
                          <a:ea typeface="宋体" charset="-122"/>
                        </a:rPr>
                        <a:t>2011-10-31</a:t>
                      </a:r>
                      <a:endParaRPr kumimoji="0" lang="en-US" altLang="zh-CN" sz="1100" b="0" i="0" u="none" strike="noStrike" cap="none" normalizeH="0" baseline="0" dirty="0" smtClean="0">
                        <a:ln>
                          <a:noFill/>
                        </a:ln>
                        <a:solidFill>
                          <a:schemeClr val="tx1"/>
                        </a:solidFill>
                        <a:effectLst/>
                        <a:latin typeface="Verdana" pitchFamily="34" charset="0"/>
                        <a:ea typeface="宋体" charset="-122"/>
                      </a:endParaRPr>
                    </a:p>
                  </a:txBody>
                  <a:tcPr marL="0" marR="0" marT="0" marB="0" anchor="b"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Verdana" pitchFamily="34" charset="0"/>
                          <a:ea typeface="宋体" charset="-122"/>
                        </a:rPr>
                        <a:t>4 months</a:t>
                      </a:r>
                    </a:p>
                  </a:txBody>
                  <a:tcPr marL="0" marR="0" marT="0" marB="0" anchor="b"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FFFF"/>
                    </a:solidFill>
                  </a:tcPr>
                </a:tc>
              </a:tr>
              <a:tr h="136525">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CN" altLang="zh-CN" sz="1100" b="1" i="0" u="none" strike="noStrike" cap="none" normalizeH="0" baseline="0" dirty="0" smtClean="0">
                        <a:ln>
                          <a:noFill/>
                        </a:ln>
                        <a:solidFill>
                          <a:schemeClr val="tx1"/>
                        </a:solidFill>
                        <a:effectLst/>
                        <a:latin typeface="Verdana" pitchFamily="34" charset="0"/>
                        <a:ea typeface="宋体" charset="-122"/>
                      </a:endParaRPr>
                    </a:p>
                  </a:txBody>
                  <a:tcPr marL="0" marR="0" marT="0" marB="0" anchor="b" horzOverflow="overflow">
                    <a:lnL>
                      <a:noFill/>
                    </a:lnL>
                    <a:lnR>
                      <a:noFill/>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CN" altLang="zh-CN" sz="1100" b="1" i="0" u="none" strike="noStrike" cap="none" normalizeH="0" baseline="0" dirty="0" smtClean="0">
                        <a:ln>
                          <a:noFill/>
                        </a:ln>
                        <a:solidFill>
                          <a:schemeClr val="tx1"/>
                        </a:solidFill>
                        <a:effectLst/>
                        <a:latin typeface="Verdana" pitchFamily="34" charset="0"/>
                        <a:ea typeface="宋体" charset="-122"/>
                      </a:endParaRPr>
                    </a:p>
                  </a:txBody>
                  <a:tcPr marL="0" marR="0" marT="0" marB="0" anchor="b" horzOverflow="overflow">
                    <a:lnL>
                      <a:noFill/>
                    </a:lnL>
                    <a:lnR>
                      <a:noFill/>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CN" altLang="zh-CN" sz="1100" b="0" i="0" u="none" strike="noStrike" cap="none" normalizeH="0" baseline="0" smtClean="0">
                        <a:ln>
                          <a:noFill/>
                        </a:ln>
                        <a:solidFill>
                          <a:schemeClr val="tx1"/>
                        </a:solidFill>
                        <a:effectLst/>
                        <a:latin typeface="Verdana" pitchFamily="34" charset="0"/>
                        <a:ea typeface="宋体" charset="-122"/>
                      </a:endParaRPr>
                    </a:p>
                  </a:txBody>
                  <a:tcPr marL="0" marR="0" marT="0" marB="0" anchor="b" horzOverflow="overflow">
                    <a:lnL>
                      <a:noFill/>
                    </a:lnL>
                    <a:lnR>
                      <a:noFill/>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CN" altLang="zh-CN" sz="1100" b="0" i="0" u="none" strike="noStrike" cap="none" normalizeH="0" baseline="0" smtClean="0">
                        <a:ln>
                          <a:noFill/>
                        </a:ln>
                        <a:solidFill>
                          <a:schemeClr val="tx1"/>
                        </a:solidFill>
                        <a:effectLst/>
                        <a:latin typeface="Verdana" pitchFamily="34" charset="0"/>
                        <a:ea typeface="宋体" charset="-122"/>
                      </a:endParaRPr>
                    </a:p>
                  </a:txBody>
                  <a:tcPr marL="0" marR="0" marT="0" marB="0" anchor="b" horzOverflow="overflow">
                    <a:lnL>
                      <a:noFill/>
                    </a:lnL>
                    <a:lnR>
                      <a:noFill/>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CN" altLang="zh-CN" sz="1100" b="1" i="0" u="none" strike="noStrike" cap="none" normalizeH="0" baseline="0" dirty="0" smtClean="0">
                        <a:ln>
                          <a:noFill/>
                        </a:ln>
                        <a:solidFill>
                          <a:schemeClr val="tx1"/>
                        </a:solidFill>
                        <a:effectLst/>
                        <a:latin typeface="Verdana" pitchFamily="34" charset="0"/>
                        <a:ea typeface="宋体" charset="-122"/>
                      </a:endParaRPr>
                    </a:p>
                  </a:txBody>
                  <a:tcPr marL="0" marR="0" marT="0" marB="0" anchor="b" horzOverflow="overflow">
                    <a:lnL>
                      <a:noFill/>
                    </a:lnL>
                    <a:lnR>
                      <a:noFill/>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noFill/>
                  </a:tcPr>
                </a:tc>
              </a:tr>
              <a:tr h="3048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Verdana" pitchFamily="34" charset="0"/>
                          <a:ea typeface="宋体" charset="-122"/>
                        </a:rPr>
                        <a:t>Reason for delayed milestones</a:t>
                      </a:r>
                    </a:p>
                  </a:txBody>
                  <a:tcPr marL="0" marR="0" marT="0" marB="0" anchor="b"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FFFF"/>
                    </a:solidFill>
                  </a:tcPr>
                </a:tc>
                <a:tc gridSpan="4">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n-US" altLang="zh-CN" sz="1200" dirty="0" smtClean="0">
                          <a:ea typeface="宋体" charset="-122"/>
                        </a:rPr>
                        <a:t>Finalizing details of the specification are taking longer than anticipated.</a:t>
                      </a:r>
                    </a:p>
                    <a:p>
                      <a:pPr marL="0" marR="0" lvl="0" indent="0" algn="l" defTabSz="914400" rtl="0" eaLnBrk="1" fontAlgn="b" latinLnBrk="0" hangingPunct="1">
                        <a:lnSpc>
                          <a:spcPct val="10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Verdana" pitchFamily="34" charset="0"/>
                        <a:ea typeface="宋体" charset="-122"/>
                      </a:endParaRPr>
                    </a:p>
                  </a:txBody>
                  <a:tcPr marL="0" marR="0" marT="0" marB="0" anchor="b"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3048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Verdana" pitchFamily="34" charset="0"/>
                          <a:ea typeface="宋体" charset="-122"/>
                        </a:rPr>
                        <a:t>Corrective action</a:t>
                      </a:r>
                    </a:p>
                  </a:txBody>
                  <a:tcPr marL="0" marR="0" marT="0" marB="0" anchor="b"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FFFF"/>
                    </a:solidFill>
                  </a:tcPr>
                </a:tc>
                <a:tc gridSpan="4">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n-US" altLang="zh-CN" sz="1200" dirty="0" smtClean="0">
                          <a:ea typeface="宋体" charset="-122"/>
                        </a:rPr>
                        <a:t>Baseline of specification is </a:t>
                      </a:r>
                      <a:r>
                        <a:rPr lang="en-US" altLang="zh-CN" sz="1200" dirty="0" smtClean="0">
                          <a:ea typeface="宋体" charset="-122"/>
                        </a:rPr>
                        <a:t>stable </a:t>
                      </a:r>
                      <a:r>
                        <a:rPr lang="en-US" altLang="zh-CN" sz="1200" dirty="0" smtClean="0">
                          <a:ea typeface="宋体" charset="-122"/>
                        </a:rPr>
                        <a:t>and a Consistency Review has taken place. </a:t>
                      </a:r>
                      <a:r>
                        <a:rPr lang="en-US" altLang="zh-CN" sz="1200" dirty="0" smtClean="0">
                          <a:ea typeface="宋体" charset="-122"/>
                        </a:rPr>
                        <a:t> More frequent use of conference calls is occurring</a:t>
                      </a:r>
                      <a:r>
                        <a:rPr lang="en-US" altLang="zh-CN" sz="1200" baseline="0" dirty="0" smtClean="0">
                          <a:ea typeface="宋体" charset="-122"/>
                        </a:rPr>
                        <a:t> to accelerate progress.</a:t>
                      </a:r>
                      <a:endParaRPr lang="en-US" altLang="zh-CN" sz="1200" dirty="0" smtClean="0">
                        <a:ea typeface="宋体" charset="-122"/>
                      </a:endParaRPr>
                    </a:p>
                    <a:p>
                      <a:pPr marL="0" marR="0" lvl="0" indent="0" algn="l" defTabSz="914400" rtl="0" eaLnBrk="1" fontAlgn="b" latinLnBrk="0" hangingPunct="1">
                        <a:lnSpc>
                          <a:spcPct val="10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Verdana" pitchFamily="34" charset="0"/>
                        <a:ea typeface="宋体" charset="-122"/>
                      </a:endParaRPr>
                    </a:p>
                  </a:txBody>
                  <a:tcPr marL="0" marR="0" marT="0" marB="0" anchor="b"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graphicFrame>
        <p:nvGraphicFramePr>
          <p:cNvPr id="5" name="Chart 4"/>
          <p:cNvGraphicFramePr>
            <a:graphicFrameLocks/>
          </p:cNvGraphicFramePr>
          <p:nvPr/>
        </p:nvGraphicFramePr>
        <p:xfrm>
          <a:off x="185737" y="1073151"/>
          <a:ext cx="8991599" cy="3200399"/>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ko-KR" smtClean="0">
                <a:ea typeface="굴림" pitchFamily="34" charset="-127"/>
              </a:rPr>
              <a:t>Recommendation</a:t>
            </a:r>
            <a:endParaRPr lang="en-GB" altLang="zh-CN" smtClean="0">
              <a:ea typeface="宋体" charset="-122"/>
            </a:endParaRPr>
          </a:p>
        </p:txBody>
      </p:sp>
      <p:sp>
        <p:nvSpPr>
          <p:cNvPr id="5123" name="Rectangle 5"/>
          <p:cNvSpPr>
            <a:spLocks noGrp="1" noChangeArrowheads="1"/>
          </p:cNvSpPr>
          <p:nvPr>
            <p:ph type="body" idx="1"/>
          </p:nvPr>
        </p:nvSpPr>
        <p:spPr/>
        <p:txBody>
          <a:bodyPr/>
          <a:lstStyle/>
          <a:p>
            <a:pPr marL="0" indent="0">
              <a:buFontTx/>
              <a:buNone/>
            </a:pPr>
            <a:r>
              <a:rPr lang="en-GB" altLang="ko-KR" sz="2400" smtClean="0">
                <a:solidFill>
                  <a:srgbClr val="01186C"/>
                </a:solidFill>
                <a:ea typeface="굴림" pitchFamily="34" charset="-127"/>
              </a:rPr>
              <a:t>TP is kindly requested to agree on the new WISPR dates for the </a:t>
            </a:r>
            <a:r>
              <a:rPr lang="en-US" altLang="ko-KR" sz="2400" smtClean="0">
                <a:solidFill>
                  <a:srgbClr val="01186C"/>
                </a:solidFill>
                <a:ea typeface="굴림" pitchFamily="34" charset="-127"/>
              </a:rPr>
              <a:t>DM DeltaRec v1.0 </a:t>
            </a:r>
            <a:r>
              <a:rPr lang="en-GB" altLang="ko-KR" sz="2400" smtClean="0">
                <a:solidFill>
                  <a:srgbClr val="01186C"/>
                </a:solidFill>
                <a:ea typeface="굴림" pitchFamily="34" charset="-127"/>
              </a:rPr>
              <a:t>work item.</a:t>
            </a:r>
          </a:p>
          <a:p>
            <a:pPr marL="0" indent="0">
              <a:buFontTx/>
              <a:buNone/>
            </a:pPr>
            <a:endParaRPr lang="en-GB" altLang="zh-CN" sz="2400" smtClean="0">
              <a:solidFill>
                <a:srgbClr val="01186C"/>
              </a:solidFill>
              <a:ea typeface="宋体" charset="-122"/>
            </a:endParaRPr>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8987</TotalTime>
  <Pages>15</Pages>
  <Words>360</Words>
  <Application>Microsoft Office PowerPoint</Application>
  <PresentationFormat>Custom</PresentationFormat>
  <Paragraphs>47</Paragraphs>
  <Slides>4</Slides>
  <Notes>4</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OMA Template</vt:lpstr>
      <vt:lpstr>OMA-TP-2011-0302-DM_DeltaRec_v1.0_Slip_Request   DM DeltaRec V1.0 Slip Request    Vancouver</vt:lpstr>
      <vt:lpstr>WISPR date slips for approval</vt:lpstr>
      <vt:lpstr>Slip Report </vt:lpstr>
      <vt:lpstr>Recommendation</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user</cp:lastModifiedBy>
  <cp:revision>446</cp:revision>
  <cp:lastPrinted>1999-04-27T06:51:51Z</cp:lastPrinted>
  <dcterms:created xsi:type="dcterms:W3CDTF">2002-03-19T14:05:12Z</dcterms:created>
  <dcterms:modified xsi:type="dcterms:W3CDTF">2011-08-16T21:06:44Z</dcterms:modified>
</cp:coreProperties>
</file>