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2"/>
  </p:notesMasterIdLst>
  <p:handoutMasterIdLst>
    <p:handoutMasterId r:id="rId13"/>
  </p:handoutMasterIdLst>
  <p:sldIdLst>
    <p:sldId id="293" r:id="rId2"/>
    <p:sldId id="318" r:id="rId3"/>
    <p:sldId id="319" r:id="rId4"/>
    <p:sldId id="321" r:id="rId5"/>
    <p:sldId id="322" r:id="rId6"/>
    <p:sldId id="323" r:id="rId7"/>
    <p:sldId id="324" r:id="rId8"/>
    <p:sldId id="325" r:id="rId9"/>
    <p:sldId id="326" r:id="rId10"/>
    <p:sldId id="327"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varScale="1">
        <p:scale>
          <a:sx n="128" d="100"/>
          <a:sy n="128" d="100"/>
        </p:scale>
        <p:origin x="-21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2012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8" y="6686550"/>
            <a:ext cx="3657600" cy="255968"/>
          </a:xfrm>
          <a:prstGeom prst="rect">
            <a:avLst/>
          </a:prstGeom>
          <a:noFill/>
          <a:ln w="12700">
            <a:noFill/>
            <a:miter lim="800000"/>
            <a:headEnd/>
            <a:tailEnd/>
          </a:ln>
          <a:effectLst/>
        </p:spPr>
        <p:txBody>
          <a:bodyPr lIns="90488" tIns="44450" rIns="90488" bIns="44450">
            <a:spAutoFit/>
          </a:bodyPr>
          <a:lstStyle/>
          <a:p>
            <a:pPr marL="0" marR="0" indent="0" algn="ctr" defTabSz="403225" rtl="0" eaLnBrk="0" fontAlgn="base" latinLnBrk="0" hangingPunct="0">
              <a:lnSpc>
                <a:spcPct val="90000"/>
              </a:lnSpc>
              <a:spcBef>
                <a:spcPct val="0"/>
              </a:spcBef>
              <a:spcAft>
                <a:spcPct val="0"/>
              </a:spcAft>
              <a:buClrTx/>
              <a:buSzTx/>
              <a:buFontTx/>
              <a:buNone/>
              <a:tabLst>
                <a:tab pos="5372100" algn="ctr"/>
                <a:tab pos="9182100" algn="r"/>
              </a:tabLst>
              <a:defRPr/>
            </a:pPr>
            <a:r>
              <a:rPr lang="en-US" sz="1200" b="1" dirty="0" smtClean="0">
                <a:latin typeface="Arial Narrow" pitchFamily="34" charset="0"/>
              </a:rPr>
              <a:t>OMA-TP-2012-0082-INP_OMA_Incubator_Group</a:t>
            </a:r>
            <a:endParaRPr lang="en-US" sz="12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F0F89D95-F2C8-49A7-B767-55FF4A7A9AA0}"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[OMA-Template-INFslides-20120101-I]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w3.org/2004/02/Process-20040205/groups.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6"/>
          <p:cNvSpPr>
            <a:spLocks noGrp="1" noChangeArrowheads="1"/>
          </p:cNvSpPr>
          <p:nvPr>
            <p:ph type="ctrTitle"/>
          </p:nvPr>
        </p:nvSpPr>
        <p:spPr>
          <a:xfrm>
            <a:off x="566738" y="2286000"/>
            <a:ext cx="8305800" cy="1073150"/>
          </a:xfrm>
          <a:noFill/>
        </p:spPr>
        <p:txBody>
          <a:bodyPr anchor="t"/>
          <a:lstStyle/>
          <a:p>
            <a:pPr algn="r"/>
            <a:r>
              <a:rPr lang="en-US" sz="2800" dirty="0" smtClean="0">
                <a:latin typeface="Arial Narrow" pitchFamily="34" charset="0"/>
              </a:rPr>
              <a:t>OMA Incubator Group</a:t>
            </a:r>
            <a:br>
              <a:rPr lang="en-US" sz="2800" dirty="0" smtClean="0">
                <a:latin typeface="Arial Narrow" pitchFamily="34" charset="0"/>
              </a:rPr>
            </a:br>
            <a:r>
              <a:rPr lang="en-US" sz="900" dirty="0" smtClean="0">
                <a:latin typeface="Arial" charset="0"/>
              </a:rPr>
              <a:t> </a:t>
            </a:r>
            <a:br>
              <a:rPr lang="en-US" sz="900" dirty="0" smtClean="0">
                <a:latin typeface="Arial" charset="0"/>
              </a:rPr>
            </a:br>
            <a:r>
              <a:rPr lang="en-US" sz="2000" dirty="0" smtClean="0">
                <a:latin typeface="Arial" charset="0"/>
              </a:rPr>
              <a:t>Informative Presentation Introducing Th</a:t>
            </a:r>
            <a:r>
              <a:rPr lang="en-US" sz="2000" dirty="0" smtClean="0">
                <a:latin typeface="Arial" charset="0"/>
              </a:rPr>
              <a:t>e OIG</a:t>
            </a:r>
            <a:r>
              <a:rPr lang="en-US" sz="2000" dirty="0" smtClean="0">
                <a:latin typeface="Arial" charset="0"/>
              </a:rPr>
              <a:t> </a:t>
            </a:r>
            <a:r>
              <a:rPr lang="en-US" sz="2000" dirty="0" smtClean="0">
                <a:latin typeface="Arial" charset="0"/>
              </a:rPr>
              <a:t>– </a:t>
            </a:r>
            <a:r>
              <a:rPr lang="en-US" sz="2000" dirty="0" smtClean="0">
                <a:latin typeface="Arial" charset="0"/>
              </a:rPr>
              <a:t>05 </a:t>
            </a:r>
            <a:r>
              <a:rPr lang="en-US" sz="2000" dirty="0" smtClean="0">
                <a:latin typeface="Arial" charset="0"/>
              </a:rPr>
              <a:t>March 2012</a:t>
            </a:r>
          </a:p>
        </p:txBody>
      </p:sp>
      <p:sp>
        <p:nvSpPr>
          <p:cNvPr id="2052" name="Text Box 57"/>
          <p:cNvSpPr txBox="1">
            <a:spLocks noChangeArrowheads="1"/>
          </p:cNvSpPr>
          <p:nvPr/>
        </p:nvSpPr>
        <p:spPr bwMode="auto">
          <a:xfrm>
            <a:off x="1295400" y="587375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pic>
        <p:nvPicPr>
          <p:cNvPr id="2053" name="Picture 12" descr="OMA-full"/>
          <p:cNvPicPr>
            <a:picLocks noChangeAspect="1" noChangeArrowheads="1"/>
          </p:cNvPicPr>
          <p:nvPr/>
        </p:nvPicPr>
        <p:blipFill>
          <a:blip r:embed="rId4" cstate="print"/>
          <a:srcRect/>
          <a:stretch>
            <a:fillRect/>
          </a:stretch>
        </p:blipFill>
        <p:spPr bwMode="auto">
          <a:xfrm>
            <a:off x="460375" y="460375"/>
            <a:ext cx="2697163" cy="841375"/>
          </a:xfrm>
          <a:prstGeom prst="rect">
            <a:avLst/>
          </a:prstGeom>
          <a:noFill/>
          <a:ln w="9525">
            <a:noFill/>
            <a:miter lim="800000"/>
            <a:headEnd/>
            <a:tailEnd/>
          </a:ln>
        </p:spPr>
      </p:pic>
      <p:sp>
        <p:nvSpPr>
          <p:cNvPr id="2054" name="Line 13"/>
          <p:cNvSpPr>
            <a:spLocks noChangeShapeType="1"/>
          </p:cNvSpPr>
          <p:nvPr/>
        </p:nvSpPr>
        <p:spPr bwMode="auto">
          <a:xfrm flipH="1">
            <a:off x="566738" y="3200400"/>
            <a:ext cx="8305800" cy="0"/>
          </a:xfrm>
          <a:prstGeom prst="line">
            <a:avLst/>
          </a:prstGeom>
          <a:noFill/>
          <a:ln w="6350">
            <a:solidFill>
              <a:srgbClr val="A50021"/>
            </a:solidFill>
            <a:round/>
            <a:headEnd/>
            <a:tailEnd/>
          </a:ln>
          <a:effectLst>
            <a:prstShdw prst="shdw17" dist="17961" dir="13500000">
              <a:srgbClr val="630014"/>
            </a:prstShdw>
          </a:effectLst>
        </p:spPr>
        <p:txBody>
          <a:bodyPr/>
          <a:lstStyle/>
          <a:p>
            <a:endParaRPr lang="en-US"/>
          </a:p>
        </p:txBody>
      </p:sp>
      <p:sp>
        <p:nvSpPr>
          <p:cNvPr id="2055" name="Rectangle 26"/>
          <p:cNvSpPr>
            <a:spLocks noChangeArrowheads="1"/>
          </p:cNvSpPr>
          <p:nvPr/>
        </p:nvSpPr>
        <p:spPr bwMode="auto">
          <a:xfrm>
            <a:off x="566738" y="4114800"/>
            <a:ext cx="8305800" cy="844550"/>
          </a:xfrm>
          <a:prstGeom prst="rect">
            <a:avLst/>
          </a:prstGeom>
          <a:noFill/>
          <a:ln w="12700">
            <a:noFill/>
            <a:miter lim="800000"/>
            <a:headEnd/>
            <a:tailEnd/>
          </a:ln>
        </p:spPr>
        <p:txBody>
          <a:bodyPr lIns="90488" tIns="44450" rIns="90488" bIns="44450"/>
          <a:lstStyle/>
          <a:p>
            <a:pPr algn="r" defTabSz="762000"/>
            <a:r>
              <a:rPr lang="en-US" b="1" dirty="0"/>
              <a:t>Open Mobile Alliance</a:t>
            </a:r>
            <a:br>
              <a:rPr lang="en-US" b="1" dirty="0"/>
            </a:br>
            <a:r>
              <a:rPr lang="en-US" dirty="0" smtClean="0"/>
              <a:t>OMA-TP-2012-0082-INP_OMA_Incubator_Group</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lstStyle/>
          <a:p>
            <a:r>
              <a:rPr lang="en-GB" sz="2800" dirty="0" smtClean="0">
                <a:ea typeface="ＭＳ Ｐゴシック" pitchFamily="34" charset="-128"/>
              </a:rPr>
              <a:t>Next Steps</a:t>
            </a:r>
            <a:endParaRPr lang="en-GB" sz="2800" dirty="0" smtClean="0"/>
          </a:p>
        </p:txBody>
      </p:sp>
      <p:sp>
        <p:nvSpPr>
          <p:cNvPr id="15363" name="Rectangle 5"/>
          <p:cNvSpPr>
            <a:spLocks noGrp="1" noChangeArrowheads="1"/>
          </p:cNvSpPr>
          <p:nvPr>
            <p:ph type="body" idx="1"/>
          </p:nvPr>
        </p:nvSpPr>
        <p:spPr>
          <a:xfrm>
            <a:off x="338137" y="996950"/>
            <a:ext cx="8763000" cy="5257800"/>
          </a:xfrm>
        </p:spPr>
        <p:txBody>
          <a:bodyPr/>
          <a:lstStyle/>
          <a:p>
            <a:pPr>
              <a:buFontTx/>
              <a:buNone/>
            </a:pPr>
            <a:r>
              <a:rPr lang="en-GB" sz="2200" dirty="0" smtClean="0"/>
              <a:t>The Board of Directors agreed a 6-month trial starting now</a:t>
            </a:r>
          </a:p>
          <a:p>
            <a:pPr>
              <a:buFontTx/>
              <a:buNone/>
            </a:pPr>
            <a:endParaRPr lang="en-GB" sz="2200" dirty="0" smtClean="0"/>
          </a:p>
          <a:p>
            <a:pPr>
              <a:buFontTx/>
              <a:buNone/>
            </a:pPr>
            <a:r>
              <a:rPr lang="en-GB" sz="2200" dirty="0" smtClean="0"/>
              <a:t>The OMA IPR agreement for non-OMA members has been agreed and is ready to be used to invite non-OMA members to participate to OIGs</a:t>
            </a:r>
          </a:p>
          <a:p>
            <a:pPr>
              <a:buFontTx/>
              <a:buNone/>
            </a:pPr>
            <a:endParaRPr lang="en-GB" sz="2200" dirty="0" smtClean="0"/>
          </a:p>
          <a:p>
            <a:pPr>
              <a:buFontTx/>
              <a:buNone/>
            </a:pPr>
            <a:r>
              <a:rPr lang="en-GB" sz="2200" dirty="0" smtClean="0"/>
              <a:t>The OIG OMA portal has been </a:t>
            </a:r>
            <a:r>
              <a:rPr lang="en-GB" sz="2200" dirty="0" smtClean="0"/>
              <a:t>created with a limited number of available features for the trial period</a:t>
            </a:r>
            <a:endParaRPr lang="en-GB" sz="2200" dirty="0" smtClean="0"/>
          </a:p>
          <a:p>
            <a:pPr>
              <a:buFontTx/>
              <a:buNone/>
            </a:pPr>
            <a:endParaRPr lang="en-GB" sz="2200" dirty="0" smtClean="0"/>
          </a:p>
          <a:p>
            <a:pPr>
              <a:buFontTx/>
              <a:buNone/>
            </a:pPr>
            <a:r>
              <a:rPr lang="en-GB" sz="2200" dirty="0" smtClean="0"/>
              <a:t>It is now up to the OMA members to submit their ideas of OIGs </a:t>
            </a:r>
            <a:r>
              <a:rPr lang="en-GB" sz="2200" dirty="0" smtClean="0"/>
              <a:t>creation:</a:t>
            </a:r>
            <a:r>
              <a:rPr lang="en-GB" sz="2200" dirty="0" smtClean="0"/>
              <a:t/>
            </a:r>
            <a:br>
              <a:rPr lang="en-GB" sz="2200" dirty="0" smtClean="0"/>
            </a:br>
            <a:r>
              <a:rPr lang="en-GB" sz="2200" i="1" dirty="0" smtClean="0"/>
              <a:t>Areas as diverse as healthcare, automotive, API related, disruptive topics, profiling enablers, </a:t>
            </a:r>
            <a:r>
              <a:rPr lang="en-GB" sz="2200" i="1" dirty="0" smtClean="0"/>
              <a:t>guidelines </a:t>
            </a:r>
            <a:r>
              <a:rPr lang="en-GB" sz="2200" i="1" dirty="0" smtClean="0"/>
              <a:t>to create a service by combining enablers, exploration of potential topics</a:t>
            </a:r>
          </a:p>
          <a:p>
            <a:pPr>
              <a:buFontTx/>
              <a:buNone/>
            </a:pPr>
            <a:endParaRPr lang="en-GB" sz="2200" i="1" dirty="0" smtClean="0"/>
          </a:p>
          <a:p>
            <a:pPr algn="ctr">
              <a:buFontTx/>
              <a:buNone/>
            </a:pPr>
            <a:r>
              <a:rPr lang="en-GB" sz="2200" dirty="0" smtClean="0">
                <a:solidFill>
                  <a:srgbClr val="FF0000"/>
                </a:solidFill>
              </a:rPr>
              <a:t>Remember that </a:t>
            </a:r>
            <a:r>
              <a:rPr lang="en-GB" sz="2200" dirty="0" smtClean="0">
                <a:solidFill>
                  <a:srgbClr val="FF0000"/>
                </a:solidFill>
              </a:rPr>
              <a:t>inviting non-OMA members to participate </a:t>
            </a:r>
            <a:r>
              <a:rPr lang="en-GB" sz="2200" dirty="0" smtClean="0">
                <a:solidFill>
                  <a:srgbClr val="FF0000"/>
                </a:solidFill>
              </a:rPr>
              <a:t>is strongly encourage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dirty="0" smtClean="0">
                <a:ea typeface="ＭＳ Ｐゴシック" pitchFamily="34" charset="-128"/>
              </a:rPr>
              <a:t>The Incubator Concept In a Nutshell</a:t>
            </a:r>
            <a:endParaRPr lang="en-GB" dirty="0" smtClean="0"/>
          </a:p>
        </p:txBody>
      </p:sp>
      <p:sp>
        <p:nvSpPr>
          <p:cNvPr id="3075" name="Rectangle 5"/>
          <p:cNvSpPr>
            <a:spLocks noGrp="1" noChangeArrowheads="1"/>
          </p:cNvSpPr>
          <p:nvPr>
            <p:ph type="body" idx="1"/>
          </p:nvPr>
        </p:nvSpPr>
        <p:spPr/>
        <p:txBody>
          <a:bodyPr>
            <a:normAutofit/>
          </a:bodyPr>
          <a:lstStyle/>
          <a:p>
            <a:pPr>
              <a:lnSpc>
                <a:spcPct val="80000"/>
              </a:lnSpc>
              <a:buFontTx/>
              <a:buNone/>
            </a:pPr>
            <a:r>
              <a:rPr lang="en-GB" sz="2200" b="1" dirty="0" smtClean="0"/>
              <a:t>The incubator concept aims to:</a:t>
            </a:r>
          </a:p>
          <a:p>
            <a:pPr>
              <a:lnSpc>
                <a:spcPct val="80000"/>
              </a:lnSpc>
            </a:pPr>
            <a:r>
              <a:rPr lang="en-GB" sz="2200" dirty="0" smtClean="0">
                <a:solidFill>
                  <a:srgbClr val="FF0000"/>
                </a:solidFill>
              </a:rPr>
              <a:t>Foster rapid development</a:t>
            </a:r>
            <a:r>
              <a:rPr lang="en-GB" sz="2200" dirty="0" smtClean="0"/>
              <a:t> on a suggested time scale of 6 months or less</a:t>
            </a:r>
          </a:p>
          <a:p>
            <a:pPr>
              <a:lnSpc>
                <a:spcPct val="80000"/>
              </a:lnSpc>
            </a:pPr>
            <a:r>
              <a:rPr lang="en-GB" sz="2200" dirty="0" smtClean="0">
                <a:solidFill>
                  <a:srgbClr val="FF0000"/>
                </a:solidFill>
              </a:rPr>
              <a:t>Allow non-OMA members to experience the OMA </a:t>
            </a:r>
            <a:r>
              <a:rPr lang="en-GB" sz="1800" dirty="0" smtClean="0">
                <a:solidFill>
                  <a:srgbClr val="FF0000"/>
                </a:solidFill>
              </a:rPr>
              <a:t>(after having signed the OMA IPR policy)</a:t>
            </a:r>
            <a:endParaRPr lang="en-GB" sz="2200" dirty="0" smtClean="0">
              <a:solidFill>
                <a:srgbClr val="FF0000"/>
              </a:solidFill>
            </a:endParaRPr>
          </a:p>
          <a:p>
            <a:pPr>
              <a:lnSpc>
                <a:spcPct val="80000"/>
              </a:lnSpc>
            </a:pPr>
            <a:r>
              <a:rPr lang="en-GB" sz="2200" dirty="0" smtClean="0"/>
              <a:t>Work on new mobile services-related concepts</a:t>
            </a:r>
          </a:p>
          <a:p>
            <a:pPr>
              <a:lnSpc>
                <a:spcPct val="80000"/>
              </a:lnSpc>
            </a:pPr>
            <a:r>
              <a:rPr lang="en-GB" sz="2200" dirty="0" smtClean="0"/>
              <a:t>Target concepts include innovative ideas for specifications, guidelines, and applications that are not (or not yet) clear candidates as standards developed through the more thorough process afforded by the OMA</a:t>
            </a:r>
          </a:p>
          <a:p>
            <a:pPr>
              <a:lnSpc>
                <a:spcPct val="80000"/>
              </a:lnSpc>
            </a:pPr>
            <a:r>
              <a:rPr lang="en-GB" sz="2200" dirty="0" smtClean="0">
                <a:solidFill>
                  <a:srgbClr val="FF0000"/>
                </a:solidFill>
              </a:rPr>
              <a:t>Bring new expertise</a:t>
            </a:r>
            <a:r>
              <a:rPr lang="en-GB" sz="2200" dirty="0" smtClean="0"/>
              <a:t> to the OMA community</a:t>
            </a:r>
          </a:p>
          <a:p>
            <a:pPr>
              <a:lnSpc>
                <a:spcPct val="80000"/>
              </a:lnSpc>
              <a:buFontTx/>
              <a:buNone/>
            </a:pPr>
            <a:endParaRPr lang="en-GB" sz="2200" dirty="0" smtClean="0"/>
          </a:p>
          <a:p>
            <a:pPr>
              <a:buFontTx/>
              <a:buNone/>
            </a:pPr>
            <a:r>
              <a:rPr lang="en-GB" sz="2200" b="1" dirty="0" smtClean="0"/>
              <a:t>Rapid start</a:t>
            </a:r>
            <a:r>
              <a:rPr lang="en-GB" sz="2200" dirty="0" smtClean="0"/>
              <a:t> of work in an Incubator Group</a:t>
            </a:r>
          </a:p>
          <a:p>
            <a:pPr>
              <a:buFontTx/>
              <a:buNone/>
            </a:pPr>
            <a:r>
              <a:rPr lang="en-GB" sz="2200" b="1" dirty="0" smtClean="0"/>
              <a:t>Lightweight process</a:t>
            </a:r>
            <a:r>
              <a:rPr lang="en-GB" sz="2200" dirty="0" smtClean="0"/>
              <a:t>, initiated by OMA Members</a:t>
            </a:r>
          </a:p>
          <a:p>
            <a:pPr>
              <a:buFontTx/>
              <a:buNone/>
            </a:pPr>
            <a:r>
              <a:rPr lang="en-GB" sz="2200" b="1" dirty="0" smtClean="0"/>
              <a:t>Rapid finish</a:t>
            </a:r>
            <a:r>
              <a:rPr lang="en-GB" sz="2200" dirty="0" smtClean="0"/>
              <a:t> to produce an Incubator Group Report in a short period of time</a:t>
            </a:r>
          </a:p>
          <a:p>
            <a:pPr>
              <a:buFontTx/>
              <a:buNone/>
            </a:pPr>
            <a:r>
              <a:rPr lang="en-GB" sz="2200" b="1" dirty="0" smtClean="0"/>
              <a:t>Smooth transition</a:t>
            </a:r>
            <a:r>
              <a:rPr lang="en-GB" sz="2200" dirty="0" smtClean="0"/>
              <a:t> to the OMA regular Process, if desired and approved</a:t>
            </a:r>
          </a:p>
          <a:p>
            <a:pPr>
              <a:buFontTx/>
              <a:buNone/>
            </a:pPr>
            <a:r>
              <a:rPr lang="en-GB" sz="2200" b="1" dirty="0" smtClean="0"/>
              <a:t>Use of OMA infrastructure</a:t>
            </a:r>
            <a:r>
              <a:rPr lang="en-GB" sz="2200" dirty="0" smtClean="0"/>
              <a:t> (mailing lists, communications tools, Web site)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dirty="0" smtClean="0">
                <a:ea typeface="ＭＳ Ｐゴシック" pitchFamily="34" charset="-128"/>
              </a:rPr>
              <a:t>Definition</a:t>
            </a:r>
            <a:endParaRPr lang="en-GB" dirty="0" smtClean="0"/>
          </a:p>
        </p:txBody>
      </p:sp>
      <p:sp>
        <p:nvSpPr>
          <p:cNvPr id="3075" name="Rectangle 5"/>
          <p:cNvSpPr>
            <a:spLocks noGrp="1" noChangeArrowheads="1"/>
          </p:cNvSpPr>
          <p:nvPr>
            <p:ph type="body" idx="1"/>
          </p:nvPr>
        </p:nvSpPr>
        <p:spPr/>
        <p:txBody>
          <a:bodyPr>
            <a:normAutofit fontScale="77500" lnSpcReduction="20000"/>
          </a:bodyPr>
          <a:lstStyle/>
          <a:p>
            <a:pPr>
              <a:lnSpc>
                <a:spcPct val="80000"/>
              </a:lnSpc>
              <a:buFontTx/>
              <a:buNone/>
            </a:pPr>
            <a:r>
              <a:rPr lang="en-GB" sz="2800" b="1" dirty="0" smtClean="0"/>
              <a:t>OIGs </a:t>
            </a:r>
            <a:r>
              <a:rPr lang="en-GB" sz="2800" b="1" dirty="0" smtClean="0"/>
              <a:t>complement the </a:t>
            </a:r>
            <a:r>
              <a:rPr lang="en-GB" sz="2800" b="1" dirty="0" err="1" smtClean="0"/>
              <a:t>BoD</a:t>
            </a:r>
            <a:r>
              <a:rPr lang="en-GB" sz="2800" b="1" dirty="0" smtClean="0"/>
              <a:t> and the TP work: </a:t>
            </a:r>
            <a:r>
              <a:rPr lang="en-GB" sz="2800" b="1" dirty="0" smtClean="0">
                <a:solidFill>
                  <a:srgbClr val="FF0000"/>
                </a:solidFill>
              </a:rPr>
              <a:t>No competition</a:t>
            </a:r>
          </a:p>
          <a:p>
            <a:pPr>
              <a:lnSpc>
                <a:spcPct val="120000"/>
              </a:lnSpc>
              <a:buFontTx/>
              <a:buNone/>
            </a:pPr>
            <a:r>
              <a:rPr lang="en-GB" sz="2800" dirty="0" smtClean="0"/>
              <a:t>OIG exists alongside the current Technical Organization supplementing the existing standards development process. An OIG, supported by Working Groups where appropriate, is an activity organized around a specific technology area.</a:t>
            </a:r>
          </a:p>
          <a:p>
            <a:pPr>
              <a:lnSpc>
                <a:spcPct val="80000"/>
              </a:lnSpc>
              <a:buFontTx/>
              <a:buNone/>
            </a:pPr>
            <a:endParaRPr lang="en-GB" sz="2800" dirty="0" smtClean="0"/>
          </a:p>
          <a:p>
            <a:pPr>
              <a:lnSpc>
                <a:spcPct val="80000"/>
              </a:lnSpc>
              <a:buFontTx/>
              <a:buNone/>
            </a:pPr>
            <a:r>
              <a:rPr lang="en-GB" sz="2800" b="1" dirty="0" smtClean="0"/>
              <a:t>OIGs offer a </a:t>
            </a:r>
            <a:r>
              <a:rPr lang="en-GB" sz="2800" b="1" dirty="0" smtClean="0">
                <a:solidFill>
                  <a:srgbClr val="FF0000"/>
                </a:solidFill>
              </a:rPr>
              <a:t>quick &amp; easy alternative</a:t>
            </a:r>
            <a:r>
              <a:rPr lang="en-GB" sz="2800" b="1" dirty="0" smtClean="0"/>
              <a:t> to the creation of industry </a:t>
            </a:r>
            <a:r>
              <a:rPr lang="en-GB" sz="2800" b="1" dirty="0" err="1" smtClean="0"/>
              <a:t>fora</a:t>
            </a:r>
            <a:endParaRPr lang="en-GB" sz="2800" b="1" dirty="0" smtClean="0"/>
          </a:p>
          <a:p>
            <a:pPr>
              <a:lnSpc>
                <a:spcPct val="120000"/>
              </a:lnSpc>
              <a:buFontTx/>
              <a:buNone/>
            </a:pPr>
            <a:r>
              <a:rPr lang="en-GB" sz="2800" dirty="0" smtClean="0"/>
              <a:t>OIGs are focused on a very specific activity. Yet they do have their own membership, which may consist of both </a:t>
            </a:r>
            <a:r>
              <a:rPr lang="en-GB" sz="2800" i="1" dirty="0" smtClean="0"/>
              <a:t>OMA Members and Non-OMA members </a:t>
            </a:r>
            <a:r>
              <a:rPr lang="en-GB" sz="2800" dirty="0" smtClean="0"/>
              <a:t>(under certain conditions), they may have their own voting rules and approve their own deliverables.</a:t>
            </a:r>
          </a:p>
          <a:p>
            <a:pPr>
              <a:lnSpc>
                <a:spcPct val="80000"/>
              </a:lnSpc>
              <a:buFontTx/>
              <a:buNone/>
            </a:pPr>
            <a:endParaRPr lang="en-GB" sz="2800" dirty="0" smtClean="0"/>
          </a:p>
          <a:p>
            <a:pPr>
              <a:lnSpc>
                <a:spcPct val="80000"/>
              </a:lnSpc>
              <a:buFontTx/>
              <a:buNone/>
            </a:pPr>
            <a:r>
              <a:rPr lang="en-GB" sz="2800" b="1" dirty="0" smtClean="0"/>
              <a:t>OIGs are </a:t>
            </a:r>
            <a:r>
              <a:rPr lang="en-GB" sz="2800" b="1" dirty="0" smtClean="0">
                <a:solidFill>
                  <a:srgbClr val="FF0000"/>
                </a:solidFill>
              </a:rPr>
              <a:t>transparent &amp; open </a:t>
            </a:r>
            <a:r>
              <a:rPr lang="en-GB" sz="2800" b="1" dirty="0" smtClean="0"/>
              <a:t>to non-OMA members</a:t>
            </a:r>
          </a:p>
          <a:p>
            <a:pPr>
              <a:lnSpc>
                <a:spcPct val="80000"/>
              </a:lnSpc>
              <a:buFontTx/>
              <a:buNone/>
            </a:pPr>
            <a:r>
              <a:rPr lang="en-GB" sz="2800" dirty="0" smtClean="0"/>
              <a:t>All OMA Members have access to the OIG working documents.</a:t>
            </a:r>
          </a:p>
          <a:p>
            <a:pPr>
              <a:lnSpc>
                <a:spcPct val="80000"/>
              </a:lnSpc>
              <a:buFontTx/>
              <a:buNone/>
            </a:pPr>
            <a:r>
              <a:rPr lang="en-GB" sz="2800" dirty="0" smtClean="0"/>
              <a:t>The deliverables are not Technical Specifications.</a:t>
            </a:r>
          </a:p>
          <a:p>
            <a:pPr>
              <a:lnSpc>
                <a:spcPct val="80000"/>
              </a:lnSpc>
              <a:buFontTx/>
              <a:buNone/>
            </a:pPr>
            <a:endParaRPr lang="en-GB" sz="2800" dirty="0" smtClean="0"/>
          </a:p>
          <a:p>
            <a:pPr>
              <a:lnSpc>
                <a:spcPct val="80000"/>
              </a:lnSpc>
              <a:buFontTx/>
              <a:buNone/>
            </a:pPr>
            <a:r>
              <a:rPr lang="en-GB" sz="2800" b="1" dirty="0" smtClean="0">
                <a:solidFill>
                  <a:srgbClr val="FF0000"/>
                </a:solidFill>
              </a:rPr>
              <a:t>Repatriate activities</a:t>
            </a:r>
            <a:r>
              <a:rPr lang="en-GB" sz="2800" b="1" dirty="0" smtClean="0"/>
              <a:t> related to OMA in OMA</a:t>
            </a:r>
            <a:endParaRPr lang="en-GB"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z="2800" dirty="0" smtClean="0">
                <a:ea typeface="ＭＳ Ｐゴシック" pitchFamily="34" charset="-128"/>
              </a:rPr>
              <a:t>Basic OIG Advantages</a:t>
            </a:r>
          </a:p>
        </p:txBody>
      </p:sp>
      <p:sp>
        <p:nvSpPr>
          <p:cNvPr id="7171" name="Rectangle 5"/>
          <p:cNvSpPr>
            <a:spLocks noGrp="1" noChangeArrowheads="1"/>
          </p:cNvSpPr>
          <p:nvPr>
            <p:ph type="body" idx="1"/>
          </p:nvPr>
        </p:nvSpPr>
        <p:spPr>
          <a:xfrm>
            <a:off x="185737" y="1073150"/>
            <a:ext cx="8991600" cy="5562600"/>
          </a:xfrm>
        </p:spPr>
        <p:txBody>
          <a:bodyPr/>
          <a:lstStyle/>
          <a:p>
            <a:pPr>
              <a:lnSpc>
                <a:spcPct val="80000"/>
              </a:lnSpc>
              <a:buFontTx/>
              <a:buNone/>
            </a:pPr>
            <a:r>
              <a:rPr lang="en-GB" sz="2200" b="1" dirty="0" smtClean="0"/>
              <a:t>Quick approval</a:t>
            </a:r>
          </a:p>
          <a:p>
            <a:pPr>
              <a:lnSpc>
                <a:spcPct val="80000"/>
              </a:lnSpc>
              <a:buFontTx/>
              <a:buNone/>
            </a:pPr>
            <a:r>
              <a:rPr lang="en-GB" sz="1800" dirty="0" smtClean="0"/>
              <a:t>It needs a proposal from 4 OMA Members and approval by the Board of Directors. </a:t>
            </a:r>
            <a:br>
              <a:rPr lang="en-GB" sz="1800" dirty="0" smtClean="0"/>
            </a:br>
            <a:r>
              <a:rPr lang="en-GB" sz="1800" dirty="0" smtClean="0"/>
              <a:t>The founding members shall propose a specific ‘OIG agreement' which will be binding on all the OIG members and will typically cover a statement of support for the work to be performed; any variations which will apply with respect to the 'normal' rules will be raised. </a:t>
            </a:r>
          </a:p>
          <a:p>
            <a:pPr>
              <a:lnSpc>
                <a:spcPct val="80000"/>
              </a:lnSpc>
              <a:buNone/>
            </a:pPr>
            <a:r>
              <a:rPr lang="en-GB" sz="2200" b="1" dirty="0" smtClean="0"/>
              <a:t>Instant operational-pack</a:t>
            </a:r>
          </a:p>
          <a:p>
            <a:pPr>
              <a:lnSpc>
                <a:spcPct val="80000"/>
              </a:lnSpc>
              <a:buFontTx/>
              <a:buNone/>
            </a:pPr>
            <a:r>
              <a:rPr lang="en-GB" sz="1800" dirty="0" smtClean="0"/>
              <a:t>The standard OMA Working Procedures apply unless otherwise agreed by the OIG members and </a:t>
            </a:r>
            <a:r>
              <a:rPr lang="en-GB" sz="1800" dirty="0" err="1" smtClean="0"/>
              <a:t>BoD</a:t>
            </a:r>
            <a:r>
              <a:rPr lang="en-GB" sz="1800" dirty="0" smtClean="0"/>
              <a:t>. </a:t>
            </a:r>
            <a:r>
              <a:rPr lang="en-US" sz="1800" dirty="0" smtClean="0"/>
              <a:t>The OIG may draft and approve deliverables which will be published by OMA after OMA Board of Directors review</a:t>
            </a:r>
            <a:r>
              <a:rPr lang="en-GB" sz="1800" dirty="0" smtClean="0"/>
              <a:t>.</a:t>
            </a:r>
          </a:p>
          <a:p>
            <a:pPr>
              <a:lnSpc>
                <a:spcPct val="80000"/>
              </a:lnSpc>
              <a:buNone/>
            </a:pPr>
            <a:r>
              <a:rPr lang="en-GB" sz="2200" b="1" dirty="0" smtClean="0"/>
              <a:t>Quick setup</a:t>
            </a:r>
          </a:p>
          <a:p>
            <a:pPr>
              <a:lnSpc>
                <a:spcPct val="80000"/>
              </a:lnSpc>
              <a:buFontTx/>
              <a:buNone/>
            </a:pPr>
            <a:r>
              <a:rPr lang="en-GB" sz="1800" dirty="0" smtClean="0"/>
              <a:t>It gets immediate 'basic administrative support' provided by the existing OMA infrastructure and provided from normal OMA Budget, e.g.:</a:t>
            </a:r>
          </a:p>
          <a:p>
            <a:pPr>
              <a:lnSpc>
                <a:spcPct val="80000"/>
              </a:lnSpc>
            </a:pPr>
            <a:r>
              <a:rPr lang="en-GB" sz="1800" dirty="0" smtClean="0"/>
              <a:t>Meeting rooms and support during OMA meetings</a:t>
            </a:r>
          </a:p>
          <a:p>
            <a:pPr>
              <a:lnSpc>
                <a:spcPct val="80000"/>
              </a:lnSpc>
            </a:pPr>
            <a:r>
              <a:rPr lang="en-GB" sz="1800" dirty="0" smtClean="0"/>
              <a:t>OIG info/meeting/document handling area and storage on the OMA Portal</a:t>
            </a:r>
          </a:p>
          <a:p>
            <a:pPr>
              <a:lnSpc>
                <a:spcPct val="80000"/>
              </a:lnSpc>
            </a:pPr>
            <a:r>
              <a:rPr lang="en-GB" sz="1800" dirty="0" smtClean="0"/>
              <a:t>Processing/publication of specifications</a:t>
            </a:r>
          </a:p>
          <a:p>
            <a:pPr>
              <a:lnSpc>
                <a:spcPct val="80000"/>
              </a:lnSpc>
              <a:buNone/>
            </a:pPr>
            <a:r>
              <a:rPr lang="en-GB" sz="2200" b="1" dirty="0" smtClean="0"/>
              <a:t>New potential revenues for OMA</a:t>
            </a:r>
          </a:p>
          <a:p>
            <a:pPr>
              <a:lnSpc>
                <a:spcPct val="80000"/>
              </a:lnSpc>
              <a:buFontTx/>
              <a:buNone/>
            </a:pPr>
            <a:r>
              <a:rPr lang="en-GB" sz="1800" dirty="0" smtClean="0"/>
              <a:t>The OIG may purchase additional support from OMA (the OIG members have to agree amongst themselves how to raise the money), e.g</a:t>
            </a:r>
            <a:r>
              <a:rPr lang="en-GB" sz="1800" dirty="0" smtClean="0"/>
              <a:t>.: Meeting </a:t>
            </a:r>
            <a:r>
              <a:rPr lang="en-GB" sz="1800" dirty="0" smtClean="0"/>
              <a:t>Secretary </a:t>
            </a:r>
            <a:r>
              <a:rPr lang="en-GB" sz="1800" dirty="0" smtClean="0"/>
              <a:t>support, demonstration booth(s), Communication </a:t>
            </a:r>
            <a:r>
              <a:rPr lang="en-GB" sz="1800" dirty="0" smtClean="0"/>
              <a:t>Team Services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z="2800" smtClean="0">
                <a:ea typeface="ＭＳ Ｐゴシック" pitchFamily="34" charset="-128"/>
              </a:rPr>
              <a:t>OIG Agreement</a:t>
            </a:r>
            <a:br>
              <a:rPr lang="en-GB" sz="2800" smtClean="0">
                <a:ea typeface="ＭＳ Ｐゴシック" pitchFamily="34" charset="-128"/>
              </a:rPr>
            </a:br>
            <a:r>
              <a:rPr lang="en-GB" sz="2400" smtClean="0">
                <a:ea typeface="ＭＳ Ｐゴシック" pitchFamily="34" charset="-128"/>
              </a:rPr>
              <a:t>The Incubator’s Foundations</a:t>
            </a:r>
            <a:endParaRPr lang="en-GB" sz="2800" smtClean="0"/>
          </a:p>
        </p:txBody>
      </p:sp>
      <p:sp>
        <p:nvSpPr>
          <p:cNvPr id="8195" name="Rectangle 5"/>
          <p:cNvSpPr>
            <a:spLocks noGrp="1" noChangeArrowheads="1"/>
          </p:cNvSpPr>
          <p:nvPr>
            <p:ph type="body" idx="1"/>
          </p:nvPr>
        </p:nvSpPr>
        <p:spPr>
          <a:xfrm>
            <a:off x="338138" y="1225550"/>
            <a:ext cx="8686800" cy="5099050"/>
          </a:xfrm>
        </p:spPr>
        <p:txBody>
          <a:bodyPr/>
          <a:lstStyle/>
          <a:p>
            <a:pPr>
              <a:lnSpc>
                <a:spcPct val="80000"/>
              </a:lnSpc>
              <a:buFontTx/>
              <a:buNone/>
            </a:pPr>
            <a:r>
              <a:rPr lang="en-GB" sz="2200" b="1" dirty="0" smtClean="0"/>
              <a:t>Duration</a:t>
            </a:r>
            <a:br>
              <a:rPr lang="en-GB" sz="2200" b="1" dirty="0" smtClean="0"/>
            </a:br>
            <a:r>
              <a:rPr lang="en-GB" sz="2200" dirty="0" smtClean="0"/>
              <a:t>Short term with a maximum suggested duration of 6 months</a:t>
            </a:r>
          </a:p>
          <a:p>
            <a:pPr>
              <a:lnSpc>
                <a:spcPct val="80000"/>
              </a:lnSpc>
              <a:buFontTx/>
              <a:buNone/>
            </a:pPr>
            <a:endParaRPr lang="en-GB" sz="2200" u="sng" dirty="0" smtClean="0"/>
          </a:p>
          <a:p>
            <a:pPr>
              <a:lnSpc>
                <a:spcPct val="80000"/>
              </a:lnSpc>
              <a:buFontTx/>
              <a:buNone/>
            </a:pPr>
            <a:r>
              <a:rPr lang="en-GB" sz="2200" b="1" dirty="0" smtClean="0"/>
              <a:t>Scope</a:t>
            </a:r>
            <a:r>
              <a:rPr lang="en-GB" sz="2200" dirty="0" smtClean="0"/>
              <a:t/>
            </a:r>
            <a:br>
              <a:rPr lang="en-GB" sz="2200" dirty="0" smtClean="0"/>
            </a:br>
            <a:r>
              <a:rPr lang="en-GB" sz="2200" dirty="0" smtClean="0"/>
              <a:t>Well defined and focused scope in the OIG agreement</a:t>
            </a:r>
          </a:p>
          <a:p>
            <a:pPr>
              <a:lnSpc>
                <a:spcPct val="80000"/>
              </a:lnSpc>
              <a:buFontTx/>
              <a:buNone/>
            </a:pPr>
            <a:endParaRPr lang="en-GB" sz="2200" u="sng" dirty="0" smtClean="0"/>
          </a:p>
          <a:p>
            <a:pPr>
              <a:lnSpc>
                <a:spcPct val="80000"/>
              </a:lnSpc>
              <a:buFontTx/>
              <a:buNone/>
            </a:pPr>
            <a:r>
              <a:rPr lang="en-GB" sz="2200" b="1" dirty="0" smtClean="0"/>
              <a:t>Participation / Governance</a:t>
            </a:r>
            <a:br>
              <a:rPr lang="en-GB" sz="2200" b="1" dirty="0" smtClean="0"/>
            </a:br>
            <a:r>
              <a:rPr lang="en-GB" sz="2200" dirty="0" smtClean="0"/>
              <a:t>Members willing to become founding members will have to volunteer before the approval of the OIG Agreement</a:t>
            </a:r>
            <a:br>
              <a:rPr lang="en-GB" sz="2200" dirty="0" smtClean="0"/>
            </a:br>
            <a:r>
              <a:rPr lang="en-GB" sz="2200" dirty="0" smtClean="0"/>
              <a:t>Founding members must stay active to continue participating (attend the meetings, contribute)</a:t>
            </a:r>
            <a:br>
              <a:rPr lang="en-GB" sz="2200" dirty="0" smtClean="0"/>
            </a:br>
            <a:r>
              <a:rPr lang="en-GB" sz="2200" dirty="0" smtClean="0"/>
              <a:t>Non-founding members may be </a:t>
            </a:r>
            <a:r>
              <a:rPr lang="en-GB" sz="2200" dirty="0" smtClean="0"/>
              <a:t>invited &amp; observers </a:t>
            </a:r>
            <a:r>
              <a:rPr lang="en-GB" sz="2200" dirty="0" smtClean="0"/>
              <a:t>are allowed</a:t>
            </a:r>
            <a:br>
              <a:rPr lang="en-GB" sz="2200" dirty="0" smtClean="0"/>
            </a:br>
            <a:r>
              <a:rPr lang="en-GB" sz="2200" dirty="0" smtClean="0"/>
              <a:t>The OIG Agreement will define the participation rules</a:t>
            </a:r>
            <a:br>
              <a:rPr lang="en-GB" sz="2200" dirty="0" smtClean="0"/>
            </a:br>
            <a:r>
              <a:rPr lang="en-GB" sz="2200" dirty="0" smtClean="0"/>
              <a:t>The OIG agreement will govern the activity until the OIG closure</a:t>
            </a:r>
          </a:p>
          <a:p>
            <a:pPr>
              <a:lnSpc>
                <a:spcPct val="80000"/>
              </a:lnSpc>
              <a:buFontTx/>
              <a:buNone/>
            </a:pPr>
            <a:endParaRPr lang="en-GB" sz="2200" dirty="0" smtClean="0"/>
          </a:p>
          <a:p>
            <a:pPr>
              <a:lnSpc>
                <a:spcPct val="80000"/>
              </a:lnSpc>
              <a:buFontTx/>
              <a:buNone/>
            </a:pPr>
            <a:r>
              <a:rPr lang="en-GB" sz="2200" b="1" dirty="0" smtClean="0"/>
              <a:t>Dealing with external members</a:t>
            </a:r>
            <a:br>
              <a:rPr lang="en-GB" sz="2200" b="1" dirty="0" smtClean="0"/>
            </a:br>
            <a:r>
              <a:rPr lang="en-GB" sz="2200" dirty="0" smtClean="0"/>
              <a:t>The OIG agreement may allow collaboration with such </a:t>
            </a:r>
            <a:r>
              <a:rPr lang="en-GB" sz="2200" dirty="0" smtClean="0"/>
              <a:t>members</a:t>
            </a:r>
            <a:endParaRPr lang="en-GB" sz="22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marL="111125" indent="-111125" defTabSz="1584325">
              <a:lnSpc>
                <a:spcPct val="80000"/>
              </a:lnSpc>
              <a:spcBef>
                <a:spcPct val="25000"/>
              </a:spcBef>
              <a:defRPr/>
            </a:pPr>
            <a:r>
              <a:rPr lang="en-GB" sz="2800" dirty="0" smtClean="0">
                <a:ea typeface="ＭＳ Ｐゴシック" charset="-128"/>
              </a:rPr>
              <a:t>Good Standing in an OIG</a:t>
            </a:r>
            <a:br>
              <a:rPr lang="en-GB" sz="2800" dirty="0" smtClean="0">
                <a:ea typeface="ＭＳ Ｐゴシック" charset="-128"/>
              </a:rPr>
            </a:br>
            <a:r>
              <a:rPr lang="en-GB" sz="1400" b="0" dirty="0" smtClean="0">
                <a:solidFill>
                  <a:srgbClr val="000066"/>
                </a:solidFill>
                <a:latin typeface="Arial Narrow"/>
                <a:ea typeface="+mn-ea"/>
                <a:cs typeface="+mn-cs"/>
              </a:rPr>
              <a:t>Partially reuse of </a:t>
            </a:r>
            <a:r>
              <a:rPr lang="en-GB" sz="1400" b="0" dirty="0" smtClean="0">
                <a:solidFill>
                  <a:srgbClr val="000066"/>
                </a:solidFill>
                <a:latin typeface="Arial Narrow"/>
                <a:ea typeface="+mn-ea"/>
                <a:cs typeface="+mn-cs"/>
                <a:hlinkClick r:id="rId2"/>
              </a:rPr>
              <a:t>http://www.w3.org/2004/02/Process-20040205/groups.html#good-standing</a:t>
            </a:r>
            <a:endParaRPr lang="en-GB" sz="2800" dirty="0" smtClean="0"/>
          </a:p>
        </p:txBody>
      </p:sp>
      <p:sp>
        <p:nvSpPr>
          <p:cNvPr id="9219" name="Rectangle 5"/>
          <p:cNvSpPr>
            <a:spLocks noGrp="1" noChangeArrowheads="1"/>
          </p:cNvSpPr>
          <p:nvPr>
            <p:ph type="body" idx="1"/>
          </p:nvPr>
        </p:nvSpPr>
        <p:spPr>
          <a:xfrm>
            <a:off x="338138" y="1149350"/>
            <a:ext cx="8686800" cy="5334000"/>
          </a:xfrm>
        </p:spPr>
        <p:txBody>
          <a:bodyPr/>
          <a:lstStyle/>
          <a:p>
            <a:pPr algn="ctr">
              <a:lnSpc>
                <a:spcPct val="80000"/>
              </a:lnSpc>
              <a:buFontTx/>
              <a:buNone/>
            </a:pPr>
            <a:r>
              <a:rPr lang="en-GB" sz="2400" dirty="0" smtClean="0">
                <a:solidFill>
                  <a:srgbClr val="FF0000"/>
                </a:solidFill>
              </a:rPr>
              <a:t>Focus, fast progress and quick delivery in a limited given time</a:t>
            </a:r>
          </a:p>
          <a:p>
            <a:pPr>
              <a:lnSpc>
                <a:spcPct val="80000"/>
              </a:lnSpc>
              <a:buFontTx/>
              <a:buNone/>
            </a:pPr>
            <a:r>
              <a:rPr lang="en-GB" sz="2400" dirty="0" smtClean="0"/>
              <a:t>Participation in an OIG on an ongoing basis implies a serious commitment it is the reason why it has Good Standing rules.</a:t>
            </a:r>
          </a:p>
          <a:p>
            <a:pPr>
              <a:lnSpc>
                <a:spcPct val="80000"/>
              </a:lnSpc>
              <a:buFontTx/>
              <a:buNone/>
            </a:pPr>
            <a:r>
              <a:rPr lang="en-GB" sz="1800" dirty="0" smtClean="0"/>
              <a:t>A participant may be declared in Bad Standing in any of the following circumstances:</a:t>
            </a:r>
          </a:p>
          <a:p>
            <a:pPr>
              <a:lnSpc>
                <a:spcPct val="80000"/>
              </a:lnSpc>
            </a:pPr>
            <a:r>
              <a:rPr lang="en-GB" sz="1800" dirty="0" smtClean="0"/>
              <a:t>the individual has missed more than one of the last three conference calls</a:t>
            </a:r>
          </a:p>
          <a:p>
            <a:pPr>
              <a:lnSpc>
                <a:spcPct val="80000"/>
              </a:lnSpc>
            </a:pPr>
            <a:r>
              <a:rPr lang="en-GB" sz="1800" dirty="0" smtClean="0"/>
              <a:t>the individual has missed more than one of the last two face-to-face meetings</a:t>
            </a:r>
          </a:p>
          <a:p>
            <a:pPr>
              <a:lnSpc>
                <a:spcPct val="80000"/>
              </a:lnSpc>
            </a:pPr>
            <a:r>
              <a:rPr lang="en-GB" sz="1800" dirty="0" smtClean="0"/>
              <a:t>the individual has not provided deliverables in a timely fashion twice in sequence (e.g. action items)</a:t>
            </a:r>
          </a:p>
          <a:p>
            <a:pPr>
              <a:lnSpc>
                <a:spcPct val="80000"/>
              </a:lnSpc>
            </a:pPr>
            <a:endParaRPr lang="en-GB" sz="1800" dirty="0" smtClean="0"/>
          </a:p>
          <a:p>
            <a:pPr>
              <a:lnSpc>
                <a:spcPct val="80000"/>
              </a:lnSpc>
              <a:buFontTx/>
              <a:buNone/>
            </a:pPr>
            <a:r>
              <a:rPr lang="en-GB" sz="1800" dirty="0" smtClean="0"/>
              <a:t>Although all participants representing an organization should attend all meetings, attendance by one representative of an organization satisfies the meeting attendance requirement for all representatives of the organization</a:t>
            </a:r>
          </a:p>
          <a:p>
            <a:pPr>
              <a:lnSpc>
                <a:spcPct val="80000"/>
              </a:lnSpc>
              <a:buFontTx/>
              <a:buNone/>
            </a:pPr>
            <a:endParaRPr lang="en-GB" sz="1800" dirty="0" smtClean="0"/>
          </a:p>
          <a:p>
            <a:pPr>
              <a:lnSpc>
                <a:spcPct val="80000"/>
              </a:lnSpc>
              <a:buFontTx/>
              <a:buNone/>
            </a:pPr>
            <a:r>
              <a:rPr lang="en-GB" sz="1800" dirty="0" smtClean="0"/>
              <a:t>The above criteria may be relaxed if the Founding Members agree that doing so will not set back the OIG. For example, the attendance requirement can be relaxed for reasons of expense (e.g., cost of travel) or scheduling (for example, an exceptional teleconference is scheduled at 3:00 a.m. local time for the participant). It is the responsibility of the Founding Members to apply criteria for Good Standing consistently.</a:t>
            </a:r>
            <a:endParaRPr lang="en-GB" sz="2400" dirty="0" smtClean="0"/>
          </a:p>
          <a:p>
            <a:pPr>
              <a:lnSpc>
                <a:spcPct val="80000"/>
              </a:lnSpc>
              <a:buFontTx/>
              <a:buNone/>
            </a:pPr>
            <a:endParaRPr lang="en-GB" sz="2400" dirty="0" smtClean="0"/>
          </a:p>
          <a:p>
            <a:pPr>
              <a:lnSpc>
                <a:spcPct val="80000"/>
              </a:lnSpc>
              <a:buFontTx/>
              <a:buNone/>
            </a:pPr>
            <a:endParaRPr lang="en-GB" sz="20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lstStyle/>
          <a:p>
            <a:r>
              <a:rPr lang="en-GB" sz="2800" smtClean="0">
                <a:ea typeface="ＭＳ Ｐゴシック" pitchFamily="34" charset="-128"/>
              </a:rPr>
              <a:t>Process Illustration</a:t>
            </a:r>
            <a:endParaRPr lang="en-GB" sz="2800" smtClean="0"/>
          </a:p>
        </p:txBody>
      </p:sp>
      <p:grpSp>
        <p:nvGrpSpPr>
          <p:cNvPr id="2" name="Group 25"/>
          <p:cNvGrpSpPr>
            <a:grpSpLocks/>
          </p:cNvGrpSpPr>
          <p:nvPr/>
        </p:nvGrpSpPr>
        <p:grpSpPr bwMode="auto">
          <a:xfrm>
            <a:off x="1785938" y="1073150"/>
            <a:ext cx="7315200" cy="5334000"/>
            <a:chOff x="1176337" y="1073150"/>
            <a:chExt cx="7315200" cy="5334000"/>
          </a:xfrm>
        </p:grpSpPr>
        <p:sp>
          <p:nvSpPr>
            <p:cNvPr id="24" name="Rectangle 23"/>
            <p:cNvSpPr/>
            <p:nvPr/>
          </p:nvSpPr>
          <p:spPr bwMode="auto">
            <a:xfrm>
              <a:off x="1176337" y="1073150"/>
              <a:ext cx="7315200" cy="5334000"/>
            </a:xfrm>
            <a:prstGeom prst="rect">
              <a:avLst/>
            </a:prstGeom>
            <a:solidFill>
              <a:schemeClr val="accent6">
                <a:lumMod val="40000"/>
                <a:lumOff val="60000"/>
                <a:alpha val="43000"/>
              </a:schemeClr>
            </a:solidFill>
            <a:ln w="12700" cap="flat" cmpd="sng" algn="ctr">
              <a:solidFill>
                <a:schemeClr val="tx1"/>
              </a:solidFill>
              <a:prstDash val="solid"/>
              <a:round/>
              <a:headEnd type="none" w="med" len="med"/>
              <a:tailEnd type="none" w="med" len="med"/>
            </a:ln>
            <a:effectLst/>
          </p:spPr>
          <p:txBody>
            <a:bodyPr/>
            <a:lstStyle/>
            <a:p>
              <a:pPr>
                <a:defRPr/>
              </a:pPr>
              <a:endParaRPr lang="en-US" dirty="0">
                <a:latin typeface="Arial" charset="0"/>
              </a:endParaRPr>
            </a:p>
          </p:txBody>
        </p:sp>
        <p:sp>
          <p:nvSpPr>
            <p:cNvPr id="5" name="Rectangle 4"/>
            <p:cNvSpPr/>
            <p:nvPr/>
          </p:nvSpPr>
          <p:spPr bwMode="auto">
            <a:xfrm>
              <a:off x="2916237" y="1462088"/>
              <a:ext cx="4695825" cy="374650"/>
            </a:xfrm>
            <a:prstGeom prst="rect">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nchor="ctr"/>
            <a:lstStyle/>
            <a:p>
              <a:pPr algn="ctr">
                <a:defRPr/>
              </a:pPr>
              <a:r>
                <a:rPr lang="en-GB" sz="1200" dirty="0">
                  <a:latin typeface="Arial" charset="0"/>
                </a:rPr>
                <a:t>An OMA member company drafts an OIG proposal</a:t>
              </a:r>
              <a:endParaRPr lang="en-US" sz="1200" dirty="0">
                <a:latin typeface="Arial" charset="0"/>
              </a:endParaRPr>
            </a:p>
          </p:txBody>
        </p:sp>
        <p:sp>
          <p:nvSpPr>
            <p:cNvPr id="6" name="Rectangle 5"/>
            <p:cNvSpPr/>
            <p:nvPr/>
          </p:nvSpPr>
          <p:spPr bwMode="auto">
            <a:xfrm>
              <a:off x="2916237" y="1960563"/>
              <a:ext cx="4695825" cy="374650"/>
            </a:xfrm>
            <a:prstGeom prst="rect">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nchor="ctr"/>
            <a:lstStyle/>
            <a:p>
              <a:pPr algn="ctr">
                <a:defRPr/>
              </a:pPr>
              <a:r>
                <a:rPr lang="en-GB" sz="1200" dirty="0">
                  <a:latin typeface="Arial" charset="0"/>
                </a:rPr>
                <a:t>Socialization of the OIG proposal with the OMA community</a:t>
              </a:r>
            </a:p>
            <a:p>
              <a:pPr algn="ctr">
                <a:defRPr/>
              </a:pPr>
              <a:r>
                <a:rPr lang="en-GB" sz="1200" dirty="0">
                  <a:latin typeface="Arial" charset="0"/>
                </a:rPr>
                <a:t>Call for Founding Members</a:t>
              </a:r>
              <a:endParaRPr lang="en-US" sz="1200" dirty="0">
                <a:latin typeface="Arial" charset="0"/>
              </a:endParaRPr>
            </a:p>
          </p:txBody>
        </p:sp>
        <p:sp>
          <p:nvSpPr>
            <p:cNvPr id="7" name="Rectangle 6"/>
            <p:cNvSpPr/>
            <p:nvPr/>
          </p:nvSpPr>
          <p:spPr bwMode="auto">
            <a:xfrm>
              <a:off x="2916237" y="2460625"/>
              <a:ext cx="4695825" cy="374650"/>
            </a:xfrm>
            <a:prstGeom prst="rect">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nchor="ctr"/>
            <a:lstStyle/>
            <a:p>
              <a:pPr algn="ctr">
                <a:defRPr/>
              </a:pPr>
              <a:r>
                <a:rPr lang="en-GB" sz="1200" dirty="0">
                  <a:latin typeface="Arial" charset="0"/>
                </a:rPr>
                <a:t>Founding members finalize the OIG Agreement</a:t>
              </a:r>
              <a:endParaRPr lang="en-US" sz="1200" dirty="0">
                <a:latin typeface="Arial" charset="0"/>
              </a:endParaRPr>
            </a:p>
          </p:txBody>
        </p:sp>
        <p:sp>
          <p:nvSpPr>
            <p:cNvPr id="8" name="Rectangle 7"/>
            <p:cNvSpPr/>
            <p:nvPr/>
          </p:nvSpPr>
          <p:spPr bwMode="auto">
            <a:xfrm>
              <a:off x="2916237" y="2960688"/>
              <a:ext cx="4695825" cy="374650"/>
            </a:xfrm>
            <a:prstGeom prst="rect">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nchor="ctr"/>
            <a:lstStyle/>
            <a:p>
              <a:pPr algn="ctr">
                <a:defRPr/>
              </a:pPr>
              <a:r>
                <a:rPr lang="en-GB" sz="1200" dirty="0" err="1">
                  <a:latin typeface="Arial" charset="0"/>
                </a:rPr>
                <a:t>BoD</a:t>
              </a:r>
              <a:r>
                <a:rPr lang="en-GB" sz="1200" dirty="0">
                  <a:latin typeface="Arial" charset="0"/>
                </a:rPr>
                <a:t> approves the OIG Agreement</a:t>
              </a:r>
              <a:endParaRPr lang="en-US" sz="1200" dirty="0">
                <a:latin typeface="Arial" charset="0"/>
              </a:endParaRPr>
            </a:p>
          </p:txBody>
        </p:sp>
        <p:sp>
          <p:nvSpPr>
            <p:cNvPr id="10255" name="Rectangle 8"/>
            <p:cNvSpPr>
              <a:spLocks noChangeArrowheads="1"/>
            </p:cNvSpPr>
            <p:nvPr/>
          </p:nvSpPr>
          <p:spPr bwMode="auto">
            <a:xfrm>
              <a:off x="2915935" y="4021847"/>
              <a:ext cx="4695804" cy="374674"/>
            </a:xfrm>
            <a:prstGeom prst="rect">
              <a:avLst/>
            </a:prstGeom>
            <a:solidFill>
              <a:schemeClr val="accent1"/>
            </a:solidFill>
            <a:ln w="12700" algn="ctr">
              <a:solidFill>
                <a:schemeClr val="tx1"/>
              </a:solidFill>
              <a:round/>
              <a:headEnd/>
              <a:tailEnd/>
            </a:ln>
          </p:spPr>
          <p:txBody>
            <a:bodyPr anchor="ctr"/>
            <a:lstStyle/>
            <a:p>
              <a:pPr algn="ctr"/>
              <a:r>
                <a:rPr lang="en-GB" sz="1200"/>
                <a:t>The OIG does the work</a:t>
              </a:r>
              <a:endParaRPr lang="en-US" sz="1200"/>
            </a:p>
          </p:txBody>
        </p:sp>
        <p:sp>
          <p:nvSpPr>
            <p:cNvPr id="10256" name="Rectangle 9"/>
            <p:cNvSpPr>
              <a:spLocks noChangeArrowheads="1"/>
            </p:cNvSpPr>
            <p:nvPr/>
          </p:nvSpPr>
          <p:spPr bwMode="auto">
            <a:xfrm>
              <a:off x="2915935" y="4521412"/>
              <a:ext cx="4695804" cy="374674"/>
            </a:xfrm>
            <a:prstGeom prst="rect">
              <a:avLst/>
            </a:prstGeom>
            <a:solidFill>
              <a:schemeClr val="accent1"/>
            </a:solidFill>
            <a:ln w="12700" algn="ctr">
              <a:solidFill>
                <a:schemeClr val="tx1"/>
              </a:solidFill>
              <a:round/>
              <a:headEnd/>
              <a:tailEnd/>
            </a:ln>
          </p:spPr>
          <p:txBody>
            <a:bodyPr anchor="ctr"/>
            <a:lstStyle/>
            <a:p>
              <a:pPr algn="ctr"/>
              <a:r>
                <a:rPr lang="en-GB" sz="1200"/>
                <a:t>The OIG presents the OIG Report to the BoD</a:t>
              </a:r>
              <a:endParaRPr lang="en-US" sz="1200"/>
            </a:p>
          </p:txBody>
        </p:sp>
        <p:sp>
          <p:nvSpPr>
            <p:cNvPr id="10257" name="Rectangle 10"/>
            <p:cNvSpPr>
              <a:spLocks noChangeArrowheads="1"/>
            </p:cNvSpPr>
            <p:nvPr/>
          </p:nvSpPr>
          <p:spPr bwMode="auto">
            <a:xfrm>
              <a:off x="2915935" y="5020977"/>
              <a:ext cx="4695804" cy="374674"/>
            </a:xfrm>
            <a:prstGeom prst="rect">
              <a:avLst/>
            </a:prstGeom>
            <a:solidFill>
              <a:schemeClr val="accent1"/>
            </a:solidFill>
            <a:ln w="12700" algn="ctr">
              <a:solidFill>
                <a:schemeClr val="tx1"/>
              </a:solidFill>
              <a:round/>
              <a:headEnd/>
              <a:tailEnd/>
            </a:ln>
          </p:spPr>
          <p:txBody>
            <a:bodyPr anchor="ctr"/>
            <a:lstStyle/>
            <a:p>
              <a:pPr algn="ctr"/>
              <a:r>
                <a:rPr lang="en-GB" sz="1200"/>
                <a:t>The OIG Report is published</a:t>
              </a:r>
              <a:endParaRPr lang="en-US" sz="1200"/>
            </a:p>
          </p:txBody>
        </p:sp>
        <p:sp>
          <p:nvSpPr>
            <p:cNvPr id="12" name="Curved Right Arrow 11"/>
            <p:cNvSpPr/>
            <p:nvPr/>
          </p:nvSpPr>
          <p:spPr bwMode="auto">
            <a:xfrm>
              <a:off x="2436812" y="1649413"/>
              <a:ext cx="350837" cy="561975"/>
            </a:xfrm>
            <a:prstGeom prst="curvedRight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lstStyle/>
            <a:p>
              <a:pPr>
                <a:defRPr/>
              </a:pPr>
              <a:endParaRPr lang="en-US" sz="1600">
                <a:latin typeface="Arial" charset="0"/>
              </a:endParaRPr>
            </a:p>
          </p:txBody>
        </p:sp>
        <p:sp>
          <p:nvSpPr>
            <p:cNvPr id="13" name="Curved Right Arrow 12"/>
            <p:cNvSpPr/>
            <p:nvPr/>
          </p:nvSpPr>
          <p:spPr bwMode="auto">
            <a:xfrm>
              <a:off x="2465387" y="2647950"/>
              <a:ext cx="349250" cy="561975"/>
            </a:xfrm>
            <a:prstGeom prst="curvedRight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lstStyle/>
            <a:p>
              <a:pPr>
                <a:defRPr/>
              </a:pPr>
              <a:endParaRPr lang="en-US" sz="1600">
                <a:latin typeface="Arial" charset="0"/>
              </a:endParaRPr>
            </a:p>
          </p:txBody>
        </p:sp>
        <p:sp>
          <p:nvSpPr>
            <p:cNvPr id="10260" name="Curved Right Arrow 13"/>
            <p:cNvSpPr>
              <a:spLocks noChangeArrowheads="1"/>
            </p:cNvSpPr>
            <p:nvPr/>
          </p:nvSpPr>
          <p:spPr bwMode="auto">
            <a:xfrm>
              <a:off x="2465653" y="4146738"/>
              <a:ext cx="349773" cy="562010"/>
            </a:xfrm>
            <a:prstGeom prst="curvedRightArrow">
              <a:avLst>
                <a:gd name="adj1" fmla="val 25002"/>
                <a:gd name="adj2" fmla="val 49996"/>
                <a:gd name="adj3" fmla="val 25000"/>
              </a:avLst>
            </a:prstGeom>
            <a:solidFill>
              <a:schemeClr val="accent1"/>
            </a:solidFill>
            <a:ln w="12700" algn="ctr">
              <a:solidFill>
                <a:schemeClr val="tx1"/>
              </a:solidFill>
              <a:round/>
              <a:headEnd/>
              <a:tailEnd/>
            </a:ln>
          </p:spPr>
          <p:txBody>
            <a:bodyPr/>
            <a:lstStyle/>
            <a:p>
              <a:endParaRPr lang="en-US" sz="1600"/>
            </a:p>
          </p:txBody>
        </p:sp>
        <p:sp>
          <p:nvSpPr>
            <p:cNvPr id="15" name="Curved Left Arrow 14"/>
            <p:cNvSpPr/>
            <p:nvPr/>
          </p:nvSpPr>
          <p:spPr bwMode="auto">
            <a:xfrm>
              <a:off x="7740649" y="2147888"/>
              <a:ext cx="320675" cy="561975"/>
            </a:xfrm>
            <a:prstGeom prst="curvedLeft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lstStyle/>
            <a:p>
              <a:pPr>
                <a:defRPr/>
              </a:pPr>
              <a:endParaRPr lang="en-US" sz="1600">
                <a:latin typeface="Arial" charset="0"/>
              </a:endParaRPr>
            </a:p>
          </p:txBody>
        </p:sp>
        <p:sp>
          <p:nvSpPr>
            <p:cNvPr id="10262" name="Curved Left Arrow 15"/>
            <p:cNvSpPr>
              <a:spLocks noChangeArrowheads="1"/>
            </p:cNvSpPr>
            <p:nvPr/>
          </p:nvSpPr>
          <p:spPr bwMode="auto">
            <a:xfrm>
              <a:off x="7740391" y="3147609"/>
              <a:ext cx="514609" cy="1061575"/>
            </a:xfrm>
            <a:prstGeom prst="curvedLeftArrow">
              <a:avLst>
                <a:gd name="adj1" fmla="val 25012"/>
                <a:gd name="adj2" fmla="val 49996"/>
                <a:gd name="adj3" fmla="val 25000"/>
              </a:avLst>
            </a:prstGeom>
            <a:solidFill>
              <a:schemeClr val="accent1"/>
            </a:solidFill>
            <a:ln w="12700" algn="ctr">
              <a:solidFill>
                <a:schemeClr val="tx1"/>
              </a:solidFill>
              <a:round/>
              <a:headEnd/>
              <a:tailEnd/>
            </a:ln>
          </p:spPr>
          <p:txBody>
            <a:bodyPr/>
            <a:lstStyle/>
            <a:p>
              <a:endParaRPr lang="en-US" sz="1600"/>
            </a:p>
          </p:txBody>
        </p:sp>
        <p:sp>
          <p:nvSpPr>
            <p:cNvPr id="10263" name="Curved Left Arrow 16"/>
            <p:cNvSpPr>
              <a:spLocks noChangeArrowheads="1"/>
            </p:cNvSpPr>
            <p:nvPr/>
          </p:nvSpPr>
          <p:spPr bwMode="auto">
            <a:xfrm>
              <a:off x="7740391" y="4708749"/>
              <a:ext cx="321630" cy="562010"/>
            </a:xfrm>
            <a:prstGeom prst="curvedLeftArrow">
              <a:avLst>
                <a:gd name="adj1" fmla="val 25005"/>
                <a:gd name="adj2" fmla="val 50003"/>
                <a:gd name="adj3" fmla="val 25000"/>
              </a:avLst>
            </a:prstGeom>
            <a:solidFill>
              <a:schemeClr val="accent1"/>
            </a:solidFill>
            <a:ln w="12700" algn="ctr">
              <a:solidFill>
                <a:schemeClr val="tx1"/>
              </a:solidFill>
              <a:round/>
              <a:headEnd/>
              <a:tailEnd/>
            </a:ln>
          </p:spPr>
          <p:txBody>
            <a:bodyPr/>
            <a:lstStyle/>
            <a:p>
              <a:endParaRPr lang="en-US" sz="1600"/>
            </a:p>
          </p:txBody>
        </p:sp>
        <p:sp>
          <p:nvSpPr>
            <p:cNvPr id="10264" name="TextBox 17"/>
            <p:cNvSpPr txBox="1">
              <a:spLocks noChangeArrowheads="1"/>
            </p:cNvSpPr>
            <p:nvPr/>
          </p:nvSpPr>
          <p:spPr bwMode="auto">
            <a:xfrm>
              <a:off x="1510707" y="1149350"/>
              <a:ext cx="947683" cy="313951"/>
            </a:xfrm>
            <a:prstGeom prst="rect">
              <a:avLst/>
            </a:prstGeom>
            <a:noFill/>
            <a:ln w="9525">
              <a:noFill/>
              <a:miter lim="800000"/>
              <a:headEnd/>
              <a:tailEnd/>
            </a:ln>
          </p:spPr>
          <p:txBody>
            <a:bodyPr wrap="none">
              <a:spAutoFit/>
            </a:bodyPr>
            <a:lstStyle/>
            <a:p>
              <a:pPr algn="ctr"/>
              <a:r>
                <a:rPr lang="en-GB" sz="1600"/>
                <a:t>Initiation</a:t>
              </a:r>
              <a:endParaRPr lang="en-US" sz="1600"/>
            </a:p>
          </p:txBody>
        </p:sp>
        <p:sp>
          <p:nvSpPr>
            <p:cNvPr id="10265" name="TextBox 18"/>
            <p:cNvSpPr txBox="1">
              <a:spLocks noChangeArrowheads="1"/>
            </p:cNvSpPr>
            <p:nvPr/>
          </p:nvSpPr>
          <p:spPr bwMode="auto">
            <a:xfrm>
              <a:off x="1317853" y="3094270"/>
              <a:ext cx="1191336" cy="535564"/>
            </a:xfrm>
            <a:prstGeom prst="rect">
              <a:avLst/>
            </a:prstGeom>
            <a:noFill/>
            <a:ln w="9525">
              <a:noFill/>
              <a:miter lim="800000"/>
              <a:headEnd/>
              <a:tailEnd/>
            </a:ln>
          </p:spPr>
          <p:txBody>
            <a:bodyPr wrap="none">
              <a:spAutoFit/>
            </a:bodyPr>
            <a:lstStyle/>
            <a:p>
              <a:pPr algn="ctr"/>
              <a:r>
                <a:rPr lang="en-GB" sz="1600"/>
                <a:t>Start of the</a:t>
              </a:r>
            </a:p>
            <a:p>
              <a:pPr algn="ctr"/>
              <a:r>
                <a:rPr lang="en-GB" sz="1600"/>
                <a:t>OIG work</a:t>
              </a:r>
              <a:endParaRPr lang="en-US" sz="1600"/>
            </a:p>
          </p:txBody>
        </p:sp>
        <p:sp>
          <p:nvSpPr>
            <p:cNvPr id="10266" name="TextBox 19"/>
            <p:cNvSpPr txBox="1">
              <a:spLocks noChangeArrowheads="1"/>
            </p:cNvSpPr>
            <p:nvPr/>
          </p:nvSpPr>
          <p:spPr bwMode="auto">
            <a:xfrm>
              <a:off x="1252538" y="5342312"/>
              <a:ext cx="1325986" cy="313951"/>
            </a:xfrm>
            <a:prstGeom prst="rect">
              <a:avLst/>
            </a:prstGeom>
            <a:noFill/>
            <a:ln w="9525">
              <a:noFill/>
              <a:miter lim="800000"/>
              <a:headEnd/>
              <a:tailEnd/>
            </a:ln>
          </p:spPr>
          <p:txBody>
            <a:bodyPr wrap="none">
              <a:spAutoFit/>
            </a:bodyPr>
            <a:lstStyle/>
            <a:p>
              <a:pPr algn="ctr"/>
              <a:r>
                <a:rPr lang="en-GB" sz="1600"/>
                <a:t>OIG Closure</a:t>
              </a:r>
              <a:endParaRPr lang="en-US" sz="1600"/>
            </a:p>
          </p:txBody>
        </p:sp>
        <p:sp>
          <p:nvSpPr>
            <p:cNvPr id="21" name="Striped Right Arrow 20"/>
            <p:cNvSpPr/>
            <p:nvPr/>
          </p:nvSpPr>
          <p:spPr bwMode="auto">
            <a:xfrm rot="5400000">
              <a:off x="1154906" y="2032794"/>
              <a:ext cx="1560512" cy="419100"/>
            </a:xfrm>
            <a:prstGeom prst="stripedRightArrow">
              <a:avLst>
                <a:gd name="adj1" fmla="val 27486"/>
                <a:gd name="adj2" fmla="val 126548"/>
              </a:avLst>
            </a:prstGeom>
            <a:solidFill>
              <a:schemeClr val="bg2">
                <a:lumMod val="40000"/>
                <a:lumOff val="60000"/>
              </a:schemeClr>
            </a:solidFill>
            <a:ln w="12700" cap="flat" cmpd="sng" algn="ctr">
              <a:solidFill>
                <a:schemeClr val="tx1"/>
              </a:solidFill>
              <a:prstDash val="solid"/>
              <a:round/>
              <a:headEnd type="none" w="med" len="med"/>
              <a:tailEnd type="none" w="med" len="med"/>
            </a:ln>
            <a:effectLst/>
          </p:spPr>
          <p:txBody>
            <a:bodyPr/>
            <a:lstStyle/>
            <a:p>
              <a:pPr>
                <a:defRPr/>
              </a:pPr>
              <a:endParaRPr lang="en-US" sz="1600">
                <a:latin typeface="Arial" charset="0"/>
              </a:endParaRPr>
            </a:p>
          </p:txBody>
        </p:sp>
        <p:sp>
          <p:nvSpPr>
            <p:cNvPr id="22" name="Striped Right Arrow 21"/>
            <p:cNvSpPr/>
            <p:nvPr/>
          </p:nvSpPr>
          <p:spPr bwMode="auto">
            <a:xfrm rot="5400000">
              <a:off x="1154112" y="4217988"/>
              <a:ext cx="1562100" cy="419100"/>
            </a:xfrm>
            <a:prstGeom prst="stripedRightArrow">
              <a:avLst>
                <a:gd name="adj1" fmla="val 27486"/>
                <a:gd name="adj2" fmla="val 50000"/>
              </a:avLst>
            </a:prstGeom>
            <a:solidFill>
              <a:schemeClr val="accent1"/>
            </a:solidFill>
            <a:ln w="12700" cap="flat" cmpd="sng" algn="ctr">
              <a:solidFill>
                <a:schemeClr val="tx1"/>
              </a:solidFill>
              <a:prstDash val="solid"/>
              <a:round/>
              <a:headEnd type="none" w="med" len="med"/>
              <a:tailEnd type="none" w="med" len="med"/>
            </a:ln>
            <a:effectLst/>
          </p:spPr>
          <p:txBody>
            <a:bodyPr/>
            <a:lstStyle/>
            <a:p>
              <a:pPr>
                <a:defRPr/>
              </a:pPr>
              <a:endParaRPr lang="en-US" sz="1600">
                <a:latin typeface="Arial" charset="0"/>
              </a:endParaRPr>
            </a:p>
          </p:txBody>
        </p:sp>
        <p:sp>
          <p:nvSpPr>
            <p:cNvPr id="10269" name="TextBox 22"/>
            <p:cNvSpPr txBox="1">
              <a:spLocks noChangeArrowheads="1"/>
            </p:cNvSpPr>
            <p:nvPr/>
          </p:nvSpPr>
          <p:spPr bwMode="auto">
            <a:xfrm rot="-5400000">
              <a:off x="1216423" y="4147730"/>
              <a:ext cx="891647" cy="424726"/>
            </a:xfrm>
            <a:prstGeom prst="rect">
              <a:avLst/>
            </a:prstGeom>
            <a:noFill/>
            <a:ln w="9525">
              <a:noFill/>
              <a:miter lim="800000"/>
              <a:headEnd/>
              <a:tailEnd/>
            </a:ln>
          </p:spPr>
          <p:txBody>
            <a:bodyPr wrap="none">
              <a:spAutoFit/>
            </a:bodyPr>
            <a:lstStyle/>
            <a:p>
              <a:pPr algn="ctr"/>
              <a:r>
                <a:rPr lang="en-GB" sz="1200"/>
                <a:t>6 months</a:t>
              </a:r>
            </a:p>
            <a:p>
              <a:pPr algn="ctr"/>
              <a:r>
                <a:rPr lang="en-GB" sz="1200"/>
                <a:t>suggested</a:t>
              </a:r>
              <a:endParaRPr lang="en-US" sz="1200"/>
            </a:p>
          </p:txBody>
        </p:sp>
      </p:grpSp>
      <p:sp>
        <p:nvSpPr>
          <p:cNvPr id="10244" name="TextBox 24"/>
          <p:cNvSpPr txBox="1">
            <a:spLocks noChangeArrowheads="1"/>
          </p:cNvSpPr>
          <p:nvPr/>
        </p:nvSpPr>
        <p:spPr bwMode="auto">
          <a:xfrm>
            <a:off x="3081337" y="6102350"/>
            <a:ext cx="5127237" cy="369332"/>
          </a:xfrm>
          <a:prstGeom prst="rect">
            <a:avLst/>
          </a:prstGeom>
          <a:noFill/>
          <a:ln w="9525">
            <a:noFill/>
            <a:miter lim="800000"/>
            <a:headEnd/>
            <a:tailEnd/>
          </a:ln>
        </p:spPr>
        <p:txBody>
          <a:bodyPr wrap="none">
            <a:spAutoFit/>
          </a:bodyPr>
          <a:lstStyle/>
          <a:p>
            <a:r>
              <a:rPr lang="en-GB" dirty="0" smtClean="0"/>
              <a:t>Covered by the OMA </a:t>
            </a:r>
            <a:r>
              <a:rPr lang="en-GB" dirty="0"/>
              <a:t>IPR Policy </a:t>
            </a:r>
            <a:r>
              <a:rPr lang="en-GB" dirty="0" smtClean="0"/>
              <a:t>Agreement</a:t>
            </a:r>
            <a:endParaRPr lang="en-US" dirty="0"/>
          </a:p>
        </p:txBody>
      </p:sp>
      <p:sp>
        <p:nvSpPr>
          <p:cNvPr id="10245" name="TextBox 26"/>
          <p:cNvSpPr txBox="1">
            <a:spLocks noChangeArrowheads="1"/>
          </p:cNvSpPr>
          <p:nvPr/>
        </p:nvSpPr>
        <p:spPr bwMode="auto">
          <a:xfrm>
            <a:off x="261938" y="1141413"/>
            <a:ext cx="1600200" cy="5189537"/>
          </a:xfrm>
          <a:prstGeom prst="rect">
            <a:avLst/>
          </a:prstGeom>
          <a:noFill/>
          <a:ln w="9525">
            <a:noFill/>
            <a:miter lim="800000"/>
            <a:headEnd/>
            <a:tailEnd/>
          </a:ln>
        </p:spPr>
        <p:txBody>
          <a:bodyPr>
            <a:spAutoFit/>
          </a:bodyPr>
          <a:lstStyle/>
          <a:p>
            <a:r>
              <a:rPr lang="en-GB" sz="1600"/>
              <a:t>All OMA members can be a Founding Member</a:t>
            </a:r>
          </a:p>
          <a:p>
            <a:endParaRPr lang="en-GB" sz="1600"/>
          </a:p>
          <a:p>
            <a:r>
              <a:rPr lang="en-GB" sz="1600"/>
              <a:t>Quick, dynamic  &amp; focused </a:t>
            </a:r>
          </a:p>
          <a:p>
            <a:endParaRPr lang="en-GB" sz="1600"/>
          </a:p>
          <a:p>
            <a:r>
              <a:rPr lang="en-GB" sz="1600"/>
              <a:t>OIG members are active</a:t>
            </a:r>
          </a:p>
          <a:p>
            <a:endParaRPr lang="en-GB" sz="1600"/>
          </a:p>
          <a:p>
            <a:r>
              <a:rPr lang="en-GB" sz="1600"/>
              <a:t>OIG activities are transparent and visible to the OMA community</a:t>
            </a:r>
          </a:p>
          <a:p>
            <a:endParaRPr lang="en-GB" sz="1600"/>
          </a:p>
          <a:p>
            <a:r>
              <a:rPr lang="en-GB" sz="1600"/>
              <a:t>Deliverables are endorsed by the OIG members and published by OMA</a:t>
            </a:r>
            <a:endParaRPr lang="en-US" sz="1600"/>
          </a:p>
        </p:txBody>
      </p:sp>
      <p:cxnSp>
        <p:nvCxnSpPr>
          <p:cNvPr id="10246" name="Straight Connector 26"/>
          <p:cNvCxnSpPr>
            <a:cxnSpLocks noChangeShapeType="1"/>
          </p:cNvCxnSpPr>
          <p:nvPr/>
        </p:nvCxnSpPr>
        <p:spPr bwMode="auto">
          <a:xfrm>
            <a:off x="338138" y="2139950"/>
            <a:ext cx="1295400" cy="0"/>
          </a:xfrm>
          <a:prstGeom prst="line">
            <a:avLst/>
          </a:prstGeom>
          <a:noFill/>
          <a:ln w="15875" algn="ctr">
            <a:solidFill>
              <a:srgbClr val="92D050"/>
            </a:solidFill>
            <a:round/>
            <a:headEnd/>
            <a:tailEnd/>
          </a:ln>
        </p:spPr>
      </p:cxnSp>
      <p:cxnSp>
        <p:nvCxnSpPr>
          <p:cNvPr id="10247" name="Straight Connector 27"/>
          <p:cNvCxnSpPr>
            <a:cxnSpLocks noChangeShapeType="1"/>
          </p:cNvCxnSpPr>
          <p:nvPr/>
        </p:nvCxnSpPr>
        <p:spPr bwMode="auto">
          <a:xfrm>
            <a:off x="338138" y="2825750"/>
            <a:ext cx="1295400" cy="0"/>
          </a:xfrm>
          <a:prstGeom prst="line">
            <a:avLst/>
          </a:prstGeom>
          <a:noFill/>
          <a:ln w="15875" algn="ctr">
            <a:solidFill>
              <a:srgbClr val="92D050"/>
            </a:solidFill>
            <a:round/>
            <a:headEnd/>
            <a:tailEnd/>
          </a:ln>
        </p:spPr>
      </p:cxnSp>
      <p:cxnSp>
        <p:nvCxnSpPr>
          <p:cNvPr id="10248" name="Straight Connector 28"/>
          <p:cNvCxnSpPr>
            <a:cxnSpLocks noChangeShapeType="1"/>
          </p:cNvCxnSpPr>
          <p:nvPr/>
        </p:nvCxnSpPr>
        <p:spPr bwMode="auto">
          <a:xfrm>
            <a:off x="338138" y="3435350"/>
            <a:ext cx="1295400" cy="0"/>
          </a:xfrm>
          <a:prstGeom prst="line">
            <a:avLst/>
          </a:prstGeom>
          <a:noFill/>
          <a:ln w="15875" algn="ctr">
            <a:solidFill>
              <a:srgbClr val="92D050"/>
            </a:solidFill>
            <a:round/>
            <a:headEnd/>
            <a:tailEnd/>
          </a:ln>
        </p:spPr>
      </p:cxnSp>
      <p:cxnSp>
        <p:nvCxnSpPr>
          <p:cNvPr id="10249" name="Straight Connector 29"/>
          <p:cNvCxnSpPr>
            <a:cxnSpLocks noChangeShapeType="1"/>
          </p:cNvCxnSpPr>
          <p:nvPr/>
        </p:nvCxnSpPr>
        <p:spPr bwMode="auto">
          <a:xfrm>
            <a:off x="338138" y="4806950"/>
            <a:ext cx="1295400" cy="0"/>
          </a:xfrm>
          <a:prstGeom prst="line">
            <a:avLst/>
          </a:prstGeom>
          <a:noFill/>
          <a:ln w="15875" algn="ctr">
            <a:solidFill>
              <a:srgbClr val="92D050"/>
            </a:solidFill>
            <a:round/>
            <a:headEnd/>
            <a:tailEn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p:txBody>
          <a:bodyPr/>
          <a:lstStyle/>
          <a:p>
            <a:r>
              <a:rPr lang="en-GB" sz="2800" smtClean="0">
                <a:ea typeface="ＭＳ Ｐゴシック" pitchFamily="34" charset="-128"/>
              </a:rPr>
              <a:t>How To Participate To An OIG</a:t>
            </a:r>
            <a:endParaRPr lang="en-GB" sz="2800" smtClean="0"/>
          </a:p>
        </p:txBody>
      </p:sp>
      <p:sp>
        <p:nvSpPr>
          <p:cNvPr id="11267" name="Rectangle 5"/>
          <p:cNvSpPr>
            <a:spLocks noGrp="1" noChangeArrowheads="1"/>
          </p:cNvSpPr>
          <p:nvPr>
            <p:ph type="body" idx="1"/>
          </p:nvPr>
        </p:nvSpPr>
        <p:spPr>
          <a:xfrm>
            <a:off x="338138" y="1149350"/>
            <a:ext cx="8686800" cy="5334000"/>
          </a:xfrm>
        </p:spPr>
        <p:txBody>
          <a:bodyPr/>
          <a:lstStyle/>
          <a:p>
            <a:pPr>
              <a:lnSpc>
                <a:spcPct val="80000"/>
              </a:lnSpc>
              <a:buFontTx/>
              <a:buNone/>
            </a:pPr>
            <a:r>
              <a:rPr lang="en-GB" sz="2200" b="1" dirty="0" smtClean="0"/>
              <a:t>Role of the OMA portal</a:t>
            </a:r>
            <a:r>
              <a:rPr lang="en-GB" sz="2200" dirty="0" smtClean="0"/>
              <a:t/>
            </a:r>
            <a:br>
              <a:rPr lang="en-GB" sz="2200" dirty="0" smtClean="0"/>
            </a:br>
            <a:r>
              <a:rPr lang="en-GB" sz="2200" dirty="0" smtClean="0"/>
              <a:t>The portal </a:t>
            </a:r>
            <a:r>
              <a:rPr lang="en-GB" sz="2200" dirty="0" smtClean="0"/>
              <a:t>will have</a:t>
            </a:r>
            <a:r>
              <a:rPr lang="en-GB" sz="2200" dirty="0" smtClean="0"/>
              <a:t> </a:t>
            </a:r>
            <a:r>
              <a:rPr lang="en-GB" sz="2200" dirty="0" smtClean="0"/>
              <a:t>a section accepting submission of OIGs</a:t>
            </a:r>
            <a:br>
              <a:rPr lang="en-GB" sz="2200" dirty="0" smtClean="0"/>
            </a:br>
            <a:r>
              <a:rPr lang="en-GB" sz="2200" dirty="0" smtClean="0"/>
              <a:t>All OMA members can access it and volunteer to be a Founding Member</a:t>
            </a:r>
            <a:br>
              <a:rPr lang="en-GB" sz="2200" dirty="0" smtClean="0"/>
            </a:br>
            <a:r>
              <a:rPr lang="en-GB" sz="2200" dirty="0" smtClean="0"/>
              <a:t>OMA members may submit questions and get answers using the forum </a:t>
            </a:r>
            <a:r>
              <a:rPr lang="en-GB" sz="2200" dirty="0" smtClean="0"/>
              <a:t>section. </a:t>
            </a:r>
            <a:r>
              <a:rPr lang="en-GB" sz="2200" i="1" dirty="0" smtClean="0"/>
              <a:t>During the trial period access to these features might be limited</a:t>
            </a:r>
            <a:endParaRPr lang="en-GB" sz="2200" i="1" dirty="0" smtClean="0"/>
          </a:p>
          <a:p>
            <a:pPr>
              <a:lnSpc>
                <a:spcPct val="80000"/>
              </a:lnSpc>
              <a:buFontTx/>
              <a:buNone/>
            </a:pPr>
            <a:endParaRPr lang="en-GB" sz="2200" dirty="0" smtClean="0"/>
          </a:p>
          <a:p>
            <a:pPr>
              <a:lnSpc>
                <a:spcPct val="80000"/>
              </a:lnSpc>
              <a:buFontTx/>
              <a:buNone/>
            </a:pPr>
            <a:r>
              <a:rPr lang="en-GB" sz="2200" b="1" dirty="0" smtClean="0"/>
              <a:t>Non-Founding Members participation</a:t>
            </a:r>
            <a:br>
              <a:rPr lang="en-GB" sz="2200" b="1" dirty="0" smtClean="0"/>
            </a:br>
            <a:r>
              <a:rPr lang="en-GB" sz="2200" dirty="0" smtClean="0"/>
              <a:t>OMA members that have not volunteered to be a Founding Member may join the OIG later on if invited by the Founding Members</a:t>
            </a:r>
          </a:p>
          <a:p>
            <a:pPr>
              <a:lnSpc>
                <a:spcPct val="80000"/>
              </a:lnSpc>
              <a:buFontTx/>
              <a:buNone/>
            </a:pPr>
            <a:endParaRPr lang="en-GB" sz="2200" dirty="0" smtClean="0"/>
          </a:p>
          <a:p>
            <a:pPr>
              <a:lnSpc>
                <a:spcPct val="80000"/>
              </a:lnSpc>
              <a:buFontTx/>
              <a:buNone/>
            </a:pPr>
            <a:r>
              <a:rPr lang="en-GB" sz="2200" b="1" dirty="0" smtClean="0"/>
              <a:t>Non-OMA members </a:t>
            </a:r>
            <a:r>
              <a:rPr lang="en-GB" sz="2200" b="1" dirty="0" smtClean="0"/>
              <a:t>participation</a:t>
            </a:r>
            <a:r>
              <a:rPr lang="en-GB" sz="2200" dirty="0" smtClean="0"/>
              <a:t/>
            </a:r>
            <a:br>
              <a:rPr lang="en-GB" sz="2200" dirty="0" smtClean="0"/>
            </a:br>
            <a:r>
              <a:rPr lang="en-GB" sz="2200" dirty="0" smtClean="0"/>
              <a:t>Non-OMA </a:t>
            </a:r>
            <a:r>
              <a:rPr lang="en-GB" sz="2200" dirty="0" smtClean="0"/>
              <a:t>members may be invited to participate by the Founding </a:t>
            </a:r>
            <a:r>
              <a:rPr lang="en-GB" sz="2200" dirty="0" smtClean="0"/>
              <a:t>Members.</a:t>
            </a:r>
            <a:br>
              <a:rPr lang="en-GB" sz="2200" dirty="0" smtClean="0"/>
            </a:br>
            <a:r>
              <a:rPr lang="en-GB" sz="2200" dirty="0" smtClean="0"/>
              <a:t>Non-OMA </a:t>
            </a:r>
            <a:r>
              <a:rPr lang="en-GB" sz="2200" dirty="0" smtClean="0"/>
              <a:t>members must sign the OMA IPR Policy to participate</a:t>
            </a:r>
          </a:p>
          <a:p>
            <a:pPr>
              <a:lnSpc>
                <a:spcPct val="80000"/>
              </a:lnSpc>
              <a:buFontTx/>
              <a:buNone/>
            </a:pPr>
            <a:endParaRPr lang="en-GB" sz="2200" dirty="0" smtClean="0"/>
          </a:p>
          <a:p>
            <a:pPr>
              <a:lnSpc>
                <a:spcPct val="80000"/>
              </a:lnSpc>
              <a:buFontTx/>
              <a:buNone/>
            </a:pPr>
            <a:r>
              <a:rPr lang="en-GB" sz="2200" b="1" dirty="0" smtClean="0"/>
              <a:t>The Good Standing principle applies to all OIG </a:t>
            </a:r>
            <a:r>
              <a:rPr lang="en-GB" sz="2200" b="1" dirty="0" smtClean="0"/>
              <a:t>participants</a:t>
            </a:r>
            <a:endParaRPr lang="en-GB" sz="2200" b="1"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lstStyle/>
          <a:p>
            <a:r>
              <a:rPr lang="en-GB" sz="2800" smtClean="0">
                <a:ea typeface="ＭＳ Ｐゴシック" pitchFamily="34" charset="-128"/>
              </a:rPr>
              <a:t>Key Elements</a:t>
            </a:r>
            <a:endParaRPr lang="en-GB" sz="2800" smtClean="0"/>
          </a:p>
        </p:txBody>
      </p:sp>
      <p:sp>
        <p:nvSpPr>
          <p:cNvPr id="15363" name="Rectangle 5"/>
          <p:cNvSpPr>
            <a:spLocks noGrp="1" noChangeArrowheads="1"/>
          </p:cNvSpPr>
          <p:nvPr>
            <p:ph type="body" idx="1"/>
          </p:nvPr>
        </p:nvSpPr>
        <p:spPr>
          <a:xfrm>
            <a:off x="261938" y="920750"/>
            <a:ext cx="8839199" cy="5638800"/>
          </a:xfrm>
        </p:spPr>
        <p:txBody>
          <a:bodyPr/>
          <a:lstStyle/>
          <a:p>
            <a:pPr>
              <a:buFontTx/>
              <a:buNone/>
            </a:pPr>
            <a:r>
              <a:rPr lang="en-GB" sz="2200" b="1" dirty="0" smtClean="0"/>
              <a:t>Approval procedures</a:t>
            </a:r>
          </a:p>
          <a:p>
            <a:pPr lvl="1">
              <a:buFontTx/>
              <a:buNone/>
            </a:pPr>
            <a:r>
              <a:rPr lang="en-GB" dirty="0" smtClean="0">
                <a:solidFill>
                  <a:srgbClr val="000066"/>
                </a:solidFill>
                <a:ea typeface="+mn-ea"/>
                <a:cs typeface="+mn-cs"/>
              </a:rPr>
              <a:t>Start: The </a:t>
            </a:r>
            <a:r>
              <a:rPr lang="en-GB" dirty="0" err="1" smtClean="0">
                <a:solidFill>
                  <a:srgbClr val="000066"/>
                </a:solidFill>
                <a:ea typeface="+mn-ea"/>
                <a:cs typeface="+mn-cs"/>
              </a:rPr>
              <a:t>BoD</a:t>
            </a:r>
            <a:r>
              <a:rPr lang="en-GB" dirty="0" smtClean="0">
                <a:solidFill>
                  <a:srgbClr val="000066"/>
                </a:solidFill>
                <a:ea typeface="+mn-ea"/>
                <a:cs typeface="+mn-cs"/>
              </a:rPr>
              <a:t> approves the creation of an OIG based on the OIG Agreement</a:t>
            </a:r>
          </a:p>
          <a:p>
            <a:pPr lvl="1">
              <a:buFontTx/>
              <a:buNone/>
            </a:pPr>
            <a:r>
              <a:rPr lang="en-GB" dirty="0" smtClean="0">
                <a:solidFill>
                  <a:srgbClr val="000066"/>
                </a:solidFill>
                <a:ea typeface="+mn-ea"/>
                <a:cs typeface="+mn-cs"/>
              </a:rPr>
              <a:t>End: The </a:t>
            </a:r>
            <a:r>
              <a:rPr lang="en-GB" dirty="0" err="1" smtClean="0">
                <a:solidFill>
                  <a:srgbClr val="000066"/>
                </a:solidFill>
                <a:ea typeface="+mn-ea"/>
                <a:cs typeface="+mn-cs"/>
              </a:rPr>
              <a:t>BoD</a:t>
            </a:r>
            <a:r>
              <a:rPr lang="en-GB" dirty="0" smtClean="0">
                <a:solidFill>
                  <a:srgbClr val="000066"/>
                </a:solidFill>
                <a:ea typeface="+mn-ea"/>
                <a:cs typeface="+mn-cs"/>
              </a:rPr>
              <a:t> reviews the OIG’s report and closes the OIG</a:t>
            </a:r>
          </a:p>
          <a:p>
            <a:pPr>
              <a:buFontTx/>
              <a:buNone/>
            </a:pPr>
            <a:r>
              <a:rPr lang="en-GB" sz="2200" b="1" dirty="0" smtClean="0"/>
              <a:t>OIG Agreement</a:t>
            </a:r>
          </a:p>
          <a:p>
            <a:pPr lvl="1">
              <a:buFontTx/>
              <a:buNone/>
            </a:pPr>
            <a:r>
              <a:rPr lang="en-GB" dirty="0" smtClean="0">
                <a:solidFill>
                  <a:srgbClr val="000066"/>
                </a:solidFill>
                <a:ea typeface="+mn-ea"/>
                <a:cs typeface="+mn-cs"/>
              </a:rPr>
              <a:t>The OIG agreement is key to define the main rules that will be followed by the OIG members. It must contain: scope, participation rules and names, deliverables expected, duration, selected chairman name</a:t>
            </a:r>
          </a:p>
          <a:p>
            <a:pPr>
              <a:buFontTx/>
              <a:buNone/>
            </a:pPr>
            <a:r>
              <a:rPr lang="en-GB" sz="2200" b="1" dirty="0" smtClean="0"/>
              <a:t>External organizations and members participation</a:t>
            </a:r>
          </a:p>
          <a:p>
            <a:pPr lvl="1">
              <a:buFontTx/>
              <a:buNone/>
            </a:pPr>
            <a:r>
              <a:rPr lang="en-GB" dirty="0" smtClean="0">
                <a:solidFill>
                  <a:srgbClr val="000066"/>
                </a:solidFill>
                <a:ea typeface="+mn-ea"/>
                <a:cs typeface="+mn-cs"/>
              </a:rPr>
              <a:t>Non-OMA members must sign the OMA IPR Policy and be invited by the OIG Founding Members</a:t>
            </a:r>
          </a:p>
          <a:p>
            <a:pPr>
              <a:buFontTx/>
              <a:buNone/>
            </a:pPr>
            <a:r>
              <a:rPr lang="en-GB" sz="2200" b="1" dirty="0" smtClean="0"/>
              <a:t>Type of deliverables</a:t>
            </a:r>
          </a:p>
          <a:p>
            <a:pPr lvl="1">
              <a:buNone/>
            </a:pPr>
            <a:r>
              <a:rPr lang="en-GB" dirty="0" smtClean="0">
                <a:solidFill>
                  <a:srgbClr val="000066"/>
                </a:solidFill>
                <a:ea typeface="+mn-ea"/>
                <a:cs typeface="+mn-cs"/>
              </a:rPr>
              <a:t>The OIG will deliver an OIG report that may include whitepapers and/or guidelines</a:t>
            </a:r>
          </a:p>
          <a:p>
            <a:pPr>
              <a:buFontTx/>
              <a:buNone/>
            </a:pPr>
            <a:r>
              <a:rPr lang="en-GB" sz="2000" i="1" dirty="0" smtClean="0"/>
              <a:t>Review &amp; assessment of the OIG mechanism every year to adapt it to the evolving environment and industry needs</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5762</TotalTime>
  <Pages>15</Pages>
  <Words>694</Words>
  <Application>Microsoft Office PowerPoint</Application>
  <PresentationFormat>Custom</PresentationFormat>
  <Paragraphs>114</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OMA Template</vt:lpstr>
      <vt:lpstr>OMA Incubator Group   Informative Presentation Introducing The OIG – 05 March 2012</vt:lpstr>
      <vt:lpstr>The Incubator Concept In a Nutshell</vt:lpstr>
      <vt:lpstr>Definition</vt:lpstr>
      <vt:lpstr>Basic OIG Advantages</vt:lpstr>
      <vt:lpstr>OIG Agreement The Incubator’s Foundations</vt:lpstr>
      <vt:lpstr>Good Standing in an OIG Partially reuse of http://www.w3.org/2004/02/Process-20040205/groups.html#good-standing</vt:lpstr>
      <vt:lpstr>Process Illustration</vt:lpstr>
      <vt:lpstr>How To Participate To An OIG</vt:lpstr>
      <vt:lpstr>Key Elements</vt:lpstr>
      <vt:lpstr>Next Steps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Windows User</cp:lastModifiedBy>
  <cp:revision>254</cp:revision>
  <cp:lastPrinted>1999-04-27T06:51:51Z</cp:lastPrinted>
  <dcterms:created xsi:type="dcterms:W3CDTF">2002-03-19T14:05:12Z</dcterms:created>
  <dcterms:modified xsi:type="dcterms:W3CDTF">2012-02-28T13:47:06Z</dcterms:modified>
</cp:coreProperties>
</file>