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2"/>
  </p:notesMasterIdLst>
  <p:sldIdLst>
    <p:sldId id="267" r:id="rId2"/>
    <p:sldId id="284" r:id="rId3"/>
    <p:sldId id="296" r:id="rId4"/>
    <p:sldId id="285" r:id="rId5"/>
    <p:sldId id="291" r:id="rId6"/>
    <p:sldId id="295" r:id="rId7"/>
    <p:sldId id="294" r:id="rId8"/>
    <p:sldId id="298" r:id="rId9"/>
    <p:sldId id="297" r:id="rId10"/>
    <p:sldId id="287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20" autoAdjust="0"/>
    <p:restoredTop sz="99752" autoAdjust="0"/>
  </p:normalViewPr>
  <p:slideViewPr>
    <p:cSldViewPr snapToObjects="1">
      <p:cViewPr varScale="1">
        <p:scale>
          <a:sx n="130" d="100"/>
          <a:sy n="130" d="100"/>
        </p:scale>
        <p:origin x="-1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526E43-414A-384C-8C1F-9D5749089EF0}" type="datetimeFigureOut">
              <a:rPr lang="en-US" smtClean="0"/>
              <a:t>15/11/2012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A1CBF7-143B-1942-AFD0-FEE46073A9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80073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GB">
              <a:latin typeface="Times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GB">
              <a:latin typeface="Times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GB">
              <a:latin typeface="Times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>
    <p:zoom dir="in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>
    <p:zoom dir="in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6863" y="228600"/>
            <a:ext cx="2074862" cy="6096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2275" y="228600"/>
            <a:ext cx="6072188" cy="6096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>
    <p:zoom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>
    <p:zoom dir="in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>
    <p:zoom dir="in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2275" y="1143000"/>
            <a:ext cx="4073525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43000"/>
            <a:ext cx="4073525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>
    <p:zoom dir="in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>
    <p:zoom dir="in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>
    <p:zoom dir="in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>
    <p:zoom dir="in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>
    <p:zoom dir="in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>
    <p:zoom dir="in"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22275" y="228600"/>
            <a:ext cx="827087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7173913" y="6124575"/>
            <a:ext cx="1592262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0" fontAlgn="auto" hangingPunct="0">
              <a:spcBef>
                <a:spcPct val="25000"/>
              </a:spcBef>
              <a:spcAft>
                <a:spcPts val="0"/>
              </a:spcAft>
              <a:buClr>
                <a:srgbClr val="000066"/>
              </a:buClr>
              <a:buFontTx/>
              <a:buChar char="•"/>
              <a:defRPr/>
            </a:pPr>
            <a:endParaRPr lang="en-US">
              <a:latin typeface="Tahoma" pitchFamily="-111" charset="0"/>
              <a:ea typeface="+mn-ea"/>
              <a:cs typeface="+mn-cs"/>
            </a:endParaRPr>
          </a:p>
        </p:txBody>
      </p:sp>
      <p:sp>
        <p:nvSpPr>
          <p:cNvPr id="1028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22275" y="1143000"/>
            <a:ext cx="8299450" cy="5181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pic>
        <p:nvPicPr>
          <p:cNvPr id="1029" name="Picture 6" descr="Picture in Transforming WAPF Into OMA 20020313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385050" y="6172200"/>
            <a:ext cx="1646238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Line 8"/>
          <p:cNvSpPr>
            <a:spLocks noChangeShapeType="1"/>
          </p:cNvSpPr>
          <p:nvPr/>
        </p:nvSpPr>
        <p:spPr bwMode="auto">
          <a:xfrm>
            <a:off x="422275" y="914400"/>
            <a:ext cx="8299450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>
            <a:prstShdw prst="shdw17" dist="17961" dir="2700000">
              <a:schemeClr val="hlink">
                <a:gamma/>
                <a:shade val="60000"/>
                <a:invGamma/>
                <a:alpha val="74998"/>
              </a:schemeClr>
            </a:prstShdw>
          </a:effectLst>
        </p:spPr>
        <p:txBody>
          <a:bodyPr>
            <a:prstTxWarp prst="textNoShape">
              <a:avLst/>
            </a:prstTxWarp>
          </a:bodyPr>
          <a:lstStyle/>
          <a:p>
            <a:pPr eaLnBrk="0" fontAlgn="auto" hangingPunct="0">
              <a:spcBef>
                <a:spcPct val="25000"/>
              </a:spcBef>
              <a:spcAft>
                <a:spcPts val="0"/>
              </a:spcAft>
              <a:buClr>
                <a:srgbClr val="000066"/>
              </a:buClr>
              <a:buFontTx/>
              <a:buChar char="•"/>
              <a:defRPr/>
            </a:pPr>
            <a:endParaRPr lang="en-US">
              <a:latin typeface="Tahoma" pitchFamily="-111" charset="0"/>
              <a:ea typeface="+mn-ea"/>
              <a:cs typeface="+mn-cs"/>
            </a:endParaRPr>
          </a:p>
        </p:txBody>
      </p:sp>
      <p:sp>
        <p:nvSpPr>
          <p:cNvPr id="8201" name="Line 9"/>
          <p:cNvSpPr>
            <a:spLocks noChangeShapeType="1"/>
          </p:cNvSpPr>
          <p:nvPr/>
        </p:nvSpPr>
        <p:spPr bwMode="auto">
          <a:xfrm>
            <a:off x="422275" y="914400"/>
            <a:ext cx="8299450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>
            <a:prstShdw prst="shdw17" dist="17961" dir="2700000">
              <a:schemeClr val="hlink">
                <a:gamma/>
                <a:shade val="60000"/>
                <a:invGamma/>
                <a:alpha val="74998"/>
              </a:schemeClr>
            </a:prstShdw>
          </a:effectLst>
        </p:spPr>
        <p:txBody>
          <a:bodyPr>
            <a:prstTxWarp prst="textNoShape">
              <a:avLst/>
            </a:prstTxWarp>
          </a:bodyPr>
          <a:lstStyle/>
          <a:p>
            <a:pPr eaLnBrk="0" fontAlgn="auto" hangingPunct="0">
              <a:spcBef>
                <a:spcPct val="25000"/>
              </a:spcBef>
              <a:spcAft>
                <a:spcPts val="0"/>
              </a:spcAft>
              <a:buClr>
                <a:srgbClr val="000066"/>
              </a:buClr>
              <a:buFontTx/>
              <a:buChar char="•"/>
              <a:defRPr/>
            </a:pPr>
            <a:endParaRPr lang="en-US">
              <a:latin typeface="Tahoma" pitchFamily="-111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xmlns:p14="http://schemas.microsoft.com/office/powerpoint/2010/main">
    <p:zoom dir="in"/>
  </p:transition>
  <p:txStyles>
    <p:titleStyle>
      <a:lvl1pPr algn="ctr" defTabSz="7620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+mj-lt"/>
          <a:ea typeface="ＭＳ Ｐゴシック" pitchFamily="-111" charset="-128"/>
          <a:cs typeface="ＭＳ Ｐゴシック" pitchFamily="-111" charset="-128"/>
        </a:defRPr>
      </a:lvl1pPr>
      <a:lvl2pPr algn="ctr" defTabSz="7620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-111" charset="0"/>
          <a:ea typeface="ＭＳ Ｐゴシック" pitchFamily="-111" charset="-128"/>
          <a:cs typeface="ＭＳ Ｐゴシック" pitchFamily="-111" charset="-128"/>
        </a:defRPr>
      </a:lvl2pPr>
      <a:lvl3pPr algn="ctr" defTabSz="7620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-111" charset="0"/>
          <a:ea typeface="ＭＳ Ｐゴシック" pitchFamily="-111" charset="-128"/>
          <a:cs typeface="ＭＳ Ｐゴシック" pitchFamily="-111" charset="-128"/>
        </a:defRPr>
      </a:lvl3pPr>
      <a:lvl4pPr algn="ctr" defTabSz="7620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-111" charset="0"/>
          <a:ea typeface="ＭＳ Ｐゴシック" pitchFamily="-111" charset="-128"/>
          <a:cs typeface="ＭＳ Ｐゴシック" pitchFamily="-111" charset="-128"/>
        </a:defRPr>
      </a:lvl4pPr>
      <a:lvl5pPr algn="ctr" defTabSz="7620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-111" charset="0"/>
          <a:ea typeface="ＭＳ Ｐゴシック" pitchFamily="-111" charset="-128"/>
          <a:cs typeface="ＭＳ Ｐゴシック" pitchFamily="-111" charset="-128"/>
        </a:defRPr>
      </a:lvl5pPr>
      <a:lvl6pPr marL="457200" algn="ctr" defTabSz="7620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-111" charset="0"/>
        </a:defRPr>
      </a:lvl6pPr>
      <a:lvl7pPr marL="914400" algn="ctr" defTabSz="7620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-111" charset="0"/>
        </a:defRPr>
      </a:lvl7pPr>
      <a:lvl8pPr marL="1371600" algn="ctr" defTabSz="7620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-111" charset="0"/>
        </a:defRPr>
      </a:lvl8pPr>
      <a:lvl9pPr marL="1828800" algn="ctr" defTabSz="7620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-111" charset="0"/>
        </a:defRPr>
      </a:lvl9pPr>
    </p:titleStyle>
    <p:bodyStyle>
      <a:lvl1pPr marL="280988" indent="-280988" algn="l" defTabSz="762000" rtl="0" eaLnBrk="1" fontAlgn="base" hangingPunct="1">
        <a:spcBef>
          <a:spcPct val="25000"/>
        </a:spcBef>
        <a:spcAft>
          <a:spcPct val="0"/>
        </a:spcAft>
        <a:buClr>
          <a:srgbClr val="000066"/>
        </a:buClr>
        <a:buChar char="•"/>
        <a:defRPr sz="2800">
          <a:solidFill>
            <a:srgbClr val="000066"/>
          </a:solidFill>
          <a:latin typeface="+mn-lt"/>
          <a:ea typeface="ＭＳ Ｐゴシック" pitchFamily="-111" charset="-128"/>
          <a:cs typeface="ＭＳ Ｐゴシック" pitchFamily="-111" charset="-128"/>
        </a:defRPr>
      </a:lvl1pPr>
      <a:lvl2pPr marL="666750" indent="-195263" algn="l" defTabSz="762000" rtl="0" eaLnBrk="1" fontAlgn="base" hangingPunct="1">
        <a:spcBef>
          <a:spcPct val="25000"/>
        </a:spcBef>
        <a:spcAft>
          <a:spcPct val="0"/>
        </a:spcAft>
        <a:buClr>
          <a:srgbClr val="660033"/>
        </a:buClr>
        <a:buSzPct val="75000"/>
        <a:buChar char="•"/>
        <a:defRPr sz="2400">
          <a:solidFill>
            <a:srgbClr val="660033"/>
          </a:solidFill>
          <a:latin typeface="+mn-lt"/>
          <a:ea typeface="ＭＳ Ｐゴシック" pitchFamily="-111" charset="-128"/>
        </a:defRPr>
      </a:lvl2pPr>
      <a:lvl3pPr marL="1147763" indent="-195263" algn="l" defTabSz="762000" rtl="0" eaLnBrk="1" fontAlgn="base" hangingPunct="1">
        <a:spcBef>
          <a:spcPct val="25000"/>
        </a:spcBef>
        <a:spcAft>
          <a:spcPct val="0"/>
        </a:spcAft>
        <a:buClr>
          <a:srgbClr val="003300"/>
        </a:buClr>
        <a:buSzPct val="75000"/>
        <a:buChar char="•"/>
        <a:defRPr sz="2000">
          <a:solidFill>
            <a:srgbClr val="003300"/>
          </a:solidFill>
          <a:latin typeface="+mn-lt"/>
          <a:ea typeface="ＭＳ Ｐゴシック" pitchFamily="-111" charset="-128"/>
        </a:defRPr>
      </a:lvl3pPr>
      <a:lvl4pPr marL="1804988" indent="-277813" algn="l" defTabSz="762000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rgbClr val="0066FF"/>
          </a:solidFill>
          <a:latin typeface="Rotis Sans Serif for Nokia" charset="0"/>
          <a:ea typeface="ＭＳ Ｐゴシック" pitchFamily="-111" charset="-128"/>
        </a:defRPr>
      </a:lvl4pPr>
      <a:lvl5pPr marL="2286000" indent="-280988" algn="l" defTabSz="762000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FF33CC"/>
          </a:solidFill>
          <a:latin typeface="Rotis Sans Serif for Nokia" charset="0"/>
          <a:ea typeface="ＭＳ Ｐゴシック" pitchFamily="-111" charset="-128"/>
        </a:defRPr>
      </a:lvl5pPr>
      <a:lvl6pPr marL="2743200" indent="-280988" algn="l" defTabSz="762000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FF33CC"/>
          </a:solidFill>
          <a:latin typeface="Rotis Sans Serif for Nokia" charset="0"/>
          <a:ea typeface="ＭＳ Ｐゴシック" pitchFamily="-111" charset="-128"/>
        </a:defRPr>
      </a:lvl6pPr>
      <a:lvl7pPr marL="3200400" indent="-280988" algn="l" defTabSz="762000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FF33CC"/>
          </a:solidFill>
          <a:latin typeface="Rotis Sans Serif for Nokia" charset="0"/>
          <a:ea typeface="ＭＳ Ｐゴシック" pitchFamily="-111" charset="-128"/>
        </a:defRPr>
      </a:lvl7pPr>
      <a:lvl8pPr marL="3657600" indent="-280988" algn="l" defTabSz="762000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FF33CC"/>
          </a:solidFill>
          <a:latin typeface="Rotis Sans Serif for Nokia" charset="0"/>
          <a:ea typeface="ＭＳ Ｐゴシック" pitchFamily="-111" charset="-128"/>
        </a:defRPr>
      </a:lvl8pPr>
      <a:lvl9pPr marL="4114800" indent="-280988" algn="l" defTabSz="762000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FF33CC"/>
          </a:solidFill>
          <a:latin typeface="Rotis Sans Serif for Nokia" charset="0"/>
          <a:ea typeface="ＭＳ Ｐゴシック" pitchFamily="-111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OMA Board Chairman’s report</a:t>
            </a:r>
            <a:br>
              <a:rPr lang="en-US" dirty="0" smtClean="0"/>
            </a:br>
            <a:r>
              <a:rPr lang="en-US" dirty="0" smtClean="0"/>
              <a:t>to TP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1800" dirty="0" smtClean="0"/>
              <a:t>Los Angeles, USA</a:t>
            </a:r>
            <a:r>
              <a:rPr lang="en-US" sz="1800" dirty="0"/>
              <a:t/>
            </a:r>
            <a:br>
              <a:rPr lang="en-US" sz="1800" dirty="0"/>
            </a:br>
            <a:r>
              <a:rPr lang="en-US" sz="1800" dirty="0" smtClean="0"/>
              <a:t>16</a:t>
            </a:r>
            <a:r>
              <a:rPr lang="en-US" sz="1800" baseline="30000" dirty="0" smtClean="0"/>
              <a:t>th</a:t>
            </a:r>
            <a:r>
              <a:rPr lang="en-US" sz="1800" dirty="0" smtClean="0"/>
              <a:t> November, 2012</a:t>
            </a:r>
            <a:endParaRPr lang="en-US" sz="1800" dirty="0"/>
          </a:p>
        </p:txBody>
      </p:sp>
    </p:spTree>
  </p:cSld>
  <p:clrMapOvr>
    <a:masterClrMapping/>
  </p:clrMapOvr>
  <p:transition xmlns:p14="http://schemas.microsoft.com/office/powerpoint/2010/main">
    <p:zoom dir="in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Tahoma" charset="0"/>
                <a:ea typeface="MS PGothic" charset="0"/>
              </a:rPr>
              <a:t>OMA </a:t>
            </a:r>
            <a:r>
              <a:rPr lang="en-GB" dirty="0">
                <a:latin typeface="Tahoma" charset="0"/>
                <a:ea typeface="MS PGothic" charset="0"/>
              </a:rPr>
              <a:t>p</a:t>
            </a:r>
            <a:r>
              <a:rPr lang="en-GB" dirty="0" smtClean="0">
                <a:latin typeface="Tahoma" charset="0"/>
                <a:ea typeface="MS PGothic" charset="0"/>
              </a:rPr>
              <a:t>ublic website</a:t>
            </a:r>
            <a:endParaRPr lang="en-GB" sz="1800" dirty="0">
              <a:latin typeface="Tahoma" charset="0"/>
              <a:ea typeface="MS PGothic" charset="0"/>
            </a:endParaRPr>
          </a:p>
        </p:txBody>
      </p:sp>
      <p:sp>
        <p:nvSpPr>
          <p:cNvPr id="16386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22275" y="914400"/>
            <a:ext cx="8299450" cy="5334000"/>
          </a:xfrm>
        </p:spPr>
        <p:txBody>
          <a:bodyPr/>
          <a:lstStyle/>
          <a:p>
            <a:r>
              <a:rPr lang="en-GB" sz="2400" dirty="0">
                <a:latin typeface="Tahoma" charset="0"/>
                <a:ea typeface="MS PGothic" charset="0"/>
              </a:rPr>
              <a:t>OMA Public Web </a:t>
            </a:r>
            <a:r>
              <a:rPr lang="en-GB" sz="2400" dirty="0" smtClean="0">
                <a:latin typeface="Tahoma" charset="0"/>
                <a:ea typeface="MS PGothic" charset="0"/>
              </a:rPr>
              <a:t>Pages</a:t>
            </a:r>
            <a:endParaRPr lang="en-GB" sz="2400" dirty="0">
              <a:latin typeface="Tahoma" charset="0"/>
              <a:ea typeface="MS PGothic" charset="0"/>
            </a:endParaRPr>
          </a:p>
          <a:p>
            <a:pPr lvl="1"/>
            <a:r>
              <a:rPr lang="en-GB" sz="2000" dirty="0">
                <a:latin typeface="Tahoma" charset="0"/>
                <a:ea typeface="MS PGothic" charset="0"/>
              </a:rPr>
              <a:t>New Content Management System: </a:t>
            </a:r>
            <a:r>
              <a:rPr lang="en-GB" sz="2000" dirty="0" err="1">
                <a:latin typeface="Tahoma" charset="0"/>
                <a:ea typeface="MS PGothic" charset="0"/>
              </a:rPr>
              <a:t>WordPress</a:t>
            </a:r>
            <a:endParaRPr lang="en-GB" sz="2000" dirty="0">
              <a:latin typeface="Tahoma" charset="0"/>
              <a:ea typeface="MS PGothic" charset="0"/>
            </a:endParaRPr>
          </a:p>
          <a:p>
            <a:pPr lvl="1"/>
            <a:r>
              <a:rPr lang="en-GB" sz="2000" dirty="0">
                <a:latin typeface="Tahoma" charset="0"/>
                <a:ea typeface="MS PGothic" charset="0"/>
              </a:rPr>
              <a:t>Marketing software: </a:t>
            </a:r>
            <a:r>
              <a:rPr lang="en-GB" sz="2000" dirty="0" err="1">
                <a:latin typeface="Tahoma" charset="0"/>
                <a:ea typeface="MS PGothic" charset="0"/>
              </a:rPr>
              <a:t>Hubspot</a:t>
            </a:r>
            <a:r>
              <a:rPr lang="en-GB" sz="2000" dirty="0">
                <a:latin typeface="Tahoma" charset="0"/>
                <a:ea typeface="MS PGothic" charset="0"/>
              </a:rPr>
              <a:t> </a:t>
            </a:r>
          </a:p>
          <a:p>
            <a:pPr lvl="1"/>
            <a:r>
              <a:rPr lang="en-GB" sz="2000" dirty="0">
                <a:latin typeface="Tahoma" charset="0"/>
                <a:ea typeface="MS PGothic" charset="0"/>
              </a:rPr>
              <a:t>Analytics: Google Analytics</a:t>
            </a:r>
          </a:p>
          <a:p>
            <a:pPr lvl="1"/>
            <a:r>
              <a:rPr lang="en-GB" sz="2000" dirty="0">
                <a:latin typeface="Tahoma" charset="0"/>
                <a:ea typeface="MS PGothic" charset="0"/>
              </a:rPr>
              <a:t>Project </a:t>
            </a:r>
            <a:r>
              <a:rPr lang="en-GB" sz="2000" dirty="0" smtClean="0">
                <a:latin typeface="Tahoma" charset="0"/>
                <a:ea typeface="MS PGothic" charset="0"/>
              </a:rPr>
              <a:t>launch after </a:t>
            </a:r>
            <a:r>
              <a:rPr lang="en-GB" sz="2000" dirty="0">
                <a:latin typeface="Tahoma" charset="0"/>
                <a:ea typeface="MS PGothic" charset="0"/>
              </a:rPr>
              <a:t>Los </a:t>
            </a:r>
            <a:r>
              <a:rPr lang="en-GB" sz="2000" dirty="0" smtClean="0">
                <a:latin typeface="Tahoma" charset="0"/>
                <a:ea typeface="MS PGothic" charset="0"/>
              </a:rPr>
              <a:t>Angeles</a:t>
            </a:r>
          </a:p>
          <a:p>
            <a:pPr lvl="6"/>
            <a:endParaRPr lang="en-GB" dirty="0">
              <a:latin typeface="Tahoma" charset="0"/>
              <a:ea typeface="MS PGothic" charset="0"/>
            </a:endParaRPr>
          </a:p>
          <a:p>
            <a:r>
              <a:rPr lang="en-GB" sz="2400" dirty="0">
                <a:latin typeface="Tahoma" charset="0"/>
                <a:ea typeface="MS PGothic" charset="0"/>
              </a:rPr>
              <a:t>OMA Public Web Pages – Technical Pages (planning)</a:t>
            </a:r>
          </a:p>
          <a:p>
            <a:pPr lvl="1"/>
            <a:r>
              <a:rPr lang="en-GB" sz="1800" dirty="0">
                <a:latin typeface="Tahoma" charset="0"/>
                <a:ea typeface="MS PGothic" charset="0"/>
              </a:rPr>
              <a:t>w</a:t>
            </a:r>
            <a:r>
              <a:rPr lang="en-GB" sz="1800" dirty="0" smtClean="0">
                <a:latin typeface="Tahoma" charset="0"/>
                <a:ea typeface="MS PGothic" charset="0"/>
              </a:rPr>
              <a:t>ebsite </a:t>
            </a:r>
            <a:r>
              <a:rPr lang="en-GB" sz="1800" dirty="0">
                <a:latin typeface="Tahoma" charset="0"/>
                <a:ea typeface="MS PGothic" charset="0"/>
              </a:rPr>
              <a:t>project </a:t>
            </a:r>
            <a:r>
              <a:rPr lang="en-GB" sz="1800" dirty="0" smtClean="0">
                <a:latin typeface="Tahoma" charset="0"/>
                <a:ea typeface="MS PGothic" charset="0"/>
              </a:rPr>
              <a:t>primarily </a:t>
            </a:r>
            <a:r>
              <a:rPr lang="en-GB" sz="1800" dirty="0">
                <a:latin typeface="Tahoma" charset="0"/>
                <a:ea typeface="MS PGothic" charset="0"/>
              </a:rPr>
              <a:t>pointed at Marketing and </a:t>
            </a:r>
            <a:r>
              <a:rPr lang="en-GB" sz="1800" dirty="0" smtClean="0">
                <a:latin typeface="Tahoma" charset="0"/>
                <a:ea typeface="MS PGothic" charset="0"/>
              </a:rPr>
              <a:t>Communications</a:t>
            </a:r>
            <a:endParaRPr lang="en-GB" sz="1800" dirty="0">
              <a:latin typeface="Tahoma" charset="0"/>
              <a:ea typeface="MS PGothic" charset="0"/>
            </a:endParaRPr>
          </a:p>
          <a:p>
            <a:pPr lvl="1"/>
            <a:r>
              <a:rPr lang="en-GB" sz="1800" dirty="0">
                <a:latin typeface="Tahoma" charset="0"/>
                <a:ea typeface="MS PGothic" charset="0"/>
              </a:rPr>
              <a:t>g</a:t>
            </a:r>
            <a:r>
              <a:rPr lang="en-GB" sz="1800" dirty="0" smtClean="0">
                <a:latin typeface="Tahoma" charset="0"/>
                <a:ea typeface="MS PGothic" charset="0"/>
              </a:rPr>
              <a:t>oing “live” early December</a:t>
            </a:r>
          </a:p>
          <a:p>
            <a:pPr lvl="1"/>
            <a:r>
              <a:rPr lang="en-GB" sz="1800" dirty="0" smtClean="0">
                <a:latin typeface="Tahoma" charset="0"/>
                <a:ea typeface="MS PGothic" charset="0"/>
              </a:rPr>
              <a:t>will </a:t>
            </a:r>
            <a:r>
              <a:rPr lang="en-GB" sz="1800" dirty="0" smtClean="0">
                <a:latin typeface="Tahoma" charset="0"/>
                <a:ea typeface="MS PGothic" charset="0"/>
              </a:rPr>
              <a:t>subsequently migrate </a:t>
            </a:r>
            <a:r>
              <a:rPr lang="en-GB" sz="1800" dirty="0">
                <a:latin typeface="Tahoma" charset="0"/>
                <a:ea typeface="MS PGothic" charset="0"/>
              </a:rPr>
              <a:t>the Technical section to </a:t>
            </a:r>
            <a:r>
              <a:rPr lang="en-GB" sz="1800" dirty="0" smtClean="0">
                <a:latin typeface="Tahoma" charset="0"/>
                <a:ea typeface="MS PGothic" charset="0"/>
              </a:rPr>
              <a:t>new </a:t>
            </a:r>
            <a:r>
              <a:rPr lang="en-GB" sz="1800" dirty="0">
                <a:latin typeface="Tahoma" charset="0"/>
                <a:ea typeface="MS PGothic" charset="0"/>
              </a:rPr>
              <a:t>CMS and </a:t>
            </a:r>
            <a:r>
              <a:rPr lang="en-GB" sz="1800" dirty="0" smtClean="0">
                <a:latin typeface="Tahoma" charset="0"/>
                <a:ea typeface="MS PGothic" charset="0"/>
              </a:rPr>
              <a:t>host</a:t>
            </a:r>
            <a:endParaRPr lang="en-GB" sz="1800" dirty="0">
              <a:latin typeface="Tahoma" charset="0"/>
              <a:ea typeface="MS PGothic" charset="0"/>
            </a:endParaRPr>
          </a:p>
          <a:p>
            <a:pPr lvl="2"/>
            <a:r>
              <a:rPr lang="en-GB" sz="1400" dirty="0">
                <a:latin typeface="Tahoma" charset="0"/>
                <a:ea typeface="MS PGothic" charset="0"/>
              </a:rPr>
              <a:t>Reliability, Cost, single source management, better </a:t>
            </a:r>
            <a:r>
              <a:rPr lang="en-GB" sz="1400" dirty="0" smtClean="0">
                <a:latin typeface="Tahoma" charset="0"/>
                <a:ea typeface="MS PGothic" charset="0"/>
              </a:rPr>
              <a:t>CMS</a:t>
            </a:r>
          </a:p>
          <a:p>
            <a:pPr lvl="4"/>
            <a:endParaRPr lang="en-GB" sz="1200" dirty="0" smtClean="0">
              <a:latin typeface="Tahoma" charset="0"/>
              <a:ea typeface="MS PGothic" charset="0"/>
            </a:endParaRPr>
          </a:p>
          <a:p>
            <a:r>
              <a:rPr lang="en-GB" sz="2400" dirty="0" smtClean="0">
                <a:latin typeface="Tahoma" charset="0"/>
                <a:ea typeface="MS PGothic" charset="0"/>
              </a:rPr>
              <a:t>Communications Director, Elizabeth Rose</a:t>
            </a:r>
            <a:endParaRPr lang="en-GB" sz="2400" dirty="0">
              <a:latin typeface="Tahoma" charset="0"/>
              <a:ea typeface="MS PGothic" charset="0"/>
            </a:endParaRPr>
          </a:p>
          <a:p>
            <a:pPr lvl="1"/>
            <a:endParaRPr lang="en-GB" sz="1800" dirty="0">
              <a:latin typeface="Tahoma" charset="0"/>
              <a:ea typeface="MS PGothic" charset="0"/>
            </a:endParaRPr>
          </a:p>
          <a:p>
            <a:endParaRPr lang="en-GB" sz="2400" dirty="0">
              <a:latin typeface="Tahoma" charset="0"/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6861710"/>
      </p:ext>
    </p:extLst>
  </p:cSld>
  <p:clrMapOvr>
    <a:masterClrMapping/>
  </p:clrMapOvr>
  <p:transition xmlns:p14="http://schemas.microsoft.com/office/powerpoint/2010/main">
    <p:zoom dir="in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228600"/>
            <a:ext cx="8534400" cy="685800"/>
          </a:xfrm>
        </p:spPr>
        <p:txBody>
          <a:bodyPr/>
          <a:lstStyle/>
          <a:p>
            <a:r>
              <a:rPr lang="en-US" sz="3200" dirty="0" smtClean="0"/>
              <a:t>Contents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275" y="914400"/>
            <a:ext cx="8299450" cy="5334000"/>
          </a:xfrm>
        </p:spPr>
        <p:txBody>
          <a:bodyPr/>
          <a:lstStyle/>
          <a:p>
            <a:pPr>
              <a:buFontTx/>
              <a:buChar char="•"/>
              <a:defRPr/>
            </a:pPr>
            <a:r>
              <a:rPr lang="en-GB" sz="2400" dirty="0" smtClean="0"/>
              <a:t>Approval of TP specifications</a:t>
            </a:r>
            <a:endParaRPr lang="en-GB" sz="2400" dirty="0"/>
          </a:p>
          <a:p>
            <a:pPr>
              <a:defRPr/>
            </a:pPr>
            <a:r>
              <a:rPr lang="en-GB" sz="2400" dirty="0" smtClean="0"/>
              <a:t>2013 meetings</a:t>
            </a:r>
          </a:p>
          <a:p>
            <a:pPr>
              <a:defRPr/>
            </a:pPr>
            <a:r>
              <a:rPr lang="fi-FI" sz="2400" dirty="0">
                <a:latin typeface="Tahoma" charset="0"/>
                <a:ea typeface="ＭＳ Ｐゴシック" charset="0"/>
                <a:cs typeface="ＭＳ Ｐゴシック" charset="0"/>
              </a:rPr>
              <a:t>2012 OMA Board </a:t>
            </a:r>
            <a:r>
              <a:rPr lang="fi-FI" sz="2400" dirty="0" err="1">
                <a:latin typeface="Tahoma" charset="0"/>
                <a:ea typeface="ＭＳ Ｐゴシック" charset="0"/>
                <a:cs typeface="ＭＳ Ｐゴシック" charset="0"/>
              </a:rPr>
              <a:t>Elected</a:t>
            </a:r>
            <a:r>
              <a:rPr lang="fi-FI" sz="2400" dirty="0">
                <a:latin typeface="Tahoma" charset="0"/>
                <a:ea typeface="ＭＳ Ｐゴシック" charset="0"/>
                <a:cs typeface="ＭＳ Ｐゴシック" charset="0"/>
              </a:rPr>
              <a:t> </a:t>
            </a:r>
            <a:r>
              <a:rPr lang="fi-FI" sz="2400" dirty="0" err="1">
                <a:latin typeface="Tahoma" charset="0"/>
                <a:ea typeface="ＭＳ Ｐゴシック" charset="0"/>
                <a:cs typeface="ＭＳ Ｐゴシック" charset="0"/>
              </a:rPr>
              <a:t>Director</a:t>
            </a: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2013 OMA Board Officer elections</a:t>
            </a:r>
          </a:p>
          <a:p>
            <a:pPr>
              <a:defRPr/>
            </a:pPr>
            <a:r>
              <a:rPr lang="fi-FI" sz="2400" dirty="0">
                <a:latin typeface="Tahoma" charset="0"/>
                <a:ea typeface="ＭＳ Ｐゴシック" charset="0"/>
                <a:cs typeface="ＭＳ Ｐゴシック" charset="0"/>
              </a:rPr>
              <a:t>2013 </a:t>
            </a:r>
            <a:r>
              <a:rPr lang="fi-FI" sz="2400" dirty="0" err="1">
                <a:latin typeface="Tahoma" charset="0"/>
                <a:ea typeface="ＭＳ Ｐゴシック" charset="0"/>
                <a:cs typeface="ＭＳ Ｐゴシック" charset="0"/>
              </a:rPr>
              <a:t>membership</a:t>
            </a:r>
            <a:r>
              <a:rPr lang="fi-FI" sz="2400" dirty="0">
                <a:latin typeface="Tahoma" charset="0"/>
                <a:ea typeface="ＭＳ Ｐゴシック" charset="0"/>
                <a:cs typeface="ＭＳ Ｐゴシック" charset="0"/>
              </a:rPr>
              <a:t> </a:t>
            </a:r>
            <a:r>
              <a:rPr lang="fi-FI" sz="2400" dirty="0" err="1" smtClean="0">
                <a:latin typeface="Tahoma" charset="0"/>
                <a:ea typeface="ＭＳ Ｐゴシック" charset="0"/>
                <a:cs typeface="ＭＳ Ｐゴシック" charset="0"/>
              </a:rPr>
              <a:t>renewals</a:t>
            </a:r>
            <a:endParaRPr lang="fi-FI" sz="2400" dirty="0" smtClean="0">
              <a:latin typeface="Tahoma" charset="0"/>
              <a:ea typeface="ＭＳ Ｐゴシック" charset="0"/>
              <a:cs typeface="ＭＳ Ｐゴシック" charset="0"/>
            </a:endParaRPr>
          </a:p>
          <a:p>
            <a:pPr>
              <a:defRPr/>
            </a:pPr>
            <a:r>
              <a:rPr lang="fi-FI" sz="2400" dirty="0" smtClean="0">
                <a:latin typeface="Tahoma" charset="0"/>
                <a:ea typeface="ＭＳ Ｐゴシック" charset="0"/>
                <a:cs typeface="ＭＳ Ｐゴシック" charset="0"/>
              </a:rPr>
              <a:t>Explorer </a:t>
            </a:r>
            <a:r>
              <a:rPr lang="fi-FI" sz="2400" dirty="0" err="1" smtClean="0">
                <a:latin typeface="Tahoma" charset="0"/>
                <a:ea typeface="ＭＳ Ｐゴシック" charset="0"/>
                <a:cs typeface="ＭＳ Ｐゴシック" charset="0"/>
              </a:rPr>
              <a:t>members</a:t>
            </a:r>
            <a:endParaRPr lang="fi-FI" sz="2400" dirty="0" smtClean="0">
              <a:latin typeface="Tahoma" charset="0"/>
              <a:ea typeface="ＭＳ Ｐゴシック" charset="0"/>
              <a:cs typeface="ＭＳ Ｐゴシック" charset="0"/>
            </a:endParaRPr>
          </a:p>
          <a:p>
            <a:pPr>
              <a:defRPr/>
            </a:pPr>
            <a:r>
              <a:rPr lang="en-GB" sz="2400" dirty="0" smtClean="0"/>
              <a:t>2013 </a:t>
            </a:r>
            <a:r>
              <a:rPr lang="en-GB" sz="2400" dirty="0"/>
              <a:t>budget</a:t>
            </a:r>
          </a:p>
          <a:p>
            <a:pPr>
              <a:defRPr/>
            </a:pPr>
            <a:r>
              <a:rPr lang="en-GB" sz="2400" dirty="0" smtClean="0"/>
              <a:t>OMA public website</a:t>
            </a:r>
          </a:p>
          <a:p>
            <a:pPr>
              <a:defRPr/>
            </a:pPr>
            <a:endParaRPr lang="en-GB" sz="2400" dirty="0"/>
          </a:p>
          <a:p>
            <a:pPr>
              <a:defRPr/>
            </a:pPr>
            <a:endParaRPr lang="en-GB" sz="2400" dirty="0"/>
          </a:p>
          <a:p>
            <a:pPr>
              <a:buFontTx/>
              <a:buChar char="•"/>
              <a:defRPr/>
            </a:pPr>
            <a:endParaRPr lang="en-GB" sz="2400" dirty="0"/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72514307"/>
      </p:ext>
    </p:extLst>
  </p:cSld>
  <p:clrMapOvr>
    <a:masterClrMapping/>
  </p:clrMapOvr>
  <p:transition xmlns:p14="http://schemas.microsoft.com/office/powerpoint/2010/main">
    <p:zoom dir="in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Approval of specifications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22275" y="914400"/>
            <a:ext cx="8299450" cy="5334000"/>
          </a:xfrm>
        </p:spPr>
        <p:txBody>
          <a:bodyPr/>
          <a:lstStyle/>
          <a:p>
            <a:pPr>
              <a:defRPr/>
            </a:pPr>
            <a:r>
              <a:rPr lang="en-GB" sz="2200" dirty="0" smtClean="0"/>
              <a:t>Board approved Specifications, as requested by the TP</a:t>
            </a:r>
          </a:p>
          <a:p>
            <a:pPr lvl="1">
              <a:defRPr/>
            </a:pPr>
            <a:endParaRPr lang="en-US" sz="1800" dirty="0" smtClean="0"/>
          </a:p>
          <a:p>
            <a:pPr lvl="1">
              <a:defRPr/>
            </a:pPr>
            <a:r>
              <a:rPr lang="en-US" sz="1800" dirty="0" smtClean="0"/>
              <a:t>Candidate Approval</a:t>
            </a:r>
          </a:p>
          <a:p>
            <a:pPr lvl="2">
              <a:defRPr/>
            </a:pPr>
            <a:r>
              <a:rPr lang="en-US" sz="1400" dirty="0" smtClean="0"/>
              <a:t>Mobile </a:t>
            </a:r>
            <a:r>
              <a:rPr lang="en-US" sz="1400" dirty="0"/>
              <a:t>Augmented Reality V1.0 Enabler Release Package </a:t>
            </a:r>
          </a:p>
          <a:p>
            <a:pPr lvl="2">
              <a:defRPr/>
            </a:pPr>
            <a:r>
              <a:rPr lang="en-US" sz="1400" dirty="0"/>
              <a:t>Unified Virtual Experience V1.0 Enabler Release Package </a:t>
            </a:r>
          </a:p>
          <a:p>
            <a:pPr lvl="2">
              <a:defRPr/>
            </a:pPr>
            <a:r>
              <a:rPr lang="en-US" sz="1400" dirty="0"/>
              <a:t>Management Object Design Guidelines V1.0 Reference Release Package </a:t>
            </a:r>
          </a:p>
          <a:p>
            <a:pPr lvl="1">
              <a:defRPr/>
            </a:pPr>
            <a:endParaRPr lang="en-US" sz="1800" dirty="0" smtClean="0"/>
          </a:p>
          <a:p>
            <a:pPr lvl="1">
              <a:defRPr/>
            </a:pPr>
            <a:r>
              <a:rPr lang="en-US" sz="1800" dirty="0" smtClean="0"/>
              <a:t>Final </a:t>
            </a:r>
            <a:r>
              <a:rPr lang="en-US" sz="1800" dirty="0"/>
              <a:t>Approval</a:t>
            </a:r>
          </a:p>
          <a:p>
            <a:pPr lvl="2">
              <a:defRPr/>
            </a:pPr>
            <a:r>
              <a:rPr lang="en-US" sz="1400" dirty="0"/>
              <a:t>Converged Personal Network Service V1.0 Enabler Release Package </a:t>
            </a:r>
          </a:p>
          <a:p>
            <a:pPr lvl="2">
              <a:defRPr/>
            </a:pPr>
            <a:r>
              <a:rPr lang="en-US" sz="1400" dirty="0"/>
              <a:t>Device Management Smart Card V1.0 Enabler Release Package </a:t>
            </a:r>
          </a:p>
          <a:p>
            <a:pPr lvl="2">
              <a:defRPr/>
            </a:pPr>
            <a:r>
              <a:rPr lang="en-US" sz="1400" dirty="0"/>
              <a:t>M2M Device Classification White Paper V1.0 Reference Release Package </a:t>
            </a:r>
          </a:p>
          <a:p>
            <a:pPr lvl="1">
              <a:defRPr/>
            </a:pPr>
            <a:endParaRPr lang="en-US" sz="1800" dirty="0" smtClean="0"/>
          </a:p>
          <a:p>
            <a:pPr lvl="1">
              <a:defRPr/>
            </a:pPr>
            <a:r>
              <a:rPr lang="en-US" sz="1800" dirty="0" smtClean="0"/>
              <a:t>Notification</a:t>
            </a:r>
            <a:endParaRPr lang="en-US" sz="1800" dirty="0"/>
          </a:p>
          <a:p>
            <a:pPr lvl="2">
              <a:defRPr/>
            </a:pPr>
            <a:r>
              <a:rPr lang="en-US" sz="1400" dirty="0"/>
              <a:t>Diagnostics &amp; Monitoring V1.2 Enabler Release Package </a:t>
            </a:r>
          </a:p>
          <a:p>
            <a:pPr lvl="2">
              <a:defRPr/>
            </a:pPr>
            <a:r>
              <a:rPr lang="en-US" sz="1400" dirty="0"/>
              <a:t>Converged Personal Network Service V1.0 Enabler Release Package</a:t>
            </a:r>
            <a:endParaRPr lang="en-GB" sz="1400" dirty="0"/>
          </a:p>
          <a:p>
            <a:pPr lvl="1">
              <a:defRPr/>
            </a:pPr>
            <a:endParaRPr lang="en-GB" sz="1400" dirty="0"/>
          </a:p>
          <a:p>
            <a:pPr>
              <a:buFontTx/>
              <a:buChar char="•"/>
              <a:defRPr/>
            </a:pPr>
            <a:endParaRPr lang="en-GB" sz="2400" dirty="0"/>
          </a:p>
          <a:p>
            <a:pPr>
              <a:defRPr/>
            </a:pPr>
            <a:endParaRPr lang="en-GB" sz="2400" dirty="0"/>
          </a:p>
          <a:p>
            <a:pPr>
              <a:buFontTx/>
              <a:buChar char="•"/>
              <a:defRPr/>
            </a:pPr>
            <a:endParaRPr lang="en-GB" sz="2400" dirty="0"/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758635474"/>
      </p:ext>
    </p:extLst>
  </p:cSld>
  <p:clrMapOvr>
    <a:masterClrMapping/>
  </p:clrMapOvr>
  <p:transition xmlns:p14="http://schemas.microsoft.com/office/powerpoint/2010/main">
    <p:zoom dir="in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2013 meetings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22275" y="914400"/>
            <a:ext cx="8299450" cy="5410200"/>
          </a:xfrm>
        </p:spPr>
        <p:txBody>
          <a:bodyPr/>
          <a:lstStyle/>
          <a:p>
            <a:pPr>
              <a:defRPr/>
            </a:pPr>
            <a:endParaRPr lang="en-GB" sz="2200" dirty="0" smtClean="0"/>
          </a:p>
          <a:p>
            <a:pPr>
              <a:defRPr/>
            </a:pPr>
            <a:endParaRPr lang="en-GB" sz="2200" dirty="0"/>
          </a:p>
          <a:p>
            <a:pPr>
              <a:defRPr/>
            </a:pPr>
            <a:endParaRPr lang="en-GB" sz="2200" dirty="0" smtClean="0"/>
          </a:p>
          <a:p>
            <a:pPr>
              <a:defRPr/>
            </a:pPr>
            <a:endParaRPr lang="en-GB" sz="2200" dirty="0"/>
          </a:p>
          <a:p>
            <a:pPr>
              <a:defRPr/>
            </a:pPr>
            <a:endParaRPr lang="en-GB" sz="2200" dirty="0" smtClean="0"/>
          </a:p>
          <a:p>
            <a:pPr>
              <a:defRPr/>
            </a:pPr>
            <a:endParaRPr lang="en-GB" sz="2200" dirty="0"/>
          </a:p>
          <a:p>
            <a:pPr>
              <a:defRPr/>
            </a:pPr>
            <a:endParaRPr lang="en-GB" sz="2200" dirty="0" smtClean="0"/>
          </a:p>
          <a:p>
            <a:pPr>
              <a:defRPr/>
            </a:pPr>
            <a:endParaRPr lang="en-GB" sz="2200" dirty="0"/>
          </a:p>
          <a:p>
            <a:pPr>
              <a:defRPr/>
            </a:pPr>
            <a:endParaRPr lang="en-GB" sz="2200" dirty="0" smtClean="0"/>
          </a:p>
          <a:p>
            <a:pPr>
              <a:defRPr/>
            </a:pPr>
            <a:endParaRPr lang="en-GB" sz="2200" dirty="0"/>
          </a:p>
          <a:p>
            <a:pPr>
              <a:defRPr/>
            </a:pPr>
            <a:endParaRPr lang="en-GB" sz="2200" dirty="0" smtClean="0"/>
          </a:p>
          <a:p>
            <a:pPr marL="0" indent="0">
              <a:buNone/>
              <a:defRPr/>
            </a:pPr>
            <a:endParaRPr lang="en-GB" sz="2200" dirty="0" smtClean="0"/>
          </a:p>
          <a:p>
            <a:pPr>
              <a:defRPr/>
            </a:pPr>
            <a:endParaRPr lang="en-GB" sz="2200" dirty="0"/>
          </a:p>
          <a:p>
            <a:pPr>
              <a:defRPr/>
            </a:pPr>
            <a:endParaRPr lang="en-GB" sz="2400" dirty="0"/>
          </a:p>
          <a:p>
            <a:pPr>
              <a:buFontTx/>
              <a:buChar char="•"/>
              <a:defRPr/>
            </a:pPr>
            <a:endParaRPr lang="en-GB" sz="2400" dirty="0"/>
          </a:p>
          <a:p>
            <a:endParaRPr lang="en-GB" sz="24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947870"/>
              </p:ext>
            </p:extLst>
          </p:nvPr>
        </p:nvGraphicFramePr>
        <p:xfrm>
          <a:off x="479425" y="1645918"/>
          <a:ext cx="8242300" cy="1508762"/>
        </p:xfrm>
        <a:graphic>
          <a:graphicData uri="http://schemas.openxmlformats.org/drawingml/2006/table">
            <a:tbl>
              <a:tblPr/>
              <a:tblGrid>
                <a:gridCol w="2873375"/>
                <a:gridCol w="1851205"/>
                <a:gridCol w="2355433"/>
                <a:gridCol w="1162287"/>
              </a:tblGrid>
              <a:tr h="3810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18</a:t>
                      </a:r>
                      <a:r>
                        <a:rPr kumimoji="0" lang="en-US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th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-22</a:t>
                      </a:r>
                      <a:r>
                        <a:rPr kumimoji="0" lang="en-US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nd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 February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ahoma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91436" marR="91436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Budapest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ahoma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91436" marR="91436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WG, BOD, TP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ahoma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91436" marR="91436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5 Days</a:t>
                      </a:r>
                    </a:p>
                  </a:txBody>
                  <a:tcPr marL="91436" marR="91436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3</a:t>
                      </a:r>
                      <a:r>
                        <a:rPr kumimoji="0" lang="en-US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rd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-7</a:t>
                      </a:r>
                      <a:r>
                        <a:rPr kumimoji="0" lang="en-US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th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 June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	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ahoma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91436" marR="91436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Europe TBD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ahoma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91436" marR="91436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WG, BOD, TP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ahoma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91436" marR="91436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5 Days</a:t>
                      </a:r>
                    </a:p>
                  </a:txBody>
                  <a:tcPr marL="91436" marR="91436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419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23</a:t>
                      </a:r>
                      <a:r>
                        <a:rPr kumimoji="0" lang="en-US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rd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-27</a:t>
                      </a:r>
                      <a:r>
                        <a:rPr kumimoji="0" lang="en-US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th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 September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ahoma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91436" marR="91436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Asia TBD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ahoma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91436" marR="91436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WG, BOD, TP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ahoma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91436" marR="91436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5 Days</a:t>
                      </a:r>
                    </a:p>
                  </a:txBody>
                  <a:tcPr marL="91436" marR="91436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18</a:t>
                      </a:r>
                      <a:r>
                        <a:rPr kumimoji="0" lang="en-US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th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-22</a:t>
                      </a:r>
                      <a:r>
                        <a:rPr kumimoji="0" lang="en-US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nd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 November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ahoma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91436" marR="91436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Las Vegas</a:t>
                      </a:r>
                    </a:p>
                  </a:txBody>
                  <a:tcPr marL="91436" marR="91436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AGM, WG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BOD, TP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ahoma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91436" marR="91436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5 Days</a:t>
                      </a:r>
                    </a:p>
                  </a:txBody>
                  <a:tcPr marL="91436" marR="91436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0626944"/>
      </p:ext>
    </p:extLst>
  </p:cSld>
  <p:clrMapOvr>
    <a:masterClrMapping/>
  </p:clrMapOvr>
  <p:transition xmlns:p14="http://schemas.microsoft.com/office/powerpoint/2010/main">
    <p:zoom dir="in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4"/>
          <p:cNvSpPr>
            <a:spLocks noGrp="1" noChangeArrowheads="1"/>
          </p:cNvSpPr>
          <p:nvPr>
            <p:ph type="title"/>
          </p:nvPr>
        </p:nvSpPr>
        <p:spPr>
          <a:xfrm>
            <a:off x="304801" y="152400"/>
            <a:ext cx="8416924" cy="685800"/>
          </a:xfrm>
        </p:spPr>
        <p:txBody>
          <a:bodyPr/>
          <a:lstStyle/>
          <a:p>
            <a:r>
              <a:rPr lang="fi-FI" dirty="0" smtClean="0">
                <a:latin typeface="Tahoma" charset="0"/>
                <a:ea typeface="ＭＳ Ｐゴシック" charset="0"/>
                <a:cs typeface="ＭＳ Ｐゴシック" charset="0"/>
              </a:rPr>
              <a:t>2012 OMA Board </a:t>
            </a:r>
            <a:r>
              <a:rPr lang="fi-FI" dirty="0" err="1" smtClean="0">
                <a:latin typeface="Tahoma" charset="0"/>
                <a:ea typeface="ＭＳ Ｐゴシック" charset="0"/>
                <a:cs typeface="ＭＳ Ｐゴシック" charset="0"/>
              </a:rPr>
              <a:t>Elected</a:t>
            </a:r>
            <a:r>
              <a:rPr lang="fi-FI" dirty="0" smtClean="0">
                <a:latin typeface="Tahoma" charset="0"/>
                <a:ea typeface="ＭＳ Ｐゴシック" charset="0"/>
                <a:cs typeface="ＭＳ Ｐゴシック" charset="0"/>
              </a:rPr>
              <a:t> </a:t>
            </a:r>
            <a:r>
              <a:rPr lang="fi-FI" dirty="0" err="1" smtClean="0">
                <a:latin typeface="Tahoma" charset="0"/>
                <a:ea typeface="ＭＳ Ｐゴシック" charset="0"/>
                <a:cs typeface="ＭＳ Ｐゴシック" charset="0"/>
              </a:rPr>
              <a:t>Director</a:t>
            </a:r>
            <a:r>
              <a:rPr lang="fi-FI" dirty="0" smtClean="0">
                <a:latin typeface="Tahoma" charset="0"/>
                <a:ea typeface="ＭＳ Ｐゴシック" charset="0"/>
                <a:cs typeface="ＭＳ Ｐゴシック" charset="0"/>
              </a:rPr>
              <a:t/>
            </a:r>
            <a:br>
              <a:rPr lang="fi-FI" dirty="0" smtClean="0">
                <a:latin typeface="Tahoma" charset="0"/>
                <a:ea typeface="ＭＳ Ｐゴシック" charset="0"/>
                <a:cs typeface="ＭＳ Ｐゴシック" charset="0"/>
              </a:rPr>
            </a:br>
            <a:r>
              <a:rPr lang="fi-FI" dirty="0" err="1" smtClean="0">
                <a:latin typeface="Tahoma" charset="0"/>
                <a:ea typeface="ＭＳ Ｐゴシック" charset="0"/>
                <a:cs typeface="ＭＳ Ｐゴシック" charset="0"/>
              </a:rPr>
              <a:t>elections</a:t>
            </a:r>
            <a:endParaRPr lang="en-US" sz="1800" dirty="0">
              <a:latin typeface="Tahoma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0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22275" y="914400"/>
            <a:ext cx="8299450" cy="5181600"/>
          </a:xfrm>
        </p:spPr>
        <p:txBody>
          <a:bodyPr/>
          <a:lstStyle/>
          <a:p>
            <a:r>
              <a:rPr lang="en-US" sz="2400" dirty="0" smtClean="0">
                <a:latin typeface="Tahoma" charset="0"/>
                <a:ea typeface="ＭＳ Ｐゴシック" charset="0"/>
                <a:cs typeface="ＭＳ Ｐゴシック" charset="0"/>
              </a:rPr>
              <a:t>In addition to Sponsor members, the OMA Board also has Elected Directors</a:t>
            </a:r>
          </a:p>
          <a:p>
            <a:endParaRPr lang="en-US" sz="2400" dirty="0">
              <a:latin typeface="Tahoma" charset="0"/>
              <a:ea typeface="ＭＳ Ｐゴシック" charset="0"/>
              <a:cs typeface="ＭＳ Ｐゴシック" charset="0"/>
            </a:endParaRPr>
          </a:p>
          <a:p>
            <a:r>
              <a:rPr lang="en-US" sz="2400" dirty="0" smtClean="0">
                <a:latin typeface="Tahoma" charset="0"/>
                <a:ea typeface="ＭＳ Ｐゴシック" charset="0"/>
                <a:cs typeface="ＭＳ Ｐゴシック" charset="0"/>
              </a:rPr>
              <a:t>2012 Elected Directors</a:t>
            </a:r>
          </a:p>
          <a:p>
            <a:pPr lvl="1"/>
            <a:r>
              <a:rPr lang="en-US" sz="2000" dirty="0" err="1" smtClean="0">
                <a:latin typeface="Tahoma" charset="0"/>
                <a:ea typeface="ＭＳ Ｐゴシック" charset="0"/>
                <a:cs typeface="ＭＳ Ｐゴシック" charset="0"/>
              </a:rPr>
              <a:t>Javan</a:t>
            </a:r>
            <a:r>
              <a:rPr lang="en-US" sz="2000" dirty="0" smtClean="0">
                <a:latin typeface="Tahoma" charset="0"/>
                <a:ea typeface="ＭＳ Ｐゴシック" charset="0"/>
                <a:cs typeface="ＭＳ Ｐゴシック" charset="0"/>
              </a:rPr>
              <a:t> </a:t>
            </a:r>
            <a:r>
              <a:rPr lang="en-US" sz="2000" dirty="0" err="1">
                <a:latin typeface="Tahoma" charset="0"/>
                <a:ea typeface="ＭＳ Ｐゴシック" charset="0"/>
                <a:cs typeface="ＭＳ Ｐゴシック" charset="0"/>
              </a:rPr>
              <a:t>Erfanian</a:t>
            </a:r>
            <a:r>
              <a:rPr lang="en-US" sz="2000" dirty="0">
                <a:latin typeface="Tahoma" charset="0"/>
                <a:ea typeface="ＭＳ Ｐゴシック" charset="0"/>
                <a:cs typeface="ＭＳ Ｐゴシック" charset="0"/>
              </a:rPr>
              <a:t> (Bell Mobility</a:t>
            </a:r>
            <a:r>
              <a:rPr lang="en-US" sz="2000" dirty="0" smtClean="0">
                <a:latin typeface="Tahoma" charset="0"/>
                <a:ea typeface="ＭＳ Ｐゴシック" charset="0"/>
                <a:cs typeface="ＭＳ Ｐゴシック" charset="0"/>
              </a:rPr>
              <a:t>)</a:t>
            </a:r>
            <a:endParaRPr lang="en-GB" sz="2000" dirty="0">
              <a:latin typeface="Tahoma" charset="0"/>
              <a:ea typeface="ＭＳ Ｐゴシック" charset="0"/>
              <a:cs typeface="ＭＳ Ｐゴシック" charset="0"/>
            </a:endParaRPr>
          </a:p>
          <a:p>
            <a:pPr lvl="1">
              <a:buFontTx/>
              <a:buChar char="•"/>
            </a:pPr>
            <a:r>
              <a:rPr lang="en-US" sz="2000" dirty="0" err="1" smtClean="0">
                <a:latin typeface="Tahoma" charset="0"/>
                <a:ea typeface="ＭＳ Ｐゴシック" charset="0"/>
                <a:cs typeface="ＭＳ Ｐゴシック" charset="0"/>
              </a:rPr>
              <a:t>Orly</a:t>
            </a:r>
            <a:r>
              <a:rPr lang="en-US" sz="2000" dirty="0" smtClean="0">
                <a:latin typeface="Tahoma" charset="0"/>
                <a:ea typeface="ＭＳ Ｐゴシック" charset="0"/>
                <a:cs typeface="ＭＳ Ｐゴシック" charset="0"/>
              </a:rPr>
              <a:t> </a:t>
            </a:r>
            <a:r>
              <a:rPr lang="en-US" sz="2000" dirty="0" err="1">
                <a:latin typeface="Tahoma" charset="0"/>
                <a:ea typeface="ＭＳ Ｐゴシック" charset="0"/>
                <a:cs typeface="ＭＳ Ｐゴシック" charset="0"/>
              </a:rPr>
              <a:t>Rapaport</a:t>
            </a:r>
            <a:r>
              <a:rPr lang="en-US" sz="2000" dirty="0">
                <a:latin typeface="Tahoma" charset="0"/>
                <a:ea typeface="ＭＳ Ｐゴシック" charset="0"/>
                <a:cs typeface="ＭＳ Ｐゴシック" charset="0"/>
              </a:rPr>
              <a:t> (Comverse) </a:t>
            </a:r>
            <a:endParaRPr lang="en-GB" sz="2000" dirty="0">
              <a:latin typeface="Tahoma" charset="0"/>
              <a:ea typeface="ＭＳ Ｐゴシック" charset="0"/>
              <a:cs typeface="ＭＳ Ｐゴシック" charset="0"/>
            </a:endParaRPr>
          </a:p>
          <a:p>
            <a:pPr lvl="1">
              <a:buFontTx/>
              <a:buChar char="•"/>
            </a:pPr>
            <a:r>
              <a:rPr lang="en-US" sz="2000" dirty="0" smtClean="0">
                <a:latin typeface="Tahoma" charset="0"/>
                <a:ea typeface="ＭＳ Ｐゴシック" charset="0"/>
                <a:cs typeface="ＭＳ Ｐゴシック" charset="0"/>
              </a:rPr>
              <a:t>Kaoru </a:t>
            </a:r>
            <a:r>
              <a:rPr lang="en-US" sz="2000" dirty="0" err="1">
                <a:latin typeface="Tahoma" charset="0"/>
                <a:ea typeface="ＭＳ Ｐゴシック" charset="0"/>
                <a:cs typeface="ＭＳ Ｐゴシック" charset="0"/>
              </a:rPr>
              <a:t>Hiraoka</a:t>
            </a:r>
            <a:r>
              <a:rPr lang="en-US" sz="2000" dirty="0">
                <a:latin typeface="Tahoma" charset="0"/>
                <a:ea typeface="ＭＳ Ｐゴシック" charset="0"/>
                <a:cs typeface="ＭＳ Ｐゴシック" charset="0"/>
              </a:rPr>
              <a:t> (Fujitsu)</a:t>
            </a:r>
            <a:endParaRPr lang="en-GB" sz="2000" dirty="0">
              <a:latin typeface="Tahoma" charset="0"/>
              <a:ea typeface="ＭＳ Ｐゴシック" charset="0"/>
              <a:cs typeface="ＭＳ Ｐゴシック" charset="0"/>
            </a:endParaRPr>
          </a:p>
          <a:p>
            <a:pPr lvl="1">
              <a:buFontTx/>
              <a:buChar char="•"/>
            </a:pPr>
            <a:r>
              <a:rPr lang="en-US" sz="2000" dirty="0" err="1" smtClean="0">
                <a:latin typeface="Tahoma" charset="0"/>
                <a:ea typeface="ＭＳ Ｐゴシック" charset="0"/>
                <a:cs typeface="ＭＳ Ｐゴシック" charset="0"/>
              </a:rPr>
              <a:t>Xuemin</a:t>
            </a:r>
            <a:r>
              <a:rPr lang="en-US" sz="2000" dirty="0" smtClean="0">
                <a:latin typeface="Tahoma" charset="0"/>
                <a:ea typeface="ＭＳ Ｐゴシック" charset="0"/>
                <a:cs typeface="ＭＳ Ｐゴシック" charset="0"/>
              </a:rPr>
              <a:t> </a:t>
            </a:r>
            <a:r>
              <a:rPr lang="en-US" sz="2000" dirty="0">
                <a:latin typeface="Tahoma" charset="0"/>
                <a:ea typeface="ＭＳ Ｐゴシック" charset="0"/>
                <a:cs typeface="ＭＳ Ｐゴシック" charset="0"/>
              </a:rPr>
              <a:t>Wang (Huawei)</a:t>
            </a:r>
            <a:endParaRPr lang="en-GB" sz="2000" dirty="0">
              <a:latin typeface="Tahoma" charset="0"/>
              <a:ea typeface="ＭＳ Ｐゴシック" charset="0"/>
              <a:cs typeface="ＭＳ Ｐゴシック" charset="0"/>
            </a:endParaRPr>
          </a:p>
          <a:p>
            <a:pPr lvl="1">
              <a:buFontTx/>
              <a:buChar char="•"/>
            </a:pPr>
            <a:r>
              <a:rPr lang="en-US" sz="2000" dirty="0" err="1" smtClean="0">
                <a:latin typeface="Tahoma" charset="0"/>
                <a:ea typeface="ＭＳ Ｐゴシック" charset="0"/>
                <a:cs typeface="ＭＳ Ｐゴシック" charset="0"/>
              </a:rPr>
              <a:t>Stig</a:t>
            </a:r>
            <a:r>
              <a:rPr lang="en-US" sz="2000" dirty="0" smtClean="0">
                <a:latin typeface="Tahoma" charset="0"/>
                <a:ea typeface="ＭＳ Ｐゴシック" charset="0"/>
                <a:cs typeface="ＭＳ Ｐゴシック" charset="0"/>
              </a:rPr>
              <a:t> </a:t>
            </a:r>
            <a:r>
              <a:rPr lang="en-US" sz="2000" dirty="0" err="1">
                <a:latin typeface="Tahoma" charset="0"/>
                <a:ea typeface="ＭＳ Ｐゴシック" charset="0"/>
                <a:cs typeface="ＭＳ Ｐゴシック" charset="0"/>
              </a:rPr>
              <a:t>Ouvrier</a:t>
            </a:r>
            <a:r>
              <a:rPr lang="en-US" sz="2000" dirty="0">
                <a:latin typeface="Tahoma" charset="0"/>
                <a:ea typeface="ＭＳ Ｐゴシック" charset="0"/>
                <a:cs typeface="ＭＳ Ｐゴシック" charset="0"/>
              </a:rPr>
              <a:t> (</a:t>
            </a:r>
            <a:r>
              <a:rPr lang="en-US" sz="2000" dirty="0" err="1">
                <a:latin typeface="Tahoma" charset="0"/>
                <a:ea typeface="ＭＳ Ｐゴシック" charset="0"/>
                <a:cs typeface="ＭＳ Ｐゴシック" charset="0"/>
              </a:rPr>
              <a:t>TeliaSonera</a:t>
            </a:r>
            <a:r>
              <a:rPr lang="en-US" sz="2000" dirty="0">
                <a:latin typeface="Tahoma" charset="0"/>
                <a:ea typeface="ＭＳ Ｐゴシック" charset="0"/>
                <a:cs typeface="ＭＳ Ｐゴシック" charset="0"/>
              </a:rPr>
              <a:t>)</a:t>
            </a:r>
          </a:p>
          <a:p>
            <a:pPr lvl="1">
              <a:buFontTx/>
              <a:buChar char="•"/>
            </a:pPr>
            <a:r>
              <a:rPr lang="en-US" sz="2000" dirty="0" smtClean="0">
                <a:latin typeface="Tahoma" charset="0"/>
                <a:ea typeface="ＭＳ Ｐゴシック" charset="0"/>
                <a:cs typeface="ＭＳ Ｐゴシック" charset="0"/>
              </a:rPr>
              <a:t>Cecilia </a:t>
            </a:r>
            <a:r>
              <a:rPr lang="en-US" sz="2000" dirty="0" err="1">
                <a:latin typeface="Tahoma" charset="0"/>
                <a:ea typeface="ＭＳ Ｐゴシック" charset="0"/>
                <a:cs typeface="ＭＳ Ｐゴシック" charset="0"/>
              </a:rPr>
              <a:t>Corbi</a:t>
            </a:r>
            <a:r>
              <a:rPr lang="en-US" sz="2000" dirty="0">
                <a:latin typeface="Tahoma" charset="0"/>
                <a:ea typeface="ＭＳ Ｐゴシック" charset="0"/>
                <a:cs typeface="ＭＳ Ｐゴシック" charset="0"/>
              </a:rPr>
              <a:t> (Telecom Italia)	</a:t>
            </a:r>
            <a:endParaRPr lang="en-GB" sz="2000" dirty="0">
              <a:latin typeface="Tahoma" charset="0"/>
              <a:ea typeface="ＭＳ Ｐゴシック" charset="0"/>
              <a:cs typeface="ＭＳ Ｐゴシック" charset="0"/>
            </a:endParaRPr>
          </a:p>
          <a:p>
            <a:pPr lvl="1"/>
            <a:endParaRPr lang="en-US" sz="2000" dirty="0" smtClean="0">
              <a:latin typeface="Tahoma" charset="0"/>
              <a:ea typeface="ＭＳ Ｐゴシック" charset="0"/>
              <a:cs typeface="ＭＳ Ｐゴシック" charset="0"/>
            </a:endParaRPr>
          </a:p>
          <a:p>
            <a:r>
              <a:rPr lang="en-US" sz="2400" dirty="0" smtClean="0">
                <a:latin typeface="Tahoma" charset="0"/>
                <a:ea typeface="ＭＳ Ｐゴシック" charset="0"/>
                <a:cs typeface="ＭＳ Ｐゴシック" charset="0"/>
              </a:rPr>
              <a:t>Congratulations to the newly Elected Directors</a:t>
            </a:r>
          </a:p>
          <a:p>
            <a:pPr lvl="1"/>
            <a:r>
              <a:rPr lang="en-US" sz="2000" dirty="0">
                <a:latin typeface="Tahoma" charset="0"/>
                <a:ea typeface="ＭＳ Ｐゴシック" charset="0"/>
                <a:cs typeface="ＭＳ Ｐゴシック" charset="0"/>
              </a:rPr>
              <a:t>m</a:t>
            </a:r>
            <a:r>
              <a:rPr lang="en-US" sz="2000" dirty="0" smtClean="0">
                <a:latin typeface="Tahoma" charset="0"/>
                <a:ea typeface="ＭＳ Ｐゴシック" charset="0"/>
                <a:cs typeface="ＭＳ Ｐゴシック" charset="0"/>
              </a:rPr>
              <a:t>any thanks to the retiring Directors</a:t>
            </a:r>
            <a:endParaRPr lang="en-US" sz="2000" dirty="0">
              <a:latin typeface="Tahoma" charset="0"/>
              <a:ea typeface="ＭＳ Ｐゴシック" charset="0"/>
              <a:cs typeface="ＭＳ Ｐゴシック" charset="0"/>
            </a:endParaRPr>
          </a:p>
          <a:p>
            <a:pPr lvl="1"/>
            <a:endParaRPr lang="en-US" sz="2000" dirty="0">
              <a:latin typeface="Tahoma" charset="0"/>
              <a:ea typeface="ＭＳ Ｐゴシック" charset="0"/>
            </a:endParaRPr>
          </a:p>
          <a:p>
            <a:pPr lvl="1"/>
            <a:endParaRPr lang="en-US" sz="2000" dirty="0">
              <a:latin typeface="Tahoma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2111945"/>
      </p:ext>
    </p:extLst>
  </p:cSld>
  <p:clrMapOvr>
    <a:masterClrMapping/>
  </p:clrMapOvr>
  <p:transition xmlns:p14="http://schemas.microsoft.com/office/powerpoint/2010/main">
    <p:zoom dir="in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4"/>
          <p:cNvSpPr>
            <a:spLocks noGrp="1" noChangeArrowheads="1"/>
          </p:cNvSpPr>
          <p:nvPr>
            <p:ph type="title"/>
          </p:nvPr>
        </p:nvSpPr>
        <p:spPr>
          <a:xfrm>
            <a:off x="304801" y="228600"/>
            <a:ext cx="8416924" cy="685800"/>
          </a:xfrm>
        </p:spPr>
        <p:txBody>
          <a:bodyPr/>
          <a:lstStyle/>
          <a:p>
            <a:r>
              <a:rPr lang="fi-FI" dirty="0" smtClean="0">
                <a:latin typeface="Tahoma" charset="0"/>
                <a:ea typeface="ＭＳ Ｐゴシック" charset="0"/>
                <a:cs typeface="ＭＳ Ｐゴシック" charset="0"/>
              </a:rPr>
              <a:t>Board </a:t>
            </a:r>
            <a:r>
              <a:rPr lang="fi-FI" dirty="0" err="1" smtClean="0">
                <a:latin typeface="Tahoma" charset="0"/>
                <a:ea typeface="ＭＳ Ｐゴシック" charset="0"/>
                <a:cs typeface="ＭＳ Ｐゴシック" charset="0"/>
              </a:rPr>
              <a:t>Officers</a:t>
            </a:r>
            <a:r>
              <a:rPr lang="fi-FI" dirty="0" smtClean="0">
                <a:latin typeface="Tahoma" charset="0"/>
                <a:ea typeface="ＭＳ Ｐゴシック" charset="0"/>
                <a:cs typeface="ＭＳ Ｐゴシック" charset="0"/>
              </a:rPr>
              <a:t> </a:t>
            </a:r>
            <a:r>
              <a:rPr lang="fi-FI" dirty="0" err="1" smtClean="0">
                <a:latin typeface="Tahoma" charset="0"/>
                <a:ea typeface="ＭＳ Ｐゴシック" charset="0"/>
                <a:cs typeface="ＭＳ Ｐゴシック" charset="0"/>
              </a:rPr>
              <a:t>elections</a:t>
            </a:r>
            <a:endParaRPr lang="en-US" sz="1800" dirty="0">
              <a:latin typeface="Tahoma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0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22275" y="914400"/>
            <a:ext cx="8299450" cy="5181600"/>
          </a:xfrm>
        </p:spPr>
        <p:txBody>
          <a:bodyPr/>
          <a:lstStyle/>
          <a:p>
            <a:r>
              <a:rPr lang="en-US" sz="2400" dirty="0" smtClean="0"/>
              <a:t>Officers of OMA Board</a:t>
            </a:r>
          </a:p>
          <a:p>
            <a:pPr lvl="1"/>
            <a:r>
              <a:rPr lang="en-US" sz="2000" dirty="0" smtClean="0"/>
              <a:t>Elected annually</a:t>
            </a:r>
          </a:p>
          <a:p>
            <a:pPr lvl="1"/>
            <a:r>
              <a:rPr lang="en-US" sz="2000" dirty="0" smtClean="0"/>
              <a:t>12-month terms</a:t>
            </a:r>
          </a:p>
          <a:p>
            <a:pPr lvl="7"/>
            <a:endParaRPr lang="en-US" sz="1000" dirty="0" smtClean="0"/>
          </a:p>
          <a:p>
            <a:r>
              <a:rPr lang="en-US" sz="2400" dirty="0"/>
              <a:t>Officers</a:t>
            </a:r>
          </a:p>
          <a:p>
            <a:pPr lvl="1"/>
            <a:r>
              <a:rPr lang="en-US" sz="2000" dirty="0"/>
              <a:t>Board Chairman</a:t>
            </a:r>
          </a:p>
          <a:p>
            <a:pPr lvl="1"/>
            <a:r>
              <a:rPr lang="en-US" sz="2000" dirty="0"/>
              <a:t>2 Board </a:t>
            </a:r>
            <a:r>
              <a:rPr lang="en-US" sz="2000" dirty="0" err="1" smtClean="0"/>
              <a:t>Vicechairs</a:t>
            </a:r>
            <a:endParaRPr lang="en-US" sz="2000" dirty="0"/>
          </a:p>
          <a:p>
            <a:pPr lvl="1"/>
            <a:r>
              <a:rPr lang="en-US" sz="2000" dirty="0"/>
              <a:t>Treasurer</a:t>
            </a:r>
          </a:p>
          <a:p>
            <a:pPr lvl="8"/>
            <a:endParaRPr lang="en-US" sz="1000" dirty="0" smtClean="0"/>
          </a:p>
          <a:p>
            <a:r>
              <a:rPr lang="en-US" sz="2400" dirty="0" smtClean="0"/>
              <a:t>Nomination </a:t>
            </a:r>
            <a:r>
              <a:rPr lang="en-US" sz="2400" dirty="0"/>
              <a:t>period </a:t>
            </a:r>
            <a:endParaRPr lang="en-US" sz="2400" dirty="0" smtClean="0"/>
          </a:p>
          <a:p>
            <a:pPr lvl="1"/>
            <a:r>
              <a:rPr lang="en-US" sz="2000" dirty="0" smtClean="0"/>
              <a:t>7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-20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 January 2013</a:t>
            </a:r>
          </a:p>
          <a:p>
            <a:pPr lvl="7"/>
            <a:endParaRPr lang="en-US" sz="1000" dirty="0" smtClean="0">
              <a:latin typeface="Tahoma" charset="0"/>
              <a:ea typeface="ＭＳ Ｐゴシック" charset="0"/>
            </a:endParaRPr>
          </a:p>
          <a:p>
            <a:r>
              <a:rPr lang="en-US" sz="2400" dirty="0" smtClean="0"/>
              <a:t>Election</a:t>
            </a:r>
            <a:endParaRPr lang="en-US" sz="2000" dirty="0">
              <a:latin typeface="Tahoma" charset="0"/>
              <a:ea typeface="ＭＳ Ｐゴシック" charset="0"/>
            </a:endParaRPr>
          </a:p>
          <a:p>
            <a:pPr lvl="1"/>
            <a:r>
              <a:rPr lang="en-US" sz="2000" dirty="0" smtClean="0"/>
              <a:t>during </a:t>
            </a:r>
            <a:r>
              <a:rPr lang="en-US" sz="2000" dirty="0" smtClean="0"/>
              <a:t>OMA Board </a:t>
            </a:r>
            <a:r>
              <a:rPr lang="en-US" sz="2000" dirty="0"/>
              <a:t>of Directors meeting </a:t>
            </a:r>
            <a:r>
              <a:rPr lang="en-US" sz="2000" dirty="0" smtClean="0"/>
              <a:t>February </a:t>
            </a:r>
            <a:r>
              <a:rPr lang="en-US" sz="2000" dirty="0"/>
              <a:t>20, </a:t>
            </a:r>
            <a:r>
              <a:rPr lang="en-US" sz="2000" dirty="0" smtClean="0"/>
              <a:t>2013</a:t>
            </a:r>
          </a:p>
          <a:p>
            <a:pPr lvl="1"/>
            <a:r>
              <a:rPr lang="en-US" sz="2000" dirty="0"/>
              <a:t>n</a:t>
            </a:r>
            <a:r>
              <a:rPr lang="en-US" sz="2000" dirty="0" smtClean="0"/>
              <a:t>ewly-elected Board Chairman will address TP in Budapest TP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362281725"/>
      </p:ext>
    </p:extLst>
  </p:cSld>
  <p:clrMapOvr>
    <a:masterClrMapping/>
  </p:clrMapOvr>
  <p:transition xmlns:p14="http://schemas.microsoft.com/office/powerpoint/2010/main">
    <p:zoom dir="in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4"/>
          <p:cNvSpPr>
            <a:spLocks noGrp="1" noChangeArrowheads="1"/>
          </p:cNvSpPr>
          <p:nvPr>
            <p:ph type="title"/>
          </p:nvPr>
        </p:nvSpPr>
        <p:spPr>
          <a:xfrm>
            <a:off x="304801" y="228600"/>
            <a:ext cx="8416924" cy="685800"/>
          </a:xfrm>
        </p:spPr>
        <p:txBody>
          <a:bodyPr/>
          <a:lstStyle/>
          <a:p>
            <a:r>
              <a:rPr lang="fi-FI" dirty="0" smtClean="0">
                <a:latin typeface="Tahoma" charset="0"/>
                <a:ea typeface="ＭＳ Ｐゴシック" charset="0"/>
                <a:cs typeface="ＭＳ Ｐゴシック" charset="0"/>
              </a:rPr>
              <a:t>2013 </a:t>
            </a:r>
            <a:r>
              <a:rPr lang="fi-FI" dirty="0" err="1" smtClean="0">
                <a:latin typeface="Tahoma" charset="0"/>
                <a:ea typeface="ＭＳ Ｐゴシック" charset="0"/>
                <a:cs typeface="ＭＳ Ｐゴシック" charset="0"/>
              </a:rPr>
              <a:t>membership</a:t>
            </a:r>
            <a:r>
              <a:rPr lang="fi-FI" dirty="0" smtClean="0">
                <a:latin typeface="Tahoma" charset="0"/>
                <a:ea typeface="ＭＳ Ｐゴシック" charset="0"/>
                <a:cs typeface="ＭＳ Ｐゴシック" charset="0"/>
              </a:rPr>
              <a:t> </a:t>
            </a:r>
            <a:r>
              <a:rPr lang="fi-FI" dirty="0" err="1" smtClean="0">
                <a:latin typeface="Tahoma" charset="0"/>
                <a:ea typeface="ＭＳ Ｐゴシック" charset="0"/>
                <a:cs typeface="ＭＳ Ｐゴシック" charset="0"/>
              </a:rPr>
              <a:t>renewals</a:t>
            </a:r>
            <a:endParaRPr lang="en-US" sz="1800" dirty="0">
              <a:latin typeface="Tahoma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0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22275" y="914400"/>
            <a:ext cx="8299450" cy="5181600"/>
          </a:xfrm>
        </p:spPr>
        <p:txBody>
          <a:bodyPr/>
          <a:lstStyle/>
          <a:p>
            <a:r>
              <a:rPr lang="en-US" sz="2400" dirty="0" smtClean="0">
                <a:latin typeface="Tahoma" charset="0"/>
                <a:ea typeface="ＭＳ Ｐゴシック" charset="0"/>
              </a:rPr>
              <a:t>2013 OMA membership invoices</a:t>
            </a:r>
          </a:p>
          <a:p>
            <a:pPr lvl="1"/>
            <a:r>
              <a:rPr lang="en-US" sz="2000" dirty="0" smtClean="0">
                <a:latin typeface="Tahoma" charset="0"/>
                <a:ea typeface="ＭＳ Ｐゴシック" charset="0"/>
              </a:rPr>
              <a:t>emailed </a:t>
            </a:r>
            <a:r>
              <a:rPr lang="en-US" sz="2000" dirty="0">
                <a:latin typeface="Tahoma" charset="0"/>
                <a:ea typeface="ＭＳ Ｐゴシック" charset="0"/>
              </a:rPr>
              <a:t>to </a:t>
            </a:r>
            <a:r>
              <a:rPr lang="en-US" sz="2000" dirty="0" smtClean="0">
                <a:latin typeface="Tahoma" charset="0"/>
                <a:ea typeface="ＭＳ Ｐゴシック" charset="0"/>
              </a:rPr>
              <a:t>nominated Billing </a:t>
            </a:r>
            <a:r>
              <a:rPr lang="en-US" sz="2000" dirty="0">
                <a:latin typeface="Tahoma" charset="0"/>
                <a:ea typeface="ＭＳ Ｐゴシック" charset="0"/>
              </a:rPr>
              <a:t>contacts on November 15, 2012</a:t>
            </a:r>
          </a:p>
          <a:p>
            <a:pPr lvl="5"/>
            <a:endParaRPr lang="en-US" sz="800" dirty="0" smtClean="0">
              <a:latin typeface="Tahoma" charset="0"/>
              <a:ea typeface="ＭＳ Ｐゴシック" charset="0"/>
            </a:endParaRPr>
          </a:p>
          <a:p>
            <a:r>
              <a:rPr lang="en-US" sz="2400" dirty="0" smtClean="0">
                <a:latin typeface="Tahoma" charset="0"/>
                <a:ea typeface="ＭＳ Ｐゴシック" charset="0"/>
              </a:rPr>
              <a:t>Renewal payment</a:t>
            </a:r>
          </a:p>
          <a:p>
            <a:pPr lvl="1"/>
            <a:r>
              <a:rPr lang="en-US" sz="2000" dirty="0" smtClean="0">
                <a:latin typeface="Tahoma" charset="0"/>
                <a:ea typeface="ＭＳ Ｐゴシック" charset="0"/>
              </a:rPr>
              <a:t>due 15</a:t>
            </a:r>
            <a:r>
              <a:rPr lang="en-US" sz="2000" baseline="30000" dirty="0" smtClean="0">
                <a:latin typeface="Tahoma" charset="0"/>
                <a:ea typeface="ＭＳ Ｐゴシック" charset="0"/>
              </a:rPr>
              <a:t>th</a:t>
            </a:r>
            <a:r>
              <a:rPr lang="en-US" sz="2000" dirty="0" smtClean="0">
                <a:latin typeface="Tahoma" charset="0"/>
                <a:ea typeface="ＭＳ Ｐゴシック" charset="0"/>
              </a:rPr>
              <a:t> January</a:t>
            </a:r>
          </a:p>
          <a:p>
            <a:pPr lvl="1"/>
            <a:r>
              <a:rPr lang="en-US" sz="2000" dirty="0" smtClean="0">
                <a:latin typeface="Tahoma" charset="0"/>
                <a:ea typeface="ＭＳ Ｐゴシック" charset="0"/>
              </a:rPr>
              <a:t>considered “late” </a:t>
            </a:r>
            <a:r>
              <a:rPr lang="en-US" sz="2000" dirty="0">
                <a:latin typeface="Tahoma" charset="0"/>
                <a:ea typeface="ＭＳ Ｐゴシック" charset="0"/>
              </a:rPr>
              <a:t>after </a:t>
            </a:r>
            <a:r>
              <a:rPr lang="en-US" sz="2000" dirty="0" smtClean="0">
                <a:latin typeface="Tahoma" charset="0"/>
                <a:ea typeface="ＭＳ Ｐゴシック" charset="0"/>
              </a:rPr>
              <a:t>15</a:t>
            </a:r>
            <a:r>
              <a:rPr lang="en-US" sz="2000" baseline="30000" dirty="0" smtClean="0">
                <a:latin typeface="Tahoma" charset="0"/>
                <a:ea typeface="ＭＳ Ｐゴシック" charset="0"/>
              </a:rPr>
              <a:t>th</a:t>
            </a:r>
            <a:r>
              <a:rPr lang="en-US" sz="2000" dirty="0">
                <a:latin typeface="Tahoma" charset="0"/>
                <a:ea typeface="ＭＳ Ｐゴシック" charset="0"/>
              </a:rPr>
              <a:t> </a:t>
            </a:r>
            <a:r>
              <a:rPr lang="en-US" sz="2000" dirty="0" smtClean="0">
                <a:latin typeface="Tahoma" charset="0"/>
                <a:ea typeface="ＭＳ Ｐゴシック" charset="0"/>
              </a:rPr>
              <a:t>March</a:t>
            </a:r>
          </a:p>
          <a:p>
            <a:pPr lvl="2"/>
            <a:r>
              <a:rPr lang="en-US" sz="1600" dirty="0">
                <a:latin typeface="Tahoma" charset="0"/>
                <a:ea typeface="ＭＳ Ｐゴシック" charset="0"/>
              </a:rPr>
              <a:t>a</a:t>
            </a:r>
            <a:r>
              <a:rPr lang="en-US" sz="1600" dirty="0" smtClean="0">
                <a:latin typeface="Tahoma" charset="0"/>
                <a:ea typeface="ＭＳ Ｐゴシック" charset="0"/>
              </a:rPr>
              <a:t>fter which access to OMA site will be blocked </a:t>
            </a:r>
          </a:p>
          <a:p>
            <a:pPr lvl="6"/>
            <a:endParaRPr lang="en-US" sz="800" dirty="0">
              <a:latin typeface="Tahoma" charset="0"/>
              <a:ea typeface="ＭＳ Ｐゴシック" charset="0"/>
            </a:endParaRPr>
          </a:p>
          <a:p>
            <a:r>
              <a:rPr lang="en-US" sz="2400" dirty="0">
                <a:latin typeface="Tahoma" charset="0"/>
                <a:ea typeface="ＭＳ Ｐゴシック" charset="0"/>
              </a:rPr>
              <a:t>P</a:t>
            </a:r>
            <a:r>
              <a:rPr lang="en-US" sz="2400" dirty="0" smtClean="0">
                <a:latin typeface="Tahoma" charset="0"/>
                <a:ea typeface="ＭＳ Ｐゴシック" charset="0"/>
              </a:rPr>
              <a:t>romotional </a:t>
            </a:r>
            <a:r>
              <a:rPr lang="en-US" sz="2400" dirty="0">
                <a:latin typeface="Tahoma" charset="0"/>
                <a:ea typeface="ＭＳ Ｐゴシック" charset="0"/>
              </a:rPr>
              <a:t>effort </a:t>
            </a:r>
            <a:r>
              <a:rPr lang="en-US" sz="2400" dirty="0" smtClean="0">
                <a:latin typeface="Tahoma" charset="0"/>
                <a:ea typeface="ＭＳ Ｐゴシック" charset="0"/>
              </a:rPr>
              <a:t>for the renewal campaign</a:t>
            </a:r>
          </a:p>
          <a:p>
            <a:pPr lvl="1"/>
            <a:r>
              <a:rPr lang="en-US" sz="2000" dirty="0">
                <a:latin typeface="Tahoma" charset="0"/>
                <a:ea typeface="ＭＳ Ｐゴシック" charset="0"/>
              </a:rPr>
              <a:t>t</a:t>
            </a:r>
            <a:r>
              <a:rPr lang="en-US" sz="2000" dirty="0" smtClean="0">
                <a:latin typeface="Tahoma" charset="0"/>
                <a:ea typeface="ＭＳ Ｐゴシック" charset="0"/>
              </a:rPr>
              <a:t>o broadly </a:t>
            </a:r>
            <a:r>
              <a:rPr lang="en-US" sz="2000" dirty="0">
                <a:latin typeface="Tahoma" charset="0"/>
                <a:ea typeface="ＭＳ Ｐゴシック" charset="0"/>
              </a:rPr>
              <a:t>based </a:t>
            </a:r>
            <a:r>
              <a:rPr lang="en-US" sz="2000" dirty="0" smtClean="0">
                <a:latin typeface="Tahoma" charset="0"/>
                <a:ea typeface="ＭＳ Ｐゴシック" charset="0"/>
              </a:rPr>
              <a:t>communicate </a:t>
            </a:r>
            <a:r>
              <a:rPr lang="en-US" sz="2000" dirty="0">
                <a:latin typeface="Tahoma" charset="0"/>
                <a:ea typeface="ＭＳ Ｐゴシック" charset="0"/>
              </a:rPr>
              <a:t>about OMA </a:t>
            </a:r>
            <a:r>
              <a:rPr lang="en-US" sz="2000" dirty="0" smtClean="0">
                <a:latin typeface="Tahoma" charset="0"/>
                <a:ea typeface="ＭＳ Ｐゴシック" charset="0"/>
              </a:rPr>
              <a:t>value</a:t>
            </a:r>
          </a:p>
          <a:p>
            <a:pPr lvl="1"/>
            <a:r>
              <a:rPr lang="en-US" sz="2000" dirty="0" smtClean="0">
                <a:latin typeface="Tahoma" charset="0"/>
                <a:ea typeface="ＭＳ Ｐゴシック" charset="0"/>
              </a:rPr>
              <a:t>recent </a:t>
            </a:r>
            <a:r>
              <a:rPr lang="en-US" sz="2000" dirty="0">
                <a:latin typeface="Tahoma" charset="0"/>
                <a:ea typeface="ＭＳ Ｐゴシック" charset="0"/>
              </a:rPr>
              <a:t>progress and plans for the </a:t>
            </a:r>
            <a:r>
              <a:rPr lang="en-US" sz="2000" dirty="0" smtClean="0">
                <a:latin typeface="Tahoma" charset="0"/>
                <a:ea typeface="ＭＳ Ｐゴシック" charset="0"/>
              </a:rPr>
              <a:t>future</a:t>
            </a:r>
          </a:p>
          <a:p>
            <a:pPr lvl="1"/>
            <a:r>
              <a:rPr lang="en-US" sz="2000" dirty="0">
                <a:latin typeface="Tahoma" charset="0"/>
                <a:ea typeface="ＭＳ Ｐゴシック" charset="0"/>
              </a:rPr>
              <a:t>m</a:t>
            </a:r>
            <a:r>
              <a:rPr lang="en-US" sz="2000" dirty="0" smtClean="0">
                <a:latin typeface="Tahoma" charset="0"/>
                <a:ea typeface="ＭＳ Ｐゴシック" charset="0"/>
              </a:rPr>
              <a:t>essages to all members, as </a:t>
            </a:r>
            <a:r>
              <a:rPr lang="en-US" sz="2000" dirty="0">
                <a:latin typeface="Tahoma" charset="0"/>
                <a:ea typeface="ＭＳ Ｐゴシック" charset="0"/>
              </a:rPr>
              <a:t>well as the traditional outreach to the </a:t>
            </a:r>
            <a:r>
              <a:rPr lang="en-US" sz="2000" dirty="0" smtClean="0">
                <a:latin typeface="Tahoma" charset="0"/>
                <a:ea typeface="ＭＳ Ｐゴシック" charset="0"/>
              </a:rPr>
              <a:t>Primary </a:t>
            </a:r>
            <a:r>
              <a:rPr lang="en-US" sz="2000" dirty="0">
                <a:latin typeface="Tahoma" charset="0"/>
                <a:ea typeface="ＭＳ Ｐゴシック" charset="0"/>
              </a:rPr>
              <a:t>and </a:t>
            </a:r>
            <a:r>
              <a:rPr lang="en-US" sz="2000" dirty="0" smtClean="0">
                <a:latin typeface="Tahoma" charset="0"/>
                <a:ea typeface="ＭＳ Ｐゴシック" charset="0"/>
              </a:rPr>
              <a:t>Billing contact</a:t>
            </a:r>
            <a:endParaRPr lang="en-US" sz="2000" dirty="0">
              <a:latin typeface="Tahoma" charset="0"/>
              <a:ea typeface="ＭＳ Ｐゴシック" charset="0"/>
            </a:endParaRPr>
          </a:p>
          <a:p>
            <a:r>
              <a:rPr lang="en-US" sz="2400" dirty="0">
                <a:latin typeface="Tahoma" charset="0"/>
                <a:ea typeface="ＭＳ Ｐゴシック" charset="0"/>
              </a:rPr>
              <a:t>TP members encouraged </a:t>
            </a:r>
            <a:r>
              <a:rPr lang="en-US" sz="2400" dirty="0" smtClean="0">
                <a:latin typeface="Tahoma" charset="0"/>
                <a:ea typeface="ＭＳ Ｐゴシック" charset="0"/>
              </a:rPr>
              <a:t>follow up</a:t>
            </a:r>
          </a:p>
          <a:p>
            <a:pPr lvl="1"/>
            <a:r>
              <a:rPr lang="en-US" sz="2000" dirty="0" smtClean="0">
                <a:latin typeface="Tahoma" charset="0"/>
                <a:ea typeface="ＭＳ Ｐゴシック" charset="0"/>
              </a:rPr>
              <a:t>ensure your company’s </a:t>
            </a:r>
            <a:r>
              <a:rPr lang="en-US" sz="2000" dirty="0">
                <a:latin typeface="Tahoma" charset="0"/>
                <a:ea typeface="ＭＳ Ｐゴシック" charset="0"/>
              </a:rPr>
              <a:t>invoice is received and is in </a:t>
            </a:r>
            <a:r>
              <a:rPr lang="en-US" sz="2000" dirty="0" smtClean="0">
                <a:latin typeface="Tahoma" charset="0"/>
                <a:ea typeface="ＭＳ Ｐゴシック" charset="0"/>
              </a:rPr>
              <a:t>your payment </a:t>
            </a:r>
            <a:r>
              <a:rPr lang="en-US" sz="2000" dirty="0">
                <a:latin typeface="Tahoma" charset="0"/>
                <a:ea typeface="ＭＳ Ｐゴシック" charset="0"/>
              </a:rPr>
              <a:t>approvals process</a:t>
            </a:r>
          </a:p>
          <a:p>
            <a:endParaRPr lang="en-US" sz="2000" dirty="0">
              <a:latin typeface="Tahoma" charset="0"/>
              <a:ea typeface="ＭＳ Ｐゴシック" charset="0"/>
            </a:endParaRPr>
          </a:p>
          <a:p>
            <a:pPr lvl="1"/>
            <a:endParaRPr lang="en-US" sz="2000" dirty="0">
              <a:latin typeface="Tahoma" charset="0"/>
              <a:ea typeface="ＭＳ Ｐゴシック" charset="0"/>
            </a:endParaRPr>
          </a:p>
          <a:p>
            <a:pPr lvl="1"/>
            <a:endParaRPr lang="en-US" sz="2000" dirty="0">
              <a:latin typeface="Tahoma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0682310"/>
      </p:ext>
    </p:extLst>
  </p:cSld>
  <p:clrMapOvr>
    <a:masterClrMapping/>
  </p:clrMapOvr>
  <p:transition xmlns:p14="http://schemas.microsoft.com/office/powerpoint/2010/main">
    <p:zoom dir="in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Explorer members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22275" y="914400"/>
            <a:ext cx="8299450" cy="5334000"/>
          </a:xfrm>
        </p:spPr>
        <p:txBody>
          <a:bodyPr/>
          <a:lstStyle/>
          <a:p>
            <a:pPr>
              <a:defRPr/>
            </a:pPr>
            <a:r>
              <a:rPr lang="en-GB" sz="2200" dirty="0" smtClean="0"/>
              <a:t>New membership category</a:t>
            </a:r>
            <a:endParaRPr lang="en-GB" sz="2200" dirty="0" smtClean="0"/>
          </a:p>
          <a:p>
            <a:pPr lvl="1">
              <a:defRPr/>
            </a:pPr>
            <a:r>
              <a:rPr lang="en-GB" sz="1800" dirty="0" err="1"/>
              <a:t>i</a:t>
            </a:r>
            <a:r>
              <a:rPr lang="en-US" sz="1800" dirty="0" err="1" smtClean="0"/>
              <a:t>ntroduced</a:t>
            </a:r>
            <a:r>
              <a:rPr lang="en-US" sz="1800" dirty="0" smtClean="0"/>
              <a:t> 2012</a:t>
            </a:r>
          </a:p>
          <a:p>
            <a:pPr lvl="1">
              <a:defRPr/>
            </a:pPr>
            <a:r>
              <a:rPr lang="en-US" sz="1800" dirty="0" smtClean="0"/>
              <a:t>“try before you buy” membership class</a:t>
            </a:r>
          </a:p>
          <a:p>
            <a:pPr lvl="1">
              <a:defRPr/>
            </a:pPr>
            <a:endParaRPr lang="en-US" sz="1800" dirty="0"/>
          </a:p>
          <a:p>
            <a:pPr>
              <a:defRPr/>
            </a:pPr>
            <a:r>
              <a:rPr lang="en-US" sz="2200" dirty="0" smtClean="0"/>
              <a:t>Explorer members to date</a:t>
            </a:r>
          </a:p>
          <a:p>
            <a:pPr lvl="1">
              <a:defRPr/>
            </a:pPr>
            <a:r>
              <a:rPr lang="en-GB" sz="1800" dirty="0" smtClean="0">
                <a:ea typeface="ＭＳ Ｐゴシック" charset="-128"/>
              </a:rPr>
              <a:t>Seven </a:t>
            </a:r>
            <a:r>
              <a:rPr lang="en-GB" sz="1800" dirty="0">
                <a:ea typeface="ＭＳ Ｐゴシック" charset="-128"/>
              </a:rPr>
              <a:t>Layer Technologies</a:t>
            </a:r>
          </a:p>
          <a:p>
            <a:pPr lvl="1">
              <a:defRPr/>
            </a:pPr>
            <a:r>
              <a:rPr lang="en-GB" sz="1800" dirty="0">
                <a:ea typeface="ＭＳ Ｐゴシック" charset="-128"/>
              </a:rPr>
              <a:t>Aisle411</a:t>
            </a:r>
          </a:p>
          <a:p>
            <a:pPr lvl="1">
              <a:defRPr/>
            </a:pPr>
            <a:r>
              <a:rPr lang="en-GB" sz="1800" dirty="0">
                <a:ea typeface="ＭＳ Ｐゴシック" charset="-128"/>
              </a:rPr>
              <a:t>Wind River</a:t>
            </a:r>
          </a:p>
          <a:p>
            <a:pPr lvl="1">
              <a:defRPr/>
            </a:pPr>
            <a:r>
              <a:rPr lang="en-US" sz="1800" dirty="0" err="1" smtClean="0"/>
              <a:t>InvisiTrack</a:t>
            </a:r>
            <a:endParaRPr lang="en-US" sz="1800" dirty="0" smtClean="0"/>
          </a:p>
          <a:p>
            <a:pPr lvl="1">
              <a:defRPr/>
            </a:pPr>
            <a:endParaRPr lang="en-US" sz="1800" dirty="0"/>
          </a:p>
          <a:p>
            <a:pPr>
              <a:defRPr/>
            </a:pPr>
            <a:r>
              <a:rPr lang="en-US" sz="2200" dirty="0" smtClean="0"/>
              <a:t>OMA welcomes Explorers! …</a:t>
            </a:r>
          </a:p>
          <a:p>
            <a:pPr lvl="1">
              <a:defRPr/>
            </a:pPr>
            <a:r>
              <a:rPr lang="en-US" sz="1800" dirty="0" smtClean="0"/>
              <a:t>…and looks forward to them becoming full members in due course</a:t>
            </a:r>
            <a:endParaRPr lang="en-US" sz="1800" dirty="0" smtClean="0"/>
          </a:p>
          <a:p>
            <a:pPr>
              <a:buFontTx/>
              <a:buChar char="•"/>
              <a:defRPr/>
            </a:pPr>
            <a:endParaRPr lang="en-GB" sz="2400" dirty="0"/>
          </a:p>
          <a:p>
            <a:pPr>
              <a:defRPr/>
            </a:pPr>
            <a:endParaRPr lang="en-GB" sz="2400" dirty="0"/>
          </a:p>
          <a:p>
            <a:pPr>
              <a:buFontTx/>
              <a:buChar char="•"/>
              <a:defRPr/>
            </a:pPr>
            <a:endParaRPr lang="en-GB" sz="2400" dirty="0"/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426241566"/>
      </p:ext>
    </p:extLst>
  </p:cSld>
  <p:clrMapOvr>
    <a:masterClrMapping/>
  </p:clrMapOvr>
  <p:transition xmlns:p14="http://schemas.microsoft.com/office/powerpoint/2010/main">
    <p:zoom dir="in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2013 Budget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22275" y="914400"/>
            <a:ext cx="8299450" cy="5334000"/>
          </a:xfrm>
        </p:spPr>
        <p:txBody>
          <a:bodyPr/>
          <a:lstStyle/>
          <a:p>
            <a:pPr>
              <a:defRPr/>
            </a:pPr>
            <a:r>
              <a:rPr lang="en-GB" sz="2200" dirty="0" smtClean="0"/>
              <a:t>2013 Budget approved</a:t>
            </a:r>
          </a:p>
          <a:p>
            <a:pPr lvl="1">
              <a:defRPr/>
            </a:pPr>
            <a:r>
              <a:rPr lang="en-US" sz="1800" dirty="0" smtClean="0"/>
              <a:t>Core budget for usual business of the Alliance</a:t>
            </a:r>
          </a:p>
          <a:p>
            <a:pPr lvl="1">
              <a:defRPr/>
            </a:pPr>
            <a:r>
              <a:rPr lang="en-US" sz="1800" dirty="0" smtClean="0"/>
              <a:t>Projects budget for additional/future investment in the alliance</a:t>
            </a:r>
          </a:p>
          <a:p>
            <a:pPr>
              <a:buFontTx/>
              <a:buChar char="•"/>
              <a:defRPr/>
            </a:pPr>
            <a:endParaRPr lang="en-GB" sz="2400" dirty="0"/>
          </a:p>
          <a:p>
            <a:pPr>
              <a:defRPr/>
            </a:pPr>
            <a:endParaRPr lang="en-GB" sz="2400" dirty="0"/>
          </a:p>
          <a:p>
            <a:pPr>
              <a:buFontTx/>
              <a:buChar char="•"/>
              <a:defRPr/>
            </a:pPr>
            <a:endParaRPr lang="en-GB" sz="2400" dirty="0"/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351502212"/>
      </p:ext>
    </p:extLst>
  </p:cSld>
  <p:clrMapOvr>
    <a:masterClrMapping/>
  </p:clrMapOvr>
  <p:transition xmlns:p14="http://schemas.microsoft.com/office/powerpoint/2010/main">
    <p:zoom dir="in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1_OMA 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1_OMA 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280988" marR="0" indent="-280988" algn="l" defTabSz="762000" rtl="0" eaLnBrk="0" fontAlgn="base" latinLnBrk="0" hangingPunct="0">
          <a:lnSpc>
            <a:spcPct val="100000"/>
          </a:lnSpc>
          <a:spcBef>
            <a:spcPct val="25000"/>
          </a:spcBef>
          <a:spcAft>
            <a:spcPct val="0"/>
          </a:spcAft>
          <a:buClr>
            <a:srgbClr val="000066"/>
          </a:buClr>
          <a:buSzTx/>
          <a:buFontTx/>
          <a:buChar char="•"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66"/>
            </a:solidFill>
            <a:effectLst/>
            <a:latin typeface="Tahoma" pitchFamily="-111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280988" marR="0" indent="-280988" algn="l" defTabSz="762000" rtl="0" eaLnBrk="0" fontAlgn="base" latinLnBrk="0" hangingPunct="0">
          <a:lnSpc>
            <a:spcPct val="100000"/>
          </a:lnSpc>
          <a:spcBef>
            <a:spcPct val="25000"/>
          </a:spcBef>
          <a:spcAft>
            <a:spcPct val="0"/>
          </a:spcAft>
          <a:buClr>
            <a:srgbClr val="000066"/>
          </a:buClr>
          <a:buSzTx/>
          <a:buFontTx/>
          <a:buChar char="•"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66"/>
            </a:solidFill>
            <a:effectLst/>
            <a:latin typeface="Tahoma" pitchFamily="-111" charset="0"/>
          </a:defRPr>
        </a:defPPr>
      </a:lstStyle>
    </a:lnDef>
  </a:objectDefaults>
  <a:extraClrSchemeLst>
    <a:extraClrScheme>
      <a:clrScheme name="1_OMA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MA 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MA 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MA 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MA 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MA 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MA 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OMA Basic.pot</Template>
  <TotalTime>1031</TotalTime>
  <Words>497</Words>
  <Application>Microsoft Macintosh PowerPoint</Application>
  <PresentationFormat>On-screen Show (4:3)</PresentationFormat>
  <Paragraphs>142</Paragraphs>
  <Slides>10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1_OMA Template</vt:lpstr>
      <vt:lpstr>     OMA Board Chairman’s report to TP   Los Angeles, USA 16th November, 2012</vt:lpstr>
      <vt:lpstr>Contents</vt:lpstr>
      <vt:lpstr>Approval of specifications</vt:lpstr>
      <vt:lpstr>2013 meetings</vt:lpstr>
      <vt:lpstr>2012 OMA Board Elected Director elections</vt:lpstr>
      <vt:lpstr>Board Officers elections</vt:lpstr>
      <vt:lpstr>2013 membership renewals</vt:lpstr>
      <vt:lpstr>Explorer members</vt:lpstr>
      <vt:lpstr>2013 Budget</vt:lpstr>
      <vt:lpstr>OMA public website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Board Chair Report to TP Barcelona</dc:title>
  <dc:creator>Seth Newberry</dc:creator>
  <cp:lastModifiedBy>Mark Cataldo</cp:lastModifiedBy>
  <cp:revision>97</cp:revision>
  <dcterms:created xsi:type="dcterms:W3CDTF">2012-02-23T18:31:42Z</dcterms:created>
  <dcterms:modified xsi:type="dcterms:W3CDTF">2012-11-15T20:29:08Z</dcterms:modified>
</cp:coreProperties>
</file>