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handoutMasterIdLst>
    <p:handoutMasterId r:id="rId21"/>
  </p:handoutMasterIdLst>
  <p:sldIdLst>
    <p:sldId id="293" r:id="rId2"/>
    <p:sldId id="325" r:id="rId3"/>
    <p:sldId id="318" r:id="rId4"/>
    <p:sldId id="326" r:id="rId5"/>
    <p:sldId id="323" r:id="rId6"/>
    <p:sldId id="335" r:id="rId7"/>
    <p:sldId id="324" r:id="rId8"/>
    <p:sldId id="328" r:id="rId9"/>
    <p:sldId id="339" r:id="rId10"/>
    <p:sldId id="327" r:id="rId11"/>
    <p:sldId id="336" r:id="rId12"/>
    <p:sldId id="338" r:id="rId13"/>
    <p:sldId id="340" r:id="rId14"/>
    <p:sldId id="329" r:id="rId15"/>
    <p:sldId id="330" r:id="rId16"/>
    <p:sldId id="332" r:id="rId17"/>
    <p:sldId id="333" r:id="rId18"/>
    <p:sldId id="334" r:id="rId1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731" autoAdjust="0"/>
    <p:restoredTop sz="82558" autoAdjust="0"/>
  </p:normalViewPr>
  <p:slideViewPr>
    <p:cSldViewPr>
      <p:cViewPr varScale="1">
        <p:scale>
          <a:sx n="67" d="100"/>
          <a:sy n="67" d="100"/>
        </p:scale>
        <p:origin x="-672" y="-1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OMA-TP-2013-0056R01-WID_0282_MAP_V1_0_Presentation&#51032;%20&#50892;&#53356;&#49884;&#53944;"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roundedCorners val="1"/>
  <c:chart>
    <c:plotArea>
      <c:layout>
        <c:manualLayout>
          <c:layoutTarget val="inner"/>
          <c:xMode val="edge"/>
          <c:yMode val="edge"/>
          <c:x val="0.21584954773215345"/>
          <c:y val="4.5070484526964882E-2"/>
          <c:w val="0.71347910023643768"/>
          <c:h val="0.75774752110959775"/>
        </c:manualLayout>
      </c:layout>
      <c:barChart>
        <c:barDir val="bar"/>
        <c:grouping val="stacked"/>
        <c:ser>
          <c:idx val="0"/>
          <c:order val="0"/>
          <c:tx>
            <c:strRef>
              <c:f>'[OMA-TP-2013-0056R01-WID_0282_MAP_V1_0_Presentation의 워크시트]Sheet2'!$B$44</c:f>
              <c:strCache>
                <c:ptCount val="1"/>
                <c:pt idx="0">
                  <c:v>Begin</c:v>
                </c:pt>
              </c:strCache>
            </c:strRef>
          </c:tx>
          <c:spPr>
            <a:noFill/>
            <a:ln w="25400">
              <a:noFill/>
            </a:ln>
          </c:spPr>
          <c:cat>
            <c:strRef>
              <c:f>'[OMA-TP-2013-0056R01-WID_0282_MAP_V1_0_Presentation의 워크시트]Sheet2'!$A$45:$A$48</c:f>
              <c:strCache>
                <c:ptCount val="4"/>
                <c:pt idx="0">
                  <c:v>Development time to Candidate</c:v>
                </c:pt>
                <c:pt idx="1">
                  <c:v>TS</c:v>
                </c:pt>
                <c:pt idx="2">
                  <c:v>AD</c:v>
                </c:pt>
                <c:pt idx="3">
                  <c:v>RD</c:v>
                </c:pt>
              </c:strCache>
            </c:strRef>
          </c:cat>
          <c:val>
            <c:numRef>
              <c:f>'[OMA-TP-2013-0056R01-WID_0282_MAP_V1_0_Presentation의 워크시트]Sheet2'!$B$45:$B$48</c:f>
              <c:numCache>
                <c:formatCode>yyyy\-mm\-dd;@</c:formatCode>
                <c:ptCount val="4"/>
                <c:pt idx="0">
                  <c:v>41428</c:v>
                </c:pt>
                <c:pt idx="1">
                  <c:v>41540</c:v>
                </c:pt>
                <c:pt idx="2">
                  <c:v>41492</c:v>
                </c:pt>
                <c:pt idx="3">
                  <c:v>41428</c:v>
                </c:pt>
              </c:numCache>
            </c:numRef>
          </c:val>
        </c:ser>
        <c:ser>
          <c:idx val="1"/>
          <c:order val="1"/>
          <c:tx>
            <c:strRef>
              <c:f>'[OMA-TP-2013-0056R01-WID_0282_MAP_V1_0_Presentation의 워크시트]Sheet2'!$C$44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'[OMA-TP-2013-0056R01-WID_0282_MAP_V1_0_Presentation의 워크시트]Sheet2'!$A$45:$A$48</c:f>
              <c:strCache>
                <c:ptCount val="4"/>
                <c:pt idx="0">
                  <c:v>Development time to Candidate</c:v>
                </c:pt>
                <c:pt idx="1">
                  <c:v>TS</c:v>
                </c:pt>
                <c:pt idx="2">
                  <c:v>AD</c:v>
                </c:pt>
                <c:pt idx="3">
                  <c:v>RD</c:v>
                </c:pt>
              </c:strCache>
            </c:strRef>
          </c:cat>
          <c:val>
            <c:numRef>
              <c:f>'[OMA-TP-2013-0056R01-WID_0282_MAP_V1_0_Presentation의 워크시트]Sheet2'!$C$45:$C$48</c:f>
              <c:numCache>
                <c:formatCode>General</c:formatCode>
                <c:ptCount val="4"/>
                <c:pt idx="0">
                  <c:v>484</c:v>
                </c:pt>
                <c:pt idx="1">
                  <c:v>310</c:v>
                </c:pt>
                <c:pt idx="2">
                  <c:v>84</c:v>
                </c:pt>
                <c:pt idx="3">
                  <c:v>102</c:v>
                </c:pt>
              </c:numCache>
            </c:numRef>
          </c:val>
        </c:ser>
        <c:gapWidth val="80"/>
        <c:overlap val="80"/>
        <c:axId val="35864960"/>
        <c:axId val="35866496"/>
      </c:barChart>
      <c:catAx>
        <c:axId val="3586496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35866496"/>
        <c:crosses val="autoZero"/>
        <c:auto val="1"/>
        <c:lblAlgn val="ctr"/>
        <c:lblOffset val="100"/>
        <c:tickLblSkip val="1"/>
        <c:tickMarkSkip val="1"/>
      </c:catAx>
      <c:valAx>
        <c:axId val="35866496"/>
        <c:scaling>
          <c:orientation val="minMax"/>
          <c:max val="42000"/>
          <c:min val="4135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755"/>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35864960"/>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55401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Tree>
    <p:extLst>
      <p:ext uri="{BB962C8B-B14F-4D97-AF65-F5344CB8AC3E}">
        <p14:creationId xmlns="" xmlns:p14="http://schemas.microsoft.com/office/powerpoint/2010/main" val="198963589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a:ln/>
        </p:spPr>
      </p:sp>
      <p:sp>
        <p:nvSpPr>
          <p:cNvPr id="17411"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133794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p:cNvSpPr>
            <a:spLocks noGrp="1" noRot="1" noChangeAspect="1" noTextEdit="1"/>
          </p:cNvSpPr>
          <p:nvPr>
            <p:ph type="sldImg"/>
          </p:nvPr>
        </p:nvSpPr>
        <p:spPr>
          <a:ln/>
        </p:spPr>
      </p:sp>
      <p:sp>
        <p:nvSpPr>
          <p:cNvPr id="24579"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 xmlns:p14="http://schemas.microsoft.com/office/powerpoint/2010/main" val="459764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 xmlns:p14="http://schemas.microsoft.com/office/powerpoint/2010/main" val="46013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 xmlns:p14="http://schemas.microsoft.com/office/powerpoint/2010/main" val="2763364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이미지 개체 틀 1"/>
          <p:cNvSpPr>
            <a:spLocks noGrp="1" noRot="1" noChangeAspect="1" noTextEdit="1"/>
          </p:cNvSpPr>
          <p:nvPr>
            <p:ph type="sldImg"/>
          </p:nvPr>
        </p:nvSpPr>
        <p:spPr>
          <a:ln/>
        </p:spPr>
      </p:sp>
      <p:sp>
        <p:nvSpPr>
          <p:cNvPr id="26627"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 xmlns:p14="http://schemas.microsoft.com/office/powerpoint/2010/main" val="364065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 xmlns:p14="http://schemas.microsoft.com/office/powerpoint/2010/main" val="2266010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 xmlns:p14="http://schemas.microsoft.com/office/powerpoint/2010/main" val="112604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 xmlns:p14="http://schemas.microsoft.com/office/powerpoint/2010/main" val="1940330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 xmlns:p14="http://schemas.microsoft.com/office/powerpoint/2010/main" val="226403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a:ln/>
        </p:spPr>
      </p:sp>
      <p:sp>
        <p:nvSpPr>
          <p:cNvPr id="18435"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2698006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a:ln/>
        </p:spPr>
      </p:sp>
      <p:sp>
        <p:nvSpPr>
          <p:cNvPr id="19459"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42760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p:cNvSpPr>
            <a:spLocks noGrp="1" noRot="1" noChangeAspect="1" noTextEdit="1"/>
          </p:cNvSpPr>
          <p:nvPr>
            <p:ph type="sldImg"/>
          </p:nvPr>
        </p:nvSpPr>
        <p:spPr>
          <a:ln/>
        </p:spPr>
      </p:sp>
      <p:sp>
        <p:nvSpPr>
          <p:cNvPr id="20483"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17455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250620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122674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p:cNvSpPr>
            <a:spLocks noGrp="1" noRot="1" noChangeAspect="1" noTextEdit="1"/>
          </p:cNvSpPr>
          <p:nvPr>
            <p:ph type="sldImg"/>
          </p:nvPr>
        </p:nvSpPr>
        <p:spPr>
          <a:ln/>
        </p:spPr>
      </p:sp>
      <p:sp>
        <p:nvSpPr>
          <p:cNvPr id="22531"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 xmlns:p14="http://schemas.microsoft.com/office/powerpoint/2010/main" val="199598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 xmlns:p14="http://schemas.microsoft.com/office/powerpoint/2010/main" val="198152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 xmlns:p14="http://schemas.microsoft.com/office/powerpoint/2010/main" val="566016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 xmlns:p14="http://schemas.microsoft.com/office/powerpoint/2010/main" val="393213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21849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2353796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95497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2683973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866032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91715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13601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1013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2575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08349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2010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dirty="0" smtClean="0">
                <a:latin typeface="Arial Narrow" pitchFamily="34" charset="0"/>
                <a:ea typeface="굴림" pitchFamily="50" charset="-127"/>
              </a:rPr>
              <a:t>OMA-TP-2013-0131</a:t>
            </a:r>
            <a:endParaRPr lang="en-US" altLang="ko-KR" sz="1800" b="1" dirty="0">
              <a:latin typeface="Arial Narrow" pitchFamily="34" charset="0"/>
              <a:ea typeface="굴림" pitchFamily="50" charset="-127"/>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59967BE8-FAD1-4905-BAFD-D87BED5BDC4A}"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[OMA-Template-SlideDeck-20100101-I]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_1.xls"/></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TP/Permanent_documents/OMA-WID_0282-MAI-V1_0-20130523-D.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6.wmf"/><Relationship Id="rId12"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wmf"/><Relationship Id="rId5" Type="http://schemas.openxmlformats.org/officeDocument/2006/relationships/image" Target="../media/image7.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TP</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smtClean="0">
                <a:latin typeface="Tahoma" pitchFamily="34" charset="0"/>
                <a:ea typeface="굴림" pitchFamily="50" charset="-127"/>
              </a:rPr>
              <a:t>22 May </a:t>
            </a:r>
            <a:r>
              <a:rPr lang="en-US" altLang="ko-KR" b="1" dirty="0">
                <a:latin typeface="Tahoma" pitchFamily="34" charset="0"/>
                <a:ea typeface="굴림" pitchFamily="50" charset="-127"/>
              </a:rPr>
              <a:t>2013</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	</a:t>
            </a:r>
            <a:r>
              <a:rPr lang="en-US" altLang="ko-KR" b="1" dirty="0" smtClean="0">
                <a:latin typeface="Tahoma" pitchFamily="34" charset="0"/>
                <a:ea typeface="굴림" pitchFamily="50" charset="-127"/>
              </a:rPr>
              <a:t>Seungkyu Park, seungk.park@lge.com</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a:t>
            </a:r>
            <a:r>
              <a:rPr lang="en-US" altLang="ko-KR" b="1" dirty="0" smtClean="0">
                <a:latin typeface="Tahoma" pitchFamily="34" charset="0"/>
                <a:ea typeface="굴림" pitchFamily="50" charset="-127"/>
              </a:rPr>
              <a:t>WID Supporters</a:t>
            </a:r>
            <a:endParaRPr lang="en-US" altLang="ko-KR" b="1" dirty="0">
              <a:latin typeface="Tahoma" pitchFamily="34" charset="0"/>
              <a:ea typeface="굴림" pitchFamily="50" charset="-127"/>
            </a:endParaRPr>
          </a:p>
        </p:txBody>
      </p:sp>
      <p:sp>
        <p:nvSpPr>
          <p:cNvPr id="2052" name="Rectangle 26"/>
          <p:cNvSpPr>
            <a:spLocks noGrp="1" noChangeArrowheads="1"/>
          </p:cNvSpPr>
          <p:nvPr>
            <p:ph type="ctrTitle"/>
          </p:nvPr>
        </p:nvSpPr>
        <p:spPr>
          <a:xfrm>
            <a:off x="339725" y="228600"/>
            <a:ext cx="8685213" cy="1652588"/>
          </a:xfrm>
          <a:noFill/>
        </p:spPr>
        <p:txBody>
          <a:bodyPr anchor="t"/>
          <a:lstStyle/>
          <a:p>
            <a:r>
              <a:rPr lang="en-US" altLang="ko-KR" sz="1600" dirty="0" smtClean="0"/>
              <a:t>OMA-TP-2013-0131-WID_0282_MAI_V1_0_Presentation</a:t>
            </a:r>
            <a:r>
              <a:rPr lang="en-US" altLang="ko-KR" sz="2000" dirty="0" smtClean="0">
                <a:ea typeface="굴림" pitchFamily="50" charset="-127"/>
              </a:rPr>
              <a:t/>
            </a:r>
            <a:br>
              <a:rPr lang="en-US" altLang="ko-KR" sz="2000" dirty="0" smtClean="0">
                <a:ea typeface="굴림" pitchFamily="50" charset="-127"/>
              </a:rPr>
            </a:br>
            <a:r>
              <a:rPr lang="en-US" altLang="ko-KR" sz="2000" dirty="0" smtClean="0">
                <a:ea typeface="굴림" pitchFamily="50" charset="-127"/>
              </a:rPr>
              <a:t/>
            </a:r>
            <a:br>
              <a:rPr lang="en-US" altLang="ko-KR" sz="2000" dirty="0" smtClean="0">
                <a:ea typeface="굴림" pitchFamily="50" charset="-127"/>
              </a:rPr>
            </a:br>
            <a:r>
              <a:rPr lang="en-US" altLang="ko-KR" sz="2800" dirty="0" smtClean="0">
                <a:ea typeface="굴림" pitchFamily="50" charset="-127"/>
              </a:rPr>
              <a:t>Presentation of WID Information</a:t>
            </a:r>
            <a:br>
              <a:rPr lang="en-US" altLang="ko-KR" sz="2800" dirty="0" smtClean="0">
                <a:ea typeface="굴림" pitchFamily="50" charset="-127"/>
              </a:rPr>
            </a:br>
            <a:r>
              <a:rPr lang="en-US" altLang="ko-KR" sz="2800" dirty="0" smtClean="0">
                <a:ea typeface="굴림" pitchFamily="50" charset="-127"/>
              </a:rPr>
              <a:t>WID 0282 – Management Application Interface</a:t>
            </a:r>
            <a:endParaRPr lang="en-US" altLang="ko-KR" sz="2900" dirty="0" smtClean="0">
              <a:ea typeface="굴림" pitchFamily="50"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4"/>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ko-KR" sz="900" b="1">
                <a:ea typeface="굴림" pitchFamily="50" charset="-127"/>
                <a:cs typeface="Times New Roman" pitchFamily="18" charset="0"/>
              </a:rPr>
              <a:t>Intellectual Property Rights</a:t>
            </a:r>
          </a:p>
          <a:p>
            <a:pPr>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z="2800" dirty="0" smtClean="0">
                <a:ea typeface="굴림" pitchFamily="50" charset="-127"/>
              </a:rPr>
              <a:t>Notes for Management Application Interface</a:t>
            </a:r>
            <a:endParaRPr lang="ko-KR" altLang="en-US" sz="2800" dirty="0" smtClean="0">
              <a:ea typeface="굴림" pitchFamily="50" charset="-127"/>
            </a:endParaRPr>
          </a:p>
        </p:txBody>
      </p:sp>
      <p:sp>
        <p:nvSpPr>
          <p:cNvPr id="9219" name="내용 개체 틀 2"/>
          <p:cNvSpPr>
            <a:spLocks noGrp="1"/>
          </p:cNvSpPr>
          <p:nvPr>
            <p:ph idx="1"/>
          </p:nvPr>
        </p:nvSpPr>
        <p:spPr/>
        <p:txBody>
          <a:bodyPr/>
          <a:lstStyle/>
          <a:p>
            <a:r>
              <a:rPr lang="en-US" altLang="ko-KR" dirty="0" smtClean="0">
                <a:ea typeface="굴림" pitchFamily="50" charset="-127"/>
              </a:rPr>
              <a:t>Current DM enablers are NOT affected by Management Application Interface</a:t>
            </a:r>
          </a:p>
          <a:p>
            <a:r>
              <a:rPr lang="en-US" altLang="ko-KR" dirty="0" smtClean="0">
                <a:ea typeface="굴림" pitchFamily="50" charset="-127"/>
              </a:rPr>
              <a:t>DM enabler running between </a:t>
            </a:r>
            <a:r>
              <a:rPr lang="en-US" altLang="ko-KR" dirty="0">
                <a:ea typeface="굴림" pitchFamily="50" charset="-127"/>
              </a:rPr>
              <a:t>Server and Client is transparent to the </a:t>
            </a:r>
            <a:r>
              <a:rPr lang="en-US" altLang="ko-KR" dirty="0" smtClean="0">
                <a:ea typeface="굴림" pitchFamily="50" charset="-127"/>
              </a:rPr>
              <a:t>Management </a:t>
            </a:r>
            <a:r>
              <a:rPr lang="en-US" altLang="ko-KR" dirty="0">
                <a:ea typeface="굴림" pitchFamily="50" charset="-127"/>
              </a:rPr>
              <a:t>Application </a:t>
            </a:r>
            <a:r>
              <a:rPr lang="en-US" altLang="ko-KR" dirty="0" smtClean="0">
                <a:ea typeface="굴림" pitchFamily="50" charset="-127"/>
              </a:rPr>
              <a:t>Interface</a:t>
            </a:r>
            <a:endParaRPr lang="en-US" altLang="ko-KR" dirty="0">
              <a:ea typeface="굴림" pitchFamily="50" charset="-127"/>
            </a:endParaRPr>
          </a:p>
          <a:p>
            <a:pPr lvl="1"/>
            <a:r>
              <a:rPr lang="en-US" altLang="ko-KR" dirty="0">
                <a:ea typeface="굴림" pitchFamily="50" charset="-127"/>
              </a:rPr>
              <a:t>DM 1.x/DM 2.0/LightweightM2M can be running </a:t>
            </a:r>
            <a:r>
              <a:rPr lang="en-US" altLang="ko-KR" dirty="0" smtClean="0">
                <a:ea typeface="굴림" pitchFamily="50" charset="-127"/>
              </a:rPr>
              <a:t>in lower interface</a:t>
            </a:r>
            <a:endParaRPr lang="en-US" altLang="ko-KR" dirty="0">
              <a:ea typeface="굴림" pitchFamily="50" charset="-127"/>
            </a:endParaRPr>
          </a:p>
          <a:p>
            <a:r>
              <a:rPr lang="en-US" altLang="ko-KR" dirty="0" smtClean="0">
                <a:ea typeface="굴림" pitchFamily="50" charset="-127"/>
              </a:rPr>
              <a:t>Management Application Interface may see data models defined by DM enablers, and MIME indicates the type</a:t>
            </a:r>
          </a:p>
          <a:p>
            <a:r>
              <a:rPr lang="en-US" altLang="ko-KR" dirty="0" smtClean="0">
                <a:ea typeface="굴림" pitchFamily="50" charset="-127"/>
              </a:rPr>
              <a:t>Conversion should be taken place in the network domain, but this is out of scope of this proposal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WSI 1</a:t>
            </a:r>
            <a:endParaRPr lang="ko-KR" altLang="en-US"/>
          </a:p>
        </p:txBody>
      </p:sp>
      <p:sp>
        <p:nvSpPr>
          <p:cNvPr id="3" name="내용 개체 틀 2"/>
          <p:cNvSpPr>
            <a:spLocks noGrp="1"/>
          </p:cNvSpPr>
          <p:nvPr>
            <p:ph idx="1"/>
          </p:nvPr>
        </p:nvSpPr>
        <p:spPr/>
        <p:txBody>
          <a:bodyPr/>
          <a:lstStyle/>
          <a:p>
            <a:r>
              <a:rPr lang="en-US" altLang="ko-KR" dirty="0" smtClean="0"/>
              <a:t>Web Service Interface (WSI) tried to provide the interface for the External System to interact with DM System </a:t>
            </a:r>
            <a:r>
              <a:rPr lang="en-GB" altLang="ko-KR" dirty="0"/>
              <a:t>to perform management operations on the </a:t>
            </a:r>
            <a:r>
              <a:rPr lang="en-GB" altLang="ko-KR" dirty="0" smtClean="0"/>
              <a:t>device (2005~2007)</a:t>
            </a:r>
            <a:endParaRPr lang="en-US" altLang="ko-KR" dirty="0" smtClean="0"/>
          </a:p>
          <a:p>
            <a:pPr lvl="1"/>
            <a:r>
              <a:rPr lang="en-US" altLang="ko-KR" dirty="0" smtClean="0"/>
              <a:t>WSI was stopped during AD due to the lack of interests and participants</a:t>
            </a:r>
            <a:endParaRPr lang="ko-KR" altLang="en-US" dirty="0"/>
          </a:p>
        </p:txBody>
      </p:sp>
      <p:pic>
        <p:nvPicPr>
          <p:cNvPr id="7" name="그림 6"/>
          <p:cNvPicPr>
            <a:picLocks noChangeAspect="1"/>
          </p:cNvPicPr>
          <p:nvPr/>
        </p:nvPicPr>
        <p:blipFill>
          <a:blip r:embed="rId3"/>
          <a:stretch>
            <a:fillRect/>
          </a:stretch>
        </p:blipFill>
        <p:spPr>
          <a:xfrm>
            <a:off x="246298" y="2901950"/>
            <a:ext cx="5051601" cy="3550508"/>
          </a:xfrm>
          <a:prstGeom prst="rect">
            <a:avLst/>
          </a:prstGeom>
        </p:spPr>
      </p:pic>
      <p:sp>
        <p:nvSpPr>
          <p:cNvPr id="8" name="TextBox 7"/>
          <p:cNvSpPr txBox="1"/>
          <p:nvPr/>
        </p:nvSpPr>
        <p:spPr>
          <a:xfrm>
            <a:off x="5519737" y="3461526"/>
            <a:ext cx="3733800" cy="2585323"/>
          </a:xfrm>
          <a:prstGeom prst="rect">
            <a:avLst/>
          </a:prstGeom>
          <a:noFill/>
        </p:spPr>
        <p:txBody>
          <a:bodyPr wrap="square" rtlCol="0">
            <a:spAutoFit/>
          </a:bodyPr>
          <a:lstStyle/>
          <a:p>
            <a:pPr lvl="0"/>
            <a:r>
              <a:rPr lang="en-GB" altLang="ko-KR" sz="1800" b="1" dirty="0" smtClean="0"/>
              <a:t>WSI Main Functionalities</a:t>
            </a:r>
          </a:p>
          <a:p>
            <a:pPr marL="342900" lvl="0" indent="-342900">
              <a:buFont typeface="Arial" panose="020B0604020202020204" pitchFamily="34" charset="0"/>
              <a:buChar char="•"/>
            </a:pPr>
            <a:r>
              <a:rPr lang="en-GB" altLang="ko-KR" sz="1800" dirty="0" smtClean="0"/>
              <a:t>Device </a:t>
            </a:r>
            <a:r>
              <a:rPr lang="en-GB" altLang="ko-KR" sz="1800" dirty="0"/>
              <a:t>discovery</a:t>
            </a:r>
            <a:endParaRPr lang="ko-KR" altLang="ko-KR" sz="1800"/>
          </a:p>
          <a:p>
            <a:pPr marL="342900" lvl="0" indent="-342900">
              <a:buFont typeface="Arial" panose="020B0604020202020204" pitchFamily="34" charset="0"/>
              <a:buChar char="•"/>
            </a:pPr>
            <a:r>
              <a:rPr lang="en-US" altLang="ko-KR" sz="1800" dirty="0" smtClean="0"/>
              <a:t>External System performs Device Managements via DM System</a:t>
            </a:r>
            <a:endParaRPr lang="ko-KR" altLang="ko-KR" sz="1800"/>
          </a:p>
          <a:p>
            <a:pPr marL="342900" lvl="0" indent="-342900">
              <a:buFont typeface="Arial" panose="020B0604020202020204" pitchFamily="34" charset="0"/>
              <a:buChar char="•"/>
            </a:pPr>
            <a:r>
              <a:rPr lang="en-GB" altLang="ko-KR" sz="1800" dirty="0" smtClean="0"/>
              <a:t>Forward Generic </a:t>
            </a:r>
            <a:r>
              <a:rPr lang="en-GB" altLang="ko-KR" sz="1800" dirty="0"/>
              <a:t>Alert </a:t>
            </a:r>
            <a:r>
              <a:rPr lang="en-GB" altLang="ko-KR" sz="1800" dirty="0" smtClean="0"/>
              <a:t>to the External System</a:t>
            </a:r>
            <a:endParaRPr lang="ko-KR" altLang="ko-KR" sz="1800"/>
          </a:p>
          <a:p>
            <a:pPr marL="342900" indent="-342900">
              <a:buFont typeface="Arial" panose="020B0604020202020204" pitchFamily="34" charset="0"/>
              <a:buChar char="•"/>
            </a:pPr>
            <a:r>
              <a:rPr lang="en-GB" altLang="ko-KR" sz="1800" dirty="0" smtClean="0"/>
              <a:t>Asynchronous Operations</a:t>
            </a:r>
            <a:endParaRPr lang="ko-KR" altLang="ko-KR" sz="1800"/>
          </a:p>
          <a:p>
            <a:pPr marL="342900" indent="-342900">
              <a:buFont typeface="Arial" panose="020B0604020202020204" pitchFamily="34" charset="0"/>
              <a:buChar char="•"/>
            </a:pPr>
            <a:r>
              <a:rPr lang="en-GB" altLang="ko-KR" sz="1800" dirty="0" smtClean="0"/>
              <a:t>External System Registration</a:t>
            </a:r>
          </a:p>
          <a:p>
            <a:pPr marL="342900" indent="-342900">
              <a:buFont typeface="Arial" panose="020B0604020202020204" pitchFamily="34" charset="0"/>
              <a:buChar char="•"/>
            </a:pPr>
            <a:r>
              <a:rPr lang="en-GB" altLang="ko-KR" sz="1800" dirty="0" smtClean="0"/>
              <a:t>Device Group Operations</a:t>
            </a:r>
            <a:endParaRPr lang="ko-KR" altLang="en-US" sz="1800"/>
          </a:p>
        </p:txBody>
      </p:sp>
    </p:spTree>
    <p:extLst>
      <p:ext uri="{BB962C8B-B14F-4D97-AF65-F5344CB8AC3E}">
        <p14:creationId xmlns="" xmlns:p14="http://schemas.microsoft.com/office/powerpoint/2010/main" val="399793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Gap Analysis with </a:t>
            </a:r>
            <a:r>
              <a:rPr lang="en-US" altLang="ko-KR" dirty="0" smtClean="0"/>
              <a:t>WSI 2</a:t>
            </a:r>
            <a:endParaRPr lang="ko-KR" altLang="en-US" dirty="0"/>
          </a:p>
        </p:txBody>
      </p:sp>
      <p:sp>
        <p:nvSpPr>
          <p:cNvPr id="3" name="내용 개체 틀 2"/>
          <p:cNvSpPr>
            <a:spLocks noGrp="1"/>
          </p:cNvSpPr>
          <p:nvPr>
            <p:ph idx="1"/>
          </p:nvPr>
        </p:nvSpPr>
        <p:spPr/>
        <p:txBody>
          <a:bodyPr/>
          <a:lstStyle/>
          <a:p>
            <a:r>
              <a:rPr lang="en-US" altLang="ko-KR" dirty="0" smtClean="0"/>
              <a:t>Are WSI and Management Application Interface related?</a:t>
            </a:r>
          </a:p>
          <a:p>
            <a:pPr lvl="1"/>
            <a:r>
              <a:rPr lang="en-US" altLang="ko-KR" dirty="0" smtClean="0"/>
              <a:t>Yes, they are related. Management Application and Management Server in this proposal can be seen as WSI Function in External System and DM System respectively. Some technical requirements can be also overlapped</a:t>
            </a:r>
          </a:p>
          <a:p>
            <a:r>
              <a:rPr lang="en-US" altLang="ko-KR" dirty="0" smtClean="0"/>
              <a:t>Can WSI be reused for this proposal?</a:t>
            </a:r>
          </a:p>
          <a:p>
            <a:pPr lvl="1"/>
            <a:r>
              <a:rPr lang="en-US" altLang="ko-KR" dirty="0" smtClean="0"/>
              <a:t>Some requirements in WSI RD can be conceptually reused</a:t>
            </a:r>
          </a:p>
          <a:p>
            <a:pPr lvl="1"/>
            <a:r>
              <a:rPr lang="en-US" altLang="ko-KR" dirty="0" smtClean="0"/>
              <a:t>Use cases in WSI RD can be revised in terms of Management Application scenarios</a:t>
            </a:r>
          </a:p>
          <a:p>
            <a:pPr lvl="2"/>
            <a:endParaRPr lang="en-US" altLang="ko-KR" dirty="0" smtClean="0"/>
          </a:p>
          <a:p>
            <a:r>
              <a:rPr lang="en-US" altLang="ko-KR" i="1" dirty="0" smtClean="0"/>
              <a:t>Management Application Interface can conceptually reuse or consult with RD/AD of WSI. For the TS, the independent development shall be taken since there is no TS for WSI</a:t>
            </a:r>
          </a:p>
        </p:txBody>
      </p:sp>
    </p:spTree>
    <p:extLst>
      <p:ext uri="{BB962C8B-B14F-4D97-AF65-F5344CB8AC3E}">
        <p14:creationId xmlns="" xmlns:p14="http://schemas.microsoft.com/office/powerpoint/2010/main" val="241570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ETSI M2M</a:t>
            </a:r>
            <a:endParaRPr lang="ko-KR" altLang="en-US" dirty="0"/>
          </a:p>
        </p:txBody>
      </p:sp>
      <p:sp>
        <p:nvSpPr>
          <p:cNvPr id="3" name="내용 개체 틀 2"/>
          <p:cNvSpPr>
            <a:spLocks noGrp="1"/>
          </p:cNvSpPr>
          <p:nvPr>
            <p:ph idx="1"/>
          </p:nvPr>
        </p:nvSpPr>
        <p:spPr/>
        <p:txBody>
          <a:bodyPr/>
          <a:lstStyle/>
          <a:p>
            <a:r>
              <a:rPr lang="en-US" altLang="ko-KR" dirty="0" smtClean="0"/>
              <a:t>Management Application Interface (MAI) can be used by the Management Application in the application domain to access and manage devices for the management services</a:t>
            </a:r>
          </a:p>
          <a:p>
            <a:pPr lvl="1"/>
            <a:r>
              <a:rPr lang="en-US" altLang="ko-KR" dirty="0" smtClean="0"/>
              <a:t>firmware updates, software component management, diagnostics and monitoring, etc.</a:t>
            </a:r>
          </a:p>
          <a:p>
            <a:r>
              <a:rPr lang="en-US" altLang="ko-KR" dirty="0" smtClean="0"/>
              <a:t>ETSI M2M may use this MAI to communicate with OMA DM infrastructure; for example, ETSI M2M may be seen as a Management Application to interact with OMA DM infrastructure in order to address M2M devices management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ea typeface="굴림" pitchFamily="50" charset="-127"/>
              </a:rPr>
              <a:t>How OMA can help</a:t>
            </a:r>
            <a:endParaRPr lang="ko-KR" altLang="en-US" smtClean="0">
              <a:ea typeface="굴림" pitchFamily="50" charset="-127"/>
            </a:endParaRPr>
          </a:p>
        </p:txBody>
      </p:sp>
      <p:sp>
        <p:nvSpPr>
          <p:cNvPr id="11267" name="내용 개체 틀 2"/>
          <p:cNvSpPr>
            <a:spLocks noGrp="1"/>
          </p:cNvSpPr>
          <p:nvPr>
            <p:ph idx="1"/>
          </p:nvPr>
        </p:nvSpPr>
        <p:spPr/>
        <p:txBody>
          <a:bodyPr/>
          <a:lstStyle/>
          <a:p>
            <a:r>
              <a:rPr lang="en-US" altLang="ko-KR" dirty="0" smtClean="0">
                <a:ea typeface="굴림" pitchFamily="50" charset="-127"/>
              </a:rPr>
              <a:t>OMA can help with this new Work Item leveraging the expertise in OMA DM WG</a:t>
            </a:r>
          </a:p>
          <a:p>
            <a:pPr lvl="1"/>
            <a:r>
              <a:rPr lang="en-US" altLang="ko-KR" dirty="0" smtClean="0">
                <a:ea typeface="굴림" pitchFamily="50" charset="-127"/>
              </a:rPr>
              <a:t>Sub Work Item can be created under OMA DM WG</a:t>
            </a:r>
          </a:p>
          <a:p>
            <a:endParaRPr lang="en-US" altLang="ko-KR" dirty="0" smtClean="0">
              <a:ea typeface="굴림" pitchFamily="50" charset="-127"/>
            </a:endParaRPr>
          </a:p>
          <a:p>
            <a:endParaRPr lang="ko-KR" altLang="en-US" dirty="0" smtClean="0">
              <a:ea typeface="굴림" pitchFamily="50" charset="-12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dirty="0" smtClean="0">
                <a:ea typeface="굴림" pitchFamily="50" charset="-127"/>
              </a:rPr>
              <a:t>State (potentially) related</a:t>
            </a:r>
          </a:p>
          <a:p>
            <a:pPr lvl="1"/>
            <a:r>
              <a:rPr lang="en-US" altLang="ko-KR" dirty="0" smtClean="0">
                <a:ea typeface="굴림" pitchFamily="50" charset="-127"/>
              </a:rPr>
              <a:t>OMA DM 1.x, OMA DM 2.0, OMA DM Lightweight M2M</a:t>
            </a:r>
          </a:p>
          <a:p>
            <a:r>
              <a:rPr lang="en-US" altLang="ko-KR" dirty="0" smtClean="0">
                <a:ea typeface="굴림" pitchFamily="50" charset="-127"/>
              </a:rPr>
              <a:t>State potential and identified dependencies</a:t>
            </a:r>
          </a:p>
          <a:p>
            <a:pPr lvl="1"/>
            <a:r>
              <a:rPr lang="en-US" altLang="ko-KR" dirty="0" smtClean="0">
                <a:ea typeface="굴림" pitchFamily="50" charset="-127"/>
              </a:rPr>
              <a:t>OMA DM 1.x, OMA DM </a:t>
            </a:r>
            <a:r>
              <a:rPr lang="en-US" altLang="ko-KR" dirty="0">
                <a:ea typeface="굴림" pitchFamily="50" charset="-127"/>
              </a:rPr>
              <a:t>2.0 , OMA DM Lightweight M2M</a:t>
            </a:r>
            <a:endParaRPr lang="en-US" altLang="ko-KR" dirty="0" smtClean="0">
              <a:ea typeface="굴림" pitchFamily="50" charset="-127"/>
            </a:endParaRPr>
          </a:p>
          <a:p>
            <a:r>
              <a:rPr lang="en-US" altLang="ko-KR" dirty="0" smtClean="0">
                <a:ea typeface="굴림" pitchFamily="50" charset="-127"/>
              </a:rPr>
              <a:t>Describe impacts on different system elements</a:t>
            </a:r>
          </a:p>
          <a:p>
            <a:pPr lvl="1"/>
            <a:r>
              <a:rPr lang="en-US" altLang="ko-KR" dirty="0" smtClean="0">
                <a:ea typeface="굴림" pitchFamily="50" charset="-127"/>
              </a:rPr>
              <a:t>No Impacts expected</a:t>
            </a:r>
          </a:p>
          <a:p>
            <a:endParaRPr lang="ko-KR" altLang="en-US" dirty="0" smtClean="0">
              <a:ea typeface="굴림" pitchFamily="50" charset="-127"/>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p:oleObj spid="_x0000_s13530" name="Worksheet" showAsIcon="1" r:id="rId4" imgW="914400" imgH="714375" progId="Excel.Sheet.8">
              <p:embed/>
            </p:oleObj>
          </a:graphicData>
        </a:graphic>
      </p:graphicFrame>
      <p:graphicFrame>
        <p:nvGraphicFramePr>
          <p:cNvPr id="8" name="Tabella 7"/>
          <p:cNvGraphicFramePr>
            <a:graphicFrameLocks noGrp="1"/>
          </p:cNvGraphicFramePr>
          <p:nvPr/>
        </p:nvGraphicFramePr>
        <p:xfrm>
          <a:off x="261938" y="1149350"/>
          <a:ext cx="4419600" cy="3349630"/>
        </p:xfrm>
        <a:graphic>
          <a:graphicData uri="http://schemas.openxmlformats.org/drawingml/2006/table">
            <a:tbl>
              <a:tblPr/>
              <a:tblGrid>
                <a:gridCol w="2185987"/>
                <a:gridCol w="1085850"/>
                <a:gridCol w="361950"/>
                <a:gridCol w="423863"/>
                <a:gridCol w="361950"/>
              </a:tblGrid>
              <a:tr h="334963">
                <a:tc>
                  <a:txBody>
                    <a:bodyPr/>
                    <a:lstStyle/>
                    <a:p>
                      <a:pPr algn="l" fontAlgn="b"/>
                      <a:r>
                        <a:rPr lang="en-US" sz="1400" b="1" i="0" u="none" strike="noStrike" dirty="0">
                          <a:latin typeface="Arial"/>
                        </a:rPr>
                        <a:t>RD start</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2013-06-03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New reqs deadline</a:t>
                      </a:r>
                    </a:p>
                  </a:txBody>
                  <a:tcPr marL="0" marR="0" marT="0" marB="0" anchor="b">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2013-08-06</a:t>
                      </a:r>
                    </a:p>
                  </a:txBody>
                  <a:tcPr marL="0" marR="0" marT="0"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RD review start</a:t>
                      </a:r>
                    </a:p>
                  </a:txBody>
                  <a:tcPr marL="0" marR="0" marT="0" marB="0" anchor="b">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2013-08-13</a:t>
                      </a:r>
                    </a:p>
                  </a:txBody>
                  <a:tcPr marL="0" marR="0" marT="0"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RD as Candidate</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2013-09-13</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2013-08-06</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2013-09-27</a:t>
                      </a:r>
                    </a:p>
                  </a:txBody>
                  <a:tcPr marL="0" marR="0" marT="0"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2013-10-29</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a:latin typeface="Arial"/>
                        </a:rPr>
                        <a:t>2013-09-23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2014-07-30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algn="l" fontAlgn="b"/>
                      <a:r>
                        <a:rPr lang="en-US" sz="14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a:latin typeface="Arial"/>
                        </a:rPr>
                        <a:t>2014-09-30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6" name="Chart 6"/>
          <p:cNvGraphicFramePr>
            <a:graphicFrameLocks/>
          </p:cNvGraphicFramePr>
          <p:nvPr/>
        </p:nvGraphicFramePr>
        <p:xfrm>
          <a:off x="4752975" y="1154096"/>
          <a:ext cx="4429156"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extLst>
              <p:ext uri="{D42A27DB-BD31-4B8C-83A1-F6EECF244321}">
                <p14:modId xmlns="" xmlns:p14="http://schemas.microsoft.com/office/powerpoint/2010/main" val="856404917"/>
              </p:ext>
            </p:extLst>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dirty="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China Mobile Communications Co</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China Unicom</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LG Electronics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Samsung Electronics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err="1" smtClean="0">
                          <a:ln>
                            <a:noFill/>
                          </a:ln>
                          <a:solidFill>
                            <a:srgbClr val="800000"/>
                          </a:solidFill>
                          <a:effectLst/>
                          <a:latin typeface="Arial Narrow" pitchFamily="34" charset="0"/>
                          <a:ea typeface="굴림" pitchFamily="50" charset="-127"/>
                        </a:rPr>
                        <a:t>Sensinode</a:t>
                      </a: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 Ltd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0" i="0" u="none" strike="noStrike" cap="none" normalizeH="0" baseline="0" dirty="0" smtClean="0">
                          <a:ln>
                            <a:noFill/>
                          </a:ln>
                          <a:solidFill>
                            <a:srgbClr val="800000"/>
                          </a:solidFill>
                          <a:effectLst/>
                          <a:latin typeface="Arial Narrow" pitchFamily="34" charset="0"/>
                          <a:ea typeface="굴림" pitchFamily="50" charset="-127"/>
                        </a:rPr>
                        <a:t>Associate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extLst>
              <p:ext uri="{D42A27DB-BD31-4B8C-83A1-F6EECF244321}">
                <p14:modId xmlns="" xmlns:p14="http://schemas.microsoft.com/office/powerpoint/2010/main" val="4202478238"/>
              </p:ext>
            </p:extLst>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dirty="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dirty="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Seungkyu Park (LGE)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chemeClr val="hlink"/>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Seungkyu Park (LGE)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dirty="0" smtClean="0">
                          <a:ln>
                            <a:noFill/>
                          </a:ln>
                          <a:solidFill>
                            <a:srgbClr val="800000"/>
                          </a:solidFill>
                          <a:effectLst/>
                          <a:latin typeface="Arial Narrow" pitchFamily="34" charset="0"/>
                          <a:ea typeface="굴림" pitchFamily="50" charset="-127"/>
                        </a:rPr>
                        <a:t>Seungkyu Park (LGE)</a:t>
                      </a:r>
                      <a:endParaRPr kumimoji="0" lang="en-GB" altLang="ko-KR" sz="1800" b="0" i="0" u="none" strike="noStrike" cap="none" normalizeH="0" baseline="0" dirty="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smtClean="0"/>
              <a:t>General information about the Work Item</a:t>
            </a:r>
            <a:endParaRPr lang="ko-KR" altLang="en-US" smtClean="0"/>
          </a:p>
        </p:txBody>
      </p:sp>
      <p:sp>
        <p:nvSpPr>
          <p:cNvPr id="3075" name="내용 개체 틀 2"/>
          <p:cNvSpPr>
            <a:spLocks noGrp="1"/>
          </p:cNvSpPr>
          <p:nvPr>
            <p:ph idx="1"/>
          </p:nvPr>
        </p:nvSpPr>
        <p:spPr/>
        <p:txBody>
          <a:bodyPr/>
          <a:lstStyle/>
          <a:p>
            <a:r>
              <a:rPr lang="en-US" altLang="ko-KR" dirty="0" smtClean="0"/>
              <a:t>WID Information</a:t>
            </a:r>
          </a:p>
          <a:p>
            <a:pPr lvl="1"/>
            <a:r>
              <a:rPr lang="en-US" altLang="ko-KR" dirty="0" smtClean="0"/>
              <a:t>WID 0282 – Management Application Interface (MAI)</a:t>
            </a:r>
          </a:p>
          <a:p>
            <a:pPr lvl="1"/>
            <a:r>
              <a:rPr lang="en-US" altLang="ko-KR" dirty="0" smtClean="0">
                <a:hlinkClick r:id="rId3"/>
              </a:rPr>
              <a:t>http://</a:t>
            </a:r>
            <a:r>
              <a:rPr lang="en-US" altLang="ko-KR" dirty="0" smtClean="0">
                <a:hlinkClick r:id="rId3"/>
              </a:rPr>
              <a:t>member.openmobilealliance.org/ftp/Public_documents/TP/Permanent_documents/OMA-WID_0282-MAI-V1_0-20130523-D.zip</a:t>
            </a:r>
            <a:endParaRPr lang="en-US" altLang="ko-KR" dirty="0" smtClean="0"/>
          </a:p>
          <a:p>
            <a:r>
              <a:rPr lang="en-US" altLang="ko-KR" dirty="0" smtClean="0"/>
              <a:t>Short </a:t>
            </a:r>
            <a:r>
              <a:rPr lang="en-US" altLang="ko-KR" dirty="0" smtClean="0"/>
              <a:t>Description</a:t>
            </a:r>
          </a:p>
          <a:p>
            <a:pPr lvl="1"/>
            <a:r>
              <a:rPr lang="en-US" altLang="ko-KR" dirty="0" smtClean="0"/>
              <a:t>To extend the management services to the application domain, Management Application Interface is proposed between the Management Application and Management Server. This new interface can provide below functionalities to Management Applications</a:t>
            </a:r>
          </a:p>
          <a:p>
            <a:pPr lvl="2"/>
            <a:r>
              <a:rPr lang="en-US" altLang="ko-KR" dirty="0" smtClean="0"/>
              <a:t>Device Discovery, Management Command Forwarding, Subscription, Resource Group Manipulation, etc.</a:t>
            </a:r>
          </a:p>
          <a:p>
            <a:r>
              <a:rPr lang="en-US" altLang="ko-KR" dirty="0" smtClean="0"/>
              <a:t>WG Handling Proposal </a:t>
            </a:r>
            <a:r>
              <a:rPr lang="en-US" altLang="ko-KR" sz="2200" dirty="0" smtClean="0">
                <a:solidFill>
                  <a:srgbClr val="480024"/>
                </a:solidFill>
              </a:rPr>
              <a:t>- DM WG</a:t>
            </a:r>
          </a:p>
          <a:p>
            <a:r>
              <a:rPr lang="en-US" altLang="ko-KR" dirty="0" smtClean="0"/>
              <a:t>Status of WID socialization </a:t>
            </a:r>
            <a:r>
              <a:rPr lang="en-US" altLang="ko-KR" sz="2200" dirty="0" smtClean="0">
                <a:solidFill>
                  <a:srgbClr val="480024"/>
                </a:solidFill>
              </a:rPr>
              <a:t>– Budapest F2F (19 Feb), TP CC (20 May)</a:t>
            </a:r>
            <a:endParaRPr lang="ko-KR" altLang="en-US" sz="2200" dirty="0" smtClean="0">
              <a:solidFill>
                <a:srgbClr val="480024"/>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Problem/Opportunity Statement 1</a:t>
            </a:r>
            <a:endParaRPr lang="ko-KR" altLang="en-US" smtClean="0">
              <a:ea typeface="굴림" pitchFamily="50" charset="-127"/>
            </a:endParaRPr>
          </a:p>
        </p:txBody>
      </p:sp>
      <p:sp>
        <p:nvSpPr>
          <p:cNvPr id="4099" name="내용 개체 틀 3"/>
          <p:cNvSpPr>
            <a:spLocks noGrp="1"/>
          </p:cNvSpPr>
          <p:nvPr>
            <p:ph idx="1"/>
          </p:nvPr>
        </p:nvSpPr>
        <p:spPr/>
        <p:txBody>
          <a:bodyPr/>
          <a:lstStyle/>
          <a:p>
            <a:r>
              <a:rPr lang="en-US" altLang="ko-KR" dirty="0" smtClean="0">
                <a:ea typeface="굴림" pitchFamily="50" charset="-127"/>
              </a:rPr>
              <a:t>In Feb 2012, OMA was united to celebrate </a:t>
            </a:r>
            <a:r>
              <a:rPr lang="en-US" altLang="ko-KR" i="1" dirty="0" smtClean="0">
                <a:ea typeface="굴림" pitchFamily="50" charset="-127"/>
              </a:rPr>
              <a:t>“OMA DM achieves 1.4 Billion Deployments”</a:t>
            </a:r>
          </a:p>
          <a:p>
            <a:endParaRPr lang="en-US" altLang="ko-KR" i="1" dirty="0" smtClean="0">
              <a:ea typeface="굴림" pitchFamily="50" charset="-127"/>
            </a:endParaRPr>
          </a:p>
          <a:p>
            <a:r>
              <a:rPr lang="en-US" altLang="ko-KR" dirty="0" smtClean="0">
                <a:ea typeface="굴림" pitchFamily="50" charset="-127"/>
              </a:rPr>
              <a:t>But looking at the reality, </a:t>
            </a:r>
            <a:r>
              <a:rPr lang="en-US" altLang="ko-KR" i="1" u="sng" dirty="0" smtClean="0">
                <a:ea typeface="굴림" pitchFamily="50" charset="-127"/>
              </a:rPr>
              <a:t>problems</a:t>
            </a:r>
            <a:r>
              <a:rPr lang="en-US" altLang="ko-KR" dirty="0" smtClean="0">
                <a:ea typeface="굴림" pitchFamily="50" charset="-127"/>
              </a:rPr>
              <a:t> are</a:t>
            </a:r>
          </a:p>
          <a:p>
            <a:pPr lvl="1"/>
            <a:r>
              <a:rPr lang="en-US" altLang="ko-KR" dirty="0" smtClean="0">
                <a:ea typeface="굴림" pitchFamily="50" charset="-127"/>
              </a:rPr>
              <a:t>Except FUMO, other DM enablers have been struggled for market deployments, but far from the satisfactory results</a:t>
            </a:r>
          </a:p>
          <a:p>
            <a:pPr lvl="1"/>
            <a:r>
              <a:rPr lang="en-US" altLang="ko-KR" dirty="0" smtClean="0">
                <a:ea typeface="굴림" pitchFamily="50" charset="-127"/>
              </a:rPr>
              <a:t>The OMA DM infrastructures run by the operators/vendors are not fully utilized</a:t>
            </a:r>
          </a:p>
          <a:p>
            <a:endParaRPr lang="en-US" altLang="ko-KR" dirty="0" smtClean="0">
              <a:ea typeface="굴림" pitchFamily="50" charset="-127"/>
            </a:endParaRPr>
          </a:p>
          <a:p>
            <a:r>
              <a:rPr lang="en-US" altLang="ko-KR" i="1" u="sng" dirty="0" smtClean="0">
                <a:ea typeface="굴림" pitchFamily="50" charset="-127"/>
              </a:rPr>
              <a:t>Questions</a:t>
            </a:r>
            <a:r>
              <a:rPr lang="en-US" altLang="ko-KR" dirty="0" smtClean="0">
                <a:ea typeface="굴림" pitchFamily="50" charset="-127"/>
              </a:rPr>
              <a:t> to discover opportunities</a:t>
            </a:r>
          </a:p>
          <a:p>
            <a:pPr lvl="1"/>
            <a:r>
              <a:rPr lang="en-US" altLang="ko-KR" dirty="0" smtClean="0">
                <a:ea typeface="굴림" pitchFamily="50" charset="-127"/>
              </a:rPr>
              <a:t>“What can OMA do with the record number of OMA DM deployments?”</a:t>
            </a:r>
          </a:p>
          <a:p>
            <a:pPr lvl="1"/>
            <a:r>
              <a:rPr lang="en-US" altLang="ko-KR" dirty="0" smtClean="0">
                <a:ea typeface="굴림" pitchFamily="50" charset="-127"/>
              </a:rPr>
              <a:t>“What is the better way to fully leverage the current/future OMA DM infrastructure?”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p:txBody>
          <a:bodyPr/>
          <a:lstStyle/>
          <a:p>
            <a:r>
              <a:rPr lang="en-US" altLang="ko-KR" dirty="0" smtClean="0">
                <a:ea typeface="굴림" pitchFamily="50" charset="-127"/>
              </a:rPr>
              <a:t>Problem/Opportunity Statement 2</a:t>
            </a:r>
            <a:endParaRPr lang="ko-KR" altLang="en-US" smtClean="0">
              <a:ea typeface="굴림" pitchFamily="50" charset="-127"/>
            </a:endParaRPr>
          </a:p>
        </p:txBody>
      </p:sp>
      <p:sp>
        <p:nvSpPr>
          <p:cNvPr id="5123" name="내용 개체 틀 3"/>
          <p:cNvSpPr>
            <a:spLocks noGrp="1"/>
          </p:cNvSpPr>
          <p:nvPr>
            <p:ph idx="1"/>
          </p:nvPr>
        </p:nvSpPr>
        <p:spPr/>
        <p:txBody>
          <a:bodyPr/>
          <a:lstStyle/>
          <a:p>
            <a:r>
              <a:rPr lang="en-US" altLang="ko-KR" dirty="0" smtClean="0">
                <a:ea typeface="굴림" pitchFamily="50" charset="-127"/>
              </a:rPr>
              <a:t>Several </a:t>
            </a:r>
            <a:r>
              <a:rPr lang="en-US" altLang="ko-KR" i="1" u="sng" dirty="0" smtClean="0">
                <a:ea typeface="굴림" pitchFamily="50" charset="-127"/>
              </a:rPr>
              <a:t>observations</a:t>
            </a:r>
          </a:p>
          <a:p>
            <a:pPr lvl="1"/>
            <a:r>
              <a:rPr lang="en-US" altLang="ko-KR" dirty="0" smtClean="0">
                <a:ea typeface="굴림" pitchFamily="50" charset="-127"/>
              </a:rPr>
              <a:t>It has been witnessed that DM enablers have the potentials for M2M</a:t>
            </a:r>
          </a:p>
          <a:p>
            <a:pPr lvl="2"/>
            <a:r>
              <a:rPr lang="en-US" altLang="ko-KR" dirty="0" smtClean="0">
                <a:ea typeface="굴림" pitchFamily="50" charset="-127"/>
              </a:rPr>
              <a:t>OMA has promoted DM enablers as a kind of “M2M-enabling technologies”</a:t>
            </a:r>
          </a:p>
          <a:p>
            <a:pPr lvl="1"/>
            <a:r>
              <a:rPr lang="en-US" altLang="ko-KR" dirty="0" smtClean="0">
                <a:ea typeface="굴림" pitchFamily="50" charset="-127"/>
              </a:rPr>
              <a:t>Outside, DM enablers are already being used as key technical components for M2M</a:t>
            </a:r>
          </a:p>
          <a:p>
            <a:pPr lvl="1"/>
            <a:r>
              <a:rPr lang="en-US" altLang="ko-KR" dirty="0" smtClean="0">
                <a:ea typeface="굴림" pitchFamily="50" charset="-127"/>
              </a:rPr>
              <a:t>If Management Application in the application domain can access and manage devices that run DM enablers through network domain, DM enablers can bring more values to all stakeholders</a:t>
            </a:r>
          </a:p>
          <a:p>
            <a:r>
              <a:rPr lang="en-US" altLang="ko-KR" dirty="0" smtClean="0">
                <a:ea typeface="굴림" pitchFamily="50" charset="-127"/>
              </a:rPr>
              <a:t>Possible </a:t>
            </a:r>
            <a:r>
              <a:rPr lang="en-US" altLang="ko-KR" i="1" u="sng" dirty="0" smtClean="0">
                <a:ea typeface="굴림" pitchFamily="50" charset="-127"/>
              </a:rPr>
              <a:t>answer</a:t>
            </a:r>
            <a:r>
              <a:rPr lang="en-US" altLang="ko-KR" dirty="0" smtClean="0">
                <a:ea typeface="굴림" pitchFamily="50" charset="-127"/>
              </a:rPr>
              <a:t> for new opportunities</a:t>
            </a:r>
          </a:p>
          <a:p>
            <a:pPr lvl="1"/>
            <a:r>
              <a:rPr lang="en-US" altLang="ko-KR" i="1" dirty="0" smtClean="0">
                <a:ea typeface="굴림" pitchFamily="50" charset="-127"/>
              </a:rPr>
              <a:t>How about defining Management Application Interface? This new interface can extend the scope of DM enablers to application domain</a:t>
            </a:r>
          </a:p>
          <a:p>
            <a:pPr lvl="2"/>
            <a:r>
              <a:rPr lang="en-US" altLang="ko-KR" i="1" dirty="0" smtClean="0">
                <a:ea typeface="굴림" pitchFamily="50" charset="-127"/>
              </a:rPr>
              <a:t>While remaining intact, current OMA DM infrastructure can be extended to application domain to create new management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Management Scenarios 1</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Please take below as an example since current OMA DM doesn’t provide all functionalities to enable below scenarios</a:t>
            </a:r>
          </a:p>
          <a:p>
            <a:pPr lvl="1"/>
            <a:endParaRPr lang="en-US" altLang="ko-KR" dirty="0" smtClean="0">
              <a:ea typeface="굴림" pitchFamily="50" charset="-127"/>
            </a:endParaRPr>
          </a:p>
        </p:txBody>
      </p:sp>
      <p:grpSp>
        <p:nvGrpSpPr>
          <p:cNvPr id="56" name="그룹 55"/>
          <p:cNvGrpSpPr/>
          <p:nvPr/>
        </p:nvGrpSpPr>
        <p:grpSpPr>
          <a:xfrm>
            <a:off x="719138" y="2216150"/>
            <a:ext cx="8077200" cy="4387850"/>
            <a:chOff x="719138" y="2216150"/>
            <a:chExt cx="8077200" cy="4387850"/>
          </a:xfrm>
        </p:grpSpPr>
        <p:cxnSp>
          <p:nvCxnSpPr>
            <p:cNvPr id="48" name="직선 연결선 47"/>
            <p:cNvCxnSpPr/>
            <p:nvPr/>
          </p:nvCxnSpPr>
          <p:spPr bwMode="auto">
            <a:xfrm>
              <a:off x="4497388" y="3816350"/>
              <a:ext cx="141287" cy="1323975"/>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9" name="직선 연결선 48"/>
            <p:cNvCxnSpPr/>
            <p:nvPr/>
          </p:nvCxnSpPr>
          <p:spPr bwMode="auto">
            <a:xfrm flipH="1">
              <a:off x="2593975" y="3816350"/>
              <a:ext cx="1782763" cy="6080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0" name="직선 연결선 49"/>
            <p:cNvCxnSpPr/>
            <p:nvPr/>
          </p:nvCxnSpPr>
          <p:spPr bwMode="auto">
            <a:xfrm>
              <a:off x="4894263" y="3816350"/>
              <a:ext cx="2060575" cy="6334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2" name="직선 연결선 51"/>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구름 52"/>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54" name="직선 연결선 53"/>
            <p:cNvCxnSpPr>
              <a:stCxn id="61" idx="2"/>
              <a:endCxn id="53" idx="3"/>
            </p:cNvCxnSpPr>
            <p:nvPr/>
          </p:nvCxnSpPr>
          <p:spPr bwMode="auto">
            <a:xfrm flipH="1">
              <a:off x="4438650" y="2952750"/>
              <a:ext cx="259088" cy="369411"/>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54" name="그룹 27"/>
            <p:cNvGrpSpPr>
              <a:grpSpLocks/>
            </p:cNvGrpSpPr>
            <p:nvPr/>
          </p:nvGrpSpPr>
          <p:grpSpPr bwMode="auto">
            <a:xfrm>
              <a:off x="4452938" y="4921250"/>
              <a:ext cx="760412" cy="914400"/>
              <a:chOff x="5140423" y="4921250"/>
              <a:chExt cx="760314" cy="914400"/>
            </a:xfrm>
          </p:grpSpPr>
          <p:pic>
            <p:nvPicPr>
              <p:cNvPr id="6189"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 name="직사각형 58"/>
              <p:cNvSpPr/>
              <p:nvPr/>
            </p:nvSpPr>
            <p:spPr bwMode="auto">
              <a:xfrm>
                <a:off x="5411850" y="5264150"/>
                <a:ext cx="488887"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LWM2M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pic>
          <p:nvPicPr>
            <p:cNvPr id="6155"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 name="직사각형 60"/>
            <p:cNvSpPr/>
            <p:nvPr/>
          </p:nvSpPr>
          <p:spPr bwMode="auto">
            <a:xfrm>
              <a:off x="4452938" y="2520950"/>
              <a:ext cx="48960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Server</a:t>
              </a:r>
            </a:p>
          </p:txBody>
        </p:sp>
        <p:sp>
          <p:nvSpPr>
            <p:cNvPr id="6157"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6158"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grpSp>
          <p:nvGrpSpPr>
            <p:cNvPr id="6159" name="그룹 25"/>
            <p:cNvGrpSpPr>
              <a:grpSpLocks/>
            </p:cNvGrpSpPr>
            <p:nvPr/>
          </p:nvGrpSpPr>
          <p:grpSpPr bwMode="auto">
            <a:xfrm>
              <a:off x="1023938" y="4097338"/>
              <a:ext cx="2925762" cy="2309812"/>
              <a:chOff x="1984375" y="4057650"/>
              <a:chExt cx="2925762" cy="2309813"/>
            </a:xfrm>
          </p:grpSpPr>
          <p:sp>
            <p:nvSpPr>
              <p:cNvPr id="67" name="구름 66"/>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68" name="직선 연결선 67"/>
              <p:cNvCxnSpPr/>
              <p:nvPr/>
            </p:nvCxnSpPr>
            <p:spPr bwMode="auto">
              <a:xfrm flipH="1">
                <a:off x="2868612" y="5008562"/>
                <a:ext cx="373063" cy="496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6179"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6180" name="Picture 5" descr="C:\Users\seungk.park\AppData\Local\Microsoft\Windows\Temporary Internet Files\Content.IE5\BWVA5M9Q\MC900215437[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직사각형 72"/>
              <p:cNvSpPr/>
              <p:nvPr/>
            </p:nvSpPr>
            <p:spPr bwMode="auto">
              <a:xfrm>
                <a:off x="2379662" y="53784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cxnSp>
            <p:nvCxnSpPr>
              <p:cNvPr id="74" name="직선 연결선 73"/>
              <p:cNvCxnSpPr/>
              <p:nvPr/>
            </p:nvCxnSpPr>
            <p:spPr bwMode="auto">
              <a:xfrm>
                <a:off x="3341687" y="4806950"/>
                <a:ext cx="425450" cy="774700"/>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83" name="그룹 24"/>
              <p:cNvGrpSpPr>
                <a:grpSpLocks/>
              </p:cNvGrpSpPr>
              <p:nvPr/>
            </p:nvGrpSpPr>
            <p:grpSpPr bwMode="auto">
              <a:xfrm>
                <a:off x="3413125" y="5319183"/>
                <a:ext cx="1034377" cy="681567"/>
                <a:chOff x="3413125" y="5319183"/>
                <a:chExt cx="1034377" cy="681567"/>
              </a:xfrm>
            </p:grpSpPr>
            <p:pic>
              <p:nvPicPr>
                <p:cNvPr id="6187" name="Picture 45" descr="C:\Users\seungk.park\AppData\Local\Microsoft\Windows\Temporary Internet Files\Content.IE5\K7TPWU7U\MC900332472[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직사각형 80"/>
                <p:cNvSpPr/>
                <p:nvPr/>
              </p:nvSpPr>
              <p:spPr bwMode="auto">
                <a:xfrm>
                  <a:off x="3538537" y="55689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6184" name="그룹 13"/>
              <p:cNvGrpSpPr>
                <a:grpSpLocks/>
              </p:cNvGrpSpPr>
              <p:nvPr/>
            </p:nvGrpSpPr>
            <p:grpSpPr bwMode="auto">
              <a:xfrm>
                <a:off x="3033713" y="4057650"/>
                <a:ext cx="757237" cy="1001713"/>
                <a:chOff x="1181188" y="3728729"/>
                <a:chExt cx="757149" cy="1002021"/>
              </a:xfrm>
            </p:grpSpPr>
            <p:pic>
              <p:nvPicPr>
                <p:cNvPr id="6185" name="Picture 3" descr="C:\Users\seungk.park\AppData\Local\Microsoft\Windows\Temporary Internet Files\Content.IE5\JWT0Q7WV\MC900424190[1].wmf"/>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9" name="직사각형 78"/>
                <p:cNvSpPr/>
                <p:nvPr/>
              </p:nvSpPr>
              <p:spPr bwMode="auto">
                <a:xfrm>
                  <a:off x="1211346" y="3904995"/>
                  <a:ext cx="488893" cy="431933"/>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6160" name="그룹 5166"/>
            <p:cNvGrpSpPr>
              <a:grpSpLocks/>
            </p:cNvGrpSpPr>
            <p:nvPr/>
          </p:nvGrpSpPr>
          <p:grpSpPr bwMode="auto">
            <a:xfrm>
              <a:off x="5561013" y="4106863"/>
              <a:ext cx="3235325" cy="2497137"/>
              <a:chOff x="6018212" y="4106319"/>
              <a:chExt cx="3235325" cy="2497231"/>
            </a:xfrm>
          </p:grpSpPr>
          <p:pic>
            <p:nvPicPr>
              <p:cNvPr id="84"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 xmlns:a14="http://schemas.microsoft.com/office/drawing/2010/main">
                    <a:solidFill>
                      <a:srgbClr val="FFFFFF"/>
                    </a:solidFill>
                  </a14:hiddenFill>
                </a:ext>
              </a:extLst>
            </p:spPr>
          </p:pic>
          <p:cxnSp>
            <p:nvCxnSpPr>
              <p:cNvPr id="6162"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 xmlns:a14="http://schemas.microsoft.com/office/drawing/2010/main">
                    <a:noFill/>
                  </a14:hiddenFill>
                </a:ext>
              </a:extLst>
            </p:spPr>
          </p:cxnSp>
          <p:sp>
            <p:nvSpPr>
              <p:cNvPr id="87" name="직사각형 86"/>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6164"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89" name="직선 연결선 88"/>
              <p:cNvCxnSpPr/>
              <p:nvPr/>
            </p:nvCxnSpPr>
            <p:spPr bwMode="auto">
              <a:xfrm>
                <a:off x="7948612" y="4501621"/>
                <a:ext cx="646112" cy="596922"/>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6" name="그룹 5154"/>
              <p:cNvGrpSpPr>
                <a:grpSpLocks/>
              </p:cNvGrpSpPr>
              <p:nvPr/>
            </p:nvGrpSpPr>
            <p:grpSpPr bwMode="auto">
              <a:xfrm>
                <a:off x="8281710" y="4879001"/>
                <a:ext cx="971827" cy="1223349"/>
                <a:chOff x="8205510" y="4730750"/>
                <a:chExt cx="971827" cy="1223349"/>
              </a:xfrm>
            </p:grpSpPr>
            <p:pic>
              <p:nvPicPr>
                <p:cNvPr id="6175"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0" name="직사각형 99"/>
                <p:cNvSpPr/>
                <p:nvPr/>
              </p:nvSpPr>
              <p:spPr bwMode="auto">
                <a:xfrm>
                  <a:off x="8594724" y="483916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
            <p:nvSpPr>
              <p:cNvPr id="6167"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92" name="직선 연결선 56"/>
              <p:cNvCxnSpPr>
                <a:cxnSpLocks noChangeShapeType="1"/>
              </p:cNvCxnSpPr>
              <p:nvPr/>
            </p:nvCxnSpPr>
            <p:spPr bwMode="auto">
              <a:xfrm>
                <a:off x="7666037" y="4601638"/>
                <a:ext cx="82550" cy="1438329"/>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9" name="그룹 8"/>
              <p:cNvGrpSpPr>
                <a:grpSpLocks/>
              </p:cNvGrpSpPr>
              <p:nvPr/>
            </p:nvGrpSpPr>
            <p:grpSpPr bwMode="auto">
              <a:xfrm>
                <a:off x="7262274" y="4208561"/>
                <a:ext cx="924463" cy="564124"/>
                <a:chOff x="6891337" y="4208561"/>
                <a:chExt cx="924463" cy="564124"/>
              </a:xfrm>
            </p:grpSpPr>
            <p:pic>
              <p:nvPicPr>
                <p:cNvPr id="6173"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8" name="직사각형 97"/>
                <p:cNvSpPr/>
                <p:nvPr/>
              </p:nvSpPr>
              <p:spPr bwMode="auto">
                <a:xfrm>
                  <a:off x="7326850" y="420792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6170"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71"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96" name="직사각형 95"/>
              <p:cNvSpPr/>
              <p:nvPr/>
            </p:nvSpPr>
            <p:spPr bwMode="auto">
              <a:xfrm>
                <a:off x="7148512" y="5701816"/>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
          <p:nvSpPr>
            <p:cNvPr id="2" name="TextBox 1"/>
            <p:cNvSpPr txBox="1"/>
            <p:nvPr/>
          </p:nvSpPr>
          <p:spPr>
            <a:xfrm>
              <a:off x="3149030" y="4188218"/>
              <a:ext cx="846707" cy="313932"/>
            </a:xfrm>
            <a:prstGeom prst="rect">
              <a:avLst/>
            </a:prstGeom>
            <a:noFill/>
          </p:spPr>
          <p:txBody>
            <a:bodyPr wrap="none" rtlCol="0">
              <a:spAutoFit/>
            </a:bodyPr>
            <a:lstStyle/>
            <a:p>
              <a:r>
                <a:rPr lang="en-US" altLang="ko-KR" sz="1600" b="1" dirty="0" smtClean="0"/>
                <a:t>DM 1.x</a:t>
              </a:r>
              <a:endParaRPr lang="ko-KR" altLang="en-US" sz="1600" b="1"/>
            </a:p>
          </p:txBody>
        </p:sp>
        <p:sp>
          <p:nvSpPr>
            <p:cNvPr id="51" name="TextBox 50"/>
            <p:cNvSpPr txBox="1"/>
            <p:nvPr/>
          </p:nvSpPr>
          <p:spPr>
            <a:xfrm>
              <a:off x="5519737" y="4188218"/>
              <a:ext cx="846707" cy="313932"/>
            </a:xfrm>
            <a:prstGeom prst="rect">
              <a:avLst/>
            </a:prstGeom>
            <a:noFill/>
          </p:spPr>
          <p:txBody>
            <a:bodyPr wrap="none" rtlCol="0">
              <a:spAutoFit/>
            </a:bodyPr>
            <a:lstStyle/>
            <a:p>
              <a:r>
                <a:rPr lang="en-US" altLang="ko-KR" sz="1600" b="1" dirty="0" smtClean="0"/>
                <a:t>DM 2.0</a:t>
              </a:r>
              <a:endParaRPr lang="ko-KR" altLang="en-US" sz="1600" b="1"/>
            </a:p>
          </p:txBody>
        </p:sp>
        <p:sp>
          <p:nvSpPr>
            <p:cNvPr id="55" name="TextBox 54"/>
            <p:cNvSpPr txBox="1"/>
            <p:nvPr/>
          </p:nvSpPr>
          <p:spPr>
            <a:xfrm>
              <a:off x="4529137" y="4424363"/>
              <a:ext cx="949171" cy="313932"/>
            </a:xfrm>
            <a:prstGeom prst="rect">
              <a:avLst/>
            </a:prstGeom>
            <a:noFill/>
          </p:spPr>
          <p:txBody>
            <a:bodyPr wrap="none" rtlCol="0">
              <a:spAutoFit/>
            </a:bodyPr>
            <a:lstStyle/>
            <a:p>
              <a:r>
                <a:rPr lang="en-US" altLang="ko-KR" sz="1600" b="1" dirty="0" smtClean="0"/>
                <a:t>LWM2M</a:t>
              </a:r>
              <a:endParaRPr lang="ko-KR" altLang="en-US" sz="1600" b="1"/>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Management Scenarios 2</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DM WG has</a:t>
            </a:r>
            <a:r>
              <a:rPr lang="ko-KR" altLang="en-US" dirty="0" smtClean="0">
                <a:ea typeface="굴림" pitchFamily="50" charset="-127"/>
              </a:rPr>
              <a:t> </a:t>
            </a:r>
            <a:r>
              <a:rPr lang="en-US" altLang="ko-KR" dirty="0" smtClean="0">
                <a:ea typeface="굴림" pitchFamily="50" charset="-127"/>
              </a:rPr>
              <a:t>developed M2M-related DM enablers</a:t>
            </a:r>
          </a:p>
          <a:p>
            <a:pPr lvl="1"/>
            <a:r>
              <a:rPr lang="en-US" altLang="ko-KR" dirty="0" smtClean="0">
                <a:ea typeface="굴림" pitchFamily="50" charset="-127"/>
              </a:rPr>
              <a:t>FUMO for firmware updates</a:t>
            </a:r>
          </a:p>
          <a:p>
            <a:pPr lvl="1"/>
            <a:r>
              <a:rPr lang="en-US" altLang="ko-KR" dirty="0" err="1" smtClean="0">
                <a:ea typeface="굴림" pitchFamily="50" charset="-127"/>
              </a:rPr>
              <a:t>DiagMon</a:t>
            </a:r>
            <a:r>
              <a:rPr lang="en-US" altLang="ko-KR" dirty="0" smtClean="0">
                <a:ea typeface="굴림" pitchFamily="50" charset="-127"/>
              </a:rPr>
              <a:t> for diagnostics and monitoring functionalities (including sensor manipulations)</a:t>
            </a:r>
          </a:p>
          <a:p>
            <a:pPr lvl="1"/>
            <a:r>
              <a:rPr lang="en-US" altLang="ko-KR" dirty="0" smtClean="0">
                <a:ea typeface="굴림" pitchFamily="50" charset="-127"/>
              </a:rPr>
              <a:t>DCMO for remotely controlling peripherals (USB, Camera, etc.)</a:t>
            </a:r>
          </a:p>
          <a:p>
            <a:pPr lvl="1"/>
            <a:r>
              <a:rPr lang="en-US" altLang="ko-KR" dirty="0" err="1" smtClean="0">
                <a:ea typeface="굴림" pitchFamily="50" charset="-127"/>
              </a:rPr>
              <a:t>GwMO</a:t>
            </a:r>
            <a:r>
              <a:rPr lang="en-US" altLang="ko-KR" dirty="0" smtClean="0">
                <a:ea typeface="굴림" pitchFamily="50" charset="-127"/>
              </a:rPr>
              <a:t> for managing group of devices (including non OMA DM devices)</a:t>
            </a:r>
          </a:p>
          <a:p>
            <a:pPr lvl="1"/>
            <a:r>
              <a:rPr lang="en-US" altLang="ko-KR" dirty="0" smtClean="0">
                <a:ea typeface="굴림" pitchFamily="50" charset="-127"/>
              </a:rPr>
              <a:t>Firmware/Location/Device Objects in Lightweight M2M</a:t>
            </a:r>
          </a:p>
          <a:p>
            <a:r>
              <a:rPr lang="en-US" altLang="ko-KR" i="1" u="sng" dirty="0" smtClean="0">
                <a:ea typeface="굴림" pitchFamily="50" charset="-127"/>
              </a:rPr>
              <a:t>Minor enhancements</a:t>
            </a:r>
            <a:r>
              <a:rPr lang="en-US" altLang="ko-KR" dirty="0" smtClean="0">
                <a:ea typeface="굴림" pitchFamily="50" charset="-127"/>
              </a:rPr>
              <a:t> for OMA DM are needed for the previous scenarios</a:t>
            </a:r>
          </a:p>
          <a:p>
            <a:pPr lvl="1"/>
            <a:r>
              <a:rPr lang="en-US" altLang="ko-KR" dirty="0" smtClean="0">
                <a:ea typeface="굴림" pitchFamily="50" charset="-127"/>
              </a:rPr>
              <a:t>For example, </a:t>
            </a:r>
            <a:r>
              <a:rPr lang="en-US" altLang="ko-KR" dirty="0" err="1" smtClean="0">
                <a:ea typeface="굴림" pitchFamily="50" charset="-127"/>
              </a:rPr>
              <a:t>TrafficLight</a:t>
            </a:r>
            <a:r>
              <a:rPr lang="en-US" altLang="ko-KR" dirty="0" smtClean="0">
                <a:ea typeface="굴림" pitchFamily="50" charset="-127"/>
              </a:rPr>
              <a:t> MO/Object can be developed, and DM enablers are highly extensible for those additions</a:t>
            </a:r>
            <a:endParaRPr lang="en-US" altLang="ko-KR" dirty="0" smtClean="0">
              <a:ea typeface="굴림" pitchFamily="50" charset="-127"/>
              <a:sym typeface="Wingdings" pitchFamily="2" charset="2"/>
            </a:endParaRPr>
          </a:p>
          <a:p>
            <a:r>
              <a:rPr lang="en-US" altLang="ko-KR" dirty="0" smtClean="0">
                <a:ea typeface="굴림" pitchFamily="50" charset="-127"/>
                <a:sym typeface="Wingdings" pitchFamily="2" charset="2"/>
              </a:rPr>
              <a:t>But, those enhancements are </a:t>
            </a:r>
            <a:r>
              <a:rPr lang="en-US" altLang="ko-KR" i="1" u="sng" dirty="0" smtClean="0">
                <a:ea typeface="굴림" pitchFamily="50" charset="-127"/>
                <a:sym typeface="Wingdings" pitchFamily="2" charset="2"/>
              </a:rPr>
              <a:t>out-of-scope</a:t>
            </a:r>
            <a:r>
              <a:rPr lang="en-US" altLang="ko-KR" dirty="0" smtClean="0">
                <a:ea typeface="굴림" pitchFamily="50" charset="-127"/>
                <a:sym typeface="Wingdings" pitchFamily="2" charset="2"/>
              </a:rPr>
              <a:t> of this proposal</a:t>
            </a:r>
            <a:endParaRPr lang="ko-KR" altLang="en-US" dirty="0" smtClean="0">
              <a:ea typeface="굴림" pitchFamily="50" charset="-127"/>
            </a:endParaRPr>
          </a:p>
        </p:txBody>
      </p:sp>
    </p:spTree>
    <p:extLst>
      <p:ext uri="{BB962C8B-B14F-4D97-AF65-F5344CB8AC3E}">
        <p14:creationId xmlns="" xmlns:p14="http://schemas.microsoft.com/office/powerpoint/2010/main" val="336292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제목 1"/>
          <p:cNvSpPr>
            <a:spLocks noGrp="1"/>
          </p:cNvSpPr>
          <p:nvPr>
            <p:ph type="title"/>
          </p:nvPr>
        </p:nvSpPr>
        <p:spPr/>
        <p:txBody>
          <a:bodyPr/>
          <a:lstStyle/>
          <a:p>
            <a:r>
              <a:rPr lang="en-US" altLang="ko-KR" dirty="0" smtClean="0">
                <a:ea typeface="굴림" pitchFamily="50" charset="-127"/>
              </a:rPr>
              <a:t>Management Application Interface</a:t>
            </a:r>
            <a:br>
              <a:rPr lang="en-US" altLang="ko-KR" dirty="0" smtClean="0">
                <a:ea typeface="굴림" pitchFamily="50" charset="-127"/>
              </a:rPr>
            </a:br>
            <a:r>
              <a:rPr lang="en-US" altLang="ko-KR" sz="2400" dirty="0" smtClean="0">
                <a:ea typeface="굴림" pitchFamily="50" charset="-127"/>
              </a:rPr>
              <a:t>(Extending OMA DM to Application Domain)</a:t>
            </a:r>
            <a:endParaRPr lang="ko-KR" altLang="en-US" sz="2400" dirty="0" smtClean="0">
              <a:ea typeface="굴림" pitchFamily="50" charset="-127"/>
            </a:endParaRPr>
          </a:p>
        </p:txBody>
      </p:sp>
      <p:grpSp>
        <p:nvGrpSpPr>
          <p:cNvPr id="78" name="그룹 77"/>
          <p:cNvGrpSpPr/>
          <p:nvPr/>
        </p:nvGrpSpPr>
        <p:grpSpPr>
          <a:xfrm>
            <a:off x="109538" y="974725"/>
            <a:ext cx="9144000" cy="5629275"/>
            <a:chOff x="109538" y="974725"/>
            <a:chExt cx="9144000" cy="5629275"/>
          </a:xfrm>
        </p:grpSpPr>
        <p:cxnSp>
          <p:nvCxnSpPr>
            <p:cNvPr id="19" name="직선 연결선 18"/>
            <p:cNvCxnSpPr/>
            <p:nvPr/>
          </p:nvCxnSpPr>
          <p:spPr bwMode="auto">
            <a:xfrm>
              <a:off x="4725987" y="3816350"/>
              <a:ext cx="141287" cy="1323975"/>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3" name="직선 연결선 22"/>
            <p:cNvCxnSpPr/>
            <p:nvPr/>
          </p:nvCxnSpPr>
          <p:spPr bwMode="auto">
            <a:xfrm flipH="1">
              <a:off x="2822574" y="3816350"/>
              <a:ext cx="1782763" cy="6080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직선 연결선 56"/>
            <p:cNvCxnSpPr/>
            <p:nvPr/>
          </p:nvCxnSpPr>
          <p:spPr bwMode="auto">
            <a:xfrm>
              <a:off x="5122862" y="3816350"/>
              <a:ext cx="2060575" cy="6334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9" name="직선 연결선 58"/>
            <p:cNvCxnSpPr/>
            <p:nvPr/>
          </p:nvCxnSpPr>
          <p:spPr bwMode="auto">
            <a:xfrm>
              <a:off x="947737" y="21399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직선 연결선 64"/>
            <p:cNvCxnSpPr>
              <a:endCxn id="82" idx="0"/>
            </p:cNvCxnSpPr>
            <p:nvPr/>
          </p:nvCxnSpPr>
          <p:spPr bwMode="auto">
            <a:xfrm flipH="1">
              <a:off x="4164012" y="1682750"/>
              <a:ext cx="1704975" cy="83820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7" name="직선 연결선 16"/>
            <p:cNvCxnSpPr/>
            <p:nvPr/>
          </p:nvCxnSpPr>
          <p:spPr bwMode="auto">
            <a:xfrm>
              <a:off x="947737"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8" name="구름 7"/>
            <p:cNvSpPr/>
            <p:nvPr/>
          </p:nvSpPr>
          <p:spPr bwMode="auto">
            <a:xfrm>
              <a:off x="3028949"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21" name="직선 연결선 20"/>
            <p:cNvCxnSpPr>
              <a:stCxn id="30" idx="2"/>
              <a:endCxn id="8" idx="3"/>
            </p:cNvCxnSpPr>
            <p:nvPr/>
          </p:nvCxnSpPr>
          <p:spPr bwMode="auto">
            <a:xfrm flipH="1">
              <a:off x="4667249" y="2952750"/>
              <a:ext cx="258763" cy="369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179" name="그룹 27"/>
            <p:cNvGrpSpPr>
              <a:grpSpLocks/>
            </p:cNvGrpSpPr>
            <p:nvPr/>
          </p:nvGrpSpPr>
          <p:grpSpPr bwMode="auto">
            <a:xfrm>
              <a:off x="4681537" y="4921250"/>
              <a:ext cx="760412" cy="914400"/>
              <a:chOff x="5140423" y="4921250"/>
              <a:chExt cx="760314" cy="914400"/>
            </a:xfrm>
          </p:grpSpPr>
          <p:pic>
            <p:nvPicPr>
              <p:cNvPr id="7235"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5" name="직사각형 44"/>
              <p:cNvSpPr/>
              <p:nvPr/>
            </p:nvSpPr>
            <p:spPr bwMode="auto">
              <a:xfrm>
                <a:off x="5411850" y="5264150"/>
                <a:ext cx="488887"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LWM2M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pic>
          <p:nvPicPr>
            <p:cNvPr id="7180"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165599" y="1149350"/>
              <a:ext cx="439738"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5" name="직선 연결선 34"/>
            <p:cNvCxnSpPr>
              <a:endCxn id="82" idx="0"/>
            </p:cNvCxnSpPr>
            <p:nvPr/>
          </p:nvCxnSpPr>
          <p:spPr bwMode="auto">
            <a:xfrm>
              <a:off x="3627437" y="1662113"/>
              <a:ext cx="536575" cy="858837"/>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2" name="직선 연결선 61"/>
            <p:cNvCxnSpPr>
              <a:endCxn id="82" idx="0"/>
            </p:cNvCxnSpPr>
            <p:nvPr/>
          </p:nvCxnSpPr>
          <p:spPr bwMode="auto">
            <a:xfrm flipH="1">
              <a:off x="4164012" y="1766888"/>
              <a:ext cx="441325" cy="754062"/>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7183"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333874" y="2216150"/>
              <a:ext cx="676275" cy="938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직사각형 29"/>
            <p:cNvSpPr/>
            <p:nvPr/>
          </p:nvSpPr>
          <p:spPr bwMode="auto">
            <a:xfrm>
              <a:off x="4681537" y="2520950"/>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Server</a:t>
              </a:r>
              <a:endParaRPr lang="en-US" altLang="ko-KR" sz="1200" b="1" dirty="0">
                <a:solidFill>
                  <a:schemeClr val="tx1"/>
                </a:solidFill>
                <a:latin typeface="Arial" charset="0"/>
                <a:ea typeface="굴림" pitchFamily="50" charset="-127"/>
              </a:endParaRPr>
            </a:p>
          </p:txBody>
        </p:sp>
        <p:pic>
          <p:nvPicPr>
            <p:cNvPr id="7185"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618162" y="1073150"/>
              <a:ext cx="587375" cy="77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86" name="TextBox 67"/>
            <p:cNvSpPr txBox="1">
              <a:spLocks noChangeArrowheads="1"/>
            </p:cNvSpPr>
            <p:nvPr/>
          </p:nvSpPr>
          <p:spPr bwMode="auto">
            <a:xfrm>
              <a:off x="4600045" y="974725"/>
              <a:ext cx="1061509" cy="480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a:ea typeface="굴림" pitchFamily="50" charset="-127"/>
                </a:rPr>
                <a:t>Healthcare</a:t>
              </a:r>
            </a:p>
            <a:p>
              <a:pPr algn="ctr"/>
              <a:r>
                <a:rPr lang="en-US" altLang="ko-KR" sz="1400" dirty="0" smtClean="0">
                  <a:ea typeface="굴림" pitchFamily="50" charset="-127"/>
                </a:rPr>
                <a:t>Application</a:t>
              </a:r>
              <a:endParaRPr lang="ko-KR" altLang="en-US" sz="1400">
                <a:ea typeface="굴림" pitchFamily="50" charset="-127"/>
              </a:endParaRPr>
            </a:p>
          </p:txBody>
        </p:sp>
        <p:sp>
          <p:nvSpPr>
            <p:cNvPr id="7187" name="TextBox 68"/>
            <p:cNvSpPr txBox="1">
              <a:spLocks noChangeArrowheads="1"/>
            </p:cNvSpPr>
            <p:nvPr/>
          </p:nvSpPr>
          <p:spPr bwMode="auto">
            <a:xfrm>
              <a:off x="947737" y="1662113"/>
              <a:ext cx="1157689" cy="480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dirty="0" smtClean="0">
                  <a:ea typeface="굴림" pitchFamily="50" charset="-127"/>
                </a:rPr>
                <a:t>Application</a:t>
              </a:r>
              <a:endParaRPr lang="en-US" altLang="ko-KR" sz="1400" b="1" dirty="0">
                <a:ea typeface="굴림" pitchFamily="50" charset="-127"/>
              </a:endParaRPr>
            </a:p>
            <a:p>
              <a:r>
                <a:rPr lang="en-US" altLang="ko-KR" sz="1400" b="1" dirty="0">
                  <a:ea typeface="굴림" pitchFamily="50" charset="-127"/>
                </a:rPr>
                <a:t>Domain</a:t>
              </a:r>
              <a:endParaRPr lang="ko-KR" altLang="en-US" sz="1400" b="1">
                <a:ea typeface="굴림" pitchFamily="50" charset="-127"/>
              </a:endParaRPr>
            </a:p>
          </p:txBody>
        </p:sp>
        <p:sp>
          <p:nvSpPr>
            <p:cNvPr id="7188" name="TextBox 71"/>
            <p:cNvSpPr txBox="1">
              <a:spLocks noChangeArrowheads="1"/>
            </p:cNvSpPr>
            <p:nvPr/>
          </p:nvSpPr>
          <p:spPr bwMode="auto">
            <a:xfrm>
              <a:off x="947737" y="2803525"/>
              <a:ext cx="892175"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7189" name="TextBox 72"/>
            <p:cNvSpPr txBox="1">
              <a:spLocks noChangeArrowheads="1"/>
            </p:cNvSpPr>
            <p:nvPr/>
          </p:nvSpPr>
          <p:spPr bwMode="auto">
            <a:xfrm>
              <a:off x="947737" y="4022725"/>
              <a:ext cx="841375"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sp>
          <p:nvSpPr>
            <p:cNvPr id="7190" name="TextBox 73"/>
            <p:cNvSpPr txBox="1">
              <a:spLocks noChangeArrowheads="1"/>
            </p:cNvSpPr>
            <p:nvPr/>
          </p:nvSpPr>
          <p:spPr bwMode="auto">
            <a:xfrm>
              <a:off x="6439428" y="1149350"/>
              <a:ext cx="1061508" cy="480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ea typeface="굴림" pitchFamily="50" charset="-127"/>
                </a:rPr>
                <a:t>Mobile</a:t>
              </a:r>
            </a:p>
            <a:p>
              <a:pPr algn="ctr"/>
              <a:r>
                <a:rPr lang="en-US" altLang="ko-KR" sz="1400" dirty="0" smtClean="0">
                  <a:ea typeface="굴림" pitchFamily="50" charset="-127"/>
                </a:rPr>
                <a:t>Application</a:t>
              </a:r>
            </a:p>
          </p:txBody>
        </p:sp>
        <p:pic>
          <p:nvPicPr>
            <p:cNvPr id="7191"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57537" y="1073150"/>
              <a:ext cx="439737"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92" name="TextBox 32"/>
            <p:cNvSpPr txBox="1">
              <a:spLocks noChangeArrowheads="1"/>
            </p:cNvSpPr>
            <p:nvPr/>
          </p:nvSpPr>
          <p:spPr bwMode="auto">
            <a:xfrm>
              <a:off x="2183076" y="1127125"/>
              <a:ext cx="1061509" cy="480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a:ea typeface="굴림" pitchFamily="50" charset="-127"/>
                </a:rPr>
                <a:t>Metering</a:t>
              </a:r>
            </a:p>
            <a:p>
              <a:pPr algn="ctr"/>
              <a:r>
                <a:rPr lang="en-US" altLang="ko-KR" sz="1400" dirty="0" smtClean="0">
                  <a:ea typeface="굴림" pitchFamily="50" charset="-127"/>
                </a:rPr>
                <a:t>Application</a:t>
              </a:r>
              <a:endParaRPr lang="ko-KR" altLang="en-US" sz="1400">
                <a:ea typeface="굴림" pitchFamily="50" charset="-127"/>
              </a:endParaRPr>
            </a:p>
          </p:txBody>
        </p:sp>
        <p:sp>
          <p:nvSpPr>
            <p:cNvPr id="79" name="직사각형 78"/>
            <p:cNvSpPr/>
            <p:nvPr/>
          </p:nvSpPr>
          <p:spPr bwMode="auto">
            <a:xfrm>
              <a:off x="3430587"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smtClean="0">
                  <a:solidFill>
                    <a:schemeClr val="tx1"/>
                  </a:solidFill>
                  <a:latin typeface="Arial" charset="0"/>
                  <a:ea typeface="굴림" pitchFamily="50" charset="-127"/>
                </a:rPr>
                <a:t>Mgmt</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App</a:t>
              </a:r>
            </a:p>
          </p:txBody>
        </p:sp>
        <p:sp>
          <p:nvSpPr>
            <p:cNvPr id="80" name="직사각형 79"/>
            <p:cNvSpPr/>
            <p:nvPr/>
          </p:nvSpPr>
          <p:spPr bwMode="auto">
            <a:xfrm>
              <a:off x="4376737" y="14541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smtClean="0">
                  <a:solidFill>
                    <a:schemeClr val="tx1"/>
                  </a:solidFill>
                  <a:latin typeface="Arial" charset="0"/>
                  <a:ea typeface="굴림" pitchFamily="50" charset="-127"/>
                </a:rPr>
                <a:t>Mgmt</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App</a:t>
              </a:r>
            </a:p>
          </p:txBody>
        </p:sp>
        <p:sp>
          <p:nvSpPr>
            <p:cNvPr id="81" name="직사각형 80"/>
            <p:cNvSpPr/>
            <p:nvPr/>
          </p:nvSpPr>
          <p:spPr bwMode="auto">
            <a:xfrm>
              <a:off x="5868987"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M</a:t>
              </a:r>
              <a:r>
                <a:rPr lang="en-US" altLang="ko-KR" sz="1200" b="1" dirty="0" err="1" smtClean="0">
                  <a:solidFill>
                    <a:schemeClr val="tx1"/>
                  </a:solidFill>
                  <a:latin typeface="Arial" charset="0"/>
                  <a:ea typeface="굴림" pitchFamily="50" charset="-127"/>
                </a:rPr>
                <a:t>gmt</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App</a:t>
              </a:r>
            </a:p>
          </p:txBody>
        </p:sp>
        <p:sp>
          <p:nvSpPr>
            <p:cNvPr id="82" name="직사각형 81"/>
            <p:cNvSpPr/>
            <p:nvPr/>
          </p:nvSpPr>
          <p:spPr bwMode="auto">
            <a:xfrm>
              <a:off x="3919537" y="2520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smtClean="0">
                  <a:solidFill>
                    <a:schemeClr val="tx1"/>
                  </a:solidFill>
                  <a:latin typeface="Arial" charset="0"/>
                  <a:ea typeface="굴림" pitchFamily="50" charset="-127"/>
                </a:rPr>
                <a:t>Mgmt</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Server</a:t>
              </a:r>
            </a:p>
          </p:txBody>
        </p:sp>
        <p:grpSp>
          <p:nvGrpSpPr>
            <p:cNvPr id="7197" name="그룹 25"/>
            <p:cNvGrpSpPr>
              <a:grpSpLocks/>
            </p:cNvGrpSpPr>
            <p:nvPr/>
          </p:nvGrpSpPr>
          <p:grpSpPr bwMode="auto">
            <a:xfrm>
              <a:off x="1252537" y="4097338"/>
              <a:ext cx="2925762" cy="2309812"/>
              <a:chOff x="1984375" y="4057650"/>
              <a:chExt cx="2925762" cy="2309813"/>
            </a:xfrm>
          </p:grpSpPr>
          <p:sp>
            <p:nvSpPr>
              <p:cNvPr id="76" name="구름 75"/>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29" name="직선 연결선 28"/>
              <p:cNvCxnSpPr/>
              <p:nvPr/>
            </p:nvCxnSpPr>
            <p:spPr bwMode="auto">
              <a:xfrm flipH="1">
                <a:off x="2868612" y="5008562"/>
                <a:ext cx="373063" cy="496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25"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7226" name="Picture 5" descr="C:\Users\seungk.park\AppData\Local\Microsoft\Windows\Temporary Internet Files\Content.IE5\BWVA5M9Q\MC900215437[1].wm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 name="직사각형 39"/>
              <p:cNvSpPr/>
              <p:nvPr/>
            </p:nvSpPr>
            <p:spPr bwMode="auto">
              <a:xfrm>
                <a:off x="2379662" y="53784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cxnSp>
            <p:nvCxnSpPr>
              <p:cNvPr id="70" name="직선 연결선 69"/>
              <p:cNvCxnSpPr/>
              <p:nvPr/>
            </p:nvCxnSpPr>
            <p:spPr bwMode="auto">
              <a:xfrm>
                <a:off x="3341687" y="4806950"/>
                <a:ext cx="425450" cy="774700"/>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29" name="그룹 24"/>
              <p:cNvGrpSpPr>
                <a:grpSpLocks/>
              </p:cNvGrpSpPr>
              <p:nvPr/>
            </p:nvGrpSpPr>
            <p:grpSpPr bwMode="auto">
              <a:xfrm>
                <a:off x="3413125" y="5319183"/>
                <a:ext cx="1034377" cy="681567"/>
                <a:chOff x="3413125" y="5319183"/>
                <a:chExt cx="1034377" cy="681567"/>
              </a:xfrm>
            </p:grpSpPr>
            <p:pic>
              <p:nvPicPr>
                <p:cNvPr id="7233" name="Picture 45" descr="C:\Users\seungk.park\AppData\Local\Microsoft\Windows\Temporary Internet Files\Content.IE5\K7TPWU7U\MC900332472[1].wmf"/>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9" name="직사각형 68"/>
                <p:cNvSpPr/>
                <p:nvPr/>
              </p:nvSpPr>
              <p:spPr bwMode="auto">
                <a:xfrm>
                  <a:off x="3538537" y="55689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7230" name="그룹 13"/>
              <p:cNvGrpSpPr>
                <a:grpSpLocks/>
              </p:cNvGrpSpPr>
              <p:nvPr/>
            </p:nvGrpSpPr>
            <p:grpSpPr bwMode="auto">
              <a:xfrm>
                <a:off x="3033713" y="4057650"/>
                <a:ext cx="757237" cy="1001713"/>
                <a:chOff x="1181188" y="3728729"/>
                <a:chExt cx="757149" cy="1002021"/>
              </a:xfrm>
            </p:grpSpPr>
            <p:pic>
              <p:nvPicPr>
                <p:cNvPr id="7231"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직사각형 30"/>
                <p:cNvSpPr/>
                <p:nvPr/>
              </p:nvSpPr>
              <p:spPr bwMode="auto">
                <a:xfrm>
                  <a:off x="1211346" y="3904995"/>
                  <a:ext cx="488893" cy="431933"/>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7198" name="그룹 5166"/>
            <p:cNvGrpSpPr>
              <a:grpSpLocks/>
            </p:cNvGrpSpPr>
            <p:nvPr/>
          </p:nvGrpSpPr>
          <p:grpSpPr bwMode="auto">
            <a:xfrm>
              <a:off x="5789612" y="4106863"/>
              <a:ext cx="3235325" cy="2497137"/>
              <a:chOff x="6018212" y="4106319"/>
              <a:chExt cx="3235325" cy="2497231"/>
            </a:xfrm>
          </p:grpSpPr>
          <p:pic>
            <p:nvPicPr>
              <p:cNvPr id="5162"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 xmlns:a14="http://schemas.microsoft.com/office/drawing/2010/main">
                    <a:solidFill>
                      <a:srgbClr val="FFFFFF"/>
                    </a:solidFill>
                  </a14:hiddenFill>
                </a:ext>
              </a:extLst>
            </p:spPr>
          </p:pic>
          <p:cxnSp>
            <p:nvCxnSpPr>
              <p:cNvPr id="7208"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 xmlns:a14="http://schemas.microsoft.com/office/drawing/2010/main">
                    <a:noFill/>
                  </a14:hiddenFill>
                </a:ext>
              </a:extLst>
            </p:spPr>
          </p:cxnSp>
          <p:sp>
            <p:nvSpPr>
              <p:cNvPr id="43" name="직사각형 42"/>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7210"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55" name="직선 연결선 54"/>
              <p:cNvCxnSpPr/>
              <p:nvPr/>
            </p:nvCxnSpPr>
            <p:spPr bwMode="auto">
              <a:xfrm>
                <a:off x="7948612" y="4501621"/>
                <a:ext cx="646112" cy="596922"/>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2" name="그룹 5154"/>
              <p:cNvGrpSpPr>
                <a:grpSpLocks/>
              </p:cNvGrpSpPr>
              <p:nvPr/>
            </p:nvGrpSpPr>
            <p:grpSpPr bwMode="auto">
              <a:xfrm>
                <a:off x="8281710" y="4879001"/>
                <a:ext cx="971827" cy="1223349"/>
                <a:chOff x="8205510" y="4730750"/>
                <a:chExt cx="971827" cy="1223349"/>
              </a:xfrm>
            </p:grpSpPr>
            <p:pic>
              <p:nvPicPr>
                <p:cNvPr id="7221"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6" name="직사각형 65"/>
                <p:cNvSpPr/>
                <p:nvPr/>
              </p:nvSpPr>
              <p:spPr bwMode="auto">
                <a:xfrm>
                  <a:off x="8594724" y="483916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sp>
            <p:nvSpPr>
              <p:cNvPr id="7213"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83" name="직선 연결선 56"/>
              <p:cNvCxnSpPr>
                <a:cxnSpLocks noChangeShapeType="1"/>
              </p:cNvCxnSpPr>
              <p:nvPr/>
            </p:nvCxnSpPr>
            <p:spPr bwMode="auto">
              <a:xfrm>
                <a:off x="7666037" y="4601638"/>
                <a:ext cx="82550" cy="1438329"/>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5" name="그룹 8"/>
              <p:cNvGrpSpPr>
                <a:grpSpLocks/>
              </p:cNvGrpSpPr>
              <p:nvPr/>
            </p:nvGrpSpPr>
            <p:grpSpPr bwMode="auto">
              <a:xfrm>
                <a:off x="7262274" y="4208561"/>
                <a:ext cx="924463" cy="564124"/>
                <a:chOff x="6891337" y="4208561"/>
                <a:chExt cx="924463" cy="564124"/>
              </a:xfrm>
            </p:grpSpPr>
            <p:pic>
              <p:nvPicPr>
                <p:cNvPr id="7219"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7" name="직사각형 46"/>
                <p:cNvSpPr/>
                <p:nvPr/>
              </p:nvSpPr>
              <p:spPr bwMode="auto">
                <a:xfrm>
                  <a:off x="7326850" y="420792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7216"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17"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85" name="직사각형 84"/>
              <p:cNvSpPr/>
              <p:nvPr/>
            </p:nvSpPr>
            <p:spPr bwMode="auto">
              <a:xfrm>
                <a:off x="7148512" y="5701816"/>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smtClean="0">
                    <a:solidFill>
                      <a:schemeClr val="tx1"/>
                    </a:solidFill>
                    <a:latin typeface="Arial" charset="0"/>
                    <a:ea typeface="굴림" pitchFamily="50" charset="-127"/>
                  </a:rPr>
                  <a:t>DM</a:t>
                </a:r>
              </a:p>
              <a:p>
                <a:pPr algn="ctr">
                  <a:defRPr/>
                </a:pPr>
                <a:r>
                  <a:rPr lang="en-US" altLang="ko-KR" sz="1200" b="1" dirty="0" smtClean="0">
                    <a:solidFill>
                      <a:schemeClr val="tx1"/>
                    </a:solidFill>
                    <a:latin typeface="Arial" charset="0"/>
                    <a:ea typeface="굴림" pitchFamily="50" charset="-127"/>
                  </a:rPr>
                  <a:t>Client</a:t>
                </a:r>
                <a:endParaRPr lang="en-US" altLang="ko-KR" sz="1200" b="1" dirty="0">
                  <a:solidFill>
                    <a:schemeClr val="tx1"/>
                  </a:solidFill>
                  <a:latin typeface="Arial" charset="0"/>
                  <a:ea typeface="굴림" pitchFamily="50" charset="-127"/>
                </a:endParaRPr>
              </a:p>
            </p:txBody>
          </p:sp>
        </p:grpSp>
        <p:grpSp>
          <p:nvGrpSpPr>
            <p:cNvPr id="7199" name="그룹 3"/>
            <p:cNvGrpSpPr>
              <a:grpSpLocks/>
            </p:cNvGrpSpPr>
            <p:nvPr/>
          </p:nvGrpSpPr>
          <p:grpSpPr bwMode="auto">
            <a:xfrm>
              <a:off x="7289800" y="2813050"/>
              <a:ext cx="479425" cy="457200"/>
              <a:chOff x="7196137" y="2520950"/>
              <a:chExt cx="479425" cy="457866"/>
            </a:xfrm>
          </p:grpSpPr>
          <p:cxnSp>
            <p:nvCxnSpPr>
              <p:cNvPr id="61" name="직선 연결선 60"/>
              <p:cNvCxnSpPr/>
              <p:nvPr/>
            </p:nvCxnSpPr>
            <p:spPr bwMode="auto">
              <a:xfrm flipH="1" flipV="1">
                <a:off x="7196137" y="2520950"/>
                <a:ext cx="479425" cy="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3" name="직사각형 62"/>
              <p:cNvSpPr/>
              <p:nvPr/>
            </p:nvSpPr>
            <p:spPr bwMode="auto">
              <a:xfrm>
                <a:off x="7281862" y="2706959"/>
                <a:ext cx="307975" cy="271857"/>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en-US" altLang="ko-KR" sz="1200" b="1" dirty="0">
                  <a:solidFill>
                    <a:schemeClr val="tx1"/>
                  </a:solidFill>
                  <a:latin typeface="Arial" charset="0"/>
                  <a:ea typeface="굴림" pitchFamily="50" charset="-127"/>
                </a:endParaRPr>
              </a:p>
            </p:txBody>
          </p:sp>
        </p:grpSp>
        <p:sp>
          <p:nvSpPr>
            <p:cNvPr id="7200" name="TextBox 2"/>
            <p:cNvSpPr txBox="1">
              <a:spLocks noChangeArrowheads="1"/>
            </p:cNvSpPr>
            <p:nvPr/>
          </p:nvSpPr>
          <p:spPr bwMode="auto">
            <a:xfrm>
              <a:off x="7899400" y="2801938"/>
              <a:ext cx="1279525"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dirty="0">
                  <a:ea typeface="굴림" pitchFamily="50" charset="-127"/>
                </a:rPr>
                <a:t>Scope of </a:t>
              </a:r>
            </a:p>
            <a:p>
              <a:r>
                <a:rPr lang="en-US" altLang="ko-KR" sz="1400" dirty="0">
                  <a:ea typeface="굴림" pitchFamily="50" charset="-127"/>
                </a:rPr>
                <a:t>this work item</a:t>
              </a:r>
              <a:endParaRPr lang="ko-KR" altLang="en-US" sz="1400">
                <a:ea typeface="굴림" pitchFamily="50" charset="-127"/>
              </a:endParaRPr>
            </a:p>
          </p:txBody>
        </p:sp>
        <p:sp>
          <p:nvSpPr>
            <p:cNvPr id="5" name="직사각형 4"/>
            <p:cNvSpPr/>
            <p:nvPr/>
          </p:nvSpPr>
          <p:spPr bwMode="auto">
            <a:xfrm>
              <a:off x="7067550" y="2649538"/>
              <a:ext cx="2185988" cy="785812"/>
            </a:xfrm>
            <a:prstGeom prst="rect">
              <a:avLst/>
            </a:prstGeom>
            <a:noFill/>
            <a:ln w="12700" cap="flat" cmpd="sng" algn="ctr">
              <a:solidFill>
                <a:schemeClr val="bg1">
                  <a:lumMod val="75000"/>
                </a:schemeClr>
              </a:solidFill>
              <a:prstDash val="dash"/>
              <a:round/>
              <a:headEnd type="none" w="med" len="med"/>
              <a:tailEnd type="none" w="med" len="med"/>
            </a:ln>
            <a:effectLst/>
          </p:spPr>
          <p:txBody>
            <a:bodyPr/>
            <a:lstStyle/>
            <a:p>
              <a:pPr>
                <a:defRPr/>
              </a:pPr>
              <a:endParaRPr lang="ko-KR" altLang="en-US">
                <a:ea typeface="굴림" pitchFamily="50" charset="-127"/>
              </a:endParaRPr>
            </a:p>
          </p:txBody>
        </p:sp>
        <p:cxnSp>
          <p:nvCxnSpPr>
            <p:cNvPr id="71" name="직선 연결선 70"/>
            <p:cNvCxnSpPr>
              <a:stCxn id="82" idx="3"/>
              <a:endCxn id="30" idx="1"/>
            </p:cNvCxnSpPr>
            <p:nvPr/>
          </p:nvCxnSpPr>
          <p:spPr bwMode="auto">
            <a:xfrm>
              <a:off x="4408487" y="2736850"/>
              <a:ext cx="273050"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7203" name="TextBox 2"/>
            <p:cNvSpPr txBox="1">
              <a:spLocks noChangeArrowheads="1"/>
            </p:cNvSpPr>
            <p:nvPr/>
          </p:nvSpPr>
          <p:spPr bwMode="auto">
            <a:xfrm>
              <a:off x="2284917" y="2380319"/>
              <a:ext cx="1228220" cy="6740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solidFill>
                    <a:srgbClr val="FF0000"/>
                  </a:solidFill>
                  <a:ea typeface="굴림" pitchFamily="50" charset="-127"/>
                </a:rPr>
                <a:t>Management</a:t>
              </a:r>
            </a:p>
            <a:p>
              <a:pPr algn="ctr"/>
              <a:r>
                <a:rPr lang="en-US" altLang="ko-KR" sz="1400" dirty="0" smtClean="0">
                  <a:solidFill>
                    <a:srgbClr val="FF0000"/>
                  </a:solidFill>
                  <a:ea typeface="굴림" pitchFamily="50" charset="-127"/>
                </a:rPr>
                <a:t>Application</a:t>
              </a:r>
              <a:endParaRPr lang="en-US" altLang="ko-KR" sz="1400" dirty="0">
                <a:solidFill>
                  <a:srgbClr val="FF0000"/>
                </a:solidFill>
                <a:ea typeface="굴림" pitchFamily="50" charset="-127"/>
              </a:endParaRPr>
            </a:p>
            <a:p>
              <a:pPr algn="ctr"/>
              <a:r>
                <a:rPr lang="en-US" altLang="ko-KR" sz="1400" dirty="0" smtClean="0">
                  <a:solidFill>
                    <a:srgbClr val="FF0000"/>
                  </a:solidFill>
                  <a:ea typeface="굴림" pitchFamily="50" charset="-127"/>
                </a:rPr>
                <a:t>Interface</a:t>
              </a:r>
              <a:endParaRPr lang="ko-KR" altLang="en-US" sz="1400" dirty="0">
                <a:solidFill>
                  <a:srgbClr val="FF0000"/>
                </a:solidFill>
                <a:ea typeface="굴림" pitchFamily="50" charset="-127"/>
              </a:endParaRPr>
            </a:p>
          </p:txBody>
        </p:sp>
        <p:sp>
          <p:nvSpPr>
            <p:cNvPr id="7204" name="자유형 10"/>
            <p:cNvSpPr>
              <a:spLocks/>
            </p:cNvSpPr>
            <p:nvPr/>
          </p:nvSpPr>
          <p:spPr bwMode="auto">
            <a:xfrm>
              <a:off x="2986087" y="1997075"/>
              <a:ext cx="703262" cy="381000"/>
            </a:xfrm>
            <a:custGeom>
              <a:avLst/>
              <a:gdLst>
                <a:gd name="T0" fmla="*/ 0 w 703384"/>
                <a:gd name="T1" fmla="*/ 382176 h 379828"/>
                <a:gd name="T2" fmla="*/ 239068 w 703384"/>
                <a:gd name="T3" fmla="*/ 56619 h 379828"/>
                <a:gd name="T4" fmla="*/ 379695 w 703384"/>
                <a:gd name="T5" fmla="*/ 226475 h 379828"/>
                <a:gd name="T6" fmla="*/ 703140 w 703384"/>
                <a:gd name="T7" fmla="*/ 0 h 379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3384" h="379828">
                  <a:moveTo>
                    <a:pt x="0" y="379828"/>
                  </a:moveTo>
                  <a:cubicBezTo>
                    <a:pt x="87923" y="230945"/>
                    <a:pt x="175846" y="82062"/>
                    <a:pt x="239150" y="56271"/>
                  </a:cubicBezTo>
                  <a:cubicBezTo>
                    <a:pt x="302455" y="30480"/>
                    <a:pt x="302455" y="234461"/>
                    <a:pt x="379827" y="225083"/>
                  </a:cubicBezTo>
                  <a:cubicBezTo>
                    <a:pt x="457199" y="215705"/>
                    <a:pt x="580291" y="107852"/>
                    <a:pt x="703384" y="0"/>
                  </a:cubicBezTo>
                </a:path>
              </a:pathLst>
            </a:custGeom>
            <a:noFill/>
            <a:ln w="12700" cap="flat" cmpd="sng" algn="ctr">
              <a:solidFill>
                <a:srgbClr val="FF0000"/>
              </a:solidFill>
              <a:prstDash val="solid"/>
              <a:round/>
              <a:headEnd type="none" w="med" len="med"/>
              <a:tailEnd type="triangle" w="med" len="med"/>
            </a:ln>
            <a:extLst>
              <a:ext uri="{909E8E84-426E-40DD-AFC4-6F175D3DCCD1}">
                <a14:hiddenFill xmlns="" xmlns:a14="http://schemas.microsoft.com/office/drawing/2010/main">
                  <a:solidFill>
                    <a:srgbClr val="FFFFFF"/>
                  </a:solidFill>
                </a14:hiddenFill>
              </a:ext>
            </a:extLst>
          </p:spPr>
          <p:txBody>
            <a:bodyPr/>
            <a:lstStyle/>
            <a:p>
              <a:endParaRPr lang="ko-KR" altLang="en-US"/>
            </a:p>
          </p:txBody>
        </p:sp>
        <p:sp>
          <p:nvSpPr>
            <p:cNvPr id="72" name="TextBox 71"/>
            <p:cNvSpPr txBox="1"/>
            <p:nvPr/>
          </p:nvSpPr>
          <p:spPr>
            <a:xfrm>
              <a:off x="3377629" y="4188218"/>
              <a:ext cx="846707" cy="313932"/>
            </a:xfrm>
            <a:prstGeom prst="rect">
              <a:avLst/>
            </a:prstGeom>
            <a:noFill/>
          </p:spPr>
          <p:txBody>
            <a:bodyPr wrap="none" rtlCol="0">
              <a:spAutoFit/>
            </a:bodyPr>
            <a:lstStyle/>
            <a:p>
              <a:r>
                <a:rPr lang="en-US" altLang="ko-KR" sz="1600" b="1" dirty="0" smtClean="0"/>
                <a:t>DM 1.x</a:t>
              </a:r>
              <a:endParaRPr lang="ko-KR" altLang="en-US" sz="1600" b="1"/>
            </a:p>
          </p:txBody>
        </p:sp>
        <p:sp>
          <p:nvSpPr>
            <p:cNvPr id="73" name="TextBox 72"/>
            <p:cNvSpPr txBox="1"/>
            <p:nvPr/>
          </p:nvSpPr>
          <p:spPr>
            <a:xfrm>
              <a:off x="5748336" y="4188218"/>
              <a:ext cx="846707" cy="313932"/>
            </a:xfrm>
            <a:prstGeom prst="rect">
              <a:avLst/>
            </a:prstGeom>
            <a:noFill/>
          </p:spPr>
          <p:txBody>
            <a:bodyPr wrap="none" rtlCol="0">
              <a:spAutoFit/>
            </a:bodyPr>
            <a:lstStyle/>
            <a:p>
              <a:r>
                <a:rPr lang="en-US" altLang="ko-KR" sz="1600" b="1" dirty="0" smtClean="0"/>
                <a:t>DM 2.0</a:t>
              </a:r>
              <a:endParaRPr lang="ko-KR" altLang="en-US" sz="1600" b="1"/>
            </a:p>
          </p:txBody>
        </p:sp>
        <p:sp>
          <p:nvSpPr>
            <p:cNvPr id="74" name="TextBox 73"/>
            <p:cNvSpPr txBox="1"/>
            <p:nvPr/>
          </p:nvSpPr>
          <p:spPr>
            <a:xfrm>
              <a:off x="4757736" y="4424363"/>
              <a:ext cx="949171" cy="313932"/>
            </a:xfrm>
            <a:prstGeom prst="rect">
              <a:avLst/>
            </a:prstGeom>
            <a:noFill/>
          </p:spPr>
          <p:txBody>
            <a:bodyPr wrap="none" rtlCol="0">
              <a:spAutoFit/>
            </a:bodyPr>
            <a:lstStyle/>
            <a:p>
              <a:r>
                <a:rPr lang="en-US" altLang="ko-KR" sz="1600" b="1" dirty="0" smtClean="0"/>
                <a:t>LWM2M</a:t>
              </a:r>
              <a:endParaRPr lang="ko-KR" altLang="en-US" sz="1600" b="1"/>
            </a:p>
          </p:txBody>
        </p:sp>
        <p:sp>
          <p:nvSpPr>
            <p:cNvPr id="2" name="왼쪽 중괄호 1"/>
            <p:cNvSpPr/>
            <p:nvPr/>
          </p:nvSpPr>
          <p:spPr bwMode="auto">
            <a:xfrm>
              <a:off x="603249" y="2901950"/>
              <a:ext cx="204942" cy="2516188"/>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75" name="왼쪽 중괄호 74"/>
            <p:cNvSpPr/>
            <p:nvPr/>
          </p:nvSpPr>
          <p:spPr bwMode="auto">
            <a:xfrm>
              <a:off x="607077" y="1377950"/>
              <a:ext cx="204942" cy="1368000"/>
            </a:xfrm>
            <a:prstGeom prst="lef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3" name="TextBox 2"/>
            <p:cNvSpPr txBox="1"/>
            <p:nvPr/>
          </p:nvSpPr>
          <p:spPr>
            <a:xfrm rot="16200000">
              <a:off x="-115428" y="1827253"/>
              <a:ext cx="930063" cy="480131"/>
            </a:xfrm>
            <a:prstGeom prst="rect">
              <a:avLst/>
            </a:prstGeom>
            <a:noFill/>
          </p:spPr>
          <p:txBody>
            <a:bodyPr wrap="none" rtlCol="0">
              <a:spAutoFit/>
            </a:bodyPr>
            <a:lstStyle/>
            <a:p>
              <a:pPr algn="ctr"/>
              <a:r>
                <a:rPr lang="en-US" altLang="ko-KR" sz="1400" b="1" dirty="0" smtClean="0"/>
                <a:t>Upper</a:t>
              </a:r>
            </a:p>
            <a:p>
              <a:pPr algn="ctr"/>
              <a:r>
                <a:rPr lang="en-US" altLang="ko-KR" sz="1400" b="1" dirty="0" smtClean="0"/>
                <a:t>Interface</a:t>
              </a:r>
              <a:endParaRPr lang="ko-KR" altLang="en-US" sz="1400" b="1"/>
            </a:p>
          </p:txBody>
        </p:sp>
        <p:sp>
          <p:nvSpPr>
            <p:cNvPr id="77" name="TextBox 76"/>
            <p:cNvSpPr txBox="1"/>
            <p:nvPr/>
          </p:nvSpPr>
          <p:spPr>
            <a:xfrm rot="16200000">
              <a:off x="-115428" y="3938441"/>
              <a:ext cx="930063" cy="480131"/>
            </a:xfrm>
            <a:prstGeom prst="rect">
              <a:avLst/>
            </a:prstGeom>
            <a:noFill/>
          </p:spPr>
          <p:txBody>
            <a:bodyPr wrap="none" rtlCol="0">
              <a:spAutoFit/>
            </a:bodyPr>
            <a:lstStyle/>
            <a:p>
              <a:pPr algn="ctr"/>
              <a:r>
                <a:rPr lang="en-US" altLang="ko-KR" sz="1400" b="1" dirty="0" smtClean="0"/>
                <a:t>Lower</a:t>
              </a:r>
            </a:p>
            <a:p>
              <a:pPr algn="ctr"/>
              <a:r>
                <a:rPr lang="en-US" altLang="ko-KR" sz="1400" b="1" dirty="0" smtClean="0"/>
                <a:t>Interface</a:t>
              </a:r>
              <a:endParaRPr lang="ko-KR" altLang="en-US" sz="1400" b="1"/>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1</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smtClean="0">
                <a:ea typeface="굴림" pitchFamily="50" charset="-127"/>
              </a:rPr>
              <a:t>Management Application Interface </a:t>
            </a:r>
            <a:r>
              <a:rPr lang="en-US" altLang="ko-KR" dirty="0">
                <a:ea typeface="굴림" pitchFamily="50" charset="-127"/>
              </a:rPr>
              <a:t>can provide below use </a:t>
            </a:r>
            <a:r>
              <a:rPr lang="en-US" altLang="ko-KR" dirty="0" smtClean="0">
                <a:ea typeface="굴림" pitchFamily="50" charset="-127"/>
              </a:rPr>
              <a:t>cases</a:t>
            </a:r>
          </a:p>
          <a:p>
            <a:pPr lvl="1"/>
            <a:r>
              <a:rPr lang="en-US" altLang="ko-KR" b="1" dirty="0" smtClean="0">
                <a:ea typeface="굴림" pitchFamily="50" charset="-127"/>
              </a:rPr>
              <a:t>Device Discovery – </a:t>
            </a:r>
            <a:r>
              <a:rPr lang="en-US" altLang="ko-KR" dirty="0" smtClean="0">
                <a:ea typeface="굴림" pitchFamily="50" charset="-127"/>
              </a:rPr>
              <a:t>Management Application can discover its devices by using the device identifier</a:t>
            </a:r>
          </a:p>
          <a:p>
            <a:pPr lvl="2"/>
            <a:r>
              <a:rPr lang="en-US" altLang="ko-KR" dirty="0" smtClean="0">
                <a:ea typeface="굴림" pitchFamily="50" charset="-127"/>
              </a:rPr>
              <a:t>Management Application sends the discovery command and the Management Server responds with the found results. The DM Server can provide the necessary information to the Management Server by collecting data using DM enablers</a:t>
            </a:r>
          </a:p>
          <a:p>
            <a:pPr lvl="1"/>
            <a:r>
              <a:rPr lang="en-US" altLang="ko-KR" b="1" dirty="0" smtClean="0">
                <a:ea typeface="굴림" pitchFamily="50" charset="-127"/>
              </a:rPr>
              <a:t>Management Command Forwarding </a:t>
            </a:r>
            <a:r>
              <a:rPr lang="en-US" altLang="ko-KR" dirty="0" smtClean="0">
                <a:ea typeface="굴림" pitchFamily="50" charset="-127"/>
              </a:rPr>
              <a:t>– Management Application can read data in the device</a:t>
            </a:r>
          </a:p>
          <a:p>
            <a:pPr lvl="2"/>
            <a:r>
              <a:rPr lang="en-US" altLang="ko-KR" dirty="0" smtClean="0">
                <a:ea typeface="굴림" pitchFamily="50" charset="-127"/>
              </a:rPr>
              <a:t>Management Application sends GET command to the Management Server. The GET command is converted to the corresponding DM enabler’s command in the network domain</a:t>
            </a:r>
          </a:p>
          <a:p>
            <a:pPr lvl="2"/>
            <a:r>
              <a:rPr lang="en-US" altLang="ko-KR" dirty="0" smtClean="0">
                <a:ea typeface="굴림" pitchFamily="50" charset="-127"/>
              </a:rPr>
              <a:t>The DM Server reads the data from the device using DM enablers. The response from the device is also converted to Management Application Interface, and delivered to Management Application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2</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smtClean="0">
                <a:ea typeface="굴림" pitchFamily="50" charset="-127"/>
              </a:rPr>
              <a:t>Management </a:t>
            </a:r>
            <a:r>
              <a:rPr lang="en-US" altLang="ko-KR" dirty="0">
                <a:ea typeface="굴림" pitchFamily="50" charset="-127"/>
              </a:rPr>
              <a:t>Application </a:t>
            </a:r>
            <a:r>
              <a:rPr lang="en-US" altLang="ko-KR" dirty="0" smtClean="0">
                <a:ea typeface="굴림" pitchFamily="50" charset="-127"/>
              </a:rPr>
              <a:t>Interface </a:t>
            </a:r>
            <a:r>
              <a:rPr lang="en-US" altLang="ko-KR" dirty="0">
                <a:ea typeface="굴림" pitchFamily="50" charset="-127"/>
              </a:rPr>
              <a:t>can provide below use </a:t>
            </a:r>
            <a:r>
              <a:rPr lang="en-US" altLang="ko-KR" dirty="0" smtClean="0">
                <a:ea typeface="굴림" pitchFamily="50" charset="-127"/>
              </a:rPr>
              <a:t>cases</a:t>
            </a:r>
          </a:p>
          <a:p>
            <a:pPr lvl="1"/>
            <a:r>
              <a:rPr lang="en-US" altLang="ko-KR" b="1" dirty="0" smtClean="0">
                <a:ea typeface="굴림" pitchFamily="50" charset="-127"/>
              </a:rPr>
              <a:t>Subscription</a:t>
            </a:r>
            <a:r>
              <a:rPr lang="en-US" altLang="ko-KR" dirty="0" smtClean="0">
                <a:ea typeface="굴림" pitchFamily="50" charset="-127"/>
              </a:rPr>
              <a:t> – Management Application can subscribe to a resource in device</a:t>
            </a:r>
          </a:p>
          <a:p>
            <a:pPr lvl="2"/>
            <a:r>
              <a:rPr lang="en-US" altLang="ko-KR" dirty="0" smtClean="0">
                <a:ea typeface="굴림" pitchFamily="50" charset="-127"/>
              </a:rPr>
              <a:t>Management Application sends the subscribe command for a resource in the device to Management Server</a:t>
            </a:r>
          </a:p>
          <a:p>
            <a:pPr lvl="2"/>
            <a:r>
              <a:rPr lang="en-US" altLang="ko-KR" dirty="0" smtClean="0">
                <a:ea typeface="굴림" pitchFamily="50" charset="-127"/>
              </a:rPr>
              <a:t>Management Server indicates the Server for this subscription. The DM Server will notify the Management Server if the resource in the device changes (this change is sensed by DM enablers). On the notification from the DM Server, the Management Server will notify the Management Application</a:t>
            </a:r>
          </a:p>
          <a:p>
            <a:pPr lvl="1"/>
            <a:r>
              <a:rPr lang="en-US" altLang="ko-KR" b="1" dirty="0" smtClean="0">
                <a:ea typeface="굴림" pitchFamily="50" charset="-127"/>
              </a:rPr>
              <a:t>Resource Group</a:t>
            </a:r>
            <a:r>
              <a:rPr lang="en-US" altLang="ko-KR" dirty="0" smtClean="0">
                <a:ea typeface="굴림" pitchFamily="50" charset="-127"/>
              </a:rPr>
              <a:t> – Management Application can manage a group of resources in the device</a:t>
            </a:r>
          </a:p>
          <a:p>
            <a:pPr lvl="2"/>
            <a:r>
              <a:rPr lang="en-US" altLang="ko-KR" dirty="0" smtClean="0">
                <a:ea typeface="굴림" pitchFamily="50" charset="-127"/>
              </a:rPr>
              <a:t>Management Application sends the group create command to Management Server. The members of the group can be resources in different devices</a:t>
            </a:r>
          </a:p>
          <a:p>
            <a:pPr lvl="2"/>
            <a:r>
              <a:rPr lang="en-US" altLang="ko-KR" dirty="0" smtClean="0">
                <a:ea typeface="굴림" pitchFamily="50" charset="-127"/>
              </a:rPr>
              <a:t>Management Application sends GET command to this group that is converted in the network domain </a:t>
            </a:r>
            <a:r>
              <a:rPr lang="en-US" altLang="ko-KR" dirty="0">
                <a:ea typeface="굴림" pitchFamily="50" charset="-127"/>
              </a:rPr>
              <a:t>to </a:t>
            </a:r>
            <a:r>
              <a:rPr lang="en-US" altLang="ko-KR" dirty="0" smtClean="0">
                <a:ea typeface="굴림" pitchFamily="50" charset="-127"/>
              </a:rPr>
              <a:t>the </a:t>
            </a:r>
            <a:r>
              <a:rPr lang="en-US" altLang="ko-KR" dirty="0">
                <a:ea typeface="굴림" pitchFamily="50" charset="-127"/>
              </a:rPr>
              <a:t>corresponding </a:t>
            </a:r>
            <a:r>
              <a:rPr lang="en-US" altLang="ko-KR" dirty="0" smtClean="0">
                <a:ea typeface="굴림" pitchFamily="50" charset="-127"/>
              </a:rPr>
              <a:t>DM enabler’s command that will be fanned out to every members of the group</a:t>
            </a:r>
          </a:p>
          <a:p>
            <a:pPr lvl="1"/>
            <a:endParaRPr lang="en-US" altLang="ko-KR" dirty="0" smtClean="0">
              <a:ea typeface="굴림" pitchFamily="50" charset="-127"/>
            </a:endParaRPr>
          </a:p>
        </p:txBody>
      </p:sp>
    </p:spTree>
    <p:extLst>
      <p:ext uri="{BB962C8B-B14F-4D97-AF65-F5344CB8AC3E}">
        <p14:creationId xmlns="" xmlns:p14="http://schemas.microsoft.com/office/powerpoint/2010/main" val="51107681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7888</TotalTime>
  <Pages>15</Pages>
  <Words>1623</Words>
  <Application>Microsoft Office PowerPoint</Application>
  <PresentationFormat>사용자 지정</PresentationFormat>
  <Paragraphs>286</Paragraphs>
  <Slides>18</Slides>
  <Notes>18</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18</vt:i4>
      </vt:variant>
    </vt:vector>
  </HeadingPairs>
  <TitlesOfParts>
    <vt:vector size="20" baseType="lpstr">
      <vt:lpstr>OMA Template</vt:lpstr>
      <vt:lpstr>Worksheet</vt:lpstr>
      <vt:lpstr>OMA-TP-2013-0131-WID_0282_MAI_V1_0_Presentation  Presentation of WID Information WID 0282 – Management Application Interface</vt:lpstr>
      <vt:lpstr>General information about the Work Item</vt:lpstr>
      <vt:lpstr>Problem/Opportunity Statement 1</vt:lpstr>
      <vt:lpstr>Problem/Opportunity Statement 2</vt:lpstr>
      <vt:lpstr>OMA DM for Management Scenarios 1</vt:lpstr>
      <vt:lpstr>OMA DM for Management Scenarios 2</vt:lpstr>
      <vt:lpstr>Management Application Interface (Extending OMA DM to Application Domain)</vt:lpstr>
      <vt:lpstr>Use Cases 1</vt:lpstr>
      <vt:lpstr>Use Cases 2</vt:lpstr>
      <vt:lpstr>Notes for Management Application Interface</vt:lpstr>
      <vt:lpstr>Gap Analysis with WSI 1</vt:lpstr>
      <vt:lpstr>Gap Analysis with WSI 2</vt:lpstr>
      <vt:lpstr>Gap Analysis with ETSI M2M</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LGE</cp:lastModifiedBy>
  <cp:revision>529</cp:revision>
  <cp:lastPrinted>1999-04-27T06:51:51Z</cp:lastPrinted>
  <dcterms:created xsi:type="dcterms:W3CDTF">2002-03-19T14:05:12Z</dcterms:created>
  <dcterms:modified xsi:type="dcterms:W3CDTF">2013-05-22T09:07:38Z</dcterms:modified>
</cp:coreProperties>
</file>