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90" r:id="rId3"/>
    <p:sldId id="257" r:id="rId4"/>
    <p:sldId id="266" r:id="rId5"/>
    <p:sldId id="267" r:id="rId6"/>
    <p:sldId id="258" r:id="rId7"/>
    <p:sldId id="259" r:id="rId8"/>
    <p:sldId id="279" r:id="rId9"/>
    <p:sldId id="269" r:id="rId10"/>
    <p:sldId id="264" r:id="rId11"/>
    <p:sldId id="283" r:id="rId12"/>
    <p:sldId id="282" r:id="rId13"/>
    <p:sldId id="280" r:id="rId14"/>
    <p:sldId id="281" r:id="rId15"/>
    <p:sldId id="261" r:id="rId16"/>
    <p:sldId id="260" r:id="rId17"/>
    <p:sldId id="263" r:id="rId18"/>
    <p:sldId id="265" r:id="rId19"/>
    <p:sldId id="287" r:id="rId20"/>
    <p:sldId id="286" r:id="rId21"/>
    <p:sldId id="288" r:id="rId22"/>
    <p:sldId id="285" r:id="rId23"/>
    <p:sldId id="289" r:id="rId24"/>
    <p:sldId id="29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9E879-AB41-44CC-869A-51FCFE890202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308E07-1603-4A11-B8A2-F0709D0757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5568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9D867-6556-4A75-AA18-4603A41CDE88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9D9FA-31AD-447B-870E-85D746EDC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964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Please ask your corporate accounts to follow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9D9FA-31AD-447B-870E-85D746EDC0A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102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5DF61-9732-449D-9EDD-6972AB359AC5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FFB7-1205-45DE-83B3-AB4DE6BDD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173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5DF61-9732-449D-9EDD-6972AB359AC5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FFB7-1205-45DE-83B3-AB4DE6BDD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686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5DF61-9732-449D-9EDD-6972AB359AC5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FFB7-1205-45DE-83B3-AB4DE6BDD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762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5DF61-9732-449D-9EDD-6972AB359AC5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FFB7-1205-45DE-83B3-AB4DE6BDD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476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5DF61-9732-449D-9EDD-6972AB359AC5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FFB7-1205-45DE-83B3-AB4DE6BDD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593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5DF61-9732-449D-9EDD-6972AB359AC5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FFB7-1205-45DE-83B3-AB4DE6BDD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23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5DF61-9732-449D-9EDD-6972AB359AC5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FFB7-1205-45DE-83B3-AB4DE6BDD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528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5DF61-9732-449D-9EDD-6972AB359AC5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FFB7-1205-45DE-83B3-AB4DE6BDD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646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5DF61-9732-449D-9EDD-6972AB359AC5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FFB7-1205-45DE-83B3-AB4DE6BDD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301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5DF61-9732-449D-9EDD-6972AB359AC5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FFB7-1205-45DE-83B3-AB4DE6BDD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298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5DF61-9732-449D-9EDD-6972AB359AC5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FFB7-1205-45DE-83B3-AB4DE6BDD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91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5DF61-9732-449D-9EDD-6972AB359AC5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0FFB7-1205-45DE-83B3-AB4DE6BDD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79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dn.jennlisak.com/wp-content/themes/catalyst/timthumb.php?src=/wp-content/uploads/2013/01/Reasons-Why-People-Unfollow-You-on-Twitter.jpg&amp;h=0&amp;w=960&amp;zc=1&amp;q=92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support.twitter.com/articles/49309-what-are-hashtags-symbols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support.twitter.com/articles/14023-what-are-replies-and-mentions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search-hom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mleonard@omaorg.org" TargetMode="External"/><Relationship Id="rId2" Type="http://schemas.openxmlformats.org/officeDocument/2006/relationships/hyperlink" Target="http://member.openmobilealliance.org/ftp/Public_documents/TP/2013/OMA-TP-2013-0196-INP_Social_Media_Accounts_and_Privacy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www.facebook.com/OpenMobileAlliance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facebook.com/OpenMobileAlliance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Social Media Presentation</a:t>
            </a:r>
            <a:br>
              <a:rPr lang="en-US" dirty="0" smtClean="0"/>
            </a:br>
            <a:r>
              <a:rPr lang="en-US" dirty="0" smtClean="0"/>
              <a:t>June 6, 2013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to interact with OMA using your social media accounts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5524169"/>
            <a:ext cx="2514600" cy="13338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5524169"/>
            <a:ext cx="327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Friday, June 6, 2013</a:t>
            </a:r>
          </a:p>
          <a:p>
            <a:r>
              <a:rPr lang="en-US" dirty="0" smtClean="0"/>
              <a:t>OMA Dublin Meeting</a:t>
            </a:r>
          </a:p>
          <a:p>
            <a:r>
              <a:rPr lang="en-US" dirty="0" smtClean="0"/>
              <a:t>Megan Leonard, mleonard@omaorg.org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42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Leonard\Pictures\twti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0" y="3781544"/>
            <a:ext cx="4248150" cy="300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Twitter: Explained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dirty="0" smtClean="0"/>
              <a:t>Post “Tweets”</a:t>
            </a:r>
          </a:p>
          <a:p>
            <a:r>
              <a:rPr lang="en-US" dirty="0" smtClean="0"/>
              <a:t>Generate “Followers”</a:t>
            </a:r>
          </a:p>
          <a:p>
            <a:r>
              <a:rPr lang="en-US" dirty="0"/>
              <a:t>Discover topics </a:t>
            </a:r>
            <a:r>
              <a:rPr lang="en-US" dirty="0" smtClean="0"/>
              <a:t>with </a:t>
            </a:r>
            <a:r>
              <a:rPr lang="en-US" dirty="0" err="1" smtClean="0"/>
              <a:t>hashtags</a:t>
            </a:r>
            <a:r>
              <a:rPr lang="en-US" dirty="0" smtClean="0"/>
              <a:t>, </a:t>
            </a:r>
            <a:r>
              <a:rPr lang="en-US" dirty="0"/>
              <a:t>“#”</a:t>
            </a:r>
          </a:p>
          <a:p>
            <a:r>
              <a:rPr lang="en-US" dirty="0" smtClean="0"/>
              <a:t>Connect with, Reply to, and Mention others using, “@”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5943600"/>
            <a:ext cx="2438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</a:t>
            </a:r>
            <a:r>
              <a:rPr lang="en-US" sz="1000" dirty="0">
                <a:hlinkClick r:id="rId4"/>
              </a:rPr>
              <a:t>http://cdn.jennlisak.com/wp-content/themes/catalyst/timthumb.php?src=/wp-content/uploads/2013/01/Reasons-Why-People-Unfollow-You-on-Twitter.jpg&amp;h=0&amp;w=960&amp;zc=1&amp;q=92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15877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Twitter: Explained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2400" y="914400"/>
            <a:ext cx="8763000" cy="5257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Following and Followers:</a:t>
            </a:r>
          </a:p>
          <a:p>
            <a:pPr lvl="1"/>
            <a:r>
              <a:rPr lang="en-US" sz="2000" dirty="0" smtClean="0"/>
              <a:t>You can find other users to follow by their name, email address, username, or discover people by searching topics or interests</a:t>
            </a:r>
          </a:p>
          <a:p>
            <a:pPr lvl="1"/>
            <a:r>
              <a:rPr lang="en-US" sz="2000" dirty="0" smtClean="0"/>
              <a:t>Click </a:t>
            </a:r>
            <a:r>
              <a:rPr lang="en-US" sz="2000" dirty="0"/>
              <a:t>on a username or navigate to a user's </a:t>
            </a:r>
            <a:r>
              <a:rPr lang="en-US" sz="2000" dirty="0" smtClean="0"/>
              <a:t>profile</a:t>
            </a:r>
          </a:p>
          <a:p>
            <a:pPr lvl="1"/>
            <a:r>
              <a:rPr lang="en-US" sz="2000" dirty="0"/>
              <a:t>Click the </a:t>
            </a:r>
            <a:r>
              <a:rPr lang="en-US" sz="2000" b="1" dirty="0"/>
              <a:t>Follow</a:t>
            </a:r>
            <a:r>
              <a:rPr lang="en-US" sz="2000" dirty="0"/>
              <a:t> button when you see it next to a user's profile photo or on a user's profile </a:t>
            </a:r>
            <a:r>
              <a:rPr lang="en-US" sz="2000" dirty="0" smtClean="0"/>
              <a:t>page</a:t>
            </a:r>
          </a:p>
          <a:p>
            <a:pPr lvl="1"/>
            <a:r>
              <a:rPr lang="en-US" sz="2000" dirty="0" smtClean="0"/>
              <a:t>Other users will do the same to Follow you</a:t>
            </a:r>
          </a:p>
          <a:p>
            <a:pPr lvl="1"/>
            <a:r>
              <a:rPr lang="en-US" sz="2000" dirty="0" smtClean="0"/>
              <a:t>If you have a protected account, you will need to approve each follow request</a:t>
            </a:r>
          </a:p>
        </p:txBody>
      </p:sp>
      <p:pic>
        <p:nvPicPr>
          <p:cNvPr id="3074" name="Picture 2" descr="C:\Users\MLeonard\Pictures\ETS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886200"/>
            <a:ext cx="6428284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311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Twitter: Explained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943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Posting a Tweet:</a:t>
            </a:r>
          </a:p>
          <a:p>
            <a:pPr lvl="1"/>
            <a:r>
              <a:rPr lang="en-US" sz="1800" dirty="0" smtClean="0"/>
              <a:t>A “Tweet” can be used as a noun or a verb referring to the act of posting a message or the message itself on Twitter</a:t>
            </a:r>
          </a:p>
          <a:p>
            <a:pPr lvl="1"/>
            <a:r>
              <a:rPr lang="en-US" sz="1800" dirty="0" smtClean="0"/>
              <a:t>Type </a:t>
            </a:r>
            <a:r>
              <a:rPr lang="en-US" sz="1800" dirty="0"/>
              <a:t>your Tweet into the box on the left side of your screen, or click the blue compose new Tweet button in the top navigation bar</a:t>
            </a:r>
          </a:p>
          <a:p>
            <a:pPr lvl="1"/>
            <a:r>
              <a:rPr lang="en-US" sz="1800" dirty="0" smtClean="0"/>
              <a:t>Make </a:t>
            </a:r>
            <a:r>
              <a:rPr lang="en-US" sz="1800" dirty="0"/>
              <a:t>sure your update is fewer than 140 </a:t>
            </a:r>
            <a:r>
              <a:rPr lang="en-US" sz="1800" dirty="0" smtClean="0"/>
              <a:t>characters- remaining </a:t>
            </a:r>
            <a:r>
              <a:rPr lang="en-US" sz="1800" dirty="0"/>
              <a:t>characters show up as a number below the </a:t>
            </a:r>
            <a:r>
              <a:rPr lang="en-US" sz="1800" dirty="0" smtClean="0"/>
              <a:t>box</a:t>
            </a:r>
            <a:endParaRPr lang="en-US" sz="1800" dirty="0"/>
          </a:p>
          <a:p>
            <a:pPr lvl="1"/>
            <a:r>
              <a:rPr lang="en-US" sz="1800" dirty="0"/>
              <a:t>Click the Tweet button to post the Tweet to your </a:t>
            </a:r>
            <a:r>
              <a:rPr lang="en-US" sz="1800" dirty="0" smtClean="0"/>
              <a:t>profile </a:t>
            </a:r>
            <a:endParaRPr lang="en-US" sz="1800" dirty="0"/>
          </a:p>
          <a:p>
            <a:pPr lvl="1"/>
            <a:r>
              <a:rPr lang="en-US" sz="1800" dirty="0"/>
              <a:t>You will immediately see your Tweet in the timeline on your </a:t>
            </a:r>
            <a:r>
              <a:rPr lang="en-US" sz="1800" dirty="0" smtClean="0"/>
              <a:t>homepage</a:t>
            </a:r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marL="457200" lvl="1" indent="0">
              <a:buNone/>
            </a:pPr>
            <a:endParaRPr lang="en-US" sz="1500" dirty="0" smtClean="0"/>
          </a:p>
          <a:p>
            <a:pPr marL="457200" lvl="1" indent="0">
              <a:buNone/>
            </a:pPr>
            <a:endParaRPr lang="en-US" sz="15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  <p:pic>
        <p:nvPicPr>
          <p:cNvPr id="8" name="Picture 2" descr="C:\Users\MLeonard\Pictures\twee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003" y="3886200"/>
            <a:ext cx="4907197" cy="288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90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Twitter: Explained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2578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Hashtags</a:t>
            </a:r>
            <a:r>
              <a:rPr lang="en-US" dirty="0" smtClean="0"/>
              <a:t> (#):</a:t>
            </a:r>
          </a:p>
          <a:p>
            <a:pPr lvl="1"/>
            <a:r>
              <a:rPr lang="en-US" dirty="0"/>
              <a:t>The </a:t>
            </a:r>
            <a:r>
              <a:rPr lang="en-US" dirty="0" err="1"/>
              <a:t>hashtag</a:t>
            </a:r>
            <a:r>
              <a:rPr lang="en-US" dirty="0"/>
              <a:t> symbol, </a:t>
            </a:r>
            <a:r>
              <a:rPr lang="en-US" b="1" dirty="0"/>
              <a:t>#,</a:t>
            </a:r>
            <a:r>
              <a:rPr lang="en-US" dirty="0"/>
              <a:t> before a relevant keyword or phrase (no spaces) in your Tweet categorizes those Tweets and help them show more easily in search</a:t>
            </a:r>
          </a:p>
          <a:p>
            <a:pPr lvl="1"/>
            <a:r>
              <a:rPr lang="en-US" dirty="0" smtClean="0"/>
              <a:t>Use </a:t>
            </a:r>
            <a:r>
              <a:rPr lang="en-US" dirty="0" err="1"/>
              <a:t>hashtags</a:t>
            </a:r>
            <a:r>
              <a:rPr lang="en-US" dirty="0"/>
              <a:t> to categorize Tweets by </a:t>
            </a:r>
            <a:r>
              <a:rPr lang="en-US" dirty="0" smtClean="0"/>
              <a:t>keyword</a:t>
            </a:r>
            <a:endParaRPr lang="en-US" dirty="0"/>
          </a:p>
          <a:p>
            <a:pPr lvl="1"/>
            <a:r>
              <a:rPr lang="en-US" dirty="0" smtClean="0"/>
              <a:t>Clicking </a:t>
            </a:r>
            <a:r>
              <a:rPr lang="en-US" dirty="0"/>
              <a:t>on a </a:t>
            </a:r>
            <a:r>
              <a:rPr lang="en-US" dirty="0" err="1"/>
              <a:t>hashtagged</a:t>
            </a:r>
            <a:r>
              <a:rPr lang="en-US" dirty="0"/>
              <a:t> word in any message shows you all other Tweets marked with that </a:t>
            </a:r>
            <a:r>
              <a:rPr lang="en-US" dirty="0" smtClean="0"/>
              <a:t>keyword</a:t>
            </a:r>
            <a:endParaRPr lang="en-US" dirty="0"/>
          </a:p>
          <a:p>
            <a:pPr lvl="1"/>
            <a:r>
              <a:rPr lang="en-US" dirty="0" err="1"/>
              <a:t>Hashtags</a:t>
            </a:r>
            <a:r>
              <a:rPr lang="en-US" dirty="0"/>
              <a:t> can occur anywhere in the Tweet – at the beginning, middle, or </a:t>
            </a:r>
            <a:r>
              <a:rPr lang="en-US" dirty="0" smtClean="0"/>
              <a:t>end</a:t>
            </a:r>
            <a:endParaRPr lang="en-US" dirty="0"/>
          </a:p>
          <a:p>
            <a:pPr lvl="1"/>
            <a:r>
              <a:rPr lang="en-US" dirty="0" err="1"/>
              <a:t>Hashtagged</a:t>
            </a:r>
            <a:r>
              <a:rPr lang="en-US" dirty="0"/>
              <a:t> words that become very popular are often Trending </a:t>
            </a:r>
            <a:r>
              <a:rPr lang="en-US" dirty="0" smtClean="0"/>
              <a:t>Topics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r>
              <a:rPr lang="en-US" sz="1600" dirty="0" smtClean="0"/>
              <a:t>Source: </a:t>
            </a:r>
            <a:r>
              <a:rPr lang="en-US" sz="1600" dirty="0">
                <a:hlinkClick r:id="rId2"/>
              </a:rPr>
              <a:t>https://support.twitter.com/articles/49309-what-are-hashtags-symbols</a:t>
            </a:r>
            <a:endParaRPr lang="en-US"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5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Twitter: Explained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@ Symbol:</a:t>
            </a:r>
          </a:p>
          <a:p>
            <a:pPr lvl="1"/>
            <a:r>
              <a:rPr lang="en-US" dirty="0"/>
              <a:t>The @ sign is used to call out usernames </a:t>
            </a:r>
            <a:r>
              <a:rPr lang="en-US" dirty="0" smtClean="0"/>
              <a:t>in Tweets- when </a:t>
            </a:r>
            <a:r>
              <a:rPr lang="en-US" dirty="0"/>
              <a:t>a username is preceded by the @ sign, it becomes a link to a Twitter </a:t>
            </a:r>
            <a:r>
              <a:rPr lang="en-US" dirty="0" smtClean="0"/>
              <a:t>profile</a:t>
            </a:r>
          </a:p>
          <a:p>
            <a:pPr lvl="1"/>
            <a:r>
              <a:rPr lang="en-US" dirty="0"/>
              <a:t>You can join the conversation on Twitter by @replying to others and by </a:t>
            </a:r>
            <a:r>
              <a:rPr lang="en-US" dirty="0" smtClean="0"/>
              <a:t>@mentioning </a:t>
            </a:r>
            <a:r>
              <a:rPr lang="en-US" dirty="0"/>
              <a:t>them in your own </a:t>
            </a:r>
            <a:r>
              <a:rPr lang="en-US" dirty="0" smtClean="0"/>
              <a:t>Tweets</a:t>
            </a:r>
          </a:p>
          <a:p>
            <a:pPr lvl="1"/>
            <a:r>
              <a:rPr lang="en-US" dirty="0"/>
              <a:t>Any Tweet that is an @reply </a:t>
            </a:r>
            <a:r>
              <a:rPr lang="en-US" dirty="0" smtClean="0"/>
              <a:t>or @mention to </a:t>
            </a:r>
            <a:r>
              <a:rPr lang="en-US" dirty="0"/>
              <a:t>you begins with your username and will show up in your Mentions tab on the </a:t>
            </a:r>
            <a:r>
              <a:rPr lang="en-US" dirty="0" smtClean="0"/>
              <a:t>“@Connect” page</a:t>
            </a:r>
          </a:p>
          <a:p>
            <a:pPr marL="57150" indent="0">
              <a:buNone/>
            </a:pPr>
            <a:endParaRPr lang="en-US" sz="1500" dirty="0" smtClean="0"/>
          </a:p>
          <a:p>
            <a:pPr marL="463550" indent="0">
              <a:buNone/>
            </a:pPr>
            <a:r>
              <a:rPr lang="en-US" sz="1500" dirty="0" smtClean="0"/>
              <a:t>More information: </a:t>
            </a:r>
          </a:p>
          <a:p>
            <a:pPr marL="463550" indent="0">
              <a:buNone/>
            </a:pPr>
            <a:r>
              <a:rPr lang="en-US" sz="1500" dirty="0" smtClean="0">
                <a:hlinkClick r:id="rId2"/>
              </a:rPr>
              <a:t>https</a:t>
            </a:r>
            <a:r>
              <a:rPr lang="en-US" sz="1500" dirty="0">
                <a:hlinkClick r:id="rId2"/>
              </a:rPr>
              <a:t>://support.twitter.com/articles/14023-what-are-replies-and-mentions</a:t>
            </a:r>
            <a:endParaRPr lang="en-US" sz="15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7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OMA Twitter Account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16002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Audience: Industry, media and the public interested in mobile and wireless</a:t>
            </a:r>
          </a:p>
          <a:p>
            <a:r>
              <a:rPr lang="en-US" dirty="0" smtClean="0"/>
              <a:t>Only </a:t>
            </a:r>
            <a:r>
              <a:rPr lang="en-US" dirty="0"/>
              <a:t>Communications and Event staff can post to the @</a:t>
            </a:r>
            <a:r>
              <a:rPr lang="en-US" dirty="0" err="1"/>
              <a:t>OpenMobileA</a:t>
            </a:r>
            <a:r>
              <a:rPr lang="en-US" dirty="0"/>
              <a:t> account</a:t>
            </a:r>
          </a:p>
          <a:p>
            <a:r>
              <a:rPr lang="en-US" dirty="0" smtClean="0"/>
              <a:t>Content </a:t>
            </a:r>
            <a:r>
              <a:rPr lang="en-US" dirty="0"/>
              <a:t>focus on a variety of topics, including:</a:t>
            </a:r>
          </a:p>
          <a:p>
            <a:pPr marL="804863" lvl="2" indent="-463550"/>
            <a:r>
              <a:rPr lang="en-US" dirty="0"/>
              <a:t>OMA news and events</a:t>
            </a:r>
          </a:p>
          <a:p>
            <a:pPr marL="804863" lvl="2" indent="-463550"/>
            <a:r>
              <a:rPr lang="en-US" dirty="0"/>
              <a:t>Industry news involving OMA technology </a:t>
            </a:r>
          </a:p>
          <a:p>
            <a:pPr marL="804863" lvl="2" indent="-463550"/>
            <a:r>
              <a:rPr lang="en-US" dirty="0"/>
              <a:t>Broader mobile/wireless industry topics </a:t>
            </a:r>
          </a:p>
          <a:p>
            <a:pPr marL="804863" lvl="2" indent="-463550"/>
            <a:r>
              <a:rPr lang="en-US" dirty="0"/>
              <a:t>Best practices in mobile specifications </a:t>
            </a:r>
            <a:endParaRPr lang="en-US" dirty="0" smtClean="0"/>
          </a:p>
          <a:p>
            <a:pPr marL="627063" lvl="2" indent="177800">
              <a:buNone/>
            </a:pPr>
            <a:r>
              <a:rPr lang="en-US" dirty="0" smtClean="0"/>
              <a:t>development</a:t>
            </a:r>
            <a:endParaRPr lang="en-US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3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Twitter Account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Follow OMA at: @</a:t>
            </a:r>
            <a:r>
              <a:rPr lang="en-US" sz="3200" dirty="0" err="1" smtClean="0"/>
              <a:t>OpenMobileA</a:t>
            </a:r>
            <a:endParaRPr lang="en-US" sz="32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dirty="0"/>
              <a:t>Members can engage in the Twitter conversation by tweeting to @</a:t>
            </a:r>
            <a:r>
              <a:rPr lang="en-US" sz="3200" dirty="0" err="1"/>
              <a:t>OpenMobileA</a:t>
            </a:r>
            <a:r>
              <a:rPr lang="en-US" sz="3200" dirty="0"/>
              <a:t> from your individual or company </a:t>
            </a:r>
            <a:r>
              <a:rPr lang="en-US" sz="3200" dirty="0" smtClean="0"/>
              <a:t>accounts</a:t>
            </a:r>
          </a:p>
          <a:p>
            <a:r>
              <a:rPr lang="en-US" dirty="0" smtClean="0"/>
              <a:t>Make use of @ reply and # </a:t>
            </a:r>
            <a:r>
              <a:rPr lang="en-US" dirty="0" err="1" smtClean="0"/>
              <a:t>hashtags</a:t>
            </a:r>
            <a:endParaRPr lang="en-US" dirty="0" smtClean="0"/>
          </a:p>
          <a:p>
            <a:r>
              <a:rPr lang="en-US" dirty="0" smtClean="0"/>
              <a:t>Search for people, topics, discussions using the toolbar or here: </a:t>
            </a:r>
            <a:r>
              <a:rPr lang="en-US" dirty="0" smtClean="0">
                <a:hlinkClick r:id="rId3"/>
              </a:rPr>
              <a:t>https://twitter.com/search-home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39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Twitter Content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Perception of </a:t>
            </a:r>
            <a:r>
              <a:rPr lang="en-US" dirty="0" smtClean="0"/>
              <a:t>OMA and members </a:t>
            </a:r>
            <a:r>
              <a:rPr lang="en-US" dirty="0"/>
              <a:t>as thought leader, in areas such as:</a:t>
            </a:r>
          </a:p>
          <a:p>
            <a:pPr lvl="2"/>
            <a:r>
              <a:rPr lang="en-US" dirty="0"/>
              <a:t>DM</a:t>
            </a:r>
          </a:p>
          <a:p>
            <a:pPr lvl="2"/>
            <a:r>
              <a:rPr lang="en-US" dirty="0"/>
              <a:t>APIs</a:t>
            </a:r>
          </a:p>
          <a:p>
            <a:pPr lvl="2"/>
            <a:r>
              <a:rPr lang="en-US" dirty="0"/>
              <a:t>M2M</a:t>
            </a:r>
          </a:p>
          <a:p>
            <a:pPr lvl="2"/>
            <a:r>
              <a:rPr lang="en-US" dirty="0"/>
              <a:t>LBS</a:t>
            </a:r>
          </a:p>
          <a:p>
            <a:pPr lvl="2"/>
            <a:r>
              <a:rPr lang="en-US" dirty="0"/>
              <a:t>Apps development</a:t>
            </a:r>
          </a:p>
          <a:p>
            <a:pPr lvl="2"/>
            <a:r>
              <a:rPr lang="en-US" dirty="0"/>
              <a:t>Social Networking</a:t>
            </a:r>
          </a:p>
          <a:p>
            <a:pPr lvl="2"/>
            <a:r>
              <a:rPr lang="en-US" dirty="0"/>
              <a:t>Big data as it relates to mobile (advertising, commerce, mobile codes, etc…)</a:t>
            </a:r>
          </a:p>
          <a:p>
            <a:pPr lvl="2"/>
            <a:r>
              <a:rPr lang="en-US" dirty="0"/>
              <a:t>Enterprise mobile (BYOD)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14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LinkedIn Account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Your profile is a reflection of your resume and bio as well as reference letters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Your profile demonstrates your areas of expertise, skills, and education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Connect with colleagues, business partners, classmates, and customers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Can be used to research customers and prospective sales and business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A source for industry news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8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LinkedIn Account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200" y="1295400"/>
            <a:ext cx="8915400" cy="2362200"/>
          </a:xfrm>
        </p:spPr>
        <p:txBody>
          <a:bodyPr>
            <a:normAutofit fontScale="85000" lnSpcReduction="20000"/>
          </a:bodyPr>
          <a:lstStyle/>
          <a:p>
            <a:pPr marL="398463" lvl="1" indent="-339725">
              <a:buFont typeface="Arial" pitchFamily="34" charset="0"/>
              <a:buChar char="•"/>
            </a:pPr>
            <a:r>
              <a:rPr lang="en-US" dirty="0" smtClean="0"/>
              <a:t>Use the search toolbar to find people, your company and other companies – Follow these company pages to have announcements in your news feed</a:t>
            </a:r>
          </a:p>
          <a:p>
            <a:pPr marL="398463" lvl="1" indent="-339725">
              <a:buFont typeface="Arial" pitchFamily="34" charset="0"/>
              <a:buChar char="•"/>
            </a:pPr>
            <a:r>
              <a:rPr lang="en-US" dirty="0" smtClean="0"/>
              <a:t>Join interesting groups in your target industry by searching key words of your market, technology, or industry</a:t>
            </a:r>
          </a:p>
          <a:p>
            <a:pPr marL="398463" lvl="1" indent="-339725">
              <a:buFont typeface="Arial" pitchFamily="34" charset="0"/>
              <a:buChar char="•"/>
            </a:pPr>
            <a:r>
              <a:rPr lang="en-US" dirty="0" smtClean="0"/>
              <a:t>Get introduced to people through common connections and in groups</a:t>
            </a:r>
          </a:p>
        </p:txBody>
      </p:sp>
      <p:pic>
        <p:nvPicPr>
          <p:cNvPr id="8" name="Picture 2" descr="C:\Users\MLeonard\Pictures\Linked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352800"/>
            <a:ext cx="6705600" cy="339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67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u="sng" dirty="0">
                <a:solidFill>
                  <a:srgbClr val="FF0000"/>
                </a:solidFill>
              </a:rPr>
              <a:t>Disclaimer: </a:t>
            </a:r>
            <a:r>
              <a:rPr lang="en-US" dirty="0">
                <a:solidFill>
                  <a:srgbClr val="FF0000"/>
                </a:solidFill>
              </a:rPr>
              <a:t>Check your own company’s social media policy. Your corporation may have its own social media guidelines, which supersede all social recommendations made by OMA.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5524169"/>
            <a:ext cx="2514600" cy="133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85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LinkedIn: Groups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2400" y="1295400"/>
            <a:ext cx="3886200" cy="5410200"/>
          </a:xfrm>
        </p:spPr>
        <p:txBody>
          <a:bodyPr>
            <a:normAutofit fontScale="92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/>
              <a:t>Staff and Members should join and participate in topical groups related to OMA technologies as you find them on </a:t>
            </a:r>
            <a:r>
              <a:rPr lang="en-US" dirty="0" smtClean="0"/>
              <a:t>LinkedIn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/>
              <a:t>Groups do not have to be started by an OMA staff/member or even have the name OMA in the </a:t>
            </a:r>
            <a:r>
              <a:rPr lang="en-US" dirty="0" smtClean="0"/>
              <a:t>group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any </a:t>
            </a:r>
            <a:r>
              <a:rPr lang="en-US" dirty="0"/>
              <a:t>group related to topics we discuss in OMA is worth joining to see if there is valuable </a:t>
            </a:r>
            <a:r>
              <a:rPr lang="en-US" dirty="0" smtClean="0"/>
              <a:t>discussion and bring OMA into those discussions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  <p:pic>
        <p:nvPicPr>
          <p:cNvPr id="5124" name="Picture 4" descr="C:\Users\MLeonard\Pictures\LI Group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651559"/>
            <a:ext cx="4956392" cy="3834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52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LinkedIn: Groups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86400"/>
          </a:xfrm>
        </p:spPr>
        <p:txBody>
          <a:bodyPr/>
          <a:lstStyle/>
          <a:p>
            <a:r>
              <a:rPr lang="en-US" dirty="0" smtClean="0"/>
              <a:t>Once you join a group, the Goal </a:t>
            </a:r>
            <a:r>
              <a:rPr lang="en-US" dirty="0"/>
              <a:t>is to build OMA credibility as an expert on specific technology topics</a:t>
            </a:r>
          </a:p>
          <a:p>
            <a:pPr lvl="1"/>
            <a:r>
              <a:rPr lang="en-US" dirty="0"/>
              <a:t>Post links to specifications from the PUBLIC OMA </a:t>
            </a:r>
            <a:r>
              <a:rPr lang="en-US" dirty="0" smtClean="0"/>
              <a:t>website</a:t>
            </a:r>
          </a:p>
          <a:p>
            <a:pPr lvl="1"/>
            <a:r>
              <a:rPr lang="en-US" dirty="0"/>
              <a:t>Discuss PUBLIC OMA information </a:t>
            </a:r>
            <a:r>
              <a:rPr lang="en-US" dirty="0" smtClean="0"/>
              <a:t>only</a:t>
            </a:r>
            <a:endParaRPr lang="en-US" dirty="0"/>
          </a:p>
          <a:p>
            <a:r>
              <a:rPr lang="en-US" dirty="0"/>
              <a:t>Discuss related industry </a:t>
            </a:r>
            <a:r>
              <a:rPr lang="en-US" dirty="0" smtClean="0"/>
              <a:t>events</a:t>
            </a:r>
          </a:p>
          <a:p>
            <a:r>
              <a:rPr lang="en-US" dirty="0" smtClean="0"/>
              <a:t>Examples of Groups to join: </a:t>
            </a:r>
          </a:p>
          <a:p>
            <a:pPr lvl="1"/>
            <a:r>
              <a:rPr lang="en-US" dirty="0" smtClean="0"/>
              <a:t>Telecom APIs</a:t>
            </a:r>
          </a:p>
          <a:p>
            <a:pPr lvl="1"/>
            <a:r>
              <a:rPr lang="en-US" dirty="0"/>
              <a:t>OMA DM - Device Management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35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OMA LinkedIn Company Page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Audience: Business community at large, current members and potential OMA members</a:t>
            </a:r>
          </a:p>
          <a:p>
            <a:r>
              <a:rPr lang="en-US" dirty="0"/>
              <a:t>Postings only by </a:t>
            </a:r>
            <a:r>
              <a:rPr lang="en-US" dirty="0" smtClean="0"/>
              <a:t>“Admin” of the company page, which is OMA </a:t>
            </a:r>
            <a:r>
              <a:rPr lang="en-US" dirty="0"/>
              <a:t>staff</a:t>
            </a:r>
          </a:p>
          <a:p>
            <a:pPr lvl="1"/>
            <a:r>
              <a:rPr lang="en-US" dirty="0"/>
              <a:t>OMA PR, announcements and </a:t>
            </a:r>
            <a:r>
              <a:rPr lang="en-US" dirty="0" smtClean="0"/>
              <a:t>events </a:t>
            </a:r>
            <a:r>
              <a:rPr lang="en-US" dirty="0"/>
              <a:t>posted </a:t>
            </a:r>
            <a:r>
              <a:rPr lang="en-US" dirty="0" smtClean="0"/>
              <a:t>here</a:t>
            </a:r>
          </a:p>
          <a:p>
            <a:pPr lvl="1"/>
            <a:r>
              <a:rPr lang="en-US" dirty="0" smtClean="0"/>
              <a:t>Members can request to have information posted on this page through OMA staff</a:t>
            </a:r>
            <a:endParaRPr lang="en-US" dirty="0"/>
          </a:p>
          <a:p>
            <a:pPr lvl="1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87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Media Contest </a:t>
            </a:r>
            <a:r>
              <a:rPr lang="en-US" dirty="0" smtClean="0">
                <a:solidFill>
                  <a:srgbClr val="FF0000"/>
                </a:solidFill>
              </a:rPr>
              <a:t>This Week!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top 3 individuals and the top working group to generate a social conversation with the most likes, replies, and interactions will win</a:t>
            </a:r>
          </a:p>
          <a:p>
            <a:r>
              <a:rPr lang="en-US" dirty="0" smtClean="0"/>
              <a:t>Congratulations to:</a:t>
            </a:r>
          </a:p>
          <a:p>
            <a:pPr lvl="1"/>
            <a:r>
              <a:rPr lang="en-US" dirty="0" smtClean="0"/>
              <a:t>Bryan Sullivan</a:t>
            </a:r>
          </a:p>
          <a:p>
            <a:pPr lvl="1"/>
            <a:r>
              <a:rPr lang="en-US" dirty="0" smtClean="0"/>
              <a:t>Gary Jones</a:t>
            </a:r>
          </a:p>
          <a:p>
            <a:pPr lvl="1"/>
            <a:r>
              <a:rPr lang="en-US" dirty="0" smtClean="0"/>
              <a:t>Kay Fritz</a:t>
            </a:r>
          </a:p>
          <a:p>
            <a:pPr lvl="1"/>
            <a:r>
              <a:rPr lang="en-US" dirty="0" smtClean="0"/>
              <a:t>Elad Granot</a:t>
            </a:r>
          </a:p>
          <a:p>
            <a:pPr lvl="1"/>
            <a:r>
              <a:rPr lang="en-US" dirty="0" smtClean="0"/>
              <a:t>IOP Working Group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9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Do!</a:t>
            </a:r>
          </a:p>
          <a:p>
            <a:pPr lvl="1"/>
            <a:r>
              <a:rPr lang="en-US" sz="2600" dirty="0" smtClean="0"/>
              <a:t>Know and follow your own company’s social media policy!</a:t>
            </a:r>
          </a:p>
          <a:p>
            <a:pPr lvl="1"/>
            <a:r>
              <a:rPr lang="en-US" sz="2600" dirty="0" smtClean="0"/>
              <a:t>Remember to “Like” the OMA External Facebook page</a:t>
            </a:r>
          </a:p>
          <a:p>
            <a:pPr lvl="1"/>
            <a:r>
              <a:rPr lang="en-US" sz="2600" dirty="0" smtClean="0"/>
              <a:t>Follow @</a:t>
            </a:r>
            <a:r>
              <a:rPr lang="en-US" sz="2600" dirty="0" err="1" smtClean="0"/>
              <a:t>OpenMobileA</a:t>
            </a:r>
            <a:r>
              <a:rPr lang="en-US" sz="2600" dirty="0" smtClean="0"/>
              <a:t> on Twitter</a:t>
            </a:r>
          </a:p>
          <a:p>
            <a:pPr lvl="1"/>
            <a:r>
              <a:rPr lang="en-US" sz="2600" dirty="0" smtClean="0"/>
              <a:t>Engage other users in the industry </a:t>
            </a:r>
          </a:p>
          <a:p>
            <a:pPr lvl="1"/>
            <a:r>
              <a:rPr lang="en-US" sz="2600" dirty="0" smtClean="0"/>
              <a:t>Join Groups on LinkedIn based on your expertise and share OMA in discussions</a:t>
            </a:r>
          </a:p>
          <a:p>
            <a:pPr lvl="1"/>
            <a:r>
              <a:rPr lang="en-US" sz="2600" dirty="0" smtClean="0"/>
              <a:t>Participate in this week’s social media contest!</a:t>
            </a:r>
          </a:p>
          <a:p>
            <a:pPr marL="457200" lvl="1" indent="0">
              <a:buNone/>
            </a:pPr>
            <a:endParaRPr lang="en-US" sz="26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71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being “Social” is all about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Asking and answering questions</a:t>
            </a:r>
          </a:p>
          <a:p>
            <a:r>
              <a:rPr lang="en-US" dirty="0" smtClean="0"/>
              <a:t>Starting and joining conversations</a:t>
            </a:r>
          </a:p>
          <a:p>
            <a:r>
              <a:rPr lang="en-US" dirty="0" smtClean="0"/>
              <a:t>Adding Value through advice, expertise, solutions, etc.</a:t>
            </a:r>
          </a:p>
          <a:p>
            <a:r>
              <a:rPr lang="en-US" dirty="0" smtClean="0"/>
              <a:t>Following “Influencers”</a:t>
            </a:r>
          </a:p>
          <a:p>
            <a:r>
              <a:rPr lang="en-US" dirty="0" smtClean="0"/>
              <a:t>Engaging others to “Like” or “Follow” you</a:t>
            </a:r>
          </a:p>
          <a:p>
            <a:r>
              <a:rPr lang="en-US" dirty="0" smtClean="0"/>
              <a:t>NOT for one-way conversations and marketing, spamming</a:t>
            </a:r>
          </a:p>
          <a:p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5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Will Cover Today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>
            <a:normAutofit/>
          </a:bodyPr>
          <a:lstStyle/>
          <a:p>
            <a:r>
              <a:rPr lang="en-US" sz="3000" dirty="0" smtClean="0"/>
              <a:t>Outlining the Basics of your Facebook Account</a:t>
            </a:r>
          </a:p>
          <a:p>
            <a:r>
              <a:rPr lang="en-US" sz="3000" dirty="0" smtClean="0"/>
              <a:t>Joining the Internal OMA Facebook Group</a:t>
            </a:r>
          </a:p>
          <a:p>
            <a:r>
              <a:rPr lang="en-US" sz="3000" dirty="0" smtClean="0"/>
              <a:t>Posting to the External OMA Facebook Page</a:t>
            </a:r>
          </a:p>
          <a:p>
            <a:r>
              <a:rPr lang="en-US" sz="3000" dirty="0" smtClean="0"/>
              <a:t>Using your Twitter Account Effectively</a:t>
            </a:r>
          </a:p>
          <a:p>
            <a:r>
              <a:rPr lang="en-US" sz="3000" dirty="0" smtClean="0"/>
              <a:t>Engaging with the OMA Twitter Account</a:t>
            </a:r>
          </a:p>
          <a:p>
            <a:r>
              <a:rPr lang="en-US" sz="3000" dirty="0" smtClean="0"/>
              <a:t>Demonstrating Expertise with your LinkedIn Account</a:t>
            </a:r>
          </a:p>
          <a:p>
            <a:r>
              <a:rPr lang="en-US" sz="3000" dirty="0" smtClean="0"/>
              <a:t>Building the OMA name through LinkedIn</a:t>
            </a:r>
          </a:p>
          <a:p>
            <a:endParaRPr lang="en-US" sz="3000" dirty="0" smtClean="0"/>
          </a:p>
          <a:p>
            <a:endParaRPr lang="en-US" sz="3000" dirty="0" smtClean="0"/>
          </a:p>
          <a:p>
            <a:endParaRPr lang="en-US" sz="30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83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Steps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>
            <a:normAutofit lnSpcReduction="10000"/>
          </a:bodyPr>
          <a:lstStyle/>
          <a:p>
            <a:r>
              <a:rPr lang="en-US" sz="3000" dirty="0" smtClean="0"/>
              <a:t> Create an account on these social media sites:</a:t>
            </a:r>
          </a:p>
          <a:p>
            <a:pPr lvl="1"/>
            <a:r>
              <a:rPr lang="en-US" sz="2600" dirty="0" smtClean="0"/>
              <a:t>Facebook</a:t>
            </a:r>
          </a:p>
          <a:p>
            <a:pPr lvl="1"/>
            <a:r>
              <a:rPr lang="en-US" sz="2600" dirty="0" smtClean="0"/>
              <a:t>Twitter</a:t>
            </a:r>
          </a:p>
          <a:p>
            <a:pPr lvl="1"/>
            <a:r>
              <a:rPr lang="en-US" sz="2600" dirty="0" smtClean="0"/>
              <a:t>LinkedIn</a:t>
            </a:r>
          </a:p>
          <a:p>
            <a:r>
              <a:rPr lang="en-US" sz="3000" dirty="0" smtClean="0"/>
              <a:t>A helpful guide: </a:t>
            </a:r>
            <a:r>
              <a:rPr lang="en-US" sz="2800" u="sng" dirty="0">
                <a:hlinkClick r:id="rId2"/>
              </a:rPr>
              <a:t>http://</a:t>
            </a:r>
            <a:r>
              <a:rPr lang="en-US" sz="2800" u="sng" dirty="0" smtClean="0">
                <a:hlinkClick r:id="rId2"/>
              </a:rPr>
              <a:t>member.openmobilealliance.org/ftp/Public_documents/TP/2013/OMA-TP-2013-0196-INP_Social_Media_Accounts_and_Privacy.zip</a:t>
            </a:r>
            <a:r>
              <a:rPr lang="en-US" sz="2800" u="sng" dirty="0" smtClean="0"/>
              <a:t> </a:t>
            </a:r>
            <a:endParaRPr lang="en-US" sz="3000" dirty="0" smtClean="0"/>
          </a:p>
          <a:p>
            <a:r>
              <a:rPr lang="en-US" sz="3000" dirty="0" smtClean="0"/>
              <a:t>If you need additional assistance, email Megan &lt; </a:t>
            </a:r>
            <a:r>
              <a:rPr lang="en-US" sz="3000" dirty="0" smtClean="0">
                <a:hlinkClick r:id="rId3"/>
              </a:rPr>
              <a:t>mleonard@omaorg.org</a:t>
            </a:r>
            <a:r>
              <a:rPr lang="en-US" sz="3000" dirty="0" smtClean="0"/>
              <a:t> &gt;</a:t>
            </a:r>
          </a:p>
          <a:p>
            <a:endParaRPr lang="en-US" sz="3000" dirty="0" smtClean="0"/>
          </a:p>
          <a:p>
            <a:endParaRPr lang="en-US" sz="30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1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Facebook Account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200" y="1371600"/>
            <a:ext cx="4876800" cy="52577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Easy to use for personal and business</a:t>
            </a:r>
          </a:p>
          <a:p>
            <a:r>
              <a:rPr lang="en-US" dirty="0" smtClean="0"/>
              <a:t>Ideas for Use for Business:</a:t>
            </a:r>
          </a:p>
          <a:p>
            <a:pPr lvl="1"/>
            <a:r>
              <a:rPr lang="en-US" dirty="0" smtClean="0"/>
              <a:t>Use the search tool bar to “Like” pages and join groups based on content</a:t>
            </a:r>
          </a:p>
          <a:p>
            <a:pPr lvl="1"/>
            <a:r>
              <a:rPr lang="en-US" dirty="0" smtClean="0"/>
              <a:t>Demonstrate your expertise on these pages by sharing your knowledge and OMA work</a:t>
            </a:r>
          </a:p>
          <a:p>
            <a:pPr lvl="1"/>
            <a:r>
              <a:rPr lang="en-US" dirty="0" smtClean="0"/>
              <a:t>Interact with other community members through pages and groups instead of as “friends” </a:t>
            </a:r>
          </a:p>
          <a:p>
            <a:pPr lvl="1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  <p:pic>
        <p:nvPicPr>
          <p:cNvPr id="1027" name="Picture 3" descr="C:\Users\MLeonard\Pictures\GSMA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868488"/>
            <a:ext cx="4195849" cy="399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26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OMA External Facebook Page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OMA Page: </a:t>
            </a:r>
            <a:r>
              <a:rPr lang="en-US" dirty="0">
                <a:hlinkClick r:id="rId2"/>
              </a:rPr>
              <a:t>https://www.facebook.com/OpenMobileAlliance</a:t>
            </a:r>
            <a:endParaRPr lang="en-US" dirty="0" smtClean="0"/>
          </a:p>
          <a:p>
            <a:r>
              <a:rPr lang="en-US" dirty="0"/>
              <a:t>Target audience: Wireless Industry at large</a:t>
            </a:r>
          </a:p>
          <a:p>
            <a:r>
              <a:rPr lang="en-US" dirty="0" smtClean="0"/>
              <a:t>The public will be able to post to and see all posts on this page as well as who has “Liked” it</a:t>
            </a:r>
          </a:p>
          <a:p>
            <a:r>
              <a:rPr lang="en-US" dirty="0" smtClean="0"/>
              <a:t>OMA </a:t>
            </a:r>
            <a:r>
              <a:rPr lang="en-US" dirty="0"/>
              <a:t>staff will moderate and remove any undesired </a:t>
            </a:r>
            <a:r>
              <a:rPr lang="en-US" dirty="0" smtClean="0"/>
              <a:t>postings</a:t>
            </a:r>
          </a:p>
          <a:p>
            <a:r>
              <a:rPr lang="en-US" dirty="0" smtClean="0"/>
              <a:t>ONLY share PUBLIC </a:t>
            </a:r>
            <a:r>
              <a:rPr lang="en-US" dirty="0"/>
              <a:t>information – never post any member company </a:t>
            </a:r>
            <a:r>
              <a:rPr lang="en-US" dirty="0" smtClean="0"/>
              <a:t>or OMA proprietary </a:t>
            </a:r>
            <a:r>
              <a:rPr lang="en-US" dirty="0"/>
              <a:t>information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86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OMA External Facebook Page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143000"/>
            <a:ext cx="8458200" cy="5257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Steps you can take: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Like” the OMA Facebook page: </a:t>
            </a:r>
            <a:r>
              <a:rPr lang="en-US" dirty="0">
                <a:hlinkClick r:id="rId2"/>
              </a:rPr>
              <a:t>facebook.com/</a:t>
            </a:r>
            <a:r>
              <a:rPr lang="en-US" dirty="0" err="1">
                <a:hlinkClick r:id="rId2"/>
              </a:rPr>
              <a:t>OpenMobileAlliance</a:t>
            </a:r>
            <a:endParaRPr lang="en-US" dirty="0"/>
          </a:p>
          <a:p>
            <a:pPr lvl="1"/>
            <a:r>
              <a:rPr lang="en-US" dirty="0" smtClean="0"/>
              <a:t>Begin posting relevant content to the page, such as:</a:t>
            </a:r>
          </a:p>
          <a:p>
            <a:pPr lvl="2"/>
            <a:r>
              <a:rPr lang="en-US" dirty="0" smtClean="0"/>
              <a:t>Public </a:t>
            </a:r>
            <a:r>
              <a:rPr lang="en-US" dirty="0"/>
              <a:t>information </a:t>
            </a:r>
            <a:r>
              <a:rPr lang="en-US" dirty="0" smtClean="0"/>
              <a:t>of things happening within OMA</a:t>
            </a:r>
          </a:p>
          <a:p>
            <a:pPr lvl="2"/>
            <a:r>
              <a:rPr lang="en-US" dirty="0" smtClean="0"/>
              <a:t>Demos, Product launches, Presentations, News releases from your company as it relates to OMA technology</a:t>
            </a:r>
          </a:p>
          <a:p>
            <a:pPr lvl="2"/>
            <a:r>
              <a:rPr lang="en-US" dirty="0" smtClean="0"/>
              <a:t>Examples, Pictures, or </a:t>
            </a:r>
            <a:r>
              <a:rPr lang="en-US" dirty="0" err="1" smtClean="0"/>
              <a:t>Infographics</a:t>
            </a:r>
            <a:r>
              <a:rPr lang="en-US" dirty="0" smtClean="0"/>
              <a:t> </a:t>
            </a:r>
            <a:r>
              <a:rPr lang="en-US" dirty="0"/>
              <a:t>of cool gadgets </a:t>
            </a:r>
            <a:r>
              <a:rPr lang="en-US" dirty="0" smtClean="0"/>
              <a:t>about mobile, wireless and/or use of </a:t>
            </a:r>
            <a:r>
              <a:rPr lang="en-US" dirty="0"/>
              <a:t>OMA </a:t>
            </a:r>
            <a:r>
              <a:rPr lang="en-US" dirty="0" smtClean="0"/>
              <a:t>specs</a:t>
            </a:r>
          </a:p>
          <a:p>
            <a:pPr lvl="1"/>
            <a:r>
              <a:rPr lang="en-US" dirty="0" smtClean="0"/>
              <a:t>Facebook users favor visual content</a:t>
            </a:r>
          </a:p>
          <a:p>
            <a:r>
              <a:rPr lang="en-US" sz="2800" dirty="0"/>
              <a:t>Postings should always be G-rated and use simple language understandable by people with a wide range of technology levels and native </a:t>
            </a:r>
            <a:r>
              <a:rPr lang="en-US" sz="2800" dirty="0" smtClean="0"/>
              <a:t>languages</a:t>
            </a:r>
          </a:p>
          <a:p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36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OMA Internal Facebook Page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219200"/>
            <a:ext cx="8458200" cy="54102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Audience: Current OMA </a:t>
            </a:r>
            <a:r>
              <a:rPr lang="en-US" dirty="0" smtClean="0"/>
              <a:t>members</a:t>
            </a:r>
          </a:p>
          <a:p>
            <a:pPr lvl="1"/>
            <a:r>
              <a:rPr lang="en-US" dirty="0" smtClean="0"/>
              <a:t>Only current OMA members are allowed to join this group. Members must be approved by an Admin of the group (OMA Staff) before joining</a:t>
            </a:r>
            <a:endParaRPr lang="en-US" dirty="0"/>
          </a:p>
          <a:p>
            <a:r>
              <a:rPr lang="en-US" dirty="0"/>
              <a:t>All members and staff </a:t>
            </a:r>
            <a:r>
              <a:rPr lang="en-US" dirty="0" smtClean="0"/>
              <a:t>are welcome </a:t>
            </a:r>
            <a:r>
              <a:rPr lang="en-US" dirty="0"/>
              <a:t>to create posts</a:t>
            </a:r>
          </a:p>
          <a:p>
            <a:r>
              <a:rPr lang="en-US" dirty="0"/>
              <a:t>Post About:</a:t>
            </a:r>
          </a:p>
          <a:p>
            <a:pPr lvl="2"/>
            <a:r>
              <a:rPr lang="en-US" dirty="0"/>
              <a:t>what is happening in working groups at a high level</a:t>
            </a:r>
          </a:p>
          <a:p>
            <a:pPr lvl="2"/>
            <a:r>
              <a:rPr lang="en-US" dirty="0"/>
              <a:t>OMA announcements</a:t>
            </a:r>
          </a:p>
          <a:p>
            <a:pPr lvl="2"/>
            <a:r>
              <a:rPr lang="en-US" dirty="0"/>
              <a:t>Company product launches as they relate to OMA technologies</a:t>
            </a:r>
          </a:p>
          <a:p>
            <a:pPr lvl="2"/>
            <a:r>
              <a:rPr lang="en-US" dirty="0"/>
              <a:t>Interesting industry topics that relate to OMA work</a:t>
            </a:r>
          </a:p>
          <a:p>
            <a:pPr lvl="2"/>
            <a:r>
              <a:rPr lang="en-US" dirty="0"/>
              <a:t>Fun facts and kudos to fellow members (happy birthday, congratulations on a new position, baby, marriage, etc…)</a:t>
            </a:r>
          </a:p>
          <a:p>
            <a:pPr lvl="3"/>
            <a:r>
              <a:rPr lang="en-US" dirty="0"/>
              <a:t>This type of info WILL NOT be posted on any OMA public social media</a:t>
            </a:r>
          </a:p>
          <a:p>
            <a:pPr lvl="2"/>
            <a:r>
              <a:rPr lang="en-US" dirty="0"/>
              <a:t>Pictures and video of all of the above </a:t>
            </a:r>
          </a:p>
          <a:p>
            <a:pPr lvl="3"/>
            <a:r>
              <a:rPr lang="en-US" dirty="0"/>
              <a:t>Always tasteful, G-rated, (would you let your mother </a:t>
            </a:r>
            <a:endParaRPr lang="en-US" dirty="0" smtClean="0"/>
          </a:p>
          <a:p>
            <a:pPr marL="1371600" lvl="3" indent="0">
              <a:buNone/>
            </a:pPr>
            <a:r>
              <a:rPr lang="en-US" dirty="0" smtClean="0"/>
              <a:t>or </a:t>
            </a:r>
            <a:r>
              <a:rPr lang="en-US" dirty="0"/>
              <a:t>5-year-old see </a:t>
            </a:r>
            <a:r>
              <a:rPr lang="en-US" dirty="0" smtClean="0"/>
              <a:t>this?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807103"/>
            <a:ext cx="1981200" cy="10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52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</TotalTime>
  <Words>1384</Words>
  <Application>Microsoft Office PowerPoint</Application>
  <PresentationFormat>On-screen Show (4:3)</PresentationFormat>
  <Paragraphs>174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Social Media Presentation June 6, 2013</vt:lpstr>
      <vt:lpstr>Disclaimer: Check your own company’s social media policy. Your corporation may have its own social media guidelines, which supersede all social recommendations made by OMA.</vt:lpstr>
      <vt:lpstr>What being “Social” is all about</vt:lpstr>
      <vt:lpstr>What We Will Cover Today</vt:lpstr>
      <vt:lpstr>First Steps</vt:lpstr>
      <vt:lpstr>Your Facebook Account</vt:lpstr>
      <vt:lpstr>OMA External Facebook Page</vt:lpstr>
      <vt:lpstr>OMA External Facebook Page</vt:lpstr>
      <vt:lpstr>OMA Internal Facebook Page</vt:lpstr>
      <vt:lpstr>Twitter: Explained</vt:lpstr>
      <vt:lpstr>Twitter: Explained</vt:lpstr>
      <vt:lpstr>Twitter: Explained</vt:lpstr>
      <vt:lpstr>Twitter: Explained</vt:lpstr>
      <vt:lpstr>Twitter: Explained</vt:lpstr>
      <vt:lpstr>OMA Twitter Account</vt:lpstr>
      <vt:lpstr>Your Twitter Account</vt:lpstr>
      <vt:lpstr>Twitter Content</vt:lpstr>
      <vt:lpstr>Your LinkedIn Account</vt:lpstr>
      <vt:lpstr>Your LinkedIn Account</vt:lpstr>
      <vt:lpstr>LinkedIn: Groups</vt:lpstr>
      <vt:lpstr>LinkedIn: Groups</vt:lpstr>
      <vt:lpstr>OMA LinkedIn Company Page</vt:lpstr>
      <vt:lpstr>Social Media Contest This Week!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Presentation May 21, 2013</dc:title>
  <dc:creator>Megan Leonard</dc:creator>
  <cp:lastModifiedBy>Megan Leonard</cp:lastModifiedBy>
  <cp:revision>84</cp:revision>
  <cp:lastPrinted>2013-06-03T14:30:36Z</cp:lastPrinted>
  <dcterms:created xsi:type="dcterms:W3CDTF">2013-05-09T21:00:46Z</dcterms:created>
  <dcterms:modified xsi:type="dcterms:W3CDTF">2013-06-06T22:08:47Z</dcterms:modified>
</cp:coreProperties>
</file>