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ppt/tags/tag1.xml" ContentType="application/vnd.openxmlformats-officedocument.presentationml.tags+xml"/>
  <Override PartName="/ppt/notesSlides/notesSlide6.xml" ContentType="application/vnd.openxmlformats-officedocument.presentationml.notesSlide+xml"/>
  <Override PartName="/ppt/tags/tag2.xml" ContentType="application/vnd.openxmlformats-officedocument.presentationml.tags+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9"/>
  </p:notesMasterIdLst>
  <p:handoutMasterIdLst>
    <p:handoutMasterId r:id="rId20"/>
  </p:handoutMasterIdLst>
  <p:sldIdLst>
    <p:sldId id="293" r:id="rId2"/>
    <p:sldId id="319" r:id="rId3"/>
    <p:sldId id="365" r:id="rId4"/>
    <p:sldId id="366" r:id="rId5"/>
    <p:sldId id="369" r:id="rId6"/>
    <p:sldId id="345" r:id="rId7"/>
    <p:sldId id="368" r:id="rId8"/>
    <p:sldId id="334" r:id="rId9"/>
    <p:sldId id="348" r:id="rId10"/>
    <p:sldId id="351" r:id="rId11"/>
    <p:sldId id="349" r:id="rId12"/>
    <p:sldId id="350" r:id="rId13"/>
    <p:sldId id="352" r:id="rId14"/>
    <p:sldId id="353" r:id="rId15"/>
    <p:sldId id="354" r:id="rId16"/>
    <p:sldId id="359" r:id="rId17"/>
    <p:sldId id="370" r:id="rId18"/>
  </p:sldIdLst>
  <p:sldSz cx="9363075" cy="7023100"/>
  <p:notesSz cx="6858000" cy="9180513"/>
  <p:kinsoku lang="ko-KR"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80" autoAdjust="0"/>
    <p:restoredTop sz="94673" autoAdjust="0"/>
  </p:normalViewPr>
  <p:slideViewPr>
    <p:cSldViewPr>
      <p:cViewPr varScale="1">
        <p:scale>
          <a:sx n="63" d="100"/>
          <a:sy n="63" d="100"/>
        </p:scale>
        <p:origin x="-1758" y="-96"/>
      </p:cViewPr>
      <p:guideLst>
        <p:guide orient="horz" pos="2212"/>
        <p:guide pos="2949"/>
      </p:guideLst>
    </p:cSldViewPr>
  </p:slideViewPr>
  <p:outlineViewPr>
    <p:cViewPr>
      <p:scale>
        <a:sx n="33" d="100"/>
        <a:sy n="33" d="100"/>
      </p:scale>
      <p:origin x="38"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6" d="100"/>
          <a:sy n="46" d="100"/>
        </p:scale>
        <p:origin x="-1452" y="-114"/>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Foglio_di_lavoro_di_Microsoft_Excel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60"/>
      <c:rotY val="0"/>
      <c:rAngAx val="0"/>
      <c:perspective val="30"/>
    </c:view3D>
    <c:floor>
      <c:thickness val="0"/>
    </c:floor>
    <c:sideWall>
      <c:thickness val="0"/>
    </c:sideWall>
    <c:backWall>
      <c:thickness val="0"/>
    </c:backWall>
    <c:plotArea>
      <c:layout>
        <c:manualLayout>
          <c:layoutTarget val="inner"/>
          <c:xMode val="edge"/>
          <c:yMode val="edge"/>
          <c:x val="0"/>
          <c:y val="0.11205722710353938"/>
          <c:w val="1"/>
          <c:h val="0.88794277289646062"/>
        </c:manualLayout>
      </c:layout>
      <c:pie3DChart>
        <c:varyColors val="1"/>
        <c:ser>
          <c:idx val="0"/>
          <c:order val="0"/>
          <c:tx>
            <c:strRef>
              <c:f>Sheet1!$B$1</c:f>
              <c:strCache>
                <c:ptCount val="1"/>
                <c:pt idx="0">
                  <c:v>Fiscal 2011E</c:v>
                </c:pt>
              </c:strCache>
            </c:strRef>
          </c:tx>
          <c:dPt>
            <c:idx val="0"/>
            <c:bubble3D val="0"/>
            <c:spPr>
              <a:solidFill>
                <a:srgbClr val="3F7BB9"/>
              </a:solidFill>
            </c:spPr>
          </c:dPt>
          <c:dPt>
            <c:idx val="1"/>
            <c:bubble3D val="0"/>
            <c:spPr>
              <a:solidFill>
                <a:srgbClr val="A43D29"/>
              </a:solidFill>
            </c:spPr>
          </c:dPt>
          <c:dPt>
            <c:idx val="2"/>
            <c:bubble3D val="0"/>
            <c:spPr>
              <a:solidFill>
                <a:srgbClr val="A77F12"/>
              </a:solidFill>
            </c:spPr>
          </c:dPt>
          <c:cat>
            <c:strRef>
              <c:f>Sheet1!$A$2:$A$4</c:f>
              <c:strCache>
                <c:ptCount val="3"/>
                <c:pt idx="0">
                  <c:v>Government Communications Systems</c:v>
                </c:pt>
                <c:pt idx="1">
                  <c:v>Integrated Network Solutions</c:v>
                </c:pt>
                <c:pt idx="2">
                  <c:v>RF Communications</c:v>
                </c:pt>
              </c:strCache>
            </c:strRef>
          </c:cat>
          <c:val>
            <c:numRef>
              <c:f>Sheet1!$B$2:$B$4</c:f>
              <c:numCache>
                <c:formatCode>_(* #,##0_);_(* \(#,##0\);_(* "-"??_);_(@_)</c:formatCode>
                <c:ptCount val="3"/>
                <c:pt idx="0">
                  <c:v>1808.5119999999999</c:v>
                </c:pt>
                <c:pt idx="1">
                  <c:v>2037.2864149646216</c:v>
                </c:pt>
                <c:pt idx="2">
                  <c:v>2281.3469999999998</c:v>
                </c:pt>
              </c:numCache>
            </c:numRef>
          </c:val>
        </c:ser>
        <c:dLbls>
          <c:showLegendKey val="0"/>
          <c:showVal val="0"/>
          <c:showCatName val="0"/>
          <c:showSerName val="0"/>
          <c:showPercent val="0"/>
          <c:showBubbleSize val="0"/>
          <c:showLeaderLines val="1"/>
        </c:dLbls>
      </c:pie3DChart>
      <c:spPr>
        <a:noFill/>
        <a:ln w="25400">
          <a:noFill/>
        </a:ln>
      </c:spPr>
    </c:plotArea>
    <c:plotVisOnly val="1"/>
    <c:dispBlanksAs val="gap"/>
    <c:showDLblsOverMax val="0"/>
  </c:chart>
  <c:txPr>
    <a:bodyPr/>
    <a:lstStyle/>
    <a:p>
      <a:pPr>
        <a:defRPr sz="1800"/>
      </a:pPr>
      <a:endParaRPr lang="en-US"/>
    </a:p>
  </c:tx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4FABE06-9E89-451A-886C-DB02B07D4739}" type="doc">
      <dgm:prSet loTypeId="urn:microsoft.com/office/officeart/2005/8/layout/gear1" loCatId="cycle" qsTypeId="urn:microsoft.com/office/officeart/2005/8/quickstyle/3d8" qsCatId="3D" csTypeId="urn:microsoft.com/office/officeart/2005/8/colors/accent1_2" csCatId="accent1" phldr="1"/>
      <dgm:spPr/>
    </dgm:pt>
    <dgm:pt modelId="{A061F8B0-37CE-478A-A183-93C07E37AC9F}">
      <dgm:prSet phldrT="[Text]"/>
      <dgm:spPr>
        <a:solidFill>
          <a:srgbClr val="4339C7"/>
        </a:solidFill>
      </dgm:spPr>
      <dgm:t>
        <a:bodyPr/>
        <a:lstStyle/>
        <a:p>
          <a:r>
            <a:rPr lang="en-US" b="1" dirty="0" smtClean="0"/>
            <a:t>Governance</a:t>
          </a:r>
          <a:endParaRPr lang="en-US" b="1" dirty="0"/>
        </a:p>
      </dgm:t>
    </dgm:pt>
    <dgm:pt modelId="{72B3C479-3626-4E94-9710-63EC8D21F179}" type="parTrans" cxnId="{91551B57-128F-4A5A-A5FE-9F5F0404ECCF}">
      <dgm:prSet/>
      <dgm:spPr/>
      <dgm:t>
        <a:bodyPr/>
        <a:lstStyle/>
        <a:p>
          <a:endParaRPr lang="en-US"/>
        </a:p>
      </dgm:t>
    </dgm:pt>
    <dgm:pt modelId="{70EEB15A-8A49-47C3-A6F7-0BB931EEB3A4}" type="sibTrans" cxnId="{91551B57-128F-4A5A-A5FE-9F5F0404ECCF}">
      <dgm:prSet/>
      <dgm:spPr>
        <a:solidFill>
          <a:srgbClr val="4339C7"/>
        </a:solidFill>
      </dgm:spPr>
      <dgm:t>
        <a:bodyPr/>
        <a:lstStyle/>
        <a:p>
          <a:endParaRPr lang="en-US"/>
        </a:p>
      </dgm:t>
    </dgm:pt>
    <dgm:pt modelId="{6886800C-D61B-4BBE-BDF1-CAE66551AA23}">
      <dgm:prSet phldrT="[Text]"/>
      <dgm:spPr>
        <a:solidFill>
          <a:srgbClr val="4339C7"/>
        </a:solidFill>
      </dgm:spPr>
      <dgm:t>
        <a:bodyPr/>
        <a:lstStyle/>
        <a:p>
          <a:r>
            <a:rPr lang="en-US" b="0" i="0" dirty="0" smtClean="0"/>
            <a:t>Funding</a:t>
          </a:r>
          <a:endParaRPr lang="en-US" b="0" i="0" dirty="0"/>
        </a:p>
      </dgm:t>
    </dgm:pt>
    <dgm:pt modelId="{7C4960FC-CCAC-4BA8-9E44-281F79B542A7}" type="parTrans" cxnId="{370CF9A8-DC76-4587-801C-5116721119BC}">
      <dgm:prSet/>
      <dgm:spPr/>
      <dgm:t>
        <a:bodyPr/>
        <a:lstStyle/>
        <a:p>
          <a:endParaRPr lang="en-US"/>
        </a:p>
      </dgm:t>
    </dgm:pt>
    <dgm:pt modelId="{CE520262-9809-45CA-9AF7-EEC0EBD8BEA2}" type="sibTrans" cxnId="{370CF9A8-DC76-4587-801C-5116721119BC}">
      <dgm:prSet/>
      <dgm:spPr>
        <a:solidFill>
          <a:srgbClr val="4339C7"/>
        </a:solidFill>
      </dgm:spPr>
      <dgm:t>
        <a:bodyPr/>
        <a:lstStyle/>
        <a:p>
          <a:endParaRPr lang="en-US"/>
        </a:p>
      </dgm:t>
    </dgm:pt>
    <dgm:pt modelId="{CF8A9849-A4C8-4CD2-9901-B4F51A7C0B0D}">
      <dgm:prSet phldrT="[Text]"/>
      <dgm:spPr>
        <a:solidFill>
          <a:srgbClr val="4339C7"/>
        </a:solidFill>
      </dgm:spPr>
      <dgm:t>
        <a:bodyPr/>
        <a:lstStyle/>
        <a:p>
          <a:r>
            <a:rPr lang="en-US" b="0" dirty="0" smtClean="0"/>
            <a:t>Spectrum</a:t>
          </a:r>
          <a:endParaRPr lang="en-US" b="0" dirty="0"/>
        </a:p>
      </dgm:t>
    </dgm:pt>
    <dgm:pt modelId="{8985ABF9-B385-4B30-915A-EA42A2164661}" type="parTrans" cxnId="{17B6B931-C3CD-4251-8132-8FB429A78559}">
      <dgm:prSet/>
      <dgm:spPr/>
      <dgm:t>
        <a:bodyPr/>
        <a:lstStyle/>
        <a:p>
          <a:endParaRPr lang="en-US"/>
        </a:p>
      </dgm:t>
    </dgm:pt>
    <dgm:pt modelId="{6B468715-CE1A-40A9-A907-FEDE77275AEE}" type="sibTrans" cxnId="{17B6B931-C3CD-4251-8132-8FB429A78559}">
      <dgm:prSet/>
      <dgm:spPr>
        <a:solidFill>
          <a:srgbClr val="4339C7"/>
        </a:solidFill>
      </dgm:spPr>
      <dgm:t>
        <a:bodyPr/>
        <a:lstStyle/>
        <a:p>
          <a:endParaRPr lang="en-US"/>
        </a:p>
      </dgm:t>
    </dgm:pt>
    <dgm:pt modelId="{1830FA84-275F-4798-980C-725EE6FA056E}" type="pres">
      <dgm:prSet presAssocID="{14FABE06-9E89-451A-886C-DB02B07D4739}" presName="composite" presStyleCnt="0">
        <dgm:presLayoutVars>
          <dgm:chMax val="3"/>
          <dgm:animLvl val="lvl"/>
          <dgm:resizeHandles val="exact"/>
        </dgm:presLayoutVars>
      </dgm:prSet>
      <dgm:spPr/>
    </dgm:pt>
    <dgm:pt modelId="{66B98FCD-4506-42B6-BBE8-F1A9AF868232}" type="pres">
      <dgm:prSet presAssocID="{A061F8B0-37CE-478A-A183-93C07E37AC9F}" presName="gear1" presStyleLbl="node1" presStyleIdx="0" presStyleCnt="3">
        <dgm:presLayoutVars>
          <dgm:chMax val="1"/>
          <dgm:bulletEnabled val="1"/>
        </dgm:presLayoutVars>
      </dgm:prSet>
      <dgm:spPr/>
      <dgm:t>
        <a:bodyPr/>
        <a:lstStyle/>
        <a:p>
          <a:endParaRPr lang="en-US"/>
        </a:p>
      </dgm:t>
    </dgm:pt>
    <dgm:pt modelId="{C06360C9-0F6F-46EC-80D4-BFFFCE5151DB}" type="pres">
      <dgm:prSet presAssocID="{A061F8B0-37CE-478A-A183-93C07E37AC9F}" presName="gear1srcNode" presStyleLbl="node1" presStyleIdx="0" presStyleCnt="3"/>
      <dgm:spPr/>
      <dgm:t>
        <a:bodyPr/>
        <a:lstStyle/>
        <a:p>
          <a:endParaRPr lang="en-US"/>
        </a:p>
      </dgm:t>
    </dgm:pt>
    <dgm:pt modelId="{31E73223-EF9A-4659-8B49-16C499468857}" type="pres">
      <dgm:prSet presAssocID="{A061F8B0-37CE-478A-A183-93C07E37AC9F}" presName="gear1dstNode" presStyleLbl="node1" presStyleIdx="0" presStyleCnt="3"/>
      <dgm:spPr/>
      <dgm:t>
        <a:bodyPr/>
        <a:lstStyle/>
        <a:p>
          <a:endParaRPr lang="en-US"/>
        </a:p>
      </dgm:t>
    </dgm:pt>
    <dgm:pt modelId="{85FAF4F6-9648-499D-B093-34666275EC53}" type="pres">
      <dgm:prSet presAssocID="{6886800C-D61B-4BBE-BDF1-CAE66551AA23}" presName="gear2" presStyleLbl="node1" presStyleIdx="1" presStyleCnt="3">
        <dgm:presLayoutVars>
          <dgm:chMax val="1"/>
          <dgm:bulletEnabled val="1"/>
        </dgm:presLayoutVars>
      </dgm:prSet>
      <dgm:spPr/>
      <dgm:t>
        <a:bodyPr/>
        <a:lstStyle/>
        <a:p>
          <a:endParaRPr lang="en-US"/>
        </a:p>
      </dgm:t>
    </dgm:pt>
    <dgm:pt modelId="{9C973F92-887B-4113-AF98-A418147E5C09}" type="pres">
      <dgm:prSet presAssocID="{6886800C-D61B-4BBE-BDF1-CAE66551AA23}" presName="gear2srcNode" presStyleLbl="node1" presStyleIdx="1" presStyleCnt="3"/>
      <dgm:spPr/>
      <dgm:t>
        <a:bodyPr/>
        <a:lstStyle/>
        <a:p>
          <a:endParaRPr lang="en-US"/>
        </a:p>
      </dgm:t>
    </dgm:pt>
    <dgm:pt modelId="{9DC279DA-94DE-427E-A261-B073198169F4}" type="pres">
      <dgm:prSet presAssocID="{6886800C-D61B-4BBE-BDF1-CAE66551AA23}" presName="gear2dstNode" presStyleLbl="node1" presStyleIdx="1" presStyleCnt="3"/>
      <dgm:spPr/>
      <dgm:t>
        <a:bodyPr/>
        <a:lstStyle/>
        <a:p>
          <a:endParaRPr lang="en-US"/>
        </a:p>
      </dgm:t>
    </dgm:pt>
    <dgm:pt modelId="{6520264C-CC40-4E6A-A59B-A73AD4741288}" type="pres">
      <dgm:prSet presAssocID="{CF8A9849-A4C8-4CD2-9901-B4F51A7C0B0D}" presName="gear3" presStyleLbl="node1" presStyleIdx="2" presStyleCnt="3" custLinFactNeighborY="-3906"/>
      <dgm:spPr/>
      <dgm:t>
        <a:bodyPr/>
        <a:lstStyle/>
        <a:p>
          <a:endParaRPr lang="en-US"/>
        </a:p>
      </dgm:t>
    </dgm:pt>
    <dgm:pt modelId="{EC59FC25-F432-4373-BD41-3A64BC5762F0}" type="pres">
      <dgm:prSet presAssocID="{CF8A9849-A4C8-4CD2-9901-B4F51A7C0B0D}" presName="gear3tx" presStyleLbl="node1" presStyleIdx="2" presStyleCnt="3">
        <dgm:presLayoutVars>
          <dgm:chMax val="1"/>
          <dgm:bulletEnabled val="1"/>
        </dgm:presLayoutVars>
      </dgm:prSet>
      <dgm:spPr/>
      <dgm:t>
        <a:bodyPr/>
        <a:lstStyle/>
        <a:p>
          <a:endParaRPr lang="en-US"/>
        </a:p>
      </dgm:t>
    </dgm:pt>
    <dgm:pt modelId="{050BAFBB-0FC4-4494-999F-48E882885E8C}" type="pres">
      <dgm:prSet presAssocID="{CF8A9849-A4C8-4CD2-9901-B4F51A7C0B0D}" presName="gear3srcNode" presStyleLbl="node1" presStyleIdx="2" presStyleCnt="3"/>
      <dgm:spPr/>
      <dgm:t>
        <a:bodyPr/>
        <a:lstStyle/>
        <a:p>
          <a:endParaRPr lang="en-US"/>
        </a:p>
      </dgm:t>
    </dgm:pt>
    <dgm:pt modelId="{341CF219-7DBE-4BF3-AEC4-6473F5EB5D75}" type="pres">
      <dgm:prSet presAssocID="{CF8A9849-A4C8-4CD2-9901-B4F51A7C0B0D}" presName="gear3dstNode" presStyleLbl="node1" presStyleIdx="2" presStyleCnt="3"/>
      <dgm:spPr/>
      <dgm:t>
        <a:bodyPr/>
        <a:lstStyle/>
        <a:p>
          <a:endParaRPr lang="en-US"/>
        </a:p>
      </dgm:t>
    </dgm:pt>
    <dgm:pt modelId="{D9E7D56D-1E32-482E-AC17-773BDFF5ABAF}" type="pres">
      <dgm:prSet presAssocID="{70EEB15A-8A49-47C3-A6F7-0BB931EEB3A4}" presName="connector1" presStyleLbl="sibTrans2D1" presStyleIdx="0" presStyleCnt="3"/>
      <dgm:spPr/>
      <dgm:t>
        <a:bodyPr/>
        <a:lstStyle/>
        <a:p>
          <a:endParaRPr lang="en-US"/>
        </a:p>
      </dgm:t>
    </dgm:pt>
    <dgm:pt modelId="{A57DF7CF-0AE5-4F43-8648-18211D2C9940}" type="pres">
      <dgm:prSet presAssocID="{CE520262-9809-45CA-9AF7-EEC0EBD8BEA2}" presName="connector2" presStyleLbl="sibTrans2D1" presStyleIdx="1" presStyleCnt="3"/>
      <dgm:spPr/>
      <dgm:t>
        <a:bodyPr/>
        <a:lstStyle/>
        <a:p>
          <a:endParaRPr lang="en-US"/>
        </a:p>
      </dgm:t>
    </dgm:pt>
    <dgm:pt modelId="{73CE2486-85EB-4BA2-8A05-4629FD62D37C}" type="pres">
      <dgm:prSet presAssocID="{6B468715-CE1A-40A9-A907-FEDE77275AEE}" presName="connector3" presStyleLbl="sibTrans2D1" presStyleIdx="2" presStyleCnt="3"/>
      <dgm:spPr/>
      <dgm:t>
        <a:bodyPr/>
        <a:lstStyle/>
        <a:p>
          <a:endParaRPr lang="en-US"/>
        </a:p>
      </dgm:t>
    </dgm:pt>
  </dgm:ptLst>
  <dgm:cxnLst>
    <dgm:cxn modelId="{A1FA62BC-41DE-43E6-9FC9-24AA3ADA944E}" type="presOf" srcId="{CF8A9849-A4C8-4CD2-9901-B4F51A7C0B0D}" destId="{6520264C-CC40-4E6A-A59B-A73AD4741288}" srcOrd="0" destOrd="0" presId="urn:microsoft.com/office/officeart/2005/8/layout/gear1"/>
    <dgm:cxn modelId="{C4784877-E401-407F-AFA4-CF85323AF40A}" type="presOf" srcId="{70EEB15A-8A49-47C3-A6F7-0BB931EEB3A4}" destId="{D9E7D56D-1E32-482E-AC17-773BDFF5ABAF}" srcOrd="0" destOrd="0" presId="urn:microsoft.com/office/officeart/2005/8/layout/gear1"/>
    <dgm:cxn modelId="{17B6B931-C3CD-4251-8132-8FB429A78559}" srcId="{14FABE06-9E89-451A-886C-DB02B07D4739}" destId="{CF8A9849-A4C8-4CD2-9901-B4F51A7C0B0D}" srcOrd="2" destOrd="0" parTransId="{8985ABF9-B385-4B30-915A-EA42A2164661}" sibTransId="{6B468715-CE1A-40A9-A907-FEDE77275AEE}"/>
    <dgm:cxn modelId="{370CF9A8-DC76-4587-801C-5116721119BC}" srcId="{14FABE06-9E89-451A-886C-DB02B07D4739}" destId="{6886800C-D61B-4BBE-BDF1-CAE66551AA23}" srcOrd="1" destOrd="0" parTransId="{7C4960FC-CCAC-4BA8-9E44-281F79B542A7}" sibTransId="{CE520262-9809-45CA-9AF7-EEC0EBD8BEA2}"/>
    <dgm:cxn modelId="{A412BAA6-FF7B-4DF6-A6B5-EB712389F588}" type="presOf" srcId="{6886800C-D61B-4BBE-BDF1-CAE66551AA23}" destId="{85FAF4F6-9648-499D-B093-34666275EC53}" srcOrd="0" destOrd="0" presId="urn:microsoft.com/office/officeart/2005/8/layout/gear1"/>
    <dgm:cxn modelId="{1B3A0AEC-0D33-470E-80D8-B8DF4EC7CF2B}" type="presOf" srcId="{CE520262-9809-45CA-9AF7-EEC0EBD8BEA2}" destId="{A57DF7CF-0AE5-4F43-8648-18211D2C9940}" srcOrd="0" destOrd="0" presId="urn:microsoft.com/office/officeart/2005/8/layout/gear1"/>
    <dgm:cxn modelId="{E930E278-7FB5-459A-849C-1DE4EE89166A}" type="presOf" srcId="{CF8A9849-A4C8-4CD2-9901-B4F51A7C0B0D}" destId="{050BAFBB-0FC4-4494-999F-48E882885E8C}" srcOrd="2" destOrd="0" presId="urn:microsoft.com/office/officeart/2005/8/layout/gear1"/>
    <dgm:cxn modelId="{787AF145-B90D-4ADA-9431-8779AD0BB6DE}" type="presOf" srcId="{6886800C-D61B-4BBE-BDF1-CAE66551AA23}" destId="{9C973F92-887B-4113-AF98-A418147E5C09}" srcOrd="1" destOrd="0" presId="urn:microsoft.com/office/officeart/2005/8/layout/gear1"/>
    <dgm:cxn modelId="{1477F875-8998-47D2-AF17-AA6A4FA55A15}" type="presOf" srcId="{6B468715-CE1A-40A9-A907-FEDE77275AEE}" destId="{73CE2486-85EB-4BA2-8A05-4629FD62D37C}" srcOrd="0" destOrd="0" presId="urn:microsoft.com/office/officeart/2005/8/layout/gear1"/>
    <dgm:cxn modelId="{9E6A3D52-77FF-451C-BFA5-984B203EE1FC}" type="presOf" srcId="{A061F8B0-37CE-478A-A183-93C07E37AC9F}" destId="{C06360C9-0F6F-46EC-80D4-BFFFCE5151DB}" srcOrd="1" destOrd="0" presId="urn:microsoft.com/office/officeart/2005/8/layout/gear1"/>
    <dgm:cxn modelId="{75F0EA27-6166-4656-B0BA-99B3DCE0376C}" type="presOf" srcId="{6886800C-D61B-4BBE-BDF1-CAE66551AA23}" destId="{9DC279DA-94DE-427E-A261-B073198169F4}" srcOrd="2" destOrd="0" presId="urn:microsoft.com/office/officeart/2005/8/layout/gear1"/>
    <dgm:cxn modelId="{B1B780EA-E87A-4D0B-8957-B6E2279FB2F8}" type="presOf" srcId="{A061F8B0-37CE-478A-A183-93C07E37AC9F}" destId="{31E73223-EF9A-4659-8B49-16C499468857}" srcOrd="2" destOrd="0" presId="urn:microsoft.com/office/officeart/2005/8/layout/gear1"/>
    <dgm:cxn modelId="{91551B57-128F-4A5A-A5FE-9F5F0404ECCF}" srcId="{14FABE06-9E89-451A-886C-DB02B07D4739}" destId="{A061F8B0-37CE-478A-A183-93C07E37AC9F}" srcOrd="0" destOrd="0" parTransId="{72B3C479-3626-4E94-9710-63EC8D21F179}" sibTransId="{70EEB15A-8A49-47C3-A6F7-0BB931EEB3A4}"/>
    <dgm:cxn modelId="{7D7FC897-7A80-47A5-B409-A331B7DF5334}" type="presOf" srcId="{CF8A9849-A4C8-4CD2-9901-B4F51A7C0B0D}" destId="{EC59FC25-F432-4373-BD41-3A64BC5762F0}" srcOrd="1" destOrd="0" presId="urn:microsoft.com/office/officeart/2005/8/layout/gear1"/>
    <dgm:cxn modelId="{EDA70112-781D-468A-BB7F-20242C107F27}" type="presOf" srcId="{A061F8B0-37CE-478A-A183-93C07E37AC9F}" destId="{66B98FCD-4506-42B6-BBE8-F1A9AF868232}" srcOrd="0" destOrd="0" presId="urn:microsoft.com/office/officeart/2005/8/layout/gear1"/>
    <dgm:cxn modelId="{0470BDD5-5518-4EC0-9C94-BDCADD4187C4}" type="presOf" srcId="{CF8A9849-A4C8-4CD2-9901-B4F51A7C0B0D}" destId="{341CF219-7DBE-4BF3-AEC4-6473F5EB5D75}" srcOrd="3" destOrd="0" presId="urn:microsoft.com/office/officeart/2005/8/layout/gear1"/>
    <dgm:cxn modelId="{99B64B51-35F1-4292-B054-0FA6FF7836A5}" type="presOf" srcId="{14FABE06-9E89-451A-886C-DB02B07D4739}" destId="{1830FA84-275F-4798-980C-725EE6FA056E}" srcOrd="0" destOrd="0" presId="urn:microsoft.com/office/officeart/2005/8/layout/gear1"/>
    <dgm:cxn modelId="{1584A026-70FC-4CBB-B65F-2D66E84A2CBA}" type="presParOf" srcId="{1830FA84-275F-4798-980C-725EE6FA056E}" destId="{66B98FCD-4506-42B6-BBE8-F1A9AF868232}" srcOrd="0" destOrd="0" presId="urn:microsoft.com/office/officeart/2005/8/layout/gear1"/>
    <dgm:cxn modelId="{4A7C527E-0CC6-482E-BE63-A29F5C2C11E2}" type="presParOf" srcId="{1830FA84-275F-4798-980C-725EE6FA056E}" destId="{C06360C9-0F6F-46EC-80D4-BFFFCE5151DB}" srcOrd="1" destOrd="0" presId="urn:microsoft.com/office/officeart/2005/8/layout/gear1"/>
    <dgm:cxn modelId="{9305C3E3-26A2-43D1-B821-1A5DCA2229B8}" type="presParOf" srcId="{1830FA84-275F-4798-980C-725EE6FA056E}" destId="{31E73223-EF9A-4659-8B49-16C499468857}" srcOrd="2" destOrd="0" presId="urn:microsoft.com/office/officeart/2005/8/layout/gear1"/>
    <dgm:cxn modelId="{9AD5B6B5-BC92-440D-8C1F-C28101936E5D}" type="presParOf" srcId="{1830FA84-275F-4798-980C-725EE6FA056E}" destId="{85FAF4F6-9648-499D-B093-34666275EC53}" srcOrd="3" destOrd="0" presId="urn:microsoft.com/office/officeart/2005/8/layout/gear1"/>
    <dgm:cxn modelId="{8E49006E-06AA-4E2F-B0E5-89BF0C21E858}" type="presParOf" srcId="{1830FA84-275F-4798-980C-725EE6FA056E}" destId="{9C973F92-887B-4113-AF98-A418147E5C09}" srcOrd="4" destOrd="0" presId="urn:microsoft.com/office/officeart/2005/8/layout/gear1"/>
    <dgm:cxn modelId="{95F1AA97-551B-477B-BB1B-279E3514A0BD}" type="presParOf" srcId="{1830FA84-275F-4798-980C-725EE6FA056E}" destId="{9DC279DA-94DE-427E-A261-B073198169F4}" srcOrd="5" destOrd="0" presId="urn:microsoft.com/office/officeart/2005/8/layout/gear1"/>
    <dgm:cxn modelId="{CDED5B25-7E8E-4AFE-BE4B-A5BB6F16171A}" type="presParOf" srcId="{1830FA84-275F-4798-980C-725EE6FA056E}" destId="{6520264C-CC40-4E6A-A59B-A73AD4741288}" srcOrd="6" destOrd="0" presId="urn:microsoft.com/office/officeart/2005/8/layout/gear1"/>
    <dgm:cxn modelId="{85295046-AAAC-4A67-B497-4F52B4B0D80B}" type="presParOf" srcId="{1830FA84-275F-4798-980C-725EE6FA056E}" destId="{EC59FC25-F432-4373-BD41-3A64BC5762F0}" srcOrd="7" destOrd="0" presId="urn:microsoft.com/office/officeart/2005/8/layout/gear1"/>
    <dgm:cxn modelId="{4B97E194-8540-409E-91A7-FAFDB717AEA0}" type="presParOf" srcId="{1830FA84-275F-4798-980C-725EE6FA056E}" destId="{050BAFBB-0FC4-4494-999F-48E882885E8C}" srcOrd="8" destOrd="0" presId="urn:microsoft.com/office/officeart/2005/8/layout/gear1"/>
    <dgm:cxn modelId="{4DD4412A-882B-4DD4-BF2A-0EB67A0FA0B1}" type="presParOf" srcId="{1830FA84-275F-4798-980C-725EE6FA056E}" destId="{341CF219-7DBE-4BF3-AEC4-6473F5EB5D75}" srcOrd="9" destOrd="0" presId="urn:microsoft.com/office/officeart/2005/8/layout/gear1"/>
    <dgm:cxn modelId="{55CBEBFC-D0BE-4DF5-9E25-EC4F41BD7D50}" type="presParOf" srcId="{1830FA84-275F-4798-980C-725EE6FA056E}" destId="{D9E7D56D-1E32-482E-AC17-773BDFF5ABAF}" srcOrd="10" destOrd="0" presId="urn:microsoft.com/office/officeart/2005/8/layout/gear1"/>
    <dgm:cxn modelId="{F3A8E0CB-1F7E-480A-9AA4-965538922979}" type="presParOf" srcId="{1830FA84-275F-4798-980C-725EE6FA056E}" destId="{A57DF7CF-0AE5-4F43-8648-18211D2C9940}" srcOrd="11" destOrd="0" presId="urn:microsoft.com/office/officeart/2005/8/layout/gear1"/>
    <dgm:cxn modelId="{09713359-B2BC-4D2C-B3CD-06BCAFF23CF5}" type="presParOf" srcId="{1830FA84-275F-4798-980C-725EE6FA056E}" destId="{73CE2486-85EB-4BA2-8A05-4629FD62D37C}" srcOrd="12" destOrd="0" presId="urn:microsoft.com/office/officeart/2005/8/layout/gear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B98FCD-4506-42B6-BBE8-F1A9AF868232}">
      <dsp:nvSpPr>
        <dsp:cNvPr id="0" name=""/>
        <dsp:cNvSpPr/>
      </dsp:nvSpPr>
      <dsp:spPr>
        <a:xfrm>
          <a:off x="1920240" y="1577339"/>
          <a:ext cx="1927860" cy="1927860"/>
        </a:xfrm>
        <a:prstGeom prst="gear9">
          <a:avLst/>
        </a:prstGeom>
        <a:solidFill>
          <a:srgbClr val="4339C7"/>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Governance</a:t>
          </a:r>
          <a:endParaRPr lang="en-US" sz="1600" b="1" kern="1200" dirty="0"/>
        </a:p>
      </dsp:txBody>
      <dsp:txXfrm>
        <a:off x="2307826" y="2028931"/>
        <a:ext cx="1152688" cy="990960"/>
      </dsp:txXfrm>
    </dsp:sp>
    <dsp:sp modelId="{85FAF4F6-9648-499D-B093-34666275EC53}">
      <dsp:nvSpPr>
        <dsp:cNvPr id="0" name=""/>
        <dsp:cNvSpPr/>
      </dsp:nvSpPr>
      <dsp:spPr>
        <a:xfrm>
          <a:off x="798575" y="1121663"/>
          <a:ext cx="1402080" cy="1402080"/>
        </a:xfrm>
        <a:prstGeom prst="gear6">
          <a:avLst/>
        </a:prstGeom>
        <a:solidFill>
          <a:srgbClr val="4339C7"/>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0" i="0" kern="1200" dirty="0" smtClean="0"/>
            <a:t>Funding</a:t>
          </a:r>
          <a:endParaRPr lang="en-US" sz="1600" b="0" i="0" kern="1200" dirty="0"/>
        </a:p>
      </dsp:txBody>
      <dsp:txXfrm>
        <a:off x="1151553" y="1476774"/>
        <a:ext cx="696124" cy="691858"/>
      </dsp:txXfrm>
    </dsp:sp>
    <dsp:sp modelId="{6520264C-CC40-4E6A-A59B-A73AD4741288}">
      <dsp:nvSpPr>
        <dsp:cNvPr id="0" name=""/>
        <dsp:cNvSpPr/>
      </dsp:nvSpPr>
      <dsp:spPr>
        <a:xfrm rot="20700000">
          <a:off x="1583883" y="154371"/>
          <a:ext cx="1373752" cy="1373752"/>
        </a:xfrm>
        <a:prstGeom prst="gear6">
          <a:avLst/>
        </a:prstGeom>
        <a:solidFill>
          <a:srgbClr val="4339C7"/>
        </a:solidFill>
        <a:ln>
          <a:noFill/>
        </a:ln>
        <a:effectLst>
          <a:outerShdw blurRad="40000" dist="23000" dir="5400000" rotWithShape="0">
            <a:srgbClr val="000000">
              <a:alpha val="35000"/>
            </a:srgbClr>
          </a:outerShdw>
        </a:effectLst>
        <a:sp3d extrusionH="190500" prstMaterial="matte">
          <a:bevelT w="120650" h="38100" prst="relaxedInset"/>
          <a:bevelB w="120650" h="57150" prst="relaxedInset"/>
          <a:contourClr>
            <a:schemeClr val="bg1"/>
          </a:contourClr>
        </a:sp3d>
      </dsp:spPr>
      <dsp:style>
        <a:lnRef idx="0">
          <a:scrgbClr r="0" g="0" b="0"/>
        </a:lnRef>
        <a:fillRef idx="1">
          <a:scrgbClr r="0" g="0" b="0"/>
        </a:fillRef>
        <a:effectRef idx="2">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0" kern="1200" dirty="0" smtClean="0"/>
            <a:t>Spectrum</a:t>
          </a:r>
          <a:endParaRPr lang="en-US" sz="1600" b="0" kern="1200" dirty="0"/>
        </a:p>
      </dsp:txBody>
      <dsp:txXfrm rot="-20700000">
        <a:off x="1885188" y="455675"/>
        <a:ext cx="771144" cy="771144"/>
      </dsp:txXfrm>
    </dsp:sp>
    <dsp:sp modelId="{D9E7D56D-1E32-482E-AC17-773BDFF5ABAF}">
      <dsp:nvSpPr>
        <dsp:cNvPr id="0" name=""/>
        <dsp:cNvSpPr/>
      </dsp:nvSpPr>
      <dsp:spPr>
        <a:xfrm>
          <a:off x="1764582" y="1290624"/>
          <a:ext cx="2467660" cy="2467660"/>
        </a:xfrm>
        <a:prstGeom prst="circularArrow">
          <a:avLst>
            <a:gd name="adj1" fmla="val 4688"/>
            <a:gd name="adj2" fmla="val 299029"/>
            <a:gd name="adj3" fmla="val 2497255"/>
            <a:gd name="adj4" fmla="val 15902631"/>
            <a:gd name="adj5" fmla="val 5469"/>
          </a:avLst>
        </a:prstGeom>
        <a:solidFill>
          <a:srgbClr val="4339C7"/>
        </a:solidFill>
        <a:ln>
          <a:noFill/>
        </a:ln>
        <a:effectLst>
          <a:outerShdw blurRad="40000" dist="230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A57DF7CF-0AE5-4F43-8648-18211D2C9940}">
      <dsp:nvSpPr>
        <dsp:cNvPr id="0" name=""/>
        <dsp:cNvSpPr/>
      </dsp:nvSpPr>
      <dsp:spPr>
        <a:xfrm>
          <a:off x="550270" y="814394"/>
          <a:ext cx="1792909" cy="1792909"/>
        </a:xfrm>
        <a:prstGeom prst="leftCircularArrow">
          <a:avLst>
            <a:gd name="adj1" fmla="val 6452"/>
            <a:gd name="adj2" fmla="val 429999"/>
            <a:gd name="adj3" fmla="val 10489124"/>
            <a:gd name="adj4" fmla="val 14837806"/>
            <a:gd name="adj5" fmla="val 7527"/>
          </a:avLst>
        </a:prstGeom>
        <a:solidFill>
          <a:srgbClr val="4339C7"/>
        </a:solidFill>
        <a:ln>
          <a:noFill/>
        </a:ln>
        <a:effectLst>
          <a:outerShdw blurRad="40000" dist="230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3CE2486-85EB-4BA2-8A05-4629FD62D37C}">
      <dsp:nvSpPr>
        <dsp:cNvPr id="0" name=""/>
        <dsp:cNvSpPr/>
      </dsp:nvSpPr>
      <dsp:spPr>
        <a:xfrm>
          <a:off x="1266120" y="-143574"/>
          <a:ext cx="1933117" cy="1933117"/>
        </a:xfrm>
        <a:prstGeom prst="circularArrow">
          <a:avLst>
            <a:gd name="adj1" fmla="val 5984"/>
            <a:gd name="adj2" fmla="val 394124"/>
            <a:gd name="adj3" fmla="val 13313824"/>
            <a:gd name="adj4" fmla="val 10508221"/>
            <a:gd name="adj5" fmla="val 6981"/>
          </a:avLst>
        </a:prstGeom>
        <a:solidFill>
          <a:srgbClr val="4339C7"/>
        </a:solidFill>
        <a:ln>
          <a:noFill/>
        </a:ln>
        <a:effectLst>
          <a:outerShdw blurRad="40000" dist="23000" dir="5400000" rotWithShape="0">
            <a:srgbClr val="000000">
              <a:alpha val="35000"/>
            </a:srgbClr>
          </a:outerShdw>
        </a:effectLst>
        <a:sp3d z="-60000" extrusionH="63500" prstMaterial="matte">
          <a:bevelT w="50800" h="19050" prst="relaxedInset"/>
          <a:contourClr>
            <a:schemeClr val="bg1"/>
          </a:contourClr>
        </a:sp3d>
      </dsp:spPr>
      <dsp:style>
        <a:lnRef idx="0">
          <a:scrgbClr r="0" g="0" b="0"/>
        </a:lnRef>
        <a:fillRef idx="1">
          <a:scrgbClr r="0" g="0" b="0"/>
        </a:fillRef>
        <a:effectRef idx="2">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8">
  <dgm:title val=""/>
  <dgm:desc val=""/>
  <dgm:catLst>
    <dgm:cat type="3D" pri="11800"/>
  </dgm:catLst>
  <dgm:scene3d>
    <a:camera prst="perspectiveHeroicExtremeRightFacing" zoom="82000">
      <a:rot lat="21300000" lon="20400000" rev="180000"/>
    </a:camera>
    <a:lightRig rig="morning" dir="t">
      <a:rot lat="0" lon="0" rev="20400000"/>
    </a:lightRig>
  </dgm:scene3d>
  <dgm:styleLbl name="node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0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60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635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1520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conF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90500" prstMaterial="matte">
      <a:bevelT w="120650" h="38100"/>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solidFgAcc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152400" extrusionH="63500" prstMaterial="matte">
      <a:bevelT w="44450" h="6350" prst="relaxedInset"/>
      <a:contourClr>
        <a:schemeClr val="bg1"/>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190500" prstMaterial="matte">
      <a:bevelT w="120650" h="38100" prst="relaxedInset"/>
      <a:bevelB w="120650" h="571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327323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147"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extLst>
      <p:ext uri="{BB962C8B-B14F-4D97-AF65-F5344CB8AC3E}">
        <p14:creationId xmlns:p14="http://schemas.microsoft.com/office/powerpoint/2010/main" val="284647406"/>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슬라이드 이미지 개체 틀 1"/>
          <p:cNvSpPr>
            <a:spLocks noGrp="1" noRot="1" noChangeAspect="1" noTextEdit="1"/>
          </p:cNvSpPr>
          <p:nvPr>
            <p:ph type="sldImg"/>
          </p:nvPr>
        </p:nvSpPr>
        <p:spPr>
          <a:ln/>
        </p:spPr>
      </p:sp>
      <p:sp>
        <p:nvSpPr>
          <p:cNvPr id="7171" name="슬라이드 노트 개체 틀 2"/>
          <p:cNvSpPr>
            <a:spLocks noGrp="1"/>
          </p:cNvSpPr>
          <p:nvPr>
            <p:ph type="body" idx="1"/>
          </p:nvPr>
        </p:nvSpPr>
        <p:spPr>
          <a:noFill/>
          <a:ln w="9525"/>
        </p:spPr>
        <p:txBody>
          <a:bodyPr/>
          <a:lstStyle/>
          <a:p>
            <a:endParaRPr lang="ko-KR"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Rectangle 7"/>
          <p:cNvSpPr txBox="1">
            <a:spLocks noGrp="1" noChangeArrowheads="1"/>
          </p:cNvSpPr>
          <p:nvPr/>
        </p:nvSpPr>
        <p:spPr bwMode="auto">
          <a:xfrm>
            <a:off x="3884613" y="8718299"/>
            <a:ext cx="2971800" cy="460620"/>
          </a:xfrm>
          <a:prstGeom prst="rect">
            <a:avLst/>
          </a:prstGeom>
          <a:noFill/>
          <a:ln w="9525">
            <a:noFill/>
            <a:miter lim="800000"/>
            <a:headEnd/>
            <a:tailEnd/>
          </a:ln>
        </p:spPr>
        <p:txBody>
          <a:bodyPr lIns="92059" tIns="46030" rIns="92059" bIns="46030" anchor="b"/>
          <a:lstStyle/>
          <a:p>
            <a:pPr algn="r" defTabSz="921173" eaLnBrk="1" hangingPunct="1"/>
            <a:fld id="{1E4E61CC-C002-4EFE-B9D1-661ACC970A68}" type="slidenum">
              <a:rPr lang="en-US" sz="1300">
                <a:latin typeface="Arial" pitchFamily="34" charset="0"/>
              </a:rPr>
              <a:pPr algn="r" defTabSz="921173" eaLnBrk="1" hangingPunct="1"/>
              <a:t>17</a:t>
            </a:fld>
            <a:endParaRPr lang="en-US" sz="1300" dirty="0">
              <a:latin typeface="Arial" pitchFamily="34" charset="0"/>
            </a:endParaRPr>
          </a:p>
        </p:txBody>
      </p:sp>
      <p:sp>
        <p:nvSpPr>
          <p:cNvPr id="418819" name="Rectangle 2"/>
          <p:cNvSpPr>
            <a:spLocks noGrp="1" noRot="1" noChangeAspect="1" noChangeArrowheads="1" noTextEdit="1"/>
          </p:cNvSpPr>
          <p:nvPr>
            <p:ph type="sldImg"/>
          </p:nvPr>
        </p:nvSpPr>
        <p:spPr>
          <a:xfrm>
            <a:off x="782638" y="85725"/>
            <a:ext cx="5548312" cy="4162425"/>
          </a:xfrm>
          <a:ln/>
        </p:spPr>
      </p:sp>
      <p:sp>
        <p:nvSpPr>
          <p:cNvPr id="418820" name="Rectangle 3"/>
          <p:cNvSpPr>
            <a:spLocks noGrp="1" noChangeArrowheads="1"/>
          </p:cNvSpPr>
          <p:nvPr>
            <p:ph type="body" idx="1"/>
          </p:nvPr>
        </p:nvSpPr>
        <p:spPr>
          <a:xfrm>
            <a:off x="449264" y="4556786"/>
            <a:ext cx="6064250" cy="4129637"/>
          </a:xfrm>
        </p:spPr>
        <p:txBody>
          <a:bodyPr lIns="91842" tIns="45922" rIns="91842" bIns="45922"/>
          <a:lstStyle/>
          <a:p>
            <a:endParaRPr lang="en-US"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슬라이드 이미지 개체 틀 1"/>
          <p:cNvSpPr>
            <a:spLocks noGrp="1" noRot="1" noChangeAspect="1" noTextEdit="1"/>
          </p:cNvSpPr>
          <p:nvPr>
            <p:ph type="sldImg"/>
          </p:nvPr>
        </p:nvSpPr>
        <p:spPr>
          <a:ln/>
        </p:spPr>
      </p:sp>
      <p:sp>
        <p:nvSpPr>
          <p:cNvPr id="9219" name="슬라이드 노트 개체 틀 2"/>
          <p:cNvSpPr>
            <a:spLocks noGrp="1"/>
          </p:cNvSpPr>
          <p:nvPr>
            <p:ph type="body" idx="1"/>
          </p:nvPr>
        </p:nvSpPr>
        <p:spPr>
          <a:noFill/>
          <a:ln w="9525"/>
        </p:spPr>
        <p:txBody>
          <a:bodyPr/>
          <a:lstStyle/>
          <a:p>
            <a:endParaRPr lang="ko-KR"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슬라이드 이미지 개체 틀 1"/>
          <p:cNvSpPr>
            <a:spLocks noGrp="1" noRot="1" noChangeAspect="1" noTextEdit="1"/>
          </p:cNvSpPr>
          <p:nvPr>
            <p:ph type="sldImg"/>
          </p:nvPr>
        </p:nvSpPr>
        <p:spPr>
          <a:ln/>
        </p:spPr>
      </p:sp>
      <p:sp>
        <p:nvSpPr>
          <p:cNvPr id="9219" name="슬라이드 노트 개체 틀 2"/>
          <p:cNvSpPr>
            <a:spLocks noGrp="1"/>
          </p:cNvSpPr>
          <p:nvPr>
            <p:ph type="body" idx="1"/>
          </p:nvPr>
        </p:nvSpPr>
        <p:spPr>
          <a:noFill/>
          <a:ln w="9525"/>
        </p:spPr>
        <p:txBody>
          <a:bodyPr/>
          <a:lstStyle/>
          <a:p>
            <a:endParaRPr lang="ko-KR"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슬라이드 이미지 개체 틀 1"/>
          <p:cNvSpPr>
            <a:spLocks noGrp="1" noRot="1" noChangeAspect="1" noTextEdit="1"/>
          </p:cNvSpPr>
          <p:nvPr>
            <p:ph type="sldImg"/>
          </p:nvPr>
        </p:nvSpPr>
        <p:spPr>
          <a:ln/>
        </p:spPr>
      </p:sp>
      <p:sp>
        <p:nvSpPr>
          <p:cNvPr id="9219" name="슬라이드 노트 개체 틀 2"/>
          <p:cNvSpPr>
            <a:spLocks noGrp="1"/>
          </p:cNvSpPr>
          <p:nvPr>
            <p:ph type="body" idx="1"/>
          </p:nvPr>
        </p:nvSpPr>
        <p:spPr>
          <a:noFill/>
          <a:ln w="9525"/>
        </p:spPr>
        <p:txBody>
          <a:bodyPr/>
          <a:lstStyle/>
          <a:p>
            <a:endParaRPr lang="ko-KR"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슬라이드 이미지 개체 틀 1"/>
          <p:cNvSpPr>
            <a:spLocks noGrp="1" noRot="1" noChangeAspect="1" noTextEdit="1"/>
          </p:cNvSpPr>
          <p:nvPr>
            <p:ph type="sldImg"/>
          </p:nvPr>
        </p:nvSpPr>
        <p:spPr>
          <a:ln/>
        </p:spPr>
      </p:sp>
      <p:sp>
        <p:nvSpPr>
          <p:cNvPr id="9219" name="슬라이드 노트 개체 틀 2"/>
          <p:cNvSpPr>
            <a:spLocks noGrp="1"/>
          </p:cNvSpPr>
          <p:nvPr>
            <p:ph type="body" idx="1"/>
          </p:nvPr>
        </p:nvSpPr>
        <p:spPr>
          <a:noFill/>
          <a:ln w="9525"/>
        </p:spPr>
        <p:txBody>
          <a:bodyPr/>
          <a:lstStyle/>
          <a:p>
            <a:endParaRPr lang="ko-KR"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36650" y="688975"/>
            <a:ext cx="4586288" cy="3440113"/>
          </a:xfrm>
          <a:ln/>
        </p:spPr>
      </p:sp>
      <p:sp>
        <p:nvSpPr>
          <p:cNvPr id="49155" name="Rectangle 3"/>
          <p:cNvSpPr>
            <a:spLocks noGrp="1" noChangeArrowheads="1"/>
          </p:cNvSpPr>
          <p:nvPr>
            <p:ph type="body" idx="1"/>
          </p:nvPr>
        </p:nvSpPr>
        <p:spPr>
          <a:xfrm>
            <a:off x="685800" y="4361372"/>
            <a:ext cx="5486400" cy="4130918"/>
          </a:xfrm>
          <a:noFill/>
          <a:ln/>
        </p:spPr>
        <p:txBody>
          <a:bodyP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Rot="1" noChangeAspect="1" noChangeArrowheads="1" noTextEdit="1"/>
          </p:cNvSpPr>
          <p:nvPr>
            <p:ph type="sldImg"/>
          </p:nvPr>
        </p:nvSpPr>
        <p:spPr>
          <a:xfrm>
            <a:off x="1136650" y="688975"/>
            <a:ext cx="4586288" cy="3440113"/>
          </a:xfrm>
          <a:ln/>
        </p:spPr>
      </p:sp>
      <p:sp>
        <p:nvSpPr>
          <p:cNvPr id="49155" name="Rectangle 3"/>
          <p:cNvSpPr>
            <a:spLocks noGrp="1" noChangeArrowheads="1"/>
          </p:cNvSpPr>
          <p:nvPr>
            <p:ph type="body" idx="1"/>
          </p:nvPr>
        </p:nvSpPr>
        <p:spPr>
          <a:xfrm>
            <a:off x="685800" y="4361372"/>
            <a:ext cx="5486400" cy="4130918"/>
          </a:xfrm>
          <a:noFill/>
          <a:ln/>
        </p:spPr>
        <p:txBody>
          <a:bodyP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414" y="8720578"/>
            <a:ext cx="2972098" cy="458418"/>
          </a:xfrm>
          <a:prstGeom prst="rect">
            <a:avLst/>
          </a:prstGeom>
        </p:spPr>
        <p:txBody>
          <a:bodyPr lIns="86694" tIns="43347" rIns="86694" bIns="43347"/>
          <a:lstStyle/>
          <a:p>
            <a:pPr>
              <a:defRPr/>
            </a:pPr>
            <a:fld id="{3EF79C11-43F1-4DA3-BC96-08A72DB3C2FE}" type="slidenum">
              <a:rPr lang="en-US" smtClean="0"/>
              <a:pPr>
                <a:defRPr/>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3884414" y="8720578"/>
            <a:ext cx="2972098" cy="458418"/>
          </a:xfrm>
          <a:prstGeom prst="rect">
            <a:avLst/>
          </a:prstGeom>
        </p:spPr>
        <p:txBody>
          <a:bodyPr lIns="86694" tIns="43347" rIns="86694" bIns="43347"/>
          <a:lstStyle/>
          <a:p>
            <a:pPr>
              <a:defRPr/>
            </a:pPr>
            <a:fld id="{3EF79C11-43F1-4DA3-BC96-08A72DB3C2FE}" type="slidenum">
              <a:rPr lang="en-US" smtClean="0"/>
              <a:pPr>
                <a:defRPr/>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90128" y="175578"/>
            <a:ext cx="5539819" cy="549493"/>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390128" y="1092482"/>
            <a:ext cx="4135358" cy="5273828"/>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81538" y="1092483"/>
            <a:ext cx="4135358" cy="2558879"/>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81538" y="3807431"/>
            <a:ext cx="4135358" cy="2558879"/>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13"/>
          <p:cNvSpPr>
            <a:spLocks noGrp="1" noChangeArrowheads="1"/>
          </p:cNvSpPr>
          <p:nvPr>
            <p:ph type="ftr" sz="quarter" idx="10"/>
          </p:nvPr>
        </p:nvSpPr>
        <p:spPr>
          <a:xfrm>
            <a:off x="3199051" y="6395573"/>
            <a:ext cx="2964974" cy="487715"/>
          </a:xfrm>
          <a:prstGeom prst="rect">
            <a:avLst/>
          </a:prstGeom>
          <a:ln/>
        </p:spPr>
        <p:txBody>
          <a:bodyPr lIns="93635" tIns="46817" rIns="93635" bIns="46817"/>
          <a:lstStyle>
            <a:lvl1pPr>
              <a:defRPr/>
            </a:lvl1pPr>
          </a:lstStyle>
          <a:p>
            <a:pPr>
              <a:defRPr/>
            </a:pPr>
            <a:endParaRPr lang="en-US"/>
          </a:p>
        </p:txBody>
      </p:sp>
      <p:sp>
        <p:nvSpPr>
          <p:cNvPr id="7" name="Rectangle 14"/>
          <p:cNvSpPr>
            <a:spLocks noGrp="1" noChangeArrowheads="1"/>
          </p:cNvSpPr>
          <p:nvPr>
            <p:ph type="sldNum" sz="quarter" idx="11"/>
          </p:nvPr>
        </p:nvSpPr>
        <p:spPr>
          <a:xfrm>
            <a:off x="7165354" y="6637806"/>
            <a:ext cx="1745823" cy="385295"/>
          </a:xfrm>
          <a:prstGeom prst="rect">
            <a:avLst/>
          </a:prstGeom>
          <a:ln/>
        </p:spPr>
        <p:txBody>
          <a:bodyPr lIns="93635" tIns="46817" rIns="93635" bIns="46817"/>
          <a:lstStyle>
            <a:lvl1pPr>
              <a:defRPr/>
            </a:lvl1pPr>
          </a:lstStyle>
          <a:p>
            <a:pPr>
              <a:defRPr/>
            </a:pPr>
            <a:r>
              <a:rPr lang="en-US"/>
              <a:t>page </a:t>
            </a:r>
            <a:fld id="{9ED6CA41-1958-4433-9BF7-DE8AC4AF3237}" type="slidenum">
              <a:rPr lang="en-US"/>
              <a:pPr>
                <a:defRPr/>
              </a:pPr>
              <a:t>‹#›</a:t>
            </a:fld>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4"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ltLang="ko-KR">
              <a:ea typeface="굴림" pitchFamily="50" charset="-127"/>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endParaRPr 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GB" altLang="ko-KR">
              <a:ea typeface="굴림" pitchFamily="50" charset="-127"/>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altLang="ko-KR" sz="1000" b="1">
                <a:ea typeface="굴림" pitchFamily="50" charset="-127"/>
                <a:cs typeface="Times New Roman" pitchFamily="18" charset="0"/>
              </a:rPr>
              <a:t>© 2013 Open Mobile Alliance Ltd.  All Rights Reserved.</a:t>
            </a:r>
            <a:endParaRPr lang="en-US" altLang="ko-KR" sz="1000" b="1">
              <a:ea typeface="굴림" pitchFamily="50" charset="-127"/>
              <a:cs typeface="Times New Roman" pitchFamily="18" charset="0"/>
            </a:endParaRPr>
          </a:p>
          <a:p>
            <a:pPr defTabSz="403225">
              <a:tabLst>
                <a:tab pos="5372100" algn="ctr"/>
                <a:tab pos="9182100" algn="r"/>
              </a:tabLst>
            </a:pPr>
            <a:r>
              <a:rPr lang="en-US" altLang="ko-KR" sz="900" b="1">
                <a:latin typeface="Arial Narrow" pitchFamily="34" charset="0"/>
                <a:ea typeface="굴림" pitchFamily="50"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굴림" pitchFamily="50" charset="-127"/>
            </a:endParaRPr>
          </a:p>
        </p:txBody>
      </p:sp>
      <p:sp>
        <p:nvSpPr>
          <p:cNvPr id="1031" name="Rectangle 18"/>
          <p:cNvSpPr>
            <a:spLocks noChangeArrowheads="1"/>
          </p:cNvSpPr>
          <p:nvPr userDrawn="1"/>
        </p:nvSpPr>
        <p:spPr bwMode="auto">
          <a:xfrm>
            <a:off x="4724400" y="6629400"/>
            <a:ext cx="3352800" cy="339067"/>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pPr>
            <a:r>
              <a:rPr lang="en-US" sz="1800" b="1" dirty="0" smtClean="0">
                <a:latin typeface="Arial Narrow" pitchFamily="34" charset="0"/>
              </a:rPr>
              <a:t>OMA-TP-2013-0297</a:t>
            </a:r>
            <a:endParaRPr lang="en-US" sz="1800" b="1" dirty="0">
              <a:latin typeface="Arial Narrow" pitchFamily="34" charset="0"/>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altLang="ko-KR" sz="1800" b="1">
                <a:latin typeface="Arial Narrow" pitchFamily="34" charset="0"/>
                <a:ea typeface="굴림" pitchFamily="50" charset="-127"/>
              </a:rPr>
              <a:t>Slide #</a:t>
            </a:r>
            <a:fld id="{1455B48F-6147-4746-A3E0-1251D998FF2F}" type="slidenum">
              <a:rPr lang="en-US" altLang="ko-KR" sz="1800" b="1">
                <a:latin typeface="Arial Narrow" pitchFamily="34" charset="0"/>
                <a:ea typeface="굴림" pitchFamily="50" charset="-127"/>
              </a:rPr>
              <a:pPr algn="r" defTabSz="403225">
                <a:tabLst>
                  <a:tab pos="5372100" algn="ctr"/>
                  <a:tab pos="9182100" algn="r"/>
                </a:tabLst>
              </a:pPr>
              <a:t>‹#›</a:t>
            </a:fld>
            <a:r>
              <a:rPr lang="en-US" altLang="ko-KR" sz="1800" b="1">
                <a:latin typeface="Arial Narrow" pitchFamily="34" charset="0"/>
                <a:ea typeface="굴림" pitchFamily="50" charset="-127"/>
              </a:rPr>
              <a:t/>
            </a:r>
            <a:br>
              <a:rPr lang="en-US" altLang="ko-KR" sz="1800" b="1">
                <a:latin typeface="Arial Narrow" pitchFamily="34" charset="0"/>
                <a:ea typeface="굴림" pitchFamily="50" charset="-127"/>
              </a:rPr>
            </a:br>
            <a:r>
              <a:rPr lang="en-US" altLang="ko-KR" sz="500">
                <a:solidFill>
                  <a:srgbClr val="999999"/>
                </a:solidFill>
                <a:ea typeface="굴림" pitchFamily="50" charset="-127"/>
              </a:rPr>
              <a:t>[OMA-Template-SlideDeck-20130101-I]</a:t>
            </a:r>
            <a:endParaRPr lang="en-US" altLang="ko-KR" sz="1800" b="1">
              <a:latin typeface="Arial Narrow" pitchFamily="34" charset="0"/>
              <a:ea typeface="굴림" pitchFamily="50" charset="-127"/>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ko-KR" dirty="0" smtClean="0"/>
              <a:t>1st Level Bullet</a:t>
            </a:r>
          </a:p>
          <a:p>
            <a:pPr lvl="1"/>
            <a:r>
              <a:rPr lang="en-US" altLang="ko-KR" dirty="0" smtClean="0"/>
              <a:t>2nd Level Bullet</a:t>
            </a:r>
          </a:p>
          <a:p>
            <a:pPr lvl="2"/>
            <a:r>
              <a:rPr lang="en-US" altLang="ko-KR" dirty="0" smtClean="0"/>
              <a:t>3rd Level Bullet</a:t>
            </a:r>
          </a:p>
          <a:p>
            <a:pPr lvl="3"/>
            <a:r>
              <a:rPr lang="en-US" altLang="ko-KR" dirty="0" smtClean="0"/>
              <a:t>4th Level Bullet</a:t>
            </a:r>
          </a:p>
          <a:p>
            <a:pPr lvl="4"/>
            <a:r>
              <a:rPr lang="en-US" altLang="ko-KR"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27.png"/><Relationship Id="rId13" Type="http://schemas.openxmlformats.org/officeDocument/2006/relationships/image" Target="../media/image32.jpeg"/><Relationship Id="rId3" Type="http://schemas.openxmlformats.org/officeDocument/2006/relationships/image" Target="../media/image22.jpeg"/><Relationship Id="rId7" Type="http://schemas.openxmlformats.org/officeDocument/2006/relationships/image" Target="../media/image26.jpeg"/><Relationship Id="rId12" Type="http://schemas.openxmlformats.org/officeDocument/2006/relationships/image" Target="../media/image31.png"/><Relationship Id="rId2" Type="http://schemas.openxmlformats.org/officeDocument/2006/relationships/image" Target="../media/image21.jpeg"/><Relationship Id="rId1" Type="http://schemas.openxmlformats.org/officeDocument/2006/relationships/slideLayout" Target="../slideLayouts/slideLayout2.xml"/><Relationship Id="rId6" Type="http://schemas.openxmlformats.org/officeDocument/2006/relationships/image" Target="../media/image25.jpeg"/><Relationship Id="rId11" Type="http://schemas.openxmlformats.org/officeDocument/2006/relationships/image" Target="../media/image30.png"/><Relationship Id="rId5" Type="http://schemas.openxmlformats.org/officeDocument/2006/relationships/image" Target="../media/image24.jpeg"/><Relationship Id="rId10" Type="http://schemas.openxmlformats.org/officeDocument/2006/relationships/image" Target="../media/image29.png"/><Relationship Id="rId4" Type="http://schemas.openxmlformats.org/officeDocument/2006/relationships/image" Target="../media/image23.png"/><Relationship Id="rId9" Type="http://schemas.openxmlformats.org/officeDocument/2006/relationships/image" Target="../media/image28.png"/><Relationship Id="rId14" Type="http://schemas.openxmlformats.org/officeDocument/2006/relationships/image" Target="../media/image33.jpeg"/></Relationships>
</file>

<file path=ppt/slides/_rels/slide1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1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2.xml"/><Relationship Id="rId1" Type="http://schemas.openxmlformats.org/officeDocument/2006/relationships/tags" Target="../tags/tag2.xml"/><Relationship Id="rId4" Type="http://schemas.openxmlformats.org/officeDocument/2006/relationships/image" Target="../media/image7.jpeg"/></Relationships>
</file>

<file path=ppt/slides/_rels/slide8.xml.rels><?xml version="1.0" encoding="UTF-8" standalone="yes"?>
<Relationships xmlns="http://schemas.openxmlformats.org/package/2006/relationships"><Relationship Id="rId8" Type="http://schemas.openxmlformats.org/officeDocument/2006/relationships/image" Target="../media/image8.jpeg"/><Relationship Id="rId13" Type="http://schemas.openxmlformats.org/officeDocument/2006/relationships/image" Target="../media/image13.jpeg"/><Relationship Id="rId3" Type="http://schemas.openxmlformats.org/officeDocument/2006/relationships/tags" Target="../tags/tag5.xml"/><Relationship Id="rId7" Type="http://schemas.openxmlformats.org/officeDocument/2006/relationships/notesSlide" Target="../notesSlides/notesSlide8.xml"/><Relationship Id="rId12" Type="http://schemas.openxmlformats.org/officeDocument/2006/relationships/image" Target="../media/image12.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2.xml"/><Relationship Id="rId11" Type="http://schemas.openxmlformats.org/officeDocument/2006/relationships/image" Target="../media/image11.jpeg"/><Relationship Id="rId5" Type="http://schemas.openxmlformats.org/officeDocument/2006/relationships/tags" Target="../tags/tag7.xml"/><Relationship Id="rId15" Type="http://schemas.openxmlformats.org/officeDocument/2006/relationships/image" Target="../media/image15.jpeg"/><Relationship Id="rId10" Type="http://schemas.openxmlformats.org/officeDocument/2006/relationships/image" Target="../media/image10.jpeg"/><Relationship Id="rId4" Type="http://schemas.openxmlformats.org/officeDocument/2006/relationships/tags" Target="../tags/tag6.xml"/><Relationship Id="rId9" Type="http://schemas.openxmlformats.org/officeDocument/2006/relationships/image" Target="../media/image9.jpeg"/><Relationship Id="rId1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Submitted To:	</a:t>
            </a:r>
            <a:r>
              <a:rPr lang="en-US" altLang="ko-KR" b="1" dirty="0" smtClean="0">
                <a:latin typeface="Tahoma" pitchFamily="34" charset="0"/>
                <a:ea typeface="굴림" pitchFamily="50" charset="-127"/>
              </a:rPr>
              <a:t>TP Plenary</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Date:		</a:t>
            </a:r>
            <a:r>
              <a:rPr lang="en-US" altLang="ko-KR" b="1" dirty="0" smtClean="0">
                <a:latin typeface="Tahoma" pitchFamily="34" charset="0"/>
                <a:ea typeface="굴림" pitchFamily="50" charset="-127"/>
              </a:rPr>
              <a:t>23 September 2013</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Availability:	      Public            OMA Confidential</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Contact:	 </a:t>
            </a:r>
            <a:r>
              <a:rPr lang="en-US" altLang="ko-KR" b="1" dirty="0" smtClean="0">
                <a:latin typeface="Tahoma" pitchFamily="34" charset="0"/>
                <a:ea typeface="굴림" pitchFamily="50" charset="-127"/>
              </a:rPr>
              <a:t>Peter Monnes, peter.monnes@harris.com</a:t>
            </a:r>
            <a:endParaRPr lang="en-US" altLang="ko-KR" b="1" dirty="0">
              <a:latin typeface="Tahoma" pitchFamily="34" charset="0"/>
              <a:ea typeface="굴림" pitchFamily="50" charset="-127"/>
            </a:endParaRP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a:t>
            </a:r>
          </a:p>
          <a:p>
            <a:pPr defTabSz="762000">
              <a:lnSpc>
                <a:spcPct val="95000"/>
              </a:lnSpc>
              <a:spcAft>
                <a:spcPct val="35000"/>
              </a:spcAft>
              <a:tabLst>
                <a:tab pos="1827213" algn="r"/>
                <a:tab pos="1939925" algn="l"/>
              </a:tabLst>
            </a:pPr>
            <a:r>
              <a:rPr lang="en-US" altLang="ko-KR" b="1" dirty="0">
                <a:latin typeface="Tahoma" pitchFamily="34" charset="0"/>
                <a:ea typeface="굴림" pitchFamily="50" charset="-127"/>
              </a:rPr>
              <a:t>	Source:	</a:t>
            </a:r>
            <a:r>
              <a:rPr lang="en-US" altLang="ko-KR" b="1" dirty="0" smtClean="0">
                <a:latin typeface="Tahoma" pitchFamily="34" charset="0"/>
                <a:ea typeface="굴림" pitchFamily="50" charset="-127"/>
              </a:rPr>
              <a:t>Harris Corporation</a:t>
            </a:r>
            <a:endParaRPr lang="en-US" altLang="ko-KR" b="1" dirty="0">
              <a:latin typeface="Tahoma" pitchFamily="34" charset="0"/>
              <a:ea typeface="굴림" pitchFamily="50" charset="-127"/>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US" sz="1400" dirty="0"/>
              <a:t>OMA-TP-2013-0297-INP_OMA_and_Public_Safety</a:t>
            </a:r>
            <a:r>
              <a:rPr lang="en-US" altLang="ko-KR" sz="1400" dirty="0" smtClean="0">
                <a:ea typeface="굴림" pitchFamily="50" charset="-127"/>
              </a:rPr>
              <a:t/>
            </a:r>
            <a:br>
              <a:rPr lang="en-US" altLang="ko-KR" sz="1400" dirty="0" smtClean="0">
                <a:ea typeface="굴림" pitchFamily="50" charset="-127"/>
              </a:rPr>
            </a:br>
            <a:r>
              <a:rPr lang="en-US" altLang="ko-KR" sz="1400" dirty="0" smtClean="0">
                <a:ea typeface="굴림" pitchFamily="50" charset="-127"/>
              </a:rPr>
              <a:t/>
            </a:r>
            <a:br>
              <a:rPr lang="en-US" altLang="ko-KR" sz="1400" dirty="0" smtClean="0">
                <a:ea typeface="굴림" pitchFamily="50" charset="-127"/>
              </a:rPr>
            </a:br>
            <a:r>
              <a:rPr lang="en-US" altLang="ko-KR" dirty="0" smtClean="0">
                <a:ea typeface="굴림" pitchFamily="50" charset="-127"/>
              </a:rPr>
              <a:t>OMA and Public Safety</a:t>
            </a:r>
            <a:endParaRPr lang="en-US" altLang="ko-KR" sz="1800" dirty="0" smtClean="0">
              <a:ea typeface="굴림" pitchFamily="50" charset="-127"/>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ko-KR" sz="1800" b="1">
                <a:solidFill>
                  <a:srgbClr val="800000"/>
                </a:solidFill>
                <a:latin typeface="Tahoma" pitchFamily="34" charset="0"/>
                <a:ea typeface="굴림" pitchFamily="50" charset="-127"/>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ko-KR" sz="1800" b="1">
              <a:solidFill>
                <a:srgbClr val="800000"/>
              </a:solidFill>
              <a:latin typeface="Tahoma" pitchFamily="34" charset="0"/>
              <a:ea typeface="굴림" pitchFamily="50" charset="-127"/>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ko-KR" sz="900">
                <a:ea typeface="굴림" pitchFamily="50" charset="-127"/>
                <a:cs typeface="Times New Roman" pitchFamily="18" charset="0"/>
              </a:rPr>
              <a:t>USE OF THIS DOCUMENT BY NON-OMA MEMBERS IS SUBJECT TO ALL OF THE TERMS AND CONDITIONS OF THE USE AGREEMENT (located at </a:t>
            </a:r>
            <a:r>
              <a:rPr lang="en-US" altLang="ko-KR" sz="900">
                <a:ea typeface="굴림" pitchFamily="50" charset="-127"/>
                <a:cs typeface="Times New Roman" pitchFamily="18" charset="0"/>
                <a:hlinkClick r:id="rId4"/>
              </a:rPr>
              <a:t>http://www.openmobilealliance.org/UseAgreement.html</a:t>
            </a:r>
            <a:r>
              <a:rPr lang="en-US" altLang="ko-KR" sz="900">
                <a:ea typeface="굴림" pitchFamily="50" charset="-127"/>
                <a:cs typeface="Times New Roman" pitchFamily="18" charset="0"/>
              </a:rPr>
              <a:t>) AND IF YOU HAVE NOT AGREED TO THE TERMS OF THE USE AGREEMENT, YOU DO NOT HAVE THE RIGHT TO USE, COPY OR DISTRIBUTE THIS DOCUMENT.</a:t>
            </a:r>
          </a:p>
          <a:p>
            <a:pPr defTabSz="762000">
              <a:spcBef>
                <a:spcPct val="35000"/>
              </a:spcBef>
            </a:pPr>
            <a:r>
              <a:rPr lang="en-US" altLang="ko-KR" sz="900">
                <a:ea typeface="굴림" pitchFamily="50" charset="-127"/>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ko-KR" sz="900" b="1">
                <a:ea typeface="굴림" pitchFamily="50" charset="-127"/>
                <a:cs typeface="Times New Roman" pitchFamily="18" charset="0"/>
              </a:rPr>
              <a:t>Intellectual Property Rights</a:t>
            </a:r>
          </a:p>
          <a:p>
            <a:pPr defTabSz="762000">
              <a:spcBef>
                <a:spcPct val="35000"/>
              </a:spcBef>
            </a:pPr>
            <a:r>
              <a:rPr lang="en-US" altLang="ko-KR" sz="900">
                <a:ea typeface="굴림" pitchFamily="50" charset="-127"/>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8"/>
          <p:cNvSpPr txBox="1">
            <a:spLocks/>
          </p:cNvSpPr>
          <p:nvPr/>
        </p:nvSpPr>
        <p:spPr bwMode="auto">
          <a:xfrm>
            <a:off x="185737" y="1835150"/>
            <a:ext cx="4876800" cy="17526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2075" tIns="46038" rIns="92075" bIns="46038" numCol="1" anchor="t" anchorCtr="0" compatLnSpc="1">
            <a:prstTxWarp prst="textNoShape">
              <a:avLst/>
            </a:prstTxWarp>
            <a:noAutofit/>
          </a:bodyPr>
          <a:lstStyle/>
          <a:p>
            <a:pPr marL="342900" marR="0" lvl="0" indent="-342900" algn="l" defTabSz="914400" rtl="0" eaLnBrk="1" fontAlgn="base" latinLnBrk="0" hangingPunct="1">
              <a:lnSpc>
                <a:spcPct val="100000"/>
              </a:lnSpc>
              <a:spcBef>
                <a:spcPct val="20000"/>
              </a:spcBef>
              <a:spcAft>
                <a:spcPct val="0"/>
              </a:spcAft>
              <a:buClr>
                <a:srgbClr val="D4272E"/>
              </a:buClr>
              <a:buSzTx/>
              <a:tabLst/>
              <a:defRPr/>
            </a:pPr>
            <a:r>
              <a:rPr kumimoji="0" lang="en-US" sz="1600" b="1" i="0" u="none" strike="noStrike" kern="0" cap="none" spc="0" normalizeH="0" baseline="0" noProof="0" dirty="0" smtClean="0">
                <a:ln>
                  <a:noFill/>
                </a:ln>
                <a:solidFill>
                  <a:schemeClr val="bg1"/>
                </a:solidFill>
                <a:effectLst/>
                <a:uLnTx/>
                <a:uFillTx/>
                <a:latin typeface="+mn-lt"/>
                <a:ea typeface="+mn-ea"/>
                <a:cs typeface="+mn-cs"/>
              </a:rPr>
              <a:t>Governance</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sz="1400" b="0" i="0" u="none" strike="noStrike" kern="0" cap="none" spc="0" normalizeH="0" baseline="0" noProof="0" dirty="0" smtClean="0">
                <a:ln>
                  <a:noFill/>
                </a:ln>
                <a:solidFill>
                  <a:schemeClr val="bg1"/>
                </a:solidFill>
                <a:effectLst/>
                <a:uLnTx/>
                <a:uFillTx/>
                <a:latin typeface="+mn-lt"/>
              </a:rPr>
              <a:t>First Responder Network Authority (</a:t>
            </a:r>
            <a:r>
              <a:rPr kumimoji="0" lang="en-US" sz="1400" b="0" i="0" u="none" strike="noStrike" kern="0" cap="none" spc="0" normalizeH="0" baseline="0" noProof="0" dirty="0" err="1" smtClean="0">
                <a:ln>
                  <a:noFill/>
                </a:ln>
                <a:solidFill>
                  <a:schemeClr val="bg1"/>
                </a:solidFill>
                <a:effectLst/>
                <a:uLnTx/>
                <a:uFillTx/>
                <a:latin typeface="+mn-lt"/>
              </a:rPr>
              <a:t>FirstNet</a:t>
            </a:r>
            <a:r>
              <a:rPr kumimoji="0" lang="en-US" sz="1400" b="0" i="0" u="none" strike="noStrike" kern="0" cap="none" spc="0" normalizeH="0" baseline="0" noProof="0" dirty="0" smtClean="0">
                <a:ln>
                  <a:noFill/>
                </a:ln>
                <a:solidFill>
                  <a:schemeClr val="bg1"/>
                </a:solidFill>
                <a:effectLst/>
                <a:uLnTx/>
                <a:uFillTx/>
                <a:latin typeface="+mn-lt"/>
              </a:rPr>
              <a:t>) responsible for </a:t>
            </a:r>
            <a:r>
              <a:rPr kumimoji="0" lang="en-US" sz="1400" b="0" i="0" u="sng" strike="noStrike" kern="0" cap="none" spc="0" normalizeH="0" baseline="0" noProof="0" dirty="0" smtClean="0">
                <a:ln>
                  <a:noFill/>
                </a:ln>
                <a:solidFill>
                  <a:schemeClr val="bg1"/>
                </a:solidFill>
                <a:effectLst/>
                <a:uLnTx/>
                <a:uFillTx/>
                <a:latin typeface="+mn-lt"/>
              </a:rPr>
              <a:t>building,  deploying, and operating</a:t>
            </a:r>
            <a:r>
              <a:rPr kumimoji="0" lang="en-US" sz="1400" b="0" i="0" u="none" strike="noStrike" kern="0" cap="none" spc="0" normalizeH="0" baseline="0" noProof="0" dirty="0" smtClean="0">
                <a:ln>
                  <a:noFill/>
                </a:ln>
                <a:solidFill>
                  <a:schemeClr val="bg1"/>
                </a:solidFill>
                <a:effectLst/>
                <a:uLnTx/>
                <a:uFillTx/>
                <a:latin typeface="+mn-lt"/>
              </a:rPr>
              <a:t>  the nationwide network</a:t>
            </a:r>
          </a:p>
          <a:p>
            <a:pPr marL="742950" marR="0" lvl="1" indent="-285750" algn="l" defTabSz="914400" rtl="0" eaLnBrk="1" fontAlgn="base" latinLnBrk="0" hangingPunct="1">
              <a:lnSpc>
                <a:spcPct val="100000"/>
              </a:lnSpc>
              <a:spcBef>
                <a:spcPct val="20000"/>
              </a:spcBef>
              <a:spcAft>
                <a:spcPct val="0"/>
              </a:spcAft>
              <a:buClrTx/>
              <a:buSzTx/>
              <a:buFontTx/>
              <a:buChar char="–"/>
              <a:tabLst/>
              <a:defRPr/>
            </a:pPr>
            <a:r>
              <a:rPr kumimoji="0" lang="en-US" sz="1400" b="0" i="0" u="none" strike="noStrike" kern="0" cap="none" spc="0" normalizeH="0" baseline="0" noProof="0" dirty="0" smtClean="0">
                <a:ln>
                  <a:noFill/>
                </a:ln>
                <a:solidFill>
                  <a:schemeClr val="bg1"/>
                </a:solidFill>
                <a:effectLst/>
                <a:uLnTx/>
                <a:uFillTx/>
                <a:latin typeface="+mn-lt"/>
              </a:rPr>
              <a:t>Technology Advisory Board defines requirements for “</a:t>
            </a:r>
            <a:r>
              <a:rPr kumimoji="0" lang="en-US" sz="1400" b="0" i="0" u="none" strike="noStrike" kern="0" cap="none" spc="0" normalizeH="0" baseline="0" noProof="0" dirty="0" err="1" smtClean="0">
                <a:ln>
                  <a:noFill/>
                </a:ln>
                <a:solidFill>
                  <a:schemeClr val="bg1"/>
                </a:solidFill>
                <a:effectLst/>
                <a:uLnTx/>
                <a:uFillTx/>
                <a:latin typeface="+mn-lt"/>
              </a:rPr>
              <a:t>FirstNet</a:t>
            </a:r>
            <a:r>
              <a:rPr kumimoji="0" lang="en-US" sz="1400" b="0" i="0" u="none" strike="noStrike" kern="0" cap="none" spc="0" normalizeH="0" baseline="0" noProof="0" dirty="0" smtClean="0">
                <a:ln>
                  <a:noFill/>
                </a:ln>
                <a:solidFill>
                  <a:schemeClr val="bg1"/>
                </a:solidFill>
                <a:effectLst/>
                <a:uLnTx/>
                <a:uFillTx/>
                <a:latin typeface="+mn-lt"/>
              </a:rPr>
              <a:t>”</a:t>
            </a:r>
          </a:p>
        </p:txBody>
      </p:sp>
      <p:sp>
        <p:nvSpPr>
          <p:cNvPr id="5" name="Content Placeholder 8"/>
          <p:cNvSpPr txBox="1">
            <a:spLocks/>
          </p:cNvSpPr>
          <p:nvPr/>
        </p:nvSpPr>
        <p:spPr bwMode="auto">
          <a:xfrm>
            <a:off x="947737" y="3359150"/>
            <a:ext cx="4876800" cy="14478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2075" tIns="46038" rIns="92075" bIns="46038" numCol="1" anchor="t" anchorCtr="0" compatLnSpc="1">
            <a:prstTxWarp prst="textNoShape">
              <a:avLst/>
            </a:prstTxWarp>
            <a:noAutofit/>
          </a:bodyPr>
          <a:lstStyle/>
          <a:p>
            <a:pPr marL="342900" lvl="0" indent="-342900" fontAlgn="base">
              <a:spcBef>
                <a:spcPct val="20000"/>
              </a:spcBef>
              <a:spcAft>
                <a:spcPct val="0"/>
              </a:spcAft>
              <a:buClr>
                <a:srgbClr val="D4272E"/>
              </a:buClr>
              <a:defRPr/>
            </a:pPr>
            <a:r>
              <a:rPr lang="en-US" sz="1600" b="1" kern="0" dirty="0" smtClean="0">
                <a:solidFill>
                  <a:schemeClr val="bg1"/>
                </a:solidFill>
                <a:latin typeface="+mn-lt"/>
              </a:rPr>
              <a:t>Funding</a:t>
            </a:r>
          </a:p>
          <a:p>
            <a:pPr marL="742950" lvl="1" indent="-285750" fontAlgn="base">
              <a:spcBef>
                <a:spcPct val="20000"/>
              </a:spcBef>
              <a:spcAft>
                <a:spcPct val="0"/>
              </a:spcAft>
              <a:buClrTx/>
              <a:buFontTx/>
              <a:buChar char="–"/>
              <a:defRPr/>
            </a:pPr>
            <a:r>
              <a:rPr lang="en-US" sz="1400" kern="0" dirty="0" smtClean="0">
                <a:solidFill>
                  <a:schemeClr val="bg1"/>
                </a:solidFill>
                <a:latin typeface="+mn-lt"/>
              </a:rPr>
              <a:t>$7B for CAPEX ($2B available now; +$5B available after spectrum auction)</a:t>
            </a:r>
          </a:p>
          <a:p>
            <a:pPr marL="742950" lvl="1" indent="-285750" fontAlgn="base">
              <a:spcBef>
                <a:spcPct val="20000"/>
              </a:spcBef>
              <a:spcAft>
                <a:spcPct val="0"/>
              </a:spcAft>
              <a:buClrTx/>
              <a:buFontTx/>
              <a:buChar char="–"/>
              <a:defRPr/>
            </a:pPr>
            <a:r>
              <a:rPr lang="en-US" sz="1400" kern="0" dirty="0" smtClean="0">
                <a:solidFill>
                  <a:schemeClr val="bg1"/>
                </a:solidFill>
                <a:latin typeface="+mn-lt"/>
              </a:rPr>
              <a:t>$135M for State/ &amp; Local Implementation  grant</a:t>
            </a:r>
          </a:p>
          <a:p>
            <a:pPr marL="742950" lvl="1" indent="-285750" fontAlgn="base">
              <a:spcBef>
                <a:spcPct val="20000"/>
              </a:spcBef>
              <a:spcAft>
                <a:spcPct val="0"/>
              </a:spcAft>
              <a:buClrTx/>
              <a:buFontTx/>
              <a:buChar char="–"/>
              <a:defRPr/>
            </a:pPr>
            <a:r>
              <a:rPr lang="en-US" sz="1400" kern="0" dirty="0" smtClean="0">
                <a:solidFill>
                  <a:schemeClr val="bg1"/>
                </a:solidFill>
                <a:latin typeface="+mn-lt"/>
              </a:rPr>
              <a:t>Up to $300M for Public Safety R&amp;D</a:t>
            </a:r>
          </a:p>
        </p:txBody>
      </p:sp>
      <p:sp>
        <p:nvSpPr>
          <p:cNvPr id="6" name="Content Placeholder 8"/>
          <p:cNvSpPr txBox="1">
            <a:spLocks/>
          </p:cNvSpPr>
          <p:nvPr/>
        </p:nvSpPr>
        <p:spPr bwMode="auto">
          <a:xfrm>
            <a:off x="1633537" y="4730750"/>
            <a:ext cx="4876800" cy="1676400"/>
          </a:xfrm>
          <a:prstGeom prst="rect">
            <a:avLst/>
          </a:prstGeom>
          <a:ln>
            <a:headEnd/>
            <a:tailEnd/>
          </a:ln>
        </p:spPr>
        <p:style>
          <a:lnRef idx="0">
            <a:schemeClr val="accent2"/>
          </a:lnRef>
          <a:fillRef idx="3">
            <a:schemeClr val="accent2"/>
          </a:fillRef>
          <a:effectRef idx="3">
            <a:schemeClr val="accent2"/>
          </a:effectRef>
          <a:fontRef idx="minor">
            <a:schemeClr val="lt1"/>
          </a:fontRef>
        </p:style>
        <p:txBody>
          <a:bodyPr vert="horz" wrap="square" lIns="92075" tIns="46038" rIns="92075" bIns="46038" numCol="1" anchor="t" anchorCtr="0" compatLnSpc="1">
            <a:prstTxWarp prst="textNoShape">
              <a:avLst/>
            </a:prstTxWarp>
            <a:noAutofit/>
          </a:bodyPr>
          <a:lstStyle/>
          <a:p>
            <a:pPr marL="342900" lvl="0" indent="-342900" fontAlgn="base">
              <a:spcBef>
                <a:spcPct val="20000"/>
              </a:spcBef>
              <a:spcAft>
                <a:spcPct val="0"/>
              </a:spcAft>
              <a:buClr>
                <a:srgbClr val="D4272E"/>
              </a:buClr>
              <a:defRPr/>
            </a:pPr>
            <a:r>
              <a:rPr lang="en-US" sz="1600" b="1" kern="0" dirty="0" smtClean="0">
                <a:solidFill>
                  <a:schemeClr val="bg1"/>
                </a:solidFill>
                <a:latin typeface="+mn-lt"/>
              </a:rPr>
              <a:t>Spectrum</a:t>
            </a:r>
          </a:p>
          <a:p>
            <a:pPr marL="742950" lvl="1" indent="-285750" fontAlgn="base">
              <a:spcBef>
                <a:spcPct val="20000"/>
              </a:spcBef>
              <a:spcAft>
                <a:spcPct val="0"/>
              </a:spcAft>
              <a:buFontTx/>
              <a:buChar char="–"/>
              <a:defRPr/>
            </a:pPr>
            <a:r>
              <a:rPr lang="en-US" sz="1400" kern="0" dirty="0" smtClean="0">
                <a:solidFill>
                  <a:schemeClr val="bg1"/>
                </a:solidFill>
                <a:latin typeface="+mn-lt"/>
              </a:rPr>
              <a:t>PS gets “D” Block for 20 MHz total</a:t>
            </a:r>
          </a:p>
          <a:p>
            <a:pPr marL="742950" lvl="1" indent="-285750" fontAlgn="base">
              <a:spcBef>
                <a:spcPct val="20000"/>
              </a:spcBef>
              <a:spcAft>
                <a:spcPct val="0"/>
              </a:spcAft>
              <a:buFontTx/>
              <a:buChar char="–"/>
              <a:defRPr/>
            </a:pPr>
            <a:r>
              <a:rPr lang="en-US" sz="1400" kern="0" dirty="0" smtClean="0">
                <a:solidFill>
                  <a:schemeClr val="bg1"/>
                </a:solidFill>
                <a:latin typeface="+mn-lt"/>
              </a:rPr>
              <a:t>700 MHz narrowband may be used in “flexible manner”</a:t>
            </a:r>
          </a:p>
          <a:p>
            <a:pPr marL="742950" lvl="1" indent="-285750" fontAlgn="base">
              <a:spcBef>
                <a:spcPct val="20000"/>
              </a:spcBef>
              <a:spcAft>
                <a:spcPct val="0"/>
              </a:spcAft>
              <a:buFontTx/>
              <a:buChar char="–"/>
              <a:defRPr/>
            </a:pPr>
            <a:r>
              <a:rPr lang="en-US" sz="1400" kern="0" dirty="0" smtClean="0">
                <a:solidFill>
                  <a:schemeClr val="bg1"/>
                </a:solidFill>
                <a:latin typeface="+mn-lt"/>
              </a:rPr>
              <a:t>PS must give back T-Band (470-512 MHz) within 11 years</a:t>
            </a:r>
          </a:p>
        </p:txBody>
      </p:sp>
      <p:graphicFrame>
        <p:nvGraphicFramePr>
          <p:cNvPr id="7" name="Diagram 6"/>
          <p:cNvGraphicFramePr/>
          <p:nvPr/>
        </p:nvGraphicFramePr>
        <p:xfrm>
          <a:off x="5138737" y="1301750"/>
          <a:ext cx="4191000" cy="3505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itle 7"/>
          <p:cNvSpPr txBox="1">
            <a:spLocks/>
          </p:cNvSpPr>
          <p:nvPr/>
        </p:nvSpPr>
        <p:spPr bwMode="auto">
          <a:xfrm>
            <a:off x="261937" y="311150"/>
            <a:ext cx="8948738" cy="536575"/>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US" sz="3200" b="1" i="0" u="none" strike="noStrike" kern="1200" cap="none" spc="0" normalizeH="0" baseline="0" noProof="0" dirty="0" err="1" smtClean="0">
                <a:ln>
                  <a:noFill/>
                </a:ln>
                <a:solidFill>
                  <a:schemeClr val="tx1"/>
                </a:solidFill>
                <a:effectLst/>
                <a:uLnTx/>
                <a:uFillTx/>
                <a:latin typeface="+mj-lt"/>
                <a:ea typeface="+mj-ea"/>
                <a:cs typeface="+mj-cs"/>
              </a:rPr>
              <a:t>FirstNet</a:t>
            </a:r>
            <a:endParaRPr kumimoji="0" lang="en-US" sz="3200" b="1" i="0" u="none" strike="noStrike" kern="0" cap="none" spc="0" normalizeH="0" baseline="0" noProof="0" dirty="0">
              <a:ln>
                <a:noFill/>
              </a:ln>
              <a:solidFill>
                <a:schemeClr val="tx1"/>
              </a:solidFill>
              <a:effectLst/>
              <a:uLnTx/>
              <a:uFillTx/>
              <a:latin typeface="+mj-lt"/>
              <a:ea typeface="+mj-ea"/>
              <a:cs typeface="+mj-cs"/>
            </a:endParaRPr>
          </a:p>
        </p:txBody>
      </p:sp>
      <p:sp>
        <p:nvSpPr>
          <p:cNvPr id="14" name="Title 7"/>
          <p:cNvSpPr txBox="1">
            <a:spLocks/>
          </p:cNvSpPr>
          <p:nvPr/>
        </p:nvSpPr>
        <p:spPr bwMode="auto">
          <a:xfrm>
            <a:off x="261937" y="1073150"/>
            <a:ext cx="8948738" cy="536575"/>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US" sz="2800" b="1" i="0" u="none" strike="noStrike" kern="1200" cap="none" spc="0" normalizeH="0" baseline="0" noProof="0" dirty="0" smtClean="0">
                <a:ln>
                  <a:noFill/>
                </a:ln>
                <a:solidFill>
                  <a:schemeClr val="tx1"/>
                </a:solidFill>
                <a:effectLst/>
                <a:uLnTx/>
                <a:uFillTx/>
                <a:latin typeface="+mj-lt"/>
                <a:ea typeface="+mj-ea"/>
                <a:cs typeface="+mj-cs"/>
              </a:rPr>
              <a:t>National Public Safety Broadband Network  </a:t>
            </a:r>
            <a:r>
              <a:rPr kumimoji="0" lang="en-US" sz="2400" b="1" i="0" u="none" strike="noStrike" kern="0" cap="none" spc="0" normalizeH="0" baseline="0" noProof="0" dirty="0" smtClean="0">
                <a:ln>
                  <a:noFill/>
                </a:ln>
                <a:solidFill>
                  <a:schemeClr val="tx1"/>
                </a:solidFill>
                <a:effectLst/>
                <a:uLnTx/>
                <a:uFillTx/>
                <a:latin typeface="+mj-lt"/>
                <a:ea typeface="+mj-ea"/>
                <a:cs typeface="+mj-cs"/>
              </a:rPr>
              <a:t/>
            </a:r>
            <a:br>
              <a:rPr kumimoji="0" lang="en-US" sz="2400" b="1" i="0" u="none" strike="noStrike" kern="0" cap="none" spc="0" normalizeH="0" baseline="0" noProof="0" dirty="0" smtClean="0">
                <a:ln>
                  <a:noFill/>
                </a:ln>
                <a:solidFill>
                  <a:schemeClr val="tx1"/>
                </a:solidFill>
                <a:effectLst/>
                <a:uLnTx/>
                <a:uFillTx/>
                <a:latin typeface="+mj-lt"/>
                <a:ea typeface="+mj-ea"/>
                <a:cs typeface="+mj-cs"/>
              </a:rPr>
            </a:br>
            <a:r>
              <a:rPr kumimoji="0" lang="en-US" sz="1600" b="1" i="0" u="none" strike="noStrike" kern="0" cap="none" spc="0" normalizeH="0" baseline="0" noProof="0" dirty="0" smtClean="0">
                <a:ln>
                  <a:noFill/>
                </a:ln>
                <a:solidFill>
                  <a:schemeClr val="tx1"/>
                </a:solidFill>
                <a:effectLst/>
                <a:uLnTx/>
                <a:uFillTx/>
                <a:latin typeface="+mj-lt"/>
                <a:ea typeface="+mj-ea"/>
                <a:cs typeface="+mj-cs"/>
              </a:rPr>
              <a:t>H.R. 3630 Title VI “Spectrum Act”</a:t>
            </a:r>
            <a:endParaRPr kumimoji="0" lang="en-US" sz="2800" b="1" i="0" u="none" strike="noStrike" kern="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5"/>
          <p:cNvSpPr txBox="1">
            <a:spLocks/>
          </p:cNvSpPr>
          <p:nvPr/>
        </p:nvSpPr>
        <p:spPr bwMode="auto">
          <a:xfrm>
            <a:off x="1557337" y="234950"/>
            <a:ext cx="6059488" cy="536575"/>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US" sz="3200" b="1" i="0" u="none" strike="noStrike" kern="0" cap="none" spc="0" normalizeH="0" baseline="0" noProof="0" dirty="0" err="1" smtClean="0">
                <a:ln>
                  <a:noFill/>
                </a:ln>
                <a:solidFill>
                  <a:schemeClr val="tx1"/>
                </a:solidFill>
                <a:effectLst/>
                <a:uLnTx/>
                <a:uFillTx/>
                <a:latin typeface="+mj-lt"/>
                <a:ea typeface="+mj-ea"/>
                <a:cs typeface="+mj-cs"/>
              </a:rPr>
              <a:t>FirstNet’s</a:t>
            </a:r>
            <a:r>
              <a:rPr kumimoji="0" lang="en-US" sz="3200" b="1" i="0" u="none" strike="noStrike" kern="0" cap="none" spc="0" normalizeH="0" baseline="0" noProof="0" dirty="0" smtClean="0">
                <a:ln>
                  <a:noFill/>
                </a:ln>
                <a:solidFill>
                  <a:schemeClr val="tx1"/>
                </a:solidFill>
                <a:effectLst/>
                <a:uLnTx/>
                <a:uFillTx/>
                <a:latin typeface="+mj-lt"/>
                <a:ea typeface="+mj-ea"/>
                <a:cs typeface="+mj-cs"/>
              </a:rPr>
              <a:t> Service Offering to Public Safety</a:t>
            </a:r>
            <a:endParaRPr kumimoji="0" lang="en-US" sz="3200" b="1" i="0" u="none" strike="noStrike" kern="0" cap="none" spc="0" normalizeH="0" baseline="0" noProof="0" dirty="0">
              <a:ln>
                <a:noFill/>
              </a:ln>
              <a:solidFill>
                <a:schemeClr val="tx1"/>
              </a:solidFill>
              <a:effectLst/>
              <a:uLnTx/>
              <a:uFillTx/>
              <a:latin typeface="+mj-lt"/>
              <a:ea typeface="+mj-ea"/>
              <a:cs typeface="+mj-cs"/>
            </a:endParaRPr>
          </a:p>
        </p:txBody>
      </p:sp>
      <p:pic>
        <p:nvPicPr>
          <p:cNvPr id="5" name="Picture 2"/>
          <p:cNvPicPr>
            <a:picLocks noChangeAspect="1" noChangeArrowheads="1"/>
          </p:cNvPicPr>
          <p:nvPr/>
        </p:nvPicPr>
        <p:blipFill>
          <a:blip r:embed="rId2" cstate="print"/>
          <a:srcRect/>
          <a:stretch>
            <a:fillRect/>
          </a:stretch>
        </p:blipFill>
        <p:spPr bwMode="auto">
          <a:xfrm>
            <a:off x="1478558" y="1225550"/>
            <a:ext cx="6708179" cy="5029200"/>
          </a:xfrm>
          <a:prstGeom prst="rect">
            <a:avLst/>
          </a:prstGeom>
          <a:noFill/>
          <a:ln w="9525">
            <a:solidFill>
              <a:schemeClr val="tx1"/>
            </a:solid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2"/>
          <p:cNvSpPr>
            <a:spLocks noGrp="1"/>
          </p:cNvSpPr>
          <p:nvPr>
            <p:ph type="title"/>
          </p:nvPr>
        </p:nvSpPr>
        <p:spPr>
          <a:xfrm>
            <a:off x="1593849" y="311150"/>
            <a:ext cx="6059488" cy="536575"/>
          </a:xfrm>
        </p:spPr>
        <p:txBody>
          <a:bodyPr/>
          <a:lstStyle/>
          <a:p>
            <a:r>
              <a:rPr lang="en-US" dirty="0" err="1" smtClean="0"/>
              <a:t>FirstNet</a:t>
            </a:r>
            <a:endParaRPr lang="en-US" dirty="0"/>
          </a:p>
        </p:txBody>
      </p:sp>
      <p:pic>
        <p:nvPicPr>
          <p:cNvPr id="5" name="Picture 2"/>
          <p:cNvPicPr>
            <a:picLocks noChangeAspect="1" noChangeArrowheads="1"/>
          </p:cNvPicPr>
          <p:nvPr/>
        </p:nvPicPr>
        <p:blipFill>
          <a:blip r:embed="rId2" cstate="print"/>
          <a:srcRect/>
          <a:stretch>
            <a:fillRect/>
          </a:stretch>
        </p:blipFill>
        <p:spPr bwMode="auto">
          <a:xfrm>
            <a:off x="1217910" y="1149350"/>
            <a:ext cx="6708179" cy="5029200"/>
          </a:xfrm>
          <a:prstGeom prst="rect">
            <a:avLst/>
          </a:prstGeom>
          <a:noFill/>
          <a:ln w="9525">
            <a:solidFill>
              <a:schemeClr val="tx1"/>
            </a:solid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FirstNet</a:t>
            </a:r>
            <a:r>
              <a:rPr lang="en-US" dirty="0" smtClean="0"/>
              <a:t> Priorities 2014</a:t>
            </a:r>
            <a:endParaRPr lang="en-US" dirty="0"/>
          </a:p>
        </p:txBody>
      </p:sp>
      <p:pic>
        <p:nvPicPr>
          <p:cNvPr id="4" name="Picture 2"/>
          <p:cNvPicPr>
            <a:picLocks noChangeAspect="1" noChangeArrowheads="1"/>
          </p:cNvPicPr>
          <p:nvPr/>
        </p:nvPicPr>
        <p:blipFill>
          <a:blip r:embed="rId2" cstate="print"/>
          <a:srcRect/>
          <a:stretch>
            <a:fillRect/>
          </a:stretch>
        </p:blipFill>
        <p:spPr bwMode="auto">
          <a:xfrm>
            <a:off x="1217613" y="1175559"/>
            <a:ext cx="6708775" cy="4659281"/>
          </a:xfrm>
          <a:prstGeom prst="rect">
            <a:avLst/>
          </a:prstGeom>
          <a:noFill/>
          <a:ln w="9525">
            <a:solidFill>
              <a:schemeClr val="tx1"/>
            </a:solid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http://www.govcomm.harris.com/media/GOES-R_Antenna_tcm19-14723.jpg"/>
          <p:cNvPicPr>
            <a:picLocks noChangeAspect="1" noChangeArrowheads="1"/>
          </p:cNvPicPr>
          <p:nvPr/>
        </p:nvPicPr>
        <p:blipFill>
          <a:blip r:embed="rId2" cstate="screen"/>
          <a:srcRect/>
          <a:stretch>
            <a:fillRect/>
          </a:stretch>
        </p:blipFill>
        <p:spPr bwMode="auto">
          <a:xfrm flipH="1">
            <a:off x="7185550" y="2108483"/>
            <a:ext cx="1127051" cy="907176"/>
          </a:xfrm>
          <a:prstGeom prst="roundRect">
            <a:avLst>
              <a:gd name="adj" fmla="val 16667"/>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Rounded Rectangle 4"/>
          <p:cNvSpPr/>
          <p:nvPr/>
        </p:nvSpPr>
        <p:spPr bwMode="auto">
          <a:xfrm>
            <a:off x="6525122" y="1037102"/>
            <a:ext cx="2347415" cy="5417673"/>
          </a:xfrm>
          <a:prstGeom prst="roundRect">
            <a:avLst/>
          </a:prstGeom>
          <a:solidFill>
            <a:schemeClr val="bg1">
              <a:lumMod val="75000"/>
            </a:schemeClr>
          </a:solidFill>
          <a:effectLst>
            <a:outerShdw blurRad="50800" dist="38100" dir="5400000" algn="t" rotWithShape="0">
              <a:prstClr val="black">
                <a:alpha val="40000"/>
              </a:prstClr>
            </a:outerShdw>
          </a:effectLst>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85344" tIns="1996083" rIns="85344" bIns="1040715" numCol="1" spcCol="1270" anchor="t" anchorCtr="1">
            <a:noAutofit/>
          </a:bodyPr>
          <a:lstStyle/>
          <a:p>
            <a:pPr marL="0" marR="0" indent="0" algn="l" defTabSz="533400" latinLnBrk="0">
              <a:lnSpc>
                <a:spcPct val="90000"/>
              </a:lnSpc>
              <a:spcAft>
                <a:spcPct val="0"/>
              </a:spcAft>
              <a:buClrTx/>
              <a:buSzTx/>
              <a:buFontTx/>
              <a:buNone/>
              <a:tabLst/>
            </a:pPr>
            <a:endParaRPr lang="en-US" sz="1200" b="1" smtClean="0">
              <a:solidFill>
                <a:srgbClr val="C00000"/>
              </a:solidFill>
              <a:latin typeface="+mn-lt"/>
            </a:endParaRPr>
          </a:p>
        </p:txBody>
      </p:sp>
      <p:sp>
        <p:nvSpPr>
          <p:cNvPr id="6" name="Rounded Rectangle 5"/>
          <p:cNvSpPr/>
          <p:nvPr/>
        </p:nvSpPr>
        <p:spPr bwMode="auto">
          <a:xfrm>
            <a:off x="3639047" y="1037102"/>
            <a:ext cx="2519355" cy="5446248"/>
          </a:xfrm>
          <a:prstGeom prst="roundRect">
            <a:avLst/>
          </a:prstGeom>
          <a:solidFill>
            <a:schemeClr val="bg1">
              <a:lumMod val="75000"/>
            </a:schemeClr>
          </a:solidFill>
          <a:effectLst>
            <a:outerShdw blurRad="50800" dist="38100" dir="5400000" algn="t" rotWithShape="0">
              <a:prstClr val="black">
                <a:alpha val="40000"/>
              </a:prstClr>
            </a:outerShdw>
          </a:effectLst>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85344" tIns="1996083" rIns="85344" bIns="1040715" numCol="1" spcCol="1270" anchor="t" anchorCtr="1">
            <a:noAutofit/>
          </a:bodyPr>
          <a:lstStyle/>
          <a:p>
            <a:pPr marL="0" marR="0" indent="0" algn="l" defTabSz="533400" latinLnBrk="0">
              <a:lnSpc>
                <a:spcPct val="90000"/>
              </a:lnSpc>
              <a:spcAft>
                <a:spcPct val="0"/>
              </a:spcAft>
              <a:buClrTx/>
              <a:buSzTx/>
              <a:buFontTx/>
              <a:buNone/>
              <a:tabLst/>
            </a:pPr>
            <a:endParaRPr lang="en-US" sz="1200" b="1" smtClean="0">
              <a:solidFill>
                <a:srgbClr val="C00000"/>
              </a:solidFill>
              <a:latin typeface="+mn-lt"/>
            </a:endParaRPr>
          </a:p>
        </p:txBody>
      </p:sp>
      <p:sp>
        <p:nvSpPr>
          <p:cNvPr id="7" name="Rounded Rectangle 6"/>
          <p:cNvSpPr/>
          <p:nvPr/>
        </p:nvSpPr>
        <p:spPr bwMode="auto">
          <a:xfrm>
            <a:off x="562472" y="1037102"/>
            <a:ext cx="2347415" cy="5417673"/>
          </a:xfrm>
          <a:prstGeom prst="roundRect">
            <a:avLst/>
          </a:prstGeom>
          <a:solidFill>
            <a:schemeClr val="bg1">
              <a:lumMod val="75000"/>
            </a:schemeClr>
          </a:solidFill>
          <a:effectLst>
            <a:outerShdw blurRad="50800" dist="38100" dir="5400000" algn="t" rotWithShape="0">
              <a:prstClr val="black">
                <a:alpha val="40000"/>
              </a:prstClr>
            </a:outerShdw>
          </a:effectLst>
        </p:spPr>
        <p:style>
          <a:lnRef idx="2">
            <a:schemeClr val="lt1">
              <a:hueOff val="0"/>
              <a:satOff val="0"/>
              <a:lumOff val="0"/>
              <a:alphaOff val="0"/>
            </a:schemeClr>
          </a:lnRef>
          <a:fillRef idx="1">
            <a:scrgbClr r="0" g="0" b="0"/>
          </a:fillRef>
          <a:effectRef idx="0">
            <a:schemeClr val="accent2">
              <a:hueOff val="0"/>
              <a:satOff val="0"/>
              <a:lumOff val="0"/>
              <a:alphaOff val="0"/>
            </a:schemeClr>
          </a:effectRef>
          <a:fontRef idx="minor">
            <a:schemeClr val="lt1"/>
          </a:fontRef>
        </p:style>
        <p:txBody>
          <a:bodyPr spcFirstLastPara="0" vert="horz" wrap="square" lIns="85344" tIns="1996083" rIns="85344" bIns="1040715" numCol="1" spcCol="1270" anchor="t" anchorCtr="1">
            <a:noAutofit/>
          </a:bodyPr>
          <a:lstStyle/>
          <a:p>
            <a:pPr marL="0" marR="0" indent="0" algn="l" defTabSz="533400" latinLnBrk="0">
              <a:lnSpc>
                <a:spcPct val="90000"/>
              </a:lnSpc>
              <a:spcAft>
                <a:spcPct val="0"/>
              </a:spcAft>
              <a:buClrTx/>
              <a:buSzTx/>
              <a:buFontTx/>
              <a:buNone/>
              <a:tabLst/>
            </a:pPr>
            <a:endParaRPr lang="en-US" sz="1200" b="1" smtClean="0">
              <a:solidFill>
                <a:srgbClr val="C00000"/>
              </a:solidFill>
              <a:latin typeface="+mn-lt"/>
            </a:endParaRPr>
          </a:p>
        </p:txBody>
      </p:sp>
      <p:pic>
        <p:nvPicPr>
          <p:cNvPr id="8" name="Picture 7" descr="H-TEN Logo (1 Laser).JPG"/>
          <p:cNvPicPr>
            <a:picLocks noChangeAspect="1"/>
          </p:cNvPicPr>
          <p:nvPr/>
        </p:nvPicPr>
        <p:blipFill>
          <a:blip r:embed="rId3" cstate="print"/>
          <a:stretch>
            <a:fillRect/>
          </a:stretch>
        </p:blipFill>
        <p:spPr>
          <a:xfrm>
            <a:off x="6977818" y="4632049"/>
            <a:ext cx="1531724" cy="1208509"/>
          </a:xfrm>
          <a:prstGeom prst="roundRect">
            <a:avLst>
              <a:gd name="adj" fmla="val 16667"/>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9" name="Rounded Rectangle 8"/>
          <p:cNvSpPr/>
          <p:nvPr/>
        </p:nvSpPr>
        <p:spPr bwMode="auto">
          <a:xfrm>
            <a:off x="963556" y="1585329"/>
            <a:ext cx="1033670" cy="826936"/>
          </a:xfrm>
          <a:prstGeom prst="roundRect">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imes New Roman" pitchFamily="18" charset="0"/>
            </a:endParaRPr>
          </a:p>
        </p:txBody>
      </p:sp>
      <p:pic>
        <p:nvPicPr>
          <p:cNvPr id="10" name="Picture 2"/>
          <p:cNvPicPr>
            <a:picLocks noChangeAspect="1" noChangeArrowheads="1"/>
          </p:cNvPicPr>
          <p:nvPr/>
        </p:nvPicPr>
        <p:blipFill>
          <a:blip r:embed="rId4" cstate="print"/>
          <a:srcRect/>
          <a:stretch>
            <a:fillRect/>
          </a:stretch>
        </p:blipFill>
        <p:spPr bwMode="auto">
          <a:xfrm>
            <a:off x="3977176" y="1555290"/>
            <a:ext cx="971551" cy="824540"/>
          </a:xfrm>
          <a:prstGeom prst="round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1" name="Picture 10" descr="IMG_0063.JPG"/>
          <p:cNvPicPr>
            <a:picLocks noChangeAspect="1"/>
          </p:cNvPicPr>
          <p:nvPr/>
        </p:nvPicPr>
        <p:blipFill>
          <a:blip r:embed="rId5" cstate="print"/>
          <a:stretch>
            <a:fillRect/>
          </a:stretch>
        </p:blipFill>
        <p:spPr>
          <a:xfrm>
            <a:off x="3964474" y="2752536"/>
            <a:ext cx="1024552" cy="832513"/>
          </a:xfrm>
          <a:prstGeom prst="round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2" name="TextBox 11"/>
          <p:cNvSpPr txBox="1"/>
          <p:nvPr/>
        </p:nvSpPr>
        <p:spPr>
          <a:xfrm>
            <a:off x="4824263" y="1854235"/>
            <a:ext cx="1381764" cy="400110"/>
          </a:xfrm>
          <a:prstGeom prst="rect">
            <a:avLst/>
          </a:prstGeom>
          <a:noFill/>
        </p:spPr>
        <p:txBody>
          <a:bodyPr wrap="square" rtlCol="0">
            <a:spAutoFit/>
          </a:bodyPr>
          <a:lstStyle/>
          <a:p>
            <a:pPr algn="ctr"/>
            <a:r>
              <a:rPr lang="en-US" sz="1000" b="1" dirty="0" smtClean="0">
                <a:latin typeface="+mn-lt"/>
              </a:rPr>
              <a:t>Network Design/ Integration</a:t>
            </a:r>
          </a:p>
        </p:txBody>
      </p:sp>
      <p:sp>
        <p:nvSpPr>
          <p:cNvPr id="13" name="TextBox 12"/>
          <p:cNvSpPr txBox="1"/>
          <p:nvPr/>
        </p:nvSpPr>
        <p:spPr>
          <a:xfrm>
            <a:off x="5017110" y="3046436"/>
            <a:ext cx="1045479" cy="246221"/>
          </a:xfrm>
          <a:prstGeom prst="rect">
            <a:avLst/>
          </a:prstGeom>
          <a:noFill/>
        </p:spPr>
        <p:txBody>
          <a:bodyPr wrap="none" rtlCol="0">
            <a:spAutoFit/>
          </a:bodyPr>
          <a:lstStyle/>
          <a:p>
            <a:pPr algn="ctr"/>
            <a:r>
              <a:rPr lang="en-US" sz="1000" b="1" dirty="0" smtClean="0">
                <a:latin typeface="+mn-lt"/>
              </a:rPr>
              <a:t>Network Build</a:t>
            </a:r>
          </a:p>
        </p:txBody>
      </p:sp>
      <p:pic>
        <p:nvPicPr>
          <p:cNvPr id="14" name="Picture 4" descr="http://blog.syracuse.com/news/2008/09/911%20center.JPG"/>
          <p:cNvPicPr>
            <a:picLocks noChangeArrowheads="1"/>
          </p:cNvPicPr>
          <p:nvPr/>
        </p:nvPicPr>
        <p:blipFill>
          <a:blip r:embed="rId6" cstate="print"/>
          <a:stretch>
            <a:fillRect/>
          </a:stretch>
        </p:blipFill>
        <p:spPr bwMode="auto">
          <a:xfrm>
            <a:off x="3976278" y="3953302"/>
            <a:ext cx="1019589" cy="832650"/>
          </a:xfrm>
          <a:prstGeom prst="roundRect">
            <a:avLst/>
          </a:prstGeom>
          <a:noFill/>
          <a:ln w="9525">
            <a:solidFill>
              <a:schemeClr val="tx1"/>
            </a:solidFill>
            <a:miter lim="800000"/>
            <a:headEnd/>
            <a:tailEnd/>
          </a:ln>
          <a:effectLst>
            <a:outerShdw blurRad="50800" dist="38100" dir="2700000" algn="tl" rotWithShape="0">
              <a:prstClr val="black">
                <a:alpha val="40000"/>
              </a:prstClr>
            </a:outerShdw>
          </a:effectLst>
        </p:spPr>
      </p:pic>
      <p:pic>
        <p:nvPicPr>
          <p:cNvPr id="15" name="Picture 14" descr="10-0676dme-025.jpg"/>
          <p:cNvPicPr>
            <a:picLocks noChangeAspect="1"/>
          </p:cNvPicPr>
          <p:nvPr/>
        </p:nvPicPr>
        <p:blipFill>
          <a:blip r:embed="rId7" cstate="print"/>
          <a:srcRect r="11805"/>
          <a:stretch>
            <a:fillRect/>
          </a:stretch>
        </p:blipFill>
        <p:spPr>
          <a:xfrm>
            <a:off x="3973709" y="5120521"/>
            <a:ext cx="1009815" cy="854480"/>
          </a:xfrm>
          <a:prstGeom prst="roundRect">
            <a:avLst/>
          </a:prstGeom>
          <a:noFill/>
          <a:ln w="9525">
            <a:solidFill>
              <a:schemeClr val="tx1"/>
            </a:solidFill>
            <a:miter lim="800000"/>
            <a:headEnd/>
            <a:tailEnd/>
          </a:ln>
          <a:effectLst>
            <a:outerShdw blurRad="50800" dist="38100" dir="2700000" algn="tl" rotWithShape="0">
              <a:prstClr val="black">
                <a:alpha val="40000"/>
              </a:prstClr>
            </a:outerShdw>
          </a:effectLst>
        </p:spPr>
      </p:pic>
      <p:sp>
        <p:nvSpPr>
          <p:cNvPr id="16" name="TextBox 15"/>
          <p:cNvSpPr txBox="1"/>
          <p:nvPr/>
        </p:nvSpPr>
        <p:spPr>
          <a:xfrm>
            <a:off x="5098020" y="4180325"/>
            <a:ext cx="788999" cy="400110"/>
          </a:xfrm>
          <a:prstGeom prst="rect">
            <a:avLst/>
          </a:prstGeom>
          <a:noFill/>
        </p:spPr>
        <p:txBody>
          <a:bodyPr wrap="none" rtlCol="0">
            <a:spAutoFit/>
          </a:bodyPr>
          <a:lstStyle/>
          <a:p>
            <a:pPr algn="ctr"/>
            <a:r>
              <a:rPr lang="en-US" sz="1000" b="1" dirty="0" smtClean="0">
                <a:latin typeface="+mn-lt"/>
              </a:rPr>
              <a:t>Network </a:t>
            </a:r>
          </a:p>
          <a:p>
            <a:pPr algn="ctr"/>
            <a:r>
              <a:rPr lang="en-US" sz="1000" b="1" dirty="0" smtClean="0">
                <a:latin typeface="+mn-lt"/>
              </a:rPr>
              <a:t>Operation</a:t>
            </a:r>
          </a:p>
        </p:txBody>
      </p:sp>
      <p:sp>
        <p:nvSpPr>
          <p:cNvPr id="17" name="TextBox 16"/>
          <p:cNvSpPr txBox="1"/>
          <p:nvPr/>
        </p:nvSpPr>
        <p:spPr>
          <a:xfrm>
            <a:off x="5019390" y="5324648"/>
            <a:ext cx="958917" cy="415498"/>
          </a:xfrm>
          <a:prstGeom prst="rect">
            <a:avLst/>
          </a:prstGeom>
          <a:noFill/>
        </p:spPr>
        <p:txBody>
          <a:bodyPr wrap="none" rtlCol="0">
            <a:spAutoFit/>
          </a:bodyPr>
          <a:lstStyle/>
          <a:p>
            <a:pPr algn="ctr"/>
            <a:r>
              <a:rPr lang="en-US" sz="1000" b="1" dirty="0" smtClean="0">
                <a:latin typeface="+mn-lt"/>
              </a:rPr>
              <a:t>Network </a:t>
            </a:r>
          </a:p>
          <a:p>
            <a:pPr algn="ctr"/>
            <a:r>
              <a:rPr lang="en-US" sz="1000" b="1" dirty="0" smtClean="0">
                <a:latin typeface="+mn-lt"/>
              </a:rPr>
              <a:t>Maintenance</a:t>
            </a:r>
          </a:p>
        </p:txBody>
      </p:sp>
      <p:sp>
        <p:nvSpPr>
          <p:cNvPr id="18" name="TextBox 17"/>
          <p:cNvSpPr txBox="1"/>
          <p:nvPr/>
        </p:nvSpPr>
        <p:spPr>
          <a:xfrm>
            <a:off x="4074714" y="1128559"/>
            <a:ext cx="1749197" cy="369332"/>
          </a:xfrm>
          <a:prstGeom prst="rect">
            <a:avLst/>
          </a:prstGeom>
          <a:noFill/>
        </p:spPr>
        <p:txBody>
          <a:bodyPr wrap="none" rtlCol="0">
            <a:spAutoFit/>
          </a:bodyPr>
          <a:lstStyle/>
          <a:p>
            <a:r>
              <a:rPr lang="en-US" sz="1800" dirty="0" smtClean="0">
                <a:solidFill>
                  <a:srgbClr val="C00000"/>
                </a:solidFill>
                <a:latin typeface="+mn-lt"/>
              </a:rPr>
              <a:t>Harris Services</a:t>
            </a:r>
            <a:endParaRPr lang="en-US" sz="1800" dirty="0">
              <a:solidFill>
                <a:srgbClr val="C00000"/>
              </a:solidFill>
              <a:latin typeface="+mn-lt"/>
            </a:endParaRPr>
          </a:p>
        </p:txBody>
      </p:sp>
      <p:sp>
        <p:nvSpPr>
          <p:cNvPr id="19" name="TextBox 18"/>
          <p:cNvSpPr txBox="1"/>
          <p:nvPr/>
        </p:nvSpPr>
        <p:spPr>
          <a:xfrm>
            <a:off x="550960" y="1141952"/>
            <a:ext cx="2330842" cy="369332"/>
          </a:xfrm>
          <a:prstGeom prst="rect">
            <a:avLst/>
          </a:prstGeom>
          <a:noFill/>
        </p:spPr>
        <p:txBody>
          <a:bodyPr wrap="square" rtlCol="0">
            <a:spAutoFit/>
          </a:bodyPr>
          <a:lstStyle/>
          <a:p>
            <a:pPr algn="ctr"/>
            <a:r>
              <a:rPr lang="en-US" sz="1800" dirty="0" smtClean="0">
                <a:solidFill>
                  <a:srgbClr val="C00000"/>
                </a:solidFill>
                <a:latin typeface="+mn-lt"/>
              </a:rPr>
              <a:t>Harris Products</a:t>
            </a:r>
            <a:endParaRPr lang="en-US" sz="1800" dirty="0">
              <a:solidFill>
                <a:srgbClr val="C00000"/>
              </a:solidFill>
              <a:latin typeface="+mn-lt"/>
            </a:endParaRPr>
          </a:p>
        </p:txBody>
      </p:sp>
      <p:sp>
        <p:nvSpPr>
          <p:cNvPr id="20" name="TextBox 19"/>
          <p:cNvSpPr txBox="1"/>
          <p:nvPr/>
        </p:nvSpPr>
        <p:spPr>
          <a:xfrm>
            <a:off x="1998435" y="4166799"/>
            <a:ext cx="730968" cy="400110"/>
          </a:xfrm>
          <a:prstGeom prst="rect">
            <a:avLst/>
          </a:prstGeom>
          <a:noFill/>
        </p:spPr>
        <p:txBody>
          <a:bodyPr wrap="square" rtlCol="0">
            <a:spAutoFit/>
          </a:bodyPr>
          <a:lstStyle/>
          <a:p>
            <a:pPr algn="ctr"/>
            <a:r>
              <a:rPr lang="en-US" sz="1000" b="1" dirty="0" smtClean="0">
                <a:latin typeface="+mn-lt"/>
              </a:rPr>
              <a:t>LTE Devices</a:t>
            </a:r>
            <a:endParaRPr lang="en-US" sz="1000" b="1" dirty="0">
              <a:latin typeface="+mn-lt"/>
            </a:endParaRPr>
          </a:p>
        </p:txBody>
      </p:sp>
      <p:sp>
        <p:nvSpPr>
          <p:cNvPr id="21" name="TextBox 20"/>
          <p:cNvSpPr txBox="1"/>
          <p:nvPr/>
        </p:nvSpPr>
        <p:spPr>
          <a:xfrm>
            <a:off x="6814498" y="1114950"/>
            <a:ext cx="1992853" cy="369332"/>
          </a:xfrm>
          <a:prstGeom prst="rect">
            <a:avLst/>
          </a:prstGeom>
          <a:noFill/>
        </p:spPr>
        <p:txBody>
          <a:bodyPr wrap="none" rtlCol="0">
            <a:spAutoFit/>
          </a:bodyPr>
          <a:lstStyle/>
          <a:p>
            <a:r>
              <a:rPr lang="en-US" sz="1800" dirty="0" smtClean="0">
                <a:solidFill>
                  <a:srgbClr val="C00000"/>
                </a:solidFill>
                <a:latin typeface="+mn-lt"/>
              </a:rPr>
              <a:t>Harris Operations</a:t>
            </a:r>
            <a:endParaRPr lang="en-US" sz="1800" dirty="0">
              <a:solidFill>
                <a:srgbClr val="C00000"/>
              </a:solidFill>
              <a:latin typeface="+mn-lt"/>
            </a:endParaRPr>
          </a:p>
        </p:txBody>
      </p:sp>
      <p:sp>
        <p:nvSpPr>
          <p:cNvPr id="22" name="Rounded Rectangle 21"/>
          <p:cNvSpPr/>
          <p:nvPr/>
        </p:nvSpPr>
        <p:spPr bwMode="auto">
          <a:xfrm>
            <a:off x="978045" y="3950300"/>
            <a:ext cx="1033670" cy="826936"/>
          </a:xfrm>
          <a:prstGeom prst="roundRect">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defTabSz="914400" latinLnBrk="0">
              <a:lnSpc>
                <a:spcPct val="100000"/>
              </a:lnSpc>
              <a:buClrTx/>
              <a:buSzTx/>
              <a:buFontTx/>
              <a:buNone/>
              <a:tabLst/>
            </a:pPr>
            <a:endParaRPr lang="en-US" smtClean="0"/>
          </a:p>
        </p:txBody>
      </p:sp>
      <p:pic>
        <p:nvPicPr>
          <p:cNvPr id="23" name="Picture 22" descr="Harris Tablet no background.png"/>
          <p:cNvPicPr>
            <a:picLocks noChangeAspect="1"/>
          </p:cNvPicPr>
          <p:nvPr/>
        </p:nvPicPr>
        <p:blipFill>
          <a:blip r:embed="rId8" cstate="print"/>
          <a:stretch>
            <a:fillRect/>
          </a:stretch>
        </p:blipFill>
        <p:spPr>
          <a:xfrm>
            <a:off x="1095989" y="3976494"/>
            <a:ext cx="725884" cy="675488"/>
          </a:xfrm>
          <a:prstGeom prst="rect">
            <a:avLst/>
          </a:prstGeom>
          <a:ln>
            <a:noFill/>
          </a:ln>
          <a:effectLst>
            <a:outerShdw blurRad="292100" dist="139700" dir="2700000" algn="tl" rotWithShape="0">
              <a:srgbClr val="333333">
                <a:alpha val="65000"/>
              </a:srgbClr>
            </a:outerShdw>
          </a:effectLst>
        </p:spPr>
      </p:pic>
      <p:pic>
        <p:nvPicPr>
          <p:cNvPr id="24" name="Picture 23" descr="Lynx-BeOn.png"/>
          <p:cNvPicPr>
            <a:picLocks noChangeAspect="1"/>
          </p:cNvPicPr>
          <p:nvPr/>
        </p:nvPicPr>
        <p:blipFill>
          <a:blip r:embed="rId9" cstate="screen">
            <a:clrChange>
              <a:clrFrom>
                <a:srgbClr val="FFFFFF"/>
              </a:clrFrom>
              <a:clrTo>
                <a:srgbClr val="FFFFFF">
                  <a:alpha val="0"/>
                </a:srgbClr>
              </a:clrTo>
            </a:clrChange>
          </a:blip>
          <a:stretch>
            <a:fillRect/>
          </a:stretch>
        </p:blipFill>
        <p:spPr>
          <a:xfrm>
            <a:off x="1682344" y="4235221"/>
            <a:ext cx="274233" cy="537062"/>
          </a:xfrm>
          <a:prstGeom prst="rect">
            <a:avLst/>
          </a:prstGeom>
          <a:ln>
            <a:noFill/>
          </a:ln>
          <a:effectLst>
            <a:outerShdw blurRad="292100" dist="139700" dir="2700000" algn="tl" rotWithShape="0">
              <a:srgbClr val="333333">
                <a:alpha val="65000"/>
              </a:srgbClr>
            </a:outerShdw>
          </a:effectLst>
        </p:spPr>
      </p:pic>
      <p:pic>
        <p:nvPicPr>
          <p:cNvPr id="25" name="Content Placeholder 4" descr="BeOnWindowsClient_screenshot2.png"/>
          <p:cNvPicPr>
            <a:picLocks noChangeAspect="1"/>
          </p:cNvPicPr>
          <p:nvPr/>
        </p:nvPicPr>
        <p:blipFill>
          <a:blip r:embed="rId10" cstate="print"/>
          <a:stretch>
            <a:fillRect/>
          </a:stretch>
        </p:blipFill>
        <p:spPr bwMode="auto">
          <a:xfrm>
            <a:off x="996351" y="5141292"/>
            <a:ext cx="1028201" cy="840701"/>
          </a:xfrm>
          <a:prstGeom prst="roundRect">
            <a:avLst/>
          </a:prstGeom>
          <a:solidFill>
            <a:schemeClr val="bg1"/>
          </a:solidFill>
          <a:ln w="9525"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pic>
      <p:sp>
        <p:nvSpPr>
          <p:cNvPr id="26" name="TextBox 25"/>
          <p:cNvSpPr txBox="1"/>
          <p:nvPr/>
        </p:nvSpPr>
        <p:spPr>
          <a:xfrm>
            <a:off x="2008588" y="5405189"/>
            <a:ext cx="952504" cy="400110"/>
          </a:xfrm>
          <a:prstGeom prst="rect">
            <a:avLst/>
          </a:prstGeom>
          <a:noFill/>
        </p:spPr>
        <p:txBody>
          <a:bodyPr wrap="none" rtlCol="0">
            <a:spAutoFit/>
          </a:bodyPr>
          <a:lstStyle/>
          <a:p>
            <a:pPr algn="ctr"/>
            <a:r>
              <a:rPr lang="en-US" sz="1000" b="1" dirty="0" smtClean="0">
                <a:latin typeface="+mn-lt"/>
              </a:rPr>
              <a:t>Broadband</a:t>
            </a:r>
          </a:p>
          <a:p>
            <a:pPr algn="ctr"/>
            <a:r>
              <a:rPr lang="en-US" sz="1000" b="1" dirty="0" smtClean="0">
                <a:latin typeface="+mn-lt"/>
              </a:rPr>
              <a:t>Applications</a:t>
            </a:r>
          </a:p>
        </p:txBody>
      </p:sp>
      <p:pic>
        <p:nvPicPr>
          <p:cNvPr id="27" name="Picture 26" descr="MBC-100.png"/>
          <p:cNvPicPr>
            <a:picLocks noChangeAspect="1"/>
          </p:cNvPicPr>
          <p:nvPr/>
        </p:nvPicPr>
        <p:blipFill>
          <a:blip r:embed="rId11" cstate="screen"/>
          <a:stretch>
            <a:fillRect/>
          </a:stretch>
        </p:blipFill>
        <p:spPr>
          <a:xfrm>
            <a:off x="999473" y="4237850"/>
            <a:ext cx="698432" cy="563401"/>
          </a:xfrm>
          <a:prstGeom prst="rect">
            <a:avLst/>
          </a:prstGeom>
        </p:spPr>
      </p:pic>
      <p:pic>
        <p:nvPicPr>
          <p:cNvPr id="28" name="Picture 1"/>
          <p:cNvPicPr>
            <a:picLocks noChangeAspect="1" noChangeArrowheads="1"/>
          </p:cNvPicPr>
          <p:nvPr/>
        </p:nvPicPr>
        <p:blipFill>
          <a:blip r:embed="rId12" cstate="print"/>
          <a:srcRect/>
          <a:stretch>
            <a:fillRect/>
          </a:stretch>
        </p:blipFill>
        <p:spPr bwMode="auto">
          <a:xfrm>
            <a:off x="1005933" y="1720560"/>
            <a:ext cx="953142" cy="578174"/>
          </a:xfrm>
          <a:prstGeom prst="roundRect">
            <a:avLst/>
          </a:prstGeom>
          <a:blipFill dpi="0" rotWithShape="0">
            <a:blip r:embed="rId13" cstate="print"/>
            <a:srcRect/>
            <a:stretch>
              <a:fillRect/>
            </a:stretch>
          </a:blipFill>
          <a:ln w="28575" algn="ctr">
            <a:noFill/>
            <a:round/>
            <a:headEnd/>
            <a:tailEnd/>
          </a:ln>
        </p:spPr>
      </p:pic>
      <p:sp>
        <p:nvSpPr>
          <p:cNvPr id="29" name="TextBox 28"/>
          <p:cNvSpPr txBox="1"/>
          <p:nvPr/>
        </p:nvSpPr>
        <p:spPr>
          <a:xfrm>
            <a:off x="2012935" y="1716423"/>
            <a:ext cx="834960" cy="553998"/>
          </a:xfrm>
          <a:prstGeom prst="rect">
            <a:avLst/>
          </a:prstGeom>
          <a:noFill/>
        </p:spPr>
        <p:txBody>
          <a:bodyPr wrap="square" rtlCol="0">
            <a:spAutoFit/>
          </a:bodyPr>
          <a:lstStyle/>
          <a:p>
            <a:pPr algn="ctr"/>
            <a:r>
              <a:rPr lang="en-US" sz="1000" b="1" dirty="0" smtClean="0">
                <a:latin typeface="+mn-lt"/>
              </a:rPr>
              <a:t>Tactical LTE Base Station </a:t>
            </a:r>
            <a:endParaRPr lang="en-US" sz="1000" b="1" dirty="0">
              <a:latin typeface="+mn-lt"/>
            </a:endParaRPr>
          </a:p>
        </p:txBody>
      </p:sp>
      <p:sp>
        <p:nvSpPr>
          <p:cNvPr id="30" name="TextBox 29"/>
          <p:cNvSpPr txBox="1"/>
          <p:nvPr/>
        </p:nvSpPr>
        <p:spPr>
          <a:xfrm>
            <a:off x="2002305" y="2985691"/>
            <a:ext cx="834960" cy="400110"/>
          </a:xfrm>
          <a:prstGeom prst="rect">
            <a:avLst/>
          </a:prstGeom>
          <a:noFill/>
        </p:spPr>
        <p:txBody>
          <a:bodyPr wrap="square" rtlCol="0">
            <a:spAutoFit/>
          </a:bodyPr>
          <a:lstStyle/>
          <a:p>
            <a:pPr algn="ctr"/>
            <a:r>
              <a:rPr lang="en-US" sz="1000" b="1" dirty="0" smtClean="0">
                <a:latin typeface="+mn-lt"/>
              </a:rPr>
              <a:t>Tactical LTE EPC</a:t>
            </a:r>
            <a:endParaRPr lang="en-US" sz="1000" b="1" dirty="0">
              <a:latin typeface="+mn-lt"/>
            </a:endParaRPr>
          </a:p>
        </p:txBody>
      </p:sp>
      <p:sp>
        <p:nvSpPr>
          <p:cNvPr id="31" name="TextBox 30"/>
          <p:cNvSpPr txBox="1"/>
          <p:nvPr/>
        </p:nvSpPr>
        <p:spPr>
          <a:xfrm>
            <a:off x="6939665" y="3968614"/>
            <a:ext cx="1573937" cy="461665"/>
          </a:xfrm>
          <a:prstGeom prst="rect">
            <a:avLst/>
          </a:prstGeom>
          <a:noFill/>
        </p:spPr>
        <p:txBody>
          <a:bodyPr wrap="square" rtlCol="0">
            <a:spAutoFit/>
          </a:bodyPr>
          <a:lstStyle/>
          <a:p>
            <a:pPr algn="ctr"/>
            <a:r>
              <a:rPr lang="en-US" sz="1200" b="1" dirty="0" smtClean="0">
                <a:latin typeface="+mn-lt"/>
              </a:rPr>
              <a:t>Harris Trusted Enterprise Network</a:t>
            </a:r>
          </a:p>
        </p:txBody>
      </p:sp>
      <p:sp>
        <p:nvSpPr>
          <p:cNvPr id="32" name="TextBox 31"/>
          <p:cNvSpPr txBox="1"/>
          <p:nvPr/>
        </p:nvSpPr>
        <p:spPr>
          <a:xfrm>
            <a:off x="6930069" y="1764230"/>
            <a:ext cx="1638158" cy="461665"/>
          </a:xfrm>
          <a:prstGeom prst="rect">
            <a:avLst/>
          </a:prstGeom>
          <a:noFill/>
        </p:spPr>
        <p:txBody>
          <a:bodyPr wrap="square" rtlCol="0">
            <a:spAutoFit/>
          </a:bodyPr>
          <a:lstStyle/>
          <a:p>
            <a:pPr algn="ctr"/>
            <a:r>
              <a:rPr lang="en-US" sz="1200" b="1" dirty="0" smtClean="0">
                <a:latin typeface="+mn-lt"/>
              </a:rPr>
              <a:t>Harris </a:t>
            </a:r>
            <a:r>
              <a:rPr lang="en-US" sz="1200" b="1" dirty="0" err="1" smtClean="0">
                <a:latin typeface="+mn-lt"/>
              </a:rPr>
              <a:t>CapRock</a:t>
            </a:r>
            <a:r>
              <a:rPr lang="en-US" sz="1200" b="1" dirty="0" smtClean="0">
                <a:latin typeface="+mn-lt"/>
              </a:rPr>
              <a:t> Communications</a:t>
            </a:r>
          </a:p>
        </p:txBody>
      </p:sp>
      <p:sp>
        <p:nvSpPr>
          <p:cNvPr id="33" name="Title 2"/>
          <p:cNvSpPr txBox="1">
            <a:spLocks/>
          </p:cNvSpPr>
          <p:nvPr/>
        </p:nvSpPr>
        <p:spPr bwMode="auto">
          <a:xfrm>
            <a:off x="185737" y="234950"/>
            <a:ext cx="9024938" cy="536575"/>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noAutofit/>
          </a:bodyPr>
          <a:lstStyle/>
          <a:p>
            <a:pPr marL="0" marR="0" lvl="0" indent="0" algn="l" defTabSz="762000" rtl="0" eaLnBrk="0" fontAlgn="base" latinLnBrk="0" hangingPunct="0">
              <a:lnSpc>
                <a:spcPct val="90000"/>
              </a:lnSpc>
              <a:spcBef>
                <a:spcPct val="0"/>
              </a:spcBef>
              <a:spcAft>
                <a:spcPct val="0"/>
              </a:spcAft>
              <a:buClrTx/>
              <a:buSzTx/>
              <a:buFontTx/>
              <a:buNone/>
              <a:tabLst/>
              <a:defRPr/>
            </a:pPr>
            <a:r>
              <a:rPr lang="en-US" sz="3200" b="1" dirty="0" smtClean="0">
                <a:latin typeface="+mj-lt"/>
                <a:ea typeface="+mj-ea"/>
                <a:cs typeface="+mj-cs"/>
              </a:rPr>
              <a:t>National Public Safety Broadband Network</a:t>
            </a:r>
          </a:p>
        </p:txBody>
      </p:sp>
      <p:pic>
        <p:nvPicPr>
          <p:cNvPr id="34" name="Picture 5" descr="C:\Documents and Settings\jteel\Local Settings\Temporary Internet Files\Content.IE5\P3C2DLWG\MP900390548[1].jpg"/>
          <p:cNvPicPr>
            <a:picLocks noChangeAspect="1" noChangeArrowheads="1"/>
          </p:cNvPicPr>
          <p:nvPr/>
        </p:nvPicPr>
        <p:blipFill>
          <a:blip r:embed="rId14" cstate="print"/>
          <a:srcRect/>
          <a:stretch>
            <a:fillRect/>
          </a:stretch>
        </p:blipFill>
        <p:spPr bwMode="auto">
          <a:xfrm>
            <a:off x="974301" y="2718673"/>
            <a:ext cx="1036513" cy="817676"/>
          </a:xfrm>
          <a:prstGeom prst="roundRect">
            <a:avLst/>
          </a:prstGeom>
          <a:blipFill dpi="0" rotWithShape="0">
            <a:blip r:embed="rId13" cstate="print"/>
            <a:srcRect/>
            <a:stretch>
              <a:fillRect/>
            </a:stretch>
          </a:blipFill>
          <a:ln w="12700" algn="ctr">
            <a:solidFill>
              <a:schemeClr val="tx1"/>
            </a:solidFill>
            <a:round/>
            <a:headEnd/>
            <a:tailEnd/>
          </a:ln>
        </p:spPr>
      </p:pic>
      <p:pic>
        <p:nvPicPr>
          <p:cNvPr id="35" name="Picture 8" descr="http://www.govcomm.harris.com/media/GOES-R_Antenna_tcm19-14723.jpg"/>
          <p:cNvPicPr>
            <a:picLocks noChangeAspect="1" noChangeArrowheads="1"/>
          </p:cNvPicPr>
          <p:nvPr/>
        </p:nvPicPr>
        <p:blipFill>
          <a:blip r:embed="rId2" cstate="screen"/>
          <a:srcRect/>
          <a:stretch>
            <a:fillRect/>
          </a:stretch>
        </p:blipFill>
        <p:spPr bwMode="auto">
          <a:xfrm flipH="1">
            <a:off x="6972303" y="2284193"/>
            <a:ext cx="1554693" cy="1241943"/>
          </a:xfrm>
          <a:prstGeom prst="roundRect">
            <a:avLst>
              <a:gd name="adj" fmla="val 16667"/>
            </a:avLst>
          </a:prstGeom>
          <a:ln>
            <a:noFill/>
          </a:ln>
          <a:effectLst>
            <a:outerShdw blurRad="50800" dist="38100" dir="2700000" algn="tl" rotWithShape="0">
              <a:prstClr val="black">
                <a:alpha val="40000"/>
              </a:prst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a:spLocks noGrp="1"/>
          </p:cNvSpPr>
          <p:nvPr>
            <p:ph idx="4294967295"/>
          </p:nvPr>
        </p:nvSpPr>
        <p:spPr>
          <a:xfrm>
            <a:off x="414338" y="1285719"/>
            <a:ext cx="4159102" cy="4214125"/>
          </a:xfrm>
          <a:prstGeom prst="rect">
            <a:avLst/>
          </a:prstGeom>
          <a:ln>
            <a:noFill/>
          </a:ln>
        </p:spPr>
        <p:txBody>
          <a:bodyPr/>
          <a:lstStyle/>
          <a:p>
            <a:pPr marL="63500" indent="-234950"/>
            <a:r>
              <a:rPr lang="en-US" sz="2200" dirty="0" smtClean="0"/>
              <a:t>Designed for Public Safety users</a:t>
            </a:r>
          </a:p>
          <a:p>
            <a:pPr marL="63500" indent="-234950"/>
            <a:r>
              <a:rPr lang="en-US" sz="2200" dirty="0" smtClean="0"/>
              <a:t>Band 14 ready</a:t>
            </a:r>
          </a:p>
          <a:p>
            <a:pPr marL="463550" lvl="1" indent="-234950">
              <a:buClr>
                <a:srgbClr val="C00000"/>
              </a:buClr>
              <a:buFont typeface="Arial" pitchFamily="34" charset="0"/>
              <a:buChar char="•"/>
            </a:pPr>
            <a:r>
              <a:rPr lang="en-US" sz="2000" dirty="0" smtClean="0">
                <a:ea typeface="+mn-ea"/>
                <a:cs typeface="+mn-cs"/>
              </a:rPr>
              <a:t>Public Safety and D-Block spectrum support</a:t>
            </a:r>
          </a:p>
          <a:p>
            <a:pPr marL="63500" indent="-234950"/>
            <a:r>
              <a:rPr lang="en-US" sz="2200" dirty="0" smtClean="0"/>
              <a:t>Rugged – MIL-STD durability</a:t>
            </a:r>
          </a:p>
          <a:p>
            <a:pPr marL="63500" indent="-234950"/>
            <a:r>
              <a:rPr lang="en-US" sz="2200" dirty="0" smtClean="0"/>
              <a:t>Will operate over commercial cellular networks</a:t>
            </a:r>
          </a:p>
          <a:p>
            <a:pPr marL="63500" indent="-234950"/>
            <a:r>
              <a:rPr lang="en-US" sz="2200" dirty="0" smtClean="0"/>
              <a:t>Includes integrated P25 voice services</a:t>
            </a:r>
          </a:p>
          <a:p>
            <a:pPr marL="63500" indent="-234950"/>
            <a:endParaRPr lang="en-US" sz="2400" b="0" dirty="0" smtClean="0">
              <a:solidFill>
                <a:schemeClr val="bg2">
                  <a:lumMod val="50000"/>
                </a:schemeClr>
              </a:solidFill>
            </a:endParaRPr>
          </a:p>
        </p:txBody>
      </p:sp>
      <p:sp>
        <p:nvSpPr>
          <p:cNvPr id="5" name="Title 7"/>
          <p:cNvSpPr>
            <a:spLocks noGrp="1"/>
          </p:cNvSpPr>
          <p:nvPr>
            <p:ph type="title"/>
          </p:nvPr>
        </p:nvSpPr>
        <p:spPr>
          <a:xfrm>
            <a:off x="795337" y="234950"/>
            <a:ext cx="7583488" cy="536575"/>
          </a:xfrm>
        </p:spPr>
        <p:txBody>
          <a:bodyPr/>
          <a:lstStyle/>
          <a:p>
            <a:r>
              <a:rPr lang="en-US" kern="1200" dirty="0" smtClean="0"/>
              <a:t>Harris Public Safety LTE Devices</a:t>
            </a:r>
            <a:endParaRPr lang="en-US" dirty="0"/>
          </a:p>
        </p:txBody>
      </p:sp>
      <p:pic>
        <p:nvPicPr>
          <p:cNvPr id="6" name="Picture 3" descr="C:\Users\vdillon\Documents\Images\BTC-100\tablet-front-screen.png"/>
          <p:cNvPicPr>
            <a:picLocks noChangeAspect="1" noChangeArrowheads="1"/>
          </p:cNvPicPr>
          <p:nvPr/>
        </p:nvPicPr>
        <p:blipFill>
          <a:blip r:embed="rId2" cstate="print"/>
          <a:srcRect/>
          <a:stretch>
            <a:fillRect/>
          </a:stretch>
        </p:blipFill>
        <p:spPr bwMode="auto">
          <a:xfrm>
            <a:off x="4817630" y="2682215"/>
            <a:ext cx="2067917" cy="1531085"/>
          </a:xfrm>
          <a:prstGeom prst="rect">
            <a:avLst/>
          </a:prstGeom>
          <a:noFill/>
        </p:spPr>
      </p:pic>
      <p:pic>
        <p:nvPicPr>
          <p:cNvPr id="7" name="Picture 2" descr="C:\Users\vdillon\Documents\Images\InTouch\Intouch_Front02 low res.png"/>
          <p:cNvPicPr>
            <a:picLocks noChangeAspect="1" noChangeArrowheads="1"/>
          </p:cNvPicPr>
          <p:nvPr/>
        </p:nvPicPr>
        <p:blipFill>
          <a:blip r:embed="rId3" cstate="print"/>
          <a:srcRect/>
          <a:stretch>
            <a:fillRect/>
          </a:stretch>
        </p:blipFill>
        <p:spPr bwMode="auto">
          <a:xfrm>
            <a:off x="5412143" y="4532281"/>
            <a:ext cx="990096" cy="1717756"/>
          </a:xfrm>
          <a:prstGeom prst="rect">
            <a:avLst/>
          </a:prstGeom>
          <a:noFill/>
        </p:spPr>
      </p:pic>
      <p:sp>
        <p:nvSpPr>
          <p:cNvPr id="8" name="Rectangle 7"/>
          <p:cNvSpPr/>
          <p:nvPr/>
        </p:nvSpPr>
        <p:spPr>
          <a:xfrm>
            <a:off x="6490843" y="1216797"/>
            <a:ext cx="2473843" cy="1200329"/>
          </a:xfrm>
          <a:prstGeom prst="rect">
            <a:avLst/>
          </a:prstGeom>
        </p:spPr>
        <p:txBody>
          <a:bodyPr wrap="square">
            <a:spAutoFit/>
          </a:bodyPr>
          <a:lstStyle/>
          <a:p>
            <a:r>
              <a:rPr lang="en-US" sz="1600" b="1" dirty="0" smtClean="0">
                <a:latin typeface="+mn-lt"/>
              </a:rPr>
              <a:t>MBC - 200 Modem</a:t>
            </a:r>
          </a:p>
          <a:p>
            <a:pPr>
              <a:buFont typeface="Arial" pitchFamily="34" charset="0"/>
              <a:buChar char="•"/>
            </a:pPr>
            <a:r>
              <a:rPr lang="en-US" sz="1400" dirty="0" smtClean="0">
                <a:latin typeface="+mn-lt"/>
              </a:rPr>
              <a:t> Public Safety/Commercial LTE</a:t>
            </a:r>
          </a:p>
          <a:p>
            <a:pPr>
              <a:buFont typeface="Arial" pitchFamily="34" charset="0"/>
              <a:buChar char="•"/>
            </a:pPr>
            <a:r>
              <a:rPr lang="en-US" sz="1400" dirty="0" smtClean="0">
                <a:latin typeface="+mn-lt"/>
              </a:rPr>
              <a:t> Ethernet, USB, and Wi-Fi mobile routing</a:t>
            </a:r>
          </a:p>
        </p:txBody>
      </p:sp>
      <p:sp>
        <p:nvSpPr>
          <p:cNvPr id="9" name="Rectangle 8"/>
          <p:cNvSpPr/>
          <p:nvPr/>
        </p:nvSpPr>
        <p:spPr>
          <a:xfrm>
            <a:off x="6852355" y="2747888"/>
            <a:ext cx="2324982" cy="1200329"/>
          </a:xfrm>
          <a:prstGeom prst="rect">
            <a:avLst/>
          </a:prstGeom>
        </p:spPr>
        <p:txBody>
          <a:bodyPr wrap="square">
            <a:spAutoFit/>
          </a:bodyPr>
          <a:lstStyle/>
          <a:p>
            <a:r>
              <a:rPr lang="en-US" sz="1600" b="1" dirty="0" smtClean="0">
                <a:latin typeface="+mn-lt"/>
              </a:rPr>
              <a:t>RF-3590 Tablet</a:t>
            </a:r>
          </a:p>
          <a:p>
            <a:pPr>
              <a:buFont typeface="Arial" pitchFamily="34" charset="0"/>
              <a:buChar char="•"/>
            </a:pPr>
            <a:r>
              <a:rPr lang="en-US" sz="1400" dirty="0" smtClean="0">
                <a:latin typeface="+mn-lt"/>
              </a:rPr>
              <a:t> Rugged LTE Band 14/13 tablet </a:t>
            </a:r>
          </a:p>
          <a:p>
            <a:pPr>
              <a:buFont typeface="Arial" pitchFamily="34" charset="0"/>
              <a:buChar char="•"/>
            </a:pPr>
            <a:r>
              <a:rPr lang="en-US" sz="1400" dirty="0" smtClean="0">
                <a:latin typeface="+mn-lt"/>
              </a:rPr>
              <a:t> Extensive set of public safety features</a:t>
            </a:r>
          </a:p>
        </p:txBody>
      </p:sp>
      <p:cxnSp>
        <p:nvCxnSpPr>
          <p:cNvPr id="10" name="Straight Connector 9"/>
          <p:cNvCxnSpPr/>
          <p:nvPr/>
        </p:nvCxnSpPr>
        <p:spPr bwMode="auto">
          <a:xfrm rot="16200000" flipH="1">
            <a:off x="2064156" y="3681671"/>
            <a:ext cx="5114260" cy="31898"/>
          </a:xfrm>
          <a:prstGeom prst="line">
            <a:avLst/>
          </a:prstGeom>
          <a:solidFill>
            <a:schemeClr val="accent1"/>
          </a:solidFill>
          <a:ln w="28575" cap="flat" cmpd="sng" algn="ctr">
            <a:solidFill>
              <a:srgbClr val="C00000"/>
            </a:solidFill>
            <a:prstDash val="solid"/>
            <a:round/>
            <a:headEnd type="none" w="med" len="med"/>
            <a:tailEnd type="none" w="med" len="med"/>
          </a:ln>
          <a:effectLst/>
        </p:spPr>
      </p:cxnSp>
      <p:pic>
        <p:nvPicPr>
          <p:cNvPr id="11" name="Picture 1" descr="image001"/>
          <p:cNvPicPr>
            <a:picLocks noChangeAspect="1" noChangeArrowheads="1"/>
          </p:cNvPicPr>
          <p:nvPr/>
        </p:nvPicPr>
        <p:blipFill>
          <a:blip r:embed="rId4" cstate="print"/>
          <a:stretch>
            <a:fillRect/>
          </a:stretch>
        </p:blipFill>
        <p:spPr bwMode="auto">
          <a:xfrm>
            <a:off x="4757737" y="1580886"/>
            <a:ext cx="1752600" cy="573246"/>
          </a:xfrm>
          <a:prstGeom prst="rect">
            <a:avLst/>
          </a:prstGeom>
          <a:noFill/>
          <a:ln w="9525">
            <a:noFill/>
            <a:miter lim="800000"/>
            <a:headEnd/>
            <a:tailEnd/>
          </a:ln>
        </p:spPr>
      </p:pic>
      <p:sp>
        <p:nvSpPr>
          <p:cNvPr id="13" name="Rectangle 12"/>
          <p:cNvSpPr/>
          <p:nvPr/>
        </p:nvSpPr>
        <p:spPr>
          <a:xfrm>
            <a:off x="6662737" y="4730750"/>
            <a:ext cx="2590800" cy="1089529"/>
          </a:xfrm>
          <a:prstGeom prst="rect">
            <a:avLst/>
          </a:prstGeom>
        </p:spPr>
        <p:txBody>
          <a:bodyPr wrap="square">
            <a:spAutoFit/>
          </a:bodyPr>
          <a:lstStyle/>
          <a:p>
            <a:r>
              <a:rPr lang="en-US" sz="1600" b="1" dirty="0" err="1" smtClean="0">
                <a:latin typeface="+mn-lt"/>
              </a:rPr>
              <a:t>InTouch</a:t>
            </a:r>
            <a:r>
              <a:rPr lang="en-US" sz="1600" b="1" dirty="0" smtClean="0">
                <a:latin typeface="+mn-lt"/>
              </a:rPr>
              <a:t> RPC-200</a:t>
            </a:r>
          </a:p>
          <a:p>
            <a:pPr>
              <a:buFont typeface="Arial" pitchFamily="34" charset="0"/>
              <a:buChar char="•"/>
            </a:pPr>
            <a:r>
              <a:rPr lang="en-US" sz="1400" dirty="0" smtClean="0">
                <a:latin typeface="+mn-lt"/>
              </a:rPr>
              <a:t> Ruggedized Smartphone</a:t>
            </a:r>
          </a:p>
          <a:p>
            <a:pPr>
              <a:buFont typeface="Arial" pitchFamily="34" charset="0"/>
              <a:buChar char="•"/>
            </a:pPr>
            <a:r>
              <a:rPr lang="en-US" sz="1400" dirty="0" smtClean="0">
                <a:latin typeface="+mn-lt"/>
              </a:rPr>
              <a:t> </a:t>
            </a:r>
            <a:r>
              <a:rPr lang="en-US" sz="1400" dirty="0" smtClean="0"/>
              <a:t>LTE Band 14/13 </a:t>
            </a:r>
            <a:r>
              <a:rPr lang="en-US" sz="1400" dirty="0" smtClean="0">
                <a:latin typeface="+mn-lt"/>
              </a:rPr>
              <a:t>or commercial</a:t>
            </a:r>
          </a:p>
          <a:p>
            <a:pPr>
              <a:buFont typeface="Arial" pitchFamily="34" charset="0"/>
              <a:buChar char="•"/>
            </a:pPr>
            <a:r>
              <a:rPr lang="en-US" sz="1400" dirty="0" smtClean="0">
                <a:latin typeface="+mn-lt"/>
              </a:rPr>
              <a:t> Android</a:t>
            </a:r>
          </a:p>
          <a:p>
            <a:pPr>
              <a:buFont typeface="Arial" pitchFamily="34" charset="0"/>
              <a:buChar char="•"/>
            </a:pPr>
            <a:r>
              <a:rPr lang="en-US" sz="1400" dirty="0" smtClean="0">
                <a:latin typeface="+mn-lt"/>
              </a:rPr>
              <a:t> PTT and emergency buttons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t3.gstatic.com/images?q=tbn:ANd9GcTt0GKhy-8afTvtCqL_hDSoPmy2S4v7WqQGUBm07VoZogKSC1jH3w"/>
          <p:cNvPicPr>
            <a:picLocks noChangeAspect="1" noChangeArrowheads="1"/>
          </p:cNvPicPr>
          <p:nvPr/>
        </p:nvPicPr>
        <p:blipFill>
          <a:blip r:embed="rId2" cstate="print"/>
          <a:srcRect/>
          <a:stretch>
            <a:fillRect/>
          </a:stretch>
        </p:blipFill>
        <p:spPr bwMode="auto">
          <a:xfrm>
            <a:off x="1828830" y="4114800"/>
            <a:ext cx="5594153" cy="2103097"/>
          </a:xfrm>
          <a:prstGeom prst="rect">
            <a:avLst/>
          </a:prstGeom>
          <a:noFill/>
          <a:ln>
            <a:solidFill>
              <a:schemeClr val="tx1"/>
            </a:solidFill>
          </a:ln>
        </p:spPr>
      </p:pic>
      <p:sp>
        <p:nvSpPr>
          <p:cNvPr id="3" name="Rectangle 2"/>
          <p:cNvSpPr/>
          <p:nvPr/>
        </p:nvSpPr>
        <p:spPr>
          <a:xfrm>
            <a:off x="7406609" y="4114800"/>
            <a:ext cx="1463024" cy="2103097"/>
          </a:xfrm>
          <a:prstGeom prst="rect">
            <a:avLst/>
          </a:prstGeom>
          <a:gradFill flip="none" rotWithShape="1">
            <a:gsLst>
              <a:gs pos="70000">
                <a:srgbClr val="2F1D13"/>
              </a:gs>
              <a:gs pos="0">
                <a:schemeClr val="tx1"/>
              </a:gs>
              <a:gs pos="100000">
                <a:srgbClr val="663012"/>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Commercial</a:t>
            </a:r>
            <a:br>
              <a:rPr lang="en-US" sz="1800" dirty="0" smtClean="0"/>
            </a:br>
            <a:r>
              <a:rPr lang="en-US" sz="1800" dirty="0" smtClean="0"/>
              <a:t>Cellular</a:t>
            </a:r>
          </a:p>
          <a:p>
            <a:pPr algn="ctr"/>
            <a:r>
              <a:rPr lang="en-US" sz="1800" dirty="0" smtClean="0"/>
              <a:t>3G, 4G-LTE;</a:t>
            </a:r>
          </a:p>
          <a:p>
            <a:pPr algn="ctr"/>
            <a:r>
              <a:rPr lang="en-US" sz="1800" dirty="0" smtClean="0"/>
              <a:t>Public Safety LTE</a:t>
            </a:r>
          </a:p>
        </p:txBody>
      </p:sp>
      <p:sp>
        <p:nvSpPr>
          <p:cNvPr id="4" name="Rectangle 3"/>
          <p:cNvSpPr/>
          <p:nvPr/>
        </p:nvSpPr>
        <p:spPr>
          <a:xfrm>
            <a:off x="365806" y="4114800"/>
            <a:ext cx="1554463" cy="2103097"/>
          </a:xfrm>
          <a:prstGeom prst="rect">
            <a:avLst/>
          </a:prstGeom>
          <a:gradFill flip="none" rotWithShape="1">
            <a:gsLst>
              <a:gs pos="100000">
                <a:schemeClr val="tx1"/>
              </a:gs>
              <a:gs pos="0">
                <a:srgbClr val="502800"/>
              </a:gs>
              <a:gs pos="100000">
                <a:srgbClr val="663012"/>
              </a:gs>
            </a:gsLst>
            <a:lin ang="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t>P25</a:t>
            </a:r>
          </a:p>
          <a:p>
            <a:pPr algn="ctr"/>
            <a:r>
              <a:rPr lang="en-US" sz="2000" dirty="0" smtClean="0"/>
              <a:t>Radio System</a:t>
            </a:r>
          </a:p>
        </p:txBody>
      </p:sp>
      <p:sp>
        <p:nvSpPr>
          <p:cNvPr id="10" name="Rectangle 3"/>
          <p:cNvSpPr>
            <a:spLocks noChangeArrowheads="1"/>
          </p:cNvSpPr>
          <p:nvPr/>
        </p:nvSpPr>
        <p:spPr bwMode="auto">
          <a:xfrm>
            <a:off x="1023937" y="990600"/>
            <a:ext cx="4495800" cy="3566121"/>
          </a:xfrm>
          <a:prstGeom prst="rect">
            <a:avLst/>
          </a:prstGeom>
          <a:noFill/>
          <a:ln w="9525">
            <a:noFill/>
            <a:miter lim="800000"/>
            <a:headEnd/>
            <a:tailEnd/>
          </a:ln>
        </p:spPr>
        <p:txBody>
          <a:bodyPr/>
          <a:lstStyle/>
          <a:p>
            <a:pPr marL="365760" indent="-381000">
              <a:spcBef>
                <a:spcPts val="300"/>
              </a:spcBef>
              <a:buClr>
                <a:srgbClr val="C00000"/>
              </a:buClr>
              <a:buFont typeface="Arial" pitchFamily="34" charset="0"/>
              <a:buChar char="•"/>
            </a:pPr>
            <a:r>
              <a:rPr lang="en-US" altLang="zh-CN" sz="2400" dirty="0" smtClean="0">
                <a:latin typeface="Arial" charset="0"/>
                <a:ea typeface="SimSun" pitchFamily="2" charset="-122"/>
              </a:rPr>
              <a:t>Securely bridges a mission critical radio network to commercially available </a:t>
            </a:r>
            <a:r>
              <a:rPr lang="en-US" altLang="zh-CN" sz="2400" dirty="0" err="1" smtClean="0">
                <a:latin typeface="Arial" charset="0"/>
                <a:ea typeface="SimSun" pitchFamily="2" charset="-122"/>
              </a:rPr>
              <a:t>smartphones</a:t>
            </a:r>
            <a:endParaRPr lang="en-US" altLang="zh-CN" sz="2400" dirty="0" smtClean="0">
              <a:latin typeface="Arial" charset="0"/>
              <a:ea typeface="SimSun" pitchFamily="2" charset="-122"/>
            </a:endParaRPr>
          </a:p>
          <a:p>
            <a:pPr marL="365760" indent="-381000">
              <a:spcBef>
                <a:spcPts val="300"/>
              </a:spcBef>
              <a:buClr>
                <a:srgbClr val="C00000"/>
              </a:buClr>
              <a:buFont typeface="Arial" pitchFamily="34" charset="0"/>
              <a:buChar char="•"/>
            </a:pPr>
            <a:r>
              <a:rPr lang="en-US" altLang="zh-CN" sz="2400" dirty="0" smtClean="0">
                <a:latin typeface="Arial" charset="0"/>
                <a:ea typeface="SimSun" pitchFamily="2" charset="-122"/>
              </a:rPr>
              <a:t>Cellular carrier agnostic</a:t>
            </a:r>
          </a:p>
          <a:p>
            <a:pPr marL="365760" indent="-381000">
              <a:spcBef>
                <a:spcPts val="300"/>
              </a:spcBef>
              <a:buClr>
                <a:srgbClr val="C00000"/>
              </a:buClr>
              <a:buFont typeface="Arial" pitchFamily="34" charset="0"/>
              <a:buChar char="•"/>
            </a:pPr>
            <a:r>
              <a:rPr lang="en-US" altLang="zh-CN" sz="2400" dirty="0" smtClean="0">
                <a:latin typeface="Arial" charset="0"/>
                <a:ea typeface="SimSun" pitchFamily="2" charset="-122"/>
              </a:rPr>
              <a:t>Leverages cellular broadband for advanced Situational Awareness</a:t>
            </a:r>
            <a:endParaRPr lang="en-US" altLang="zh-CN" sz="2400" dirty="0">
              <a:latin typeface="Arial" charset="0"/>
              <a:ea typeface="SimSun" pitchFamily="2" charset="-122"/>
            </a:endParaRPr>
          </a:p>
        </p:txBody>
      </p:sp>
      <p:sp>
        <p:nvSpPr>
          <p:cNvPr id="11" name="Title 2"/>
          <p:cNvSpPr>
            <a:spLocks noGrp="1"/>
          </p:cNvSpPr>
          <p:nvPr>
            <p:ph type="title"/>
          </p:nvPr>
        </p:nvSpPr>
        <p:spPr>
          <a:xfrm>
            <a:off x="1023937" y="234950"/>
            <a:ext cx="7845426" cy="536575"/>
          </a:xfrm>
        </p:spPr>
        <p:txBody>
          <a:bodyPr>
            <a:normAutofit/>
          </a:bodyPr>
          <a:lstStyle/>
          <a:p>
            <a:pPr algn="l"/>
            <a:r>
              <a:rPr lang="en-US" dirty="0" smtClean="0"/>
              <a:t>Group Communication Services</a:t>
            </a:r>
            <a:endParaRPr lang="en-US" dirty="0"/>
          </a:p>
        </p:txBody>
      </p:sp>
      <p:pic>
        <p:nvPicPr>
          <p:cNvPr id="8193" name="Picture 1"/>
          <p:cNvPicPr>
            <a:picLocks noChangeAspect="1" noChangeArrowheads="1"/>
          </p:cNvPicPr>
          <p:nvPr/>
        </p:nvPicPr>
        <p:blipFill>
          <a:blip r:embed="rId3" cstate="print"/>
          <a:srcRect/>
          <a:stretch>
            <a:fillRect/>
          </a:stretch>
        </p:blipFill>
        <p:spPr bwMode="auto">
          <a:xfrm>
            <a:off x="6662737" y="1149350"/>
            <a:ext cx="1485900" cy="276225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orp-Growth-Strategy_bkgrd.jpg"/>
          <p:cNvPicPr>
            <a:picLocks noChangeAspect="1"/>
          </p:cNvPicPr>
          <p:nvPr/>
        </p:nvPicPr>
        <p:blipFill>
          <a:blip r:embed="rId3" cstate="print">
            <a:duotone>
              <a:schemeClr val="bg2">
                <a:shade val="45000"/>
                <a:satMod val="135000"/>
              </a:schemeClr>
              <a:prstClr val="white"/>
            </a:duotone>
          </a:blip>
          <a:srcRect t="2095" b="971"/>
          <a:stretch>
            <a:fillRect/>
          </a:stretch>
        </p:blipFill>
        <p:spPr>
          <a:xfrm>
            <a:off x="0" y="1073149"/>
            <a:ext cx="9363075" cy="5489547"/>
          </a:xfrm>
          <a:prstGeom prst="rect">
            <a:avLst/>
          </a:prstGeom>
        </p:spPr>
      </p:pic>
      <p:sp>
        <p:nvSpPr>
          <p:cNvPr id="417794" name="Rectangle 2"/>
          <p:cNvSpPr>
            <a:spLocks noGrp="1" noChangeArrowheads="1"/>
          </p:cNvSpPr>
          <p:nvPr>
            <p:ph type="title" idx="4294967295"/>
          </p:nvPr>
        </p:nvSpPr>
        <p:spPr>
          <a:xfrm>
            <a:off x="1252537" y="234950"/>
            <a:ext cx="6679617" cy="549493"/>
          </a:xfrm>
          <a:noFill/>
        </p:spPr>
        <p:txBody>
          <a:bodyPr/>
          <a:lstStyle/>
          <a:p>
            <a:r>
              <a:rPr lang="en-US" dirty="0" smtClean="0"/>
              <a:t>PSPC Interest in Public Safety</a:t>
            </a:r>
            <a:endParaRPr lang="en-US" dirty="0"/>
          </a:p>
        </p:txBody>
      </p:sp>
      <p:sp>
        <p:nvSpPr>
          <p:cNvPr id="417795" name="Rectangle 3"/>
          <p:cNvSpPr>
            <a:spLocks noGrp="1" noChangeArrowheads="1"/>
          </p:cNvSpPr>
          <p:nvPr>
            <p:ph type="body" idx="4294967295"/>
          </p:nvPr>
        </p:nvSpPr>
        <p:spPr>
          <a:xfrm>
            <a:off x="364120" y="1186124"/>
            <a:ext cx="8393957" cy="5258221"/>
          </a:xfrm>
          <a:prstGeom prst="rect">
            <a:avLst/>
          </a:prstGeom>
          <a:noFill/>
        </p:spPr>
        <p:txBody>
          <a:bodyPr/>
          <a:lstStyle/>
          <a:p>
            <a:pPr marL="230835" indent="-230835">
              <a:spcBef>
                <a:spcPct val="60000"/>
              </a:spcBef>
            </a:pPr>
            <a:r>
              <a:rPr lang="en-US" sz="2400" dirty="0" smtClean="0"/>
              <a:t>Public Safety communications is our business</a:t>
            </a:r>
          </a:p>
          <a:p>
            <a:pPr lvl="2" indent="-286106">
              <a:spcBef>
                <a:spcPts val="600"/>
              </a:spcBef>
            </a:pPr>
            <a:r>
              <a:rPr lang="en-US" dirty="0" smtClean="0">
                <a:solidFill>
                  <a:srgbClr val="000066"/>
                </a:solidFill>
                <a:ea typeface="+mn-ea"/>
                <a:cs typeface="+mn-cs"/>
              </a:rPr>
              <a:t>Over 80 years of experience in public safety going back to the origin of GE Mobile Communication</a:t>
            </a:r>
          </a:p>
          <a:p>
            <a:pPr lvl="2" indent="-286106">
              <a:spcBef>
                <a:spcPts val="600"/>
              </a:spcBef>
            </a:pPr>
            <a:r>
              <a:rPr lang="en-US" dirty="0" smtClean="0">
                <a:solidFill>
                  <a:srgbClr val="000066"/>
                </a:solidFill>
                <a:ea typeface="+mn-ea"/>
                <a:cs typeface="+mn-cs"/>
              </a:rPr>
              <a:t>Leader </a:t>
            </a:r>
            <a:r>
              <a:rPr lang="en-US" dirty="0">
                <a:solidFill>
                  <a:srgbClr val="000066"/>
                </a:solidFill>
                <a:ea typeface="+mn-ea"/>
                <a:cs typeface="+mn-cs"/>
              </a:rPr>
              <a:t>in </a:t>
            </a:r>
            <a:r>
              <a:rPr lang="en-US" dirty="0" smtClean="0">
                <a:solidFill>
                  <a:srgbClr val="000066"/>
                </a:solidFill>
                <a:ea typeface="+mn-ea"/>
                <a:cs typeface="+mn-cs"/>
              </a:rPr>
              <a:t>design, deployment </a:t>
            </a:r>
            <a:r>
              <a:rPr lang="en-US" dirty="0">
                <a:solidFill>
                  <a:srgbClr val="000066"/>
                </a:solidFill>
                <a:ea typeface="+mn-ea"/>
                <a:cs typeface="+mn-cs"/>
              </a:rPr>
              <a:t>and </a:t>
            </a:r>
            <a:r>
              <a:rPr lang="en-US" dirty="0" smtClean="0">
                <a:solidFill>
                  <a:srgbClr val="000066"/>
                </a:solidFill>
                <a:ea typeface="+mn-ea"/>
                <a:cs typeface="+mn-cs"/>
              </a:rPr>
              <a:t>operation of highly-reliable</a:t>
            </a:r>
            <a:r>
              <a:rPr lang="en-US" dirty="0">
                <a:solidFill>
                  <a:srgbClr val="000066"/>
                </a:solidFill>
                <a:ea typeface="+mn-ea"/>
                <a:cs typeface="+mn-cs"/>
              </a:rPr>
              <a:t>, </a:t>
            </a:r>
            <a:r>
              <a:rPr lang="en-US" dirty="0" smtClean="0">
                <a:solidFill>
                  <a:srgbClr val="000066"/>
                </a:solidFill>
                <a:ea typeface="+mn-ea"/>
                <a:cs typeface="+mn-cs"/>
              </a:rPr>
              <a:t>secure Land Mobile Radio communications systems</a:t>
            </a:r>
          </a:p>
          <a:p>
            <a:pPr marL="230835" indent="-230835">
              <a:spcBef>
                <a:spcPct val="60000"/>
              </a:spcBef>
            </a:pPr>
            <a:r>
              <a:rPr lang="en-US" sz="2400" dirty="0" smtClean="0"/>
              <a:t>Global PTT standard</a:t>
            </a:r>
          </a:p>
          <a:p>
            <a:pPr lvl="2" indent="-286106">
              <a:spcBef>
                <a:spcPts val="600"/>
              </a:spcBef>
            </a:pPr>
            <a:r>
              <a:rPr lang="en-US" dirty="0" smtClean="0">
                <a:solidFill>
                  <a:srgbClr val="000066"/>
                </a:solidFill>
                <a:ea typeface="+mn-ea"/>
                <a:cs typeface="+mn-cs"/>
              </a:rPr>
              <a:t>Harris will support and participate in the development of a global push-to-talk standard for public safety</a:t>
            </a:r>
          </a:p>
          <a:p>
            <a:pPr lvl="2" indent="-286106">
              <a:spcBef>
                <a:spcPts val="600"/>
              </a:spcBef>
            </a:pPr>
            <a:r>
              <a:rPr lang="en-US" dirty="0" smtClean="0">
                <a:solidFill>
                  <a:srgbClr val="000066"/>
                </a:solidFill>
                <a:ea typeface="+mn-ea"/>
                <a:cs typeface="+mn-cs"/>
              </a:rPr>
              <a:t>Harris wants to ensure that a global PTT standard satisfies all PS requirements.  For example:</a:t>
            </a:r>
          </a:p>
          <a:p>
            <a:pPr lvl="4" indent="-286106">
              <a:spcBef>
                <a:spcPts val="0"/>
              </a:spcBef>
            </a:pPr>
            <a:r>
              <a:rPr lang="en-US" sz="1800" dirty="0" smtClean="0">
                <a:solidFill>
                  <a:srgbClr val="000066"/>
                </a:solidFill>
                <a:ea typeface="+mn-ea"/>
                <a:cs typeface="+mn-cs"/>
              </a:rPr>
              <a:t>Features</a:t>
            </a:r>
          </a:p>
          <a:p>
            <a:pPr lvl="4" indent="-286106">
              <a:spcBef>
                <a:spcPts val="0"/>
              </a:spcBef>
            </a:pPr>
            <a:r>
              <a:rPr lang="en-US" sz="1800" dirty="0" smtClean="0">
                <a:solidFill>
                  <a:srgbClr val="000066"/>
                </a:solidFill>
                <a:ea typeface="+mn-ea"/>
                <a:cs typeface="+mn-cs"/>
              </a:rPr>
              <a:t>Performance </a:t>
            </a:r>
          </a:p>
          <a:p>
            <a:pPr lvl="4" indent="-286106">
              <a:spcBef>
                <a:spcPts val="0"/>
              </a:spcBef>
            </a:pPr>
            <a:r>
              <a:rPr lang="en-US" sz="1800" dirty="0" smtClean="0">
                <a:solidFill>
                  <a:srgbClr val="000066"/>
                </a:solidFill>
                <a:ea typeface="+mn-ea"/>
                <a:cs typeface="+mn-cs"/>
              </a:rPr>
              <a:t>End-to-end security</a:t>
            </a:r>
          </a:p>
          <a:p>
            <a:pPr lvl="4" indent="-286106">
              <a:spcBef>
                <a:spcPts val="0"/>
              </a:spcBef>
            </a:pPr>
            <a:r>
              <a:rPr lang="en-US" sz="1800" dirty="0" smtClean="0">
                <a:solidFill>
                  <a:srgbClr val="000066"/>
                </a:solidFill>
                <a:ea typeface="+mn-ea"/>
                <a:cs typeface="+mn-cs"/>
              </a:rPr>
              <a:t>Direct mode</a:t>
            </a:r>
          </a:p>
          <a:p>
            <a:pPr lvl="4" indent="-286106">
              <a:spcBef>
                <a:spcPts val="0"/>
              </a:spcBef>
            </a:pPr>
            <a:r>
              <a:rPr lang="en-US" sz="1800" dirty="0" smtClean="0">
                <a:solidFill>
                  <a:srgbClr val="000066"/>
                </a:solidFill>
                <a:ea typeface="+mn-ea"/>
                <a:cs typeface="+mn-cs"/>
              </a:rPr>
              <a:t>Protocol relay</a:t>
            </a:r>
          </a:p>
          <a:p>
            <a:pPr lvl="2" indent="-286106">
              <a:spcBef>
                <a:spcPts val="600"/>
              </a:spcBef>
            </a:pPr>
            <a:endParaRPr lang="en-US" dirty="0" smtClean="0">
              <a:solidFill>
                <a:srgbClr val="000066"/>
              </a:solidFill>
              <a:ea typeface="+mn-ea"/>
              <a:cs typeface="+mn-cs"/>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smtClean="0">
                <a:ea typeface="굴림" pitchFamily="50" charset="-127"/>
              </a:rPr>
              <a:t>Content Slides</a:t>
            </a:r>
            <a:endParaRPr lang="ko-KR" altLang="en-US" smtClean="0">
              <a:ea typeface="굴림" pitchFamily="50" charset="-127"/>
            </a:endParaRPr>
          </a:p>
        </p:txBody>
      </p:sp>
      <p:sp>
        <p:nvSpPr>
          <p:cNvPr id="4" name="Content Placeholder 3"/>
          <p:cNvSpPr>
            <a:spLocks noGrp="1"/>
          </p:cNvSpPr>
          <p:nvPr>
            <p:ph idx="1"/>
          </p:nvPr>
        </p:nvSpPr>
        <p:spPr/>
        <p:txBody>
          <a:bodyPr/>
          <a:lstStyle/>
          <a:p>
            <a:r>
              <a:rPr lang="en-US" dirty="0" smtClean="0"/>
              <a:t> Harris Overview</a:t>
            </a:r>
          </a:p>
          <a:p>
            <a:pPr lvl="0"/>
            <a:r>
              <a:rPr lang="en-US" dirty="0" smtClean="0"/>
              <a:t> Public Safety and Professional Communications (PSPC)</a:t>
            </a:r>
          </a:p>
          <a:p>
            <a:pPr lvl="0"/>
            <a:r>
              <a:rPr lang="en-US" dirty="0" smtClean="0"/>
              <a:t> </a:t>
            </a:r>
            <a:r>
              <a:rPr lang="en-US" dirty="0" err="1" smtClean="0"/>
              <a:t>FirstNet</a:t>
            </a:r>
            <a:endParaRPr lang="en-US" dirty="0" smtClean="0"/>
          </a:p>
          <a:p>
            <a:pPr lvl="0"/>
            <a:r>
              <a:rPr lang="en-US" dirty="0" smtClean="0"/>
              <a:t> Conclusion</a:t>
            </a:r>
          </a:p>
          <a:p>
            <a:endParaRPr lang="en-US" dirty="0"/>
          </a:p>
        </p:txBody>
      </p:sp>
      <p:sp>
        <p:nvSpPr>
          <p:cNvPr id="204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ko-KR" altLang="en-US">
              <a:ea typeface="굴림" pitchFamily="50" charset="-127"/>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Company Overview</a:t>
            </a:r>
            <a:endParaRPr lang="ko-KR" altLang="en-US" dirty="0" smtClean="0">
              <a:ea typeface="굴림" pitchFamily="50" charset="-127"/>
            </a:endParaRPr>
          </a:p>
        </p:txBody>
      </p:sp>
      <p:sp>
        <p:nvSpPr>
          <p:cNvPr id="204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ko-KR" altLang="en-US">
              <a:ea typeface="굴림" pitchFamily="50" charset="-127"/>
            </a:endParaRPr>
          </a:p>
        </p:txBody>
      </p:sp>
      <p:sp>
        <p:nvSpPr>
          <p:cNvPr id="6" name="Rectangle 3"/>
          <p:cNvSpPr txBox="1">
            <a:spLocks noChangeArrowheads="1"/>
          </p:cNvSpPr>
          <p:nvPr/>
        </p:nvSpPr>
        <p:spPr bwMode="auto">
          <a:xfrm>
            <a:off x="364120" y="1186124"/>
            <a:ext cx="8393957" cy="5258221"/>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230835" marR="0" lvl="0" indent="-230835" algn="l" defTabSz="1584325" rtl="0" eaLnBrk="0" fontAlgn="base" latinLnBrk="0" hangingPunct="0">
              <a:lnSpc>
                <a:spcPct val="100000"/>
              </a:lnSpc>
              <a:spcBef>
                <a:spcPct val="60000"/>
              </a:spcBef>
              <a:spcAft>
                <a:spcPct val="0"/>
              </a:spcAft>
              <a:buClr>
                <a:schemeClr val="tx1"/>
              </a:buClr>
              <a:buSzPct val="80000"/>
              <a:buFontTx/>
              <a:buChar char="•"/>
              <a:tabLst/>
              <a:defRPr/>
            </a:pPr>
            <a:r>
              <a:rPr kumimoji="0" lang="en-US" sz="2300" b="1" i="0" u="none" strike="noStrike" kern="0" cap="none" spc="0" normalizeH="0" baseline="0" noProof="0" smtClean="0">
                <a:ln>
                  <a:noFill/>
                </a:ln>
                <a:solidFill>
                  <a:srgbClr val="000066"/>
                </a:solidFill>
                <a:effectLst/>
                <a:uLnTx/>
                <a:uFillTx/>
                <a:latin typeface="+mn-lt"/>
                <a:ea typeface="+mn-ea"/>
                <a:cs typeface="+mn-cs"/>
              </a:rPr>
              <a:t>International communications and information technology company headquartered in Melbourne, Florida serving government and commercial markets</a:t>
            </a:r>
          </a:p>
          <a:p>
            <a:pPr marL="341313" marR="0" lvl="1" indent="-286106" algn="l" defTabSz="1584325" rtl="0" eaLnBrk="0" fontAlgn="base" latinLnBrk="0" hangingPunct="0">
              <a:lnSpc>
                <a:spcPct val="100000"/>
              </a:lnSpc>
              <a:spcBef>
                <a:spcPct val="50000"/>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480024"/>
                </a:solidFill>
                <a:effectLst/>
                <a:uLnTx/>
                <a:uFillTx/>
                <a:latin typeface="+mn-lt"/>
              </a:rPr>
              <a:t>Publicly listed on NYSE (ticker: HRS)</a:t>
            </a:r>
          </a:p>
          <a:p>
            <a:pPr marL="341313" marR="0" lvl="1" indent="-286106" algn="l" defTabSz="1584325" rtl="0" eaLnBrk="0" fontAlgn="base" latinLnBrk="0" hangingPunct="0">
              <a:lnSpc>
                <a:spcPct val="100000"/>
              </a:lnSpc>
              <a:spcBef>
                <a:spcPct val="50000"/>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480024"/>
                </a:solidFill>
                <a:effectLst/>
                <a:uLnTx/>
                <a:uFillTx/>
                <a:latin typeface="+mn-lt"/>
              </a:rPr>
              <a:t>Approximately $6 billion annual revenue</a:t>
            </a:r>
          </a:p>
          <a:p>
            <a:pPr marL="341313" marR="0" lvl="1" indent="-286106" algn="l" defTabSz="1584325" rtl="0" eaLnBrk="0" fontAlgn="base" latinLnBrk="0" hangingPunct="0">
              <a:lnSpc>
                <a:spcPct val="100000"/>
              </a:lnSpc>
              <a:spcBef>
                <a:spcPct val="50000"/>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480024"/>
                </a:solidFill>
                <a:effectLst/>
                <a:uLnTx/>
                <a:uFillTx/>
                <a:latin typeface="+mn-lt"/>
              </a:rPr>
              <a:t>About 17,000 employees located in 50 countries around the world</a:t>
            </a:r>
          </a:p>
          <a:p>
            <a:pPr marL="230835" marR="0" lvl="0" indent="-230835" algn="l" defTabSz="1584325" rtl="0" eaLnBrk="0" fontAlgn="base" latinLnBrk="0" hangingPunct="0">
              <a:lnSpc>
                <a:spcPct val="100000"/>
              </a:lnSpc>
              <a:spcBef>
                <a:spcPct val="60000"/>
              </a:spcBef>
              <a:spcAft>
                <a:spcPct val="0"/>
              </a:spcAft>
              <a:buClr>
                <a:schemeClr val="tx1"/>
              </a:buClr>
              <a:buSzPct val="80000"/>
              <a:buFontTx/>
              <a:buChar char="•"/>
              <a:tabLst/>
              <a:defRPr/>
            </a:pPr>
            <a:r>
              <a:rPr kumimoji="0" lang="en-US" sz="2300" b="1" i="0" u="none" strike="noStrike" kern="0" cap="none" spc="0" normalizeH="0" baseline="0" noProof="0" smtClean="0">
                <a:ln>
                  <a:noFill/>
                </a:ln>
                <a:solidFill>
                  <a:srgbClr val="000066"/>
                </a:solidFill>
                <a:effectLst/>
                <a:uLnTx/>
                <a:uFillTx/>
                <a:latin typeface="+mn-lt"/>
                <a:ea typeface="+mn-ea"/>
                <a:cs typeface="+mn-cs"/>
              </a:rPr>
              <a:t>Significant intellectual property and technology portfolio</a:t>
            </a:r>
          </a:p>
          <a:p>
            <a:pPr marL="341313" marR="0" lvl="1" indent="-286106" algn="l" defTabSz="1584325" rtl="0" eaLnBrk="0" fontAlgn="base" latinLnBrk="0" hangingPunct="0">
              <a:lnSpc>
                <a:spcPct val="100000"/>
              </a:lnSpc>
              <a:spcBef>
                <a:spcPct val="50000"/>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480024"/>
                </a:solidFill>
                <a:effectLst/>
                <a:uLnTx/>
                <a:uFillTx/>
                <a:latin typeface="+mn-lt"/>
              </a:rPr>
              <a:t> Workforce includes nearly 7,000 engineers and scientists </a:t>
            </a:r>
          </a:p>
          <a:p>
            <a:pPr marL="230835" marR="0" lvl="0" indent="-230835" algn="l" defTabSz="1584325" rtl="0" eaLnBrk="0" fontAlgn="base" latinLnBrk="0" hangingPunct="0">
              <a:lnSpc>
                <a:spcPct val="100000"/>
              </a:lnSpc>
              <a:spcBef>
                <a:spcPct val="60000"/>
              </a:spcBef>
              <a:spcAft>
                <a:spcPct val="0"/>
              </a:spcAft>
              <a:buClr>
                <a:schemeClr val="tx1"/>
              </a:buClr>
              <a:buSzPct val="80000"/>
              <a:buFontTx/>
              <a:buChar char="•"/>
              <a:tabLst/>
              <a:defRPr/>
            </a:pPr>
            <a:r>
              <a:rPr kumimoji="0" lang="en-US" sz="2300" b="1" i="0" u="none" strike="noStrike" kern="0" cap="none" spc="0" normalizeH="0" baseline="0" noProof="0" smtClean="0">
                <a:ln>
                  <a:noFill/>
                </a:ln>
                <a:solidFill>
                  <a:srgbClr val="000066"/>
                </a:solidFill>
                <a:effectLst/>
                <a:uLnTx/>
                <a:uFillTx/>
                <a:latin typeface="+mn-lt"/>
                <a:ea typeface="+mn-ea"/>
                <a:cs typeface="+mn-cs"/>
              </a:rPr>
              <a:t>Leader in design, deployment and operation of highly-reliable, secure communications systems and information networks for voice, data, imaging and video</a:t>
            </a:r>
            <a:endParaRPr kumimoji="0" lang="en-US" sz="2300" b="1" i="0" u="none" strike="noStrike" kern="0" cap="none" spc="0" normalizeH="0" baseline="0" noProof="0" dirty="0" smtClean="0">
              <a:ln>
                <a:noFill/>
              </a:ln>
              <a:solidFill>
                <a:srgbClr val="000066"/>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제목 1"/>
          <p:cNvSpPr>
            <a:spLocks noGrp="1"/>
          </p:cNvSpPr>
          <p:nvPr>
            <p:ph type="title"/>
          </p:nvPr>
        </p:nvSpPr>
        <p:spPr/>
        <p:txBody>
          <a:bodyPr/>
          <a:lstStyle/>
          <a:p>
            <a:r>
              <a:rPr lang="en-US" altLang="ko-KR" dirty="0" smtClean="0">
                <a:ea typeface="굴림" pitchFamily="50" charset="-127"/>
              </a:rPr>
              <a:t>Business Segments</a:t>
            </a:r>
            <a:endParaRPr lang="ko-KR" altLang="en-US" dirty="0" smtClean="0">
              <a:ea typeface="굴림" pitchFamily="50" charset="-127"/>
            </a:endParaRPr>
          </a:p>
        </p:txBody>
      </p:sp>
      <p:sp>
        <p:nvSpPr>
          <p:cNvPr id="204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ko-KR" altLang="en-US">
              <a:ea typeface="굴림" pitchFamily="50" charset="-127"/>
            </a:endParaRPr>
          </a:p>
        </p:txBody>
      </p:sp>
      <p:graphicFrame>
        <p:nvGraphicFramePr>
          <p:cNvPr id="5" name="Chart 4"/>
          <p:cNvGraphicFramePr/>
          <p:nvPr/>
        </p:nvGraphicFramePr>
        <p:xfrm>
          <a:off x="2138136" y="1346909"/>
          <a:ext cx="4892649" cy="4351597"/>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6757274" y="1803502"/>
            <a:ext cx="2507980" cy="1133294"/>
          </a:xfrm>
          <a:prstGeom prst="rect">
            <a:avLst/>
          </a:prstGeom>
          <a:noFill/>
        </p:spPr>
        <p:txBody>
          <a:bodyPr wrap="square" lIns="93635" tIns="46817" rIns="93635" bIns="46817" rtlCol="0">
            <a:spAutoFit/>
          </a:bodyPr>
          <a:lstStyle/>
          <a:p>
            <a:r>
              <a:rPr lang="en-US" b="1" dirty="0" smtClean="0">
                <a:latin typeface="Arial" pitchFamily="34" charset="0"/>
                <a:cs typeface="Arial" pitchFamily="34" charset="0"/>
              </a:rPr>
              <a:t>Government Communications</a:t>
            </a:r>
          </a:p>
          <a:p>
            <a:r>
              <a:rPr lang="en-US" b="1" dirty="0" smtClean="0">
                <a:latin typeface="Arial" pitchFamily="34" charset="0"/>
                <a:cs typeface="Arial" pitchFamily="34" charset="0"/>
              </a:rPr>
              <a:t>Systems</a:t>
            </a:r>
          </a:p>
          <a:p>
            <a:endParaRPr lang="en-US" sz="1500" b="1" dirty="0" smtClean="0">
              <a:latin typeface="Arial" pitchFamily="34" charset="0"/>
              <a:cs typeface="Arial" pitchFamily="34" charset="0"/>
            </a:endParaRPr>
          </a:p>
        </p:txBody>
      </p:sp>
      <p:sp>
        <p:nvSpPr>
          <p:cNvPr id="8" name="TextBox 7"/>
          <p:cNvSpPr txBox="1"/>
          <p:nvPr/>
        </p:nvSpPr>
        <p:spPr>
          <a:xfrm>
            <a:off x="165407" y="1777269"/>
            <a:ext cx="2474888" cy="2185890"/>
          </a:xfrm>
          <a:prstGeom prst="rect">
            <a:avLst/>
          </a:prstGeom>
          <a:noFill/>
        </p:spPr>
        <p:txBody>
          <a:bodyPr wrap="square" lIns="93635" tIns="46817" rIns="93635" bIns="46817" rtlCol="0">
            <a:spAutoFit/>
          </a:bodyPr>
          <a:lstStyle/>
          <a:p>
            <a:r>
              <a:rPr lang="en-US" b="1" dirty="0" smtClean="0">
                <a:latin typeface="Arial" pitchFamily="34" charset="0"/>
                <a:cs typeface="Arial" pitchFamily="34" charset="0"/>
              </a:rPr>
              <a:t>RF</a:t>
            </a:r>
          </a:p>
          <a:p>
            <a:r>
              <a:rPr lang="en-US" b="1" dirty="0" smtClean="0">
                <a:latin typeface="Arial" pitchFamily="34" charset="0"/>
                <a:cs typeface="Arial" pitchFamily="34" charset="0"/>
              </a:rPr>
              <a:t>Communications</a:t>
            </a:r>
          </a:p>
          <a:p>
            <a:endParaRPr lang="en-US" sz="1500" b="1" dirty="0" smtClean="0">
              <a:latin typeface="Arial" pitchFamily="34" charset="0"/>
              <a:cs typeface="Arial" pitchFamily="34" charset="0"/>
            </a:endParaRPr>
          </a:p>
          <a:p>
            <a:r>
              <a:rPr lang="en-US" sz="1600" b="1" dirty="0" smtClean="0">
                <a:latin typeface="Arial" pitchFamily="34" charset="0"/>
                <a:cs typeface="Arial" pitchFamily="34" charset="0"/>
              </a:rPr>
              <a:t>Tactical and land mobile radios, systems and networking apps for global Defense, Security and Public Safety markets </a:t>
            </a:r>
            <a:endParaRPr lang="en-US" sz="1600" b="1" dirty="0">
              <a:latin typeface="Arial" pitchFamily="34" charset="0"/>
              <a:cs typeface="Arial" pitchFamily="34" charset="0"/>
            </a:endParaRPr>
          </a:p>
        </p:txBody>
      </p:sp>
      <p:sp>
        <p:nvSpPr>
          <p:cNvPr id="9" name="TextBox 8"/>
          <p:cNvSpPr txBox="1"/>
          <p:nvPr/>
        </p:nvSpPr>
        <p:spPr>
          <a:xfrm>
            <a:off x="3060305" y="5730803"/>
            <a:ext cx="5620768" cy="371547"/>
          </a:xfrm>
          <a:prstGeom prst="rect">
            <a:avLst/>
          </a:prstGeom>
          <a:noFill/>
        </p:spPr>
        <p:txBody>
          <a:bodyPr wrap="square" lIns="93635" tIns="46817" rIns="93635" bIns="46817" rtlCol="0">
            <a:spAutoFit/>
          </a:bodyPr>
          <a:lstStyle/>
          <a:p>
            <a:r>
              <a:rPr lang="en-US" b="1" dirty="0" smtClean="0">
                <a:latin typeface="Arial" pitchFamily="34" charset="0"/>
                <a:cs typeface="Arial" pitchFamily="34" charset="0"/>
              </a:rPr>
              <a:t>Integrated Network Solutions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0" y="0"/>
            <a:ext cx="9363075" cy="0"/>
          </a:xfrm>
          <a:prstGeom prst="rect">
            <a:avLst/>
          </a:prstGeom>
          <a:noFill/>
          <a:ln w="12700" cap="flat" cmpd="sng">
            <a:noFill/>
            <a:prstDash val="solid"/>
            <a:miter lim="800000"/>
            <a:headEnd/>
            <a:tailEnd/>
          </a:ln>
          <a:effectLst>
            <a:prstShdw prst="shdw17" dist="17961" dir="2700000">
              <a:schemeClr val="accent1">
                <a:gamma/>
                <a:shade val="60000"/>
                <a:invGamma/>
              </a:schemeClr>
            </a:prstShdw>
          </a:effectLst>
        </p:spPr>
        <p:txBody>
          <a:bodyPr wrap="none" anchor="ctr">
            <a:spAutoFit/>
          </a:bodyPr>
          <a:lstStyle/>
          <a:p>
            <a:pPr>
              <a:defRPr/>
            </a:pPr>
            <a:endParaRPr lang="ko-KR" altLang="en-US">
              <a:ea typeface="굴림" pitchFamily="50" charset="-127"/>
            </a:endParaRPr>
          </a:p>
        </p:txBody>
      </p:sp>
      <p:sp>
        <p:nvSpPr>
          <p:cNvPr id="11" name="제목 1"/>
          <p:cNvSpPr>
            <a:spLocks noGrp="1"/>
          </p:cNvSpPr>
          <p:nvPr>
            <p:ph type="title"/>
          </p:nvPr>
        </p:nvSpPr>
        <p:spPr>
          <a:xfrm>
            <a:off x="306388" y="233363"/>
            <a:ext cx="8748712" cy="703262"/>
          </a:xfrm>
        </p:spPr>
        <p:txBody>
          <a:bodyPr/>
          <a:lstStyle/>
          <a:p>
            <a:r>
              <a:rPr lang="en-US" altLang="ko-KR" dirty="0" smtClean="0">
                <a:ea typeface="굴림" pitchFamily="50" charset="-127"/>
              </a:rPr>
              <a:t>RF Communications</a:t>
            </a:r>
            <a:endParaRPr lang="ko-KR" altLang="en-US" dirty="0" smtClean="0">
              <a:ea typeface="굴림" pitchFamily="50" charset="-127"/>
            </a:endParaRPr>
          </a:p>
        </p:txBody>
      </p:sp>
      <p:pic>
        <p:nvPicPr>
          <p:cNvPr id="12" name="Picture 11" descr="RF-Comms.jpg"/>
          <p:cNvPicPr>
            <a:picLocks noChangeAspect="1"/>
          </p:cNvPicPr>
          <p:nvPr/>
        </p:nvPicPr>
        <p:blipFill>
          <a:blip r:embed="rId3" cstate="print"/>
          <a:srcRect t="2251"/>
          <a:stretch>
            <a:fillRect/>
          </a:stretch>
        </p:blipFill>
        <p:spPr>
          <a:xfrm>
            <a:off x="1" y="1068952"/>
            <a:ext cx="9363074" cy="4118998"/>
          </a:xfrm>
          <a:prstGeom prst="rect">
            <a:avLst/>
          </a:prstGeom>
        </p:spPr>
      </p:pic>
      <p:sp>
        <p:nvSpPr>
          <p:cNvPr id="13" name="Rectangle 12"/>
          <p:cNvSpPr>
            <a:spLocks noChangeArrowheads="1"/>
          </p:cNvSpPr>
          <p:nvPr/>
        </p:nvSpPr>
        <p:spPr bwMode="auto">
          <a:xfrm>
            <a:off x="5400675" y="4502150"/>
            <a:ext cx="3962400" cy="1981385"/>
          </a:xfrm>
          <a:prstGeom prst="rect">
            <a:avLst/>
          </a:prstGeom>
          <a:noFill/>
          <a:ln w="9525">
            <a:noFill/>
            <a:miter lim="800000"/>
            <a:headEnd/>
            <a:tailEnd/>
          </a:ln>
        </p:spPr>
        <p:txBody>
          <a:bodyPr lIns="94285" tIns="47143" rIns="94285" bIns="47143"/>
          <a:lstStyle/>
          <a:p>
            <a:pPr marL="112361" indent="-112361" eaLnBrk="1" hangingPunct="1">
              <a:spcBef>
                <a:spcPts val="614"/>
              </a:spcBef>
              <a:spcAft>
                <a:spcPts val="0"/>
              </a:spcAft>
              <a:buClr>
                <a:schemeClr val="tx1"/>
              </a:buClr>
              <a:buFont typeface="Arial" pitchFamily="34" charset="0"/>
              <a:buChar char="•"/>
            </a:pPr>
            <a:r>
              <a:rPr lang="en-US" sz="1200" b="1" dirty="0" smtClean="0"/>
              <a:t>Full range of Land Mobile Radio products</a:t>
            </a:r>
            <a:endParaRPr lang="en-US" sz="1200" b="1" dirty="0"/>
          </a:p>
          <a:p>
            <a:pPr marL="112361" indent="-112361" eaLnBrk="1" hangingPunct="1">
              <a:spcBef>
                <a:spcPts val="614"/>
              </a:spcBef>
              <a:spcAft>
                <a:spcPts val="0"/>
              </a:spcAft>
              <a:buClr>
                <a:schemeClr val="tx1"/>
              </a:buClr>
              <a:buFont typeface="Arial" pitchFamily="34" charset="0"/>
              <a:buChar char="•"/>
            </a:pPr>
            <a:r>
              <a:rPr lang="en-US" sz="1200" b="1" dirty="0" smtClean="0"/>
              <a:t>Integrated IP-based communications systems</a:t>
            </a:r>
          </a:p>
          <a:p>
            <a:pPr marL="112361" indent="-112361" eaLnBrk="1" hangingPunct="1">
              <a:spcBef>
                <a:spcPts val="614"/>
              </a:spcBef>
              <a:spcAft>
                <a:spcPts val="0"/>
              </a:spcAft>
              <a:buClr>
                <a:schemeClr val="tx1"/>
              </a:buClr>
              <a:buFont typeface="Arial" pitchFamily="34" charset="0"/>
              <a:buChar char="•"/>
            </a:pPr>
            <a:r>
              <a:rPr lang="en-US" sz="1200" b="1" dirty="0" smtClean="0"/>
              <a:t>Leader in P25 systems</a:t>
            </a:r>
            <a:endParaRPr lang="en-US" sz="1200" b="1" dirty="0"/>
          </a:p>
          <a:p>
            <a:pPr marL="112361" indent="-112361" eaLnBrk="1" hangingPunct="1">
              <a:spcBef>
                <a:spcPts val="614"/>
              </a:spcBef>
              <a:spcAft>
                <a:spcPts val="0"/>
              </a:spcAft>
              <a:buClr>
                <a:schemeClr val="tx1"/>
              </a:buClr>
              <a:buFont typeface="Arial" pitchFamily="34" charset="0"/>
              <a:buChar char="•"/>
            </a:pPr>
            <a:r>
              <a:rPr lang="en-US" sz="1200" b="1" dirty="0" smtClean="0"/>
              <a:t>Advanced 4G/LTE broadband communications systems</a:t>
            </a:r>
          </a:p>
          <a:p>
            <a:pPr marL="112361" indent="-112361" eaLnBrk="1" hangingPunct="1">
              <a:spcBef>
                <a:spcPts val="614"/>
              </a:spcBef>
              <a:spcAft>
                <a:spcPts val="0"/>
              </a:spcAft>
              <a:buClr>
                <a:schemeClr val="tx1"/>
              </a:buClr>
              <a:buFont typeface="Arial" pitchFamily="34" charset="0"/>
              <a:buChar char="•"/>
            </a:pPr>
            <a:r>
              <a:rPr lang="en-US" sz="1200" b="1" dirty="0" smtClean="0"/>
              <a:t>Integrated LMR communications systems with end- </a:t>
            </a:r>
            <a:br>
              <a:rPr lang="en-US" sz="1200" b="1" dirty="0" smtClean="0"/>
            </a:br>
            <a:r>
              <a:rPr lang="en-US" sz="1200" b="1" dirty="0" smtClean="0"/>
              <a:t>to-end IP capability</a:t>
            </a:r>
          </a:p>
          <a:p>
            <a:pPr marL="112361" indent="-112361" eaLnBrk="1" hangingPunct="1">
              <a:spcBef>
                <a:spcPts val="614"/>
              </a:spcBef>
              <a:spcAft>
                <a:spcPts val="0"/>
              </a:spcAft>
              <a:buClr>
                <a:schemeClr val="tx1"/>
              </a:buClr>
              <a:buFont typeface="Arial" pitchFamily="34" charset="0"/>
              <a:buChar char="•"/>
            </a:pPr>
            <a:r>
              <a:rPr lang="en-US" sz="1200" b="1" dirty="0" smtClean="0"/>
              <a:t>Professional communications over cellular</a:t>
            </a:r>
          </a:p>
          <a:p>
            <a:pPr marL="112361" indent="-112361" eaLnBrk="1" hangingPunct="1">
              <a:spcBef>
                <a:spcPts val="614"/>
              </a:spcBef>
              <a:spcAft>
                <a:spcPts val="0"/>
              </a:spcAft>
              <a:buClr>
                <a:schemeClr val="tx1"/>
              </a:buClr>
            </a:pPr>
            <a:endParaRPr lang="en-US" sz="1200" b="1" dirty="0">
              <a:solidFill>
                <a:srgbClr val="000000"/>
              </a:solidFill>
            </a:endParaRPr>
          </a:p>
        </p:txBody>
      </p:sp>
      <p:sp>
        <p:nvSpPr>
          <p:cNvPr id="14" name="Rectangle 13"/>
          <p:cNvSpPr>
            <a:spLocks noChangeArrowheads="1"/>
          </p:cNvSpPr>
          <p:nvPr/>
        </p:nvSpPr>
        <p:spPr bwMode="auto">
          <a:xfrm>
            <a:off x="795337" y="4730750"/>
            <a:ext cx="3962400" cy="304800"/>
          </a:xfrm>
          <a:prstGeom prst="rect">
            <a:avLst/>
          </a:prstGeom>
          <a:noFill/>
          <a:ln w="9525">
            <a:noFill/>
            <a:miter lim="800000"/>
            <a:headEnd/>
            <a:tailEnd/>
          </a:ln>
        </p:spPr>
        <p:txBody>
          <a:bodyPr lIns="94285" tIns="47143" rIns="94285" bIns="47143"/>
          <a:lstStyle/>
          <a:p>
            <a:pPr marL="112361" indent="-112361" eaLnBrk="1" hangingPunct="1">
              <a:spcBef>
                <a:spcPts val="614"/>
              </a:spcBef>
              <a:spcAft>
                <a:spcPts val="0"/>
              </a:spcAft>
              <a:buClr>
                <a:schemeClr val="tx1"/>
              </a:buClr>
              <a:buFont typeface="Arial" pitchFamily="34" charset="0"/>
              <a:buChar char="•"/>
            </a:pPr>
            <a:r>
              <a:rPr lang="en-US" sz="1200" b="1" dirty="0" smtClean="0"/>
              <a:t>A world leader in tactical radios</a:t>
            </a:r>
          </a:p>
        </p:txBody>
      </p:sp>
      <p:sp>
        <p:nvSpPr>
          <p:cNvPr id="15" name="Rectangle 14"/>
          <p:cNvSpPr>
            <a:spLocks noChangeArrowheads="1"/>
          </p:cNvSpPr>
          <p:nvPr/>
        </p:nvSpPr>
        <p:spPr bwMode="auto">
          <a:xfrm>
            <a:off x="526673" y="4169274"/>
            <a:ext cx="1794589" cy="312138"/>
          </a:xfrm>
          <a:prstGeom prst="rect">
            <a:avLst/>
          </a:prstGeom>
          <a:noFill/>
          <a:ln w="9525">
            <a:noFill/>
            <a:miter lim="800000"/>
            <a:headEnd/>
            <a:tailEnd/>
          </a:ln>
          <a:effectLst/>
        </p:spPr>
        <p:txBody>
          <a:bodyPr wrap="none" lIns="93635" tIns="46817" rIns="93635" bIns="46817" anchor="ctr"/>
          <a:lstStyle/>
          <a:p>
            <a:pPr algn="ctr">
              <a:defRPr/>
            </a:pPr>
            <a:r>
              <a:rPr lang="en-US" sz="1600" b="1" dirty="0" smtClean="0">
                <a:solidFill>
                  <a:srgbClr val="A77F12"/>
                </a:solidFill>
              </a:rPr>
              <a:t>U.S. Department</a:t>
            </a:r>
          </a:p>
          <a:p>
            <a:pPr algn="ctr">
              <a:defRPr/>
            </a:pPr>
            <a:r>
              <a:rPr lang="en-US" sz="1600" b="1" dirty="0" smtClean="0">
                <a:solidFill>
                  <a:srgbClr val="A77F12"/>
                </a:solidFill>
              </a:rPr>
              <a:t>of Defense</a:t>
            </a:r>
            <a:endParaRPr lang="en-US" sz="1600" b="1" dirty="0">
              <a:solidFill>
                <a:srgbClr val="A77F12"/>
              </a:solidFill>
            </a:endParaRPr>
          </a:p>
        </p:txBody>
      </p:sp>
      <p:sp>
        <p:nvSpPr>
          <p:cNvPr id="16" name="Rectangle 15"/>
          <p:cNvSpPr>
            <a:spLocks noChangeArrowheads="1"/>
          </p:cNvSpPr>
          <p:nvPr/>
        </p:nvSpPr>
        <p:spPr bwMode="auto">
          <a:xfrm>
            <a:off x="3538537" y="4141321"/>
            <a:ext cx="1794589" cy="312138"/>
          </a:xfrm>
          <a:prstGeom prst="rect">
            <a:avLst/>
          </a:prstGeom>
          <a:noFill/>
          <a:ln w="9525">
            <a:noFill/>
            <a:miter lim="800000"/>
            <a:headEnd/>
            <a:tailEnd/>
          </a:ln>
          <a:effectLst/>
        </p:spPr>
        <p:txBody>
          <a:bodyPr wrap="none" lIns="93635" tIns="46817" rIns="93635" bIns="46817" anchor="ctr"/>
          <a:lstStyle/>
          <a:p>
            <a:pPr algn="ctr">
              <a:buClr>
                <a:srgbClr val="D4272E"/>
              </a:buClr>
              <a:defRPr/>
            </a:pPr>
            <a:r>
              <a:rPr lang="en-US" sz="1600" b="1" dirty="0">
                <a:solidFill>
                  <a:srgbClr val="A77F12"/>
                </a:solidFill>
              </a:rPr>
              <a:t>International</a:t>
            </a:r>
          </a:p>
        </p:txBody>
      </p:sp>
      <p:sp>
        <p:nvSpPr>
          <p:cNvPr id="17" name="Rectangle 16"/>
          <p:cNvSpPr>
            <a:spLocks noChangeArrowheads="1"/>
          </p:cNvSpPr>
          <p:nvPr/>
        </p:nvSpPr>
        <p:spPr bwMode="auto">
          <a:xfrm>
            <a:off x="6690439" y="3816350"/>
            <a:ext cx="2546884" cy="502485"/>
          </a:xfrm>
          <a:prstGeom prst="rect">
            <a:avLst/>
          </a:prstGeom>
          <a:noFill/>
          <a:ln w="9525">
            <a:noFill/>
            <a:miter lim="800000"/>
            <a:headEnd/>
            <a:tailEnd/>
          </a:ln>
          <a:effectLst/>
        </p:spPr>
        <p:txBody>
          <a:bodyPr wrap="none" lIns="93635" tIns="46817" rIns="93635" bIns="46817" anchor="ctr"/>
          <a:lstStyle/>
          <a:p>
            <a:pPr algn="ctr">
              <a:buClr>
                <a:srgbClr val="D4272E"/>
              </a:buClr>
              <a:defRPr/>
            </a:pPr>
            <a:r>
              <a:rPr lang="en-US" sz="1800" b="1" dirty="0" smtClean="0">
                <a:solidFill>
                  <a:srgbClr val="4F81BD"/>
                </a:solidFill>
              </a:rPr>
              <a:t>Public Safety &amp; </a:t>
            </a:r>
            <a:br>
              <a:rPr lang="en-US" sz="1800" b="1" dirty="0" smtClean="0">
                <a:solidFill>
                  <a:srgbClr val="4F81BD"/>
                </a:solidFill>
              </a:rPr>
            </a:br>
            <a:r>
              <a:rPr lang="en-US" sz="1800" b="1" dirty="0" smtClean="0">
                <a:solidFill>
                  <a:srgbClr val="4F81BD"/>
                </a:solidFill>
              </a:rPr>
              <a:t>Professional</a:t>
            </a:r>
          </a:p>
          <a:p>
            <a:pPr algn="ctr">
              <a:buClr>
                <a:srgbClr val="D4272E"/>
              </a:buClr>
              <a:defRPr/>
            </a:pPr>
            <a:r>
              <a:rPr lang="en-US" sz="1800" b="1" dirty="0" smtClean="0">
                <a:solidFill>
                  <a:srgbClr val="4F81BD"/>
                </a:solidFill>
              </a:rPr>
              <a:t>Communications</a:t>
            </a:r>
            <a:endParaRPr lang="en-US" sz="1800" b="1" dirty="0">
              <a:solidFill>
                <a:srgbClr val="4F81BD"/>
              </a:solidFill>
            </a:endParaRPr>
          </a:p>
        </p:txBody>
      </p:sp>
      <p:sp>
        <p:nvSpPr>
          <p:cNvPr id="18" name="Rectangle 17"/>
          <p:cNvSpPr>
            <a:spLocks noChangeArrowheads="1"/>
          </p:cNvSpPr>
          <p:nvPr/>
        </p:nvSpPr>
        <p:spPr bwMode="auto">
          <a:xfrm>
            <a:off x="2149606" y="3722554"/>
            <a:ext cx="1794589" cy="312138"/>
          </a:xfrm>
          <a:prstGeom prst="rect">
            <a:avLst/>
          </a:prstGeom>
          <a:noFill/>
          <a:ln w="9525">
            <a:noFill/>
            <a:miter lim="800000"/>
            <a:headEnd/>
            <a:tailEnd/>
          </a:ln>
          <a:effectLst/>
        </p:spPr>
        <p:txBody>
          <a:bodyPr wrap="none" lIns="93635" tIns="46817" rIns="93635" bIns="46817" anchor="ctr"/>
          <a:lstStyle/>
          <a:p>
            <a:pPr algn="ctr">
              <a:defRPr/>
            </a:pPr>
            <a:r>
              <a:rPr lang="en-US" sz="1800" b="1" dirty="0" smtClean="0">
                <a:solidFill>
                  <a:srgbClr val="A77F12"/>
                </a:solidFill>
              </a:rPr>
              <a:t>Tactical Communications</a:t>
            </a:r>
            <a:endParaRPr lang="en-US" sz="1800" b="1" dirty="0">
              <a:solidFill>
                <a:srgbClr val="A77F12"/>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Rectangle 2"/>
          <p:cNvSpPr>
            <a:spLocks noChangeArrowheads="1"/>
          </p:cNvSpPr>
          <p:nvPr/>
        </p:nvSpPr>
        <p:spPr bwMode="auto">
          <a:xfrm>
            <a:off x="471405" y="1282692"/>
            <a:ext cx="5113930" cy="2272753"/>
          </a:xfrm>
          <a:prstGeom prst="rect">
            <a:avLst/>
          </a:prstGeom>
          <a:noFill/>
          <a:ln w="9525">
            <a:noFill/>
            <a:miter lim="800000"/>
            <a:headEnd/>
            <a:tailEnd/>
          </a:ln>
        </p:spPr>
        <p:txBody>
          <a:bodyPr lIns="0" tIns="0" rIns="0" bIns="0"/>
          <a:lstStyle/>
          <a:p>
            <a:pPr marL="351130" indent="-351130">
              <a:spcBef>
                <a:spcPct val="20000"/>
              </a:spcBef>
              <a:buClr>
                <a:srgbClr val="D4272E"/>
              </a:buClr>
              <a:buFontTx/>
              <a:buChar char="•"/>
            </a:pPr>
            <a:r>
              <a:rPr lang="en-US" sz="1800" dirty="0">
                <a:latin typeface="Calibri" pitchFamily="34" charset="0"/>
              </a:rPr>
              <a:t>Approximately 1200 employees</a:t>
            </a:r>
          </a:p>
          <a:p>
            <a:pPr marL="351130" indent="-351130">
              <a:spcBef>
                <a:spcPct val="20000"/>
              </a:spcBef>
              <a:buClr>
                <a:srgbClr val="D4272E"/>
              </a:buClr>
              <a:buFontTx/>
              <a:buChar char="•"/>
            </a:pPr>
            <a:r>
              <a:rPr lang="en-US" sz="1800" dirty="0">
                <a:latin typeface="Calibri" pitchFamily="34" charset="0"/>
              </a:rPr>
              <a:t>Several locations – R&amp;D, Operations, Administration, Customer Training and Support</a:t>
            </a:r>
          </a:p>
          <a:p>
            <a:pPr marL="760781" lvl="1" indent="-292608">
              <a:spcBef>
                <a:spcPct val="20000"/>
              </a:spcBef>
              <a:buFontTx/>
              <a:buChar char="–"/>
            </a:pPr>
            <a:r>
              <a:rPr lang="en-US" sz="1800" dirty="0">
                <a:latin typeface="Calibri" pitchFamily="34" charset="0"/>
              </a:rPr>
              <a:t>Rochester, New York</a:t>
            </a:r>
          </a:p>
          <a:p>
            <a:pPr marL="760781" lvl="1" indent="-292608">
              <a:spcBef>
                <a:spcPct val="20000"/>
              </a:spcBef>
              <a:buFontTx/>
              <a:buChar char="–"/>
            </a:pPr>
            <a:r>
              <a:rPr lang="en-US" sz="1800" dirty="0">
                <a:latin typeface="Calibri" pitchFamily="34" charset="0"/>
              </a:rPr>
              <a:t>Lynchburg, Virginia</a:t>
            </a:r>
          </a:p>
          <a:p>
            <a:pPr marL="760781" lvl="1" indent="-292608">
              <a:spcBef>
                <a:spcPct val="20000"/>
              </a:spcBef>
              <a:buFontTx/>
              <a:buChar char="–"/>
            </a:pPr>
            <a:r>
              <a:rPr lang="en-US" sz="1800" dirty="0">
                <a:latin typeface="Calibri" pitchFamily="34" charset="0"/>
              </a:rPr>
              <a:t>Chelmsford, Massachusetts</a:t>
            </a:r>
          </a:p>
          <a:p>
            <a:pPr marL="760781" lvl="1" indent="-292608">
              <a:spcBef>
                <a:spcPct val="20000"/>
              </a:spcBef>
              <a:buFontTx/>
              <a:buChar char="–"/>
            </a:pPr>
            <a:r>
              <a:rPr lang="en-US" sz="1800" dirty="0">
                <a:latin typeface="Calibri" pitchFamily="34" charset="0"/>
              </a:rPr>
              <a:t>R&amp;D Center and Operations Center in Canada</a:t>
            </a:r>
          </a:p>
          <a:p>
            <a:pPr marL="760781" lvl="1" indent="-292608">
              <a:spcBef>
                <a:spcPct val="20000"/>
              </a:spcBef>
              <a:buFontTx/>
              <a:buChar char="–"/>
            </a:pPr>
            <a:r>
              <a:rPr lang="en-US" sz="1800" dirty="0">
                <a:latin typeface="Calibri" pitchFamily="34" charset="0"/>
              </a:rPr>
              <a:t>Sales offices</a:t>
            </a:r>
          </a:p>
          <a:p>
            <a:pPr marL="760781" lvl="1" indent="-292608">
              <a:spcBef>
                <a:spcPct val="20000"/>
              </a:spcBef>
              <a:buFontTx/>
              <a:buChar char="–"/>
            </a:pPr>
            <a:r>
              <a:rPr lang="en-US" sz="1800" dirty="0">
                <a:latin typeface="Calibri" pitchFamily="34" charset="0"/>
              </a:rPr>
              <a:t>Service Centers</a:t>
            </a:r>
          </a:p>
          <a:p>
            <a:pPr marL="351130" indent="-351130">
              <a:spcBef>
                <a:spcPct val="20000"/>
              </a:spcBef>
              <a:buClr>
                <a:srgbClr val="D4272E"/>
              </a:buClr>
              <a:buFontTx/>
              <a:buChar char="•"/>
            </a:pPr>
            <a:r>
              <a:rPr lang="en-US" sz="1800" dirty="0">
                <a:latin typeface="Calibri" pitchFamily="34" charset="0"/>
              </a:rPr>
              <a:t>Extensive North American dealer network</a:t>
            </a:r>
          </a:p>
          <a:p>
            <a:pPr marL="351130" indent="-351130">
              <a:spcBef>
                <a:spcPct val="20000"/>
              </a:spcBef>
              <a:buClr>
                <a:srgbClr val="D4272E"/>
              </a:buClr>
              <a:buFontTx/>
              <a:buChar char="•"/>
            </a:pPr>
            <a:r>
              <a:rPr lang="en-US" sz="1800" dirty="0">
                <a:latin typeface="Calibri" pitchFamily="34" charset="0"/>
              </a:rPr>
              <a:t>Extensive Harris distributor network internationally</a:t>
            </a:r>
          </a:p>
          <a:p>
            <a:pPr marL="351130" indent="-351130">
              <a:spcBef>
                <a:spcPct val="20000"/>
              </a:spcBef>
              <a:buClr>
                <a:srgbClr val="D4272E"/>
              </a:buClr>
              <a:buFontTx/>
              <a:buChar char="•"/>
            </a:pPr>
            <a:endParaRPr lang="en-US" sz="1800" dirty="0"/>
          </a:p>
          <a:p>
            <a:pPr marL="351130" indent="-351130">
              <a:spcBef>
                <a:spcPct val="20000"/>
              </a:spcBef>
              <a:buClr>
                <a:srgbClr val="D4272E"/>
              </a:buClr>
            </a:pPr>
            <a:endParaRPr lang="en-US" sz="1800" dirty="0"/>
          </a:p>
        </p:txBody>
      </p:sp>
      <p:sp>
        <p:nvSpPr>
          <p:cNvPr id="24580" name="Rectangle 3"/>
          <p:cNvSpPr>
            <a:spLocks noGrp="1" noChangeArrowheads="1"/>
          </p:cNvSpPr>
          <p:nvPr>
            <p:ph type="title"/>
          </p:nvPr>
        </p:nvSpPr>
        <p:spPr>
          <a:xfrm>
            <a:off x="477907" y="298309"/>
            <a:ext cx="8426768" cy="546241"/>
          </a:xfrm>
          <a:noFill/>
        </p:spPr>
        <p:txBody>
          <a:bodyPr/>
          <a:lstStyle/>
          <a:p>
            <a:r>
              <a:rPr lang="en-US" dirty="0" smtClean="0"/>
              <a:t>PSPC: Who We Are…</a:t>
            </a:r>
          </a:p>
        </p:txBody>
      </p:sp>
      <p:grpSp>
        <p:nvGrpSpPr>
          <p:cNvPr id="2" name="Group 4"/>
          <p:cNvGrpSpPr>
            <a:grpSpLocks/>
          </p:cNvGrpSpPr>
          <p:nvPr/>
        </p:nvGrpSpPr>
        <p:grpSpPr bwMode="auto">
          <a:xfrm>
            <a:off x="5837293" y="2940924"/>
            <a:ext cx="2870693" cy="1568817"/>
            <a:chOff x="3591" y="1809"/>
            <a:chExt cx="1766" cy="965"/>
          </a:xfrm>
        </p:grpSpPr>
        <p:pic>
          <p:nvPicPr>
            <p:cNvPr id="24588" name="Picture 5"/>
            <p:cNvPicPr>
              <a:picLocks noChangeAspect="1" noChangeArrowheads="1"/>
            </p:cNvPicPr>
            <p:nvPr/>
          </p:nvPicPr>
          <p:blipFill>
            <a:blip r:embed="rId4" cstate="print">
              <a:lum contrast="18000"/>
            </a:blip>
            <a:srcRect/>
            <a:stretch>
              <a:fillRect/>
            </a:stretch>
          </p:blipFill>
          <p:spPr bwMode="auto">
            <a:xfrm>
              <a:off x="3591" y="1809"/>
              <a:ext cx="1766" cy="965"/>
            </a:xfrm>
            <a:prstGeom prst="rect">
              <a:avLst/>
            </a:prstGeom>
            <a:noFill/>
            <a:ln w="3175">
              <a:solidFill>
                <a:srgbClr val="000000"/>
              </a:solidFill>
              <a:miter lim="800000"/>
              <a:headEnd/>
              <a:tailEnd/>
            </a:ln>
          </p:spPr>
        </p:pic>
        <p:sp>
          <p:nvSpPr>
            <p:cNvPr id="24589" name="Text Box 6"/>
            <p:cNvSpPr txBox="1">
              <a:spLocks noChangeArrowheads="1"/>
            </p:cNvSpPr>
            <p:nvPr/>
          </p:nvSpPr>
          <p:spPr bwMode="auto">
            <a:xfrm>
              <a:off x="3591" y="2568"/>
              <a:ext cx="700" cy="193"/>
            </a:xfrm>
            <a:prstGeom prst="rect">
              <a:avLst/>
            </a:prstGeom>
            <a:solidFill>
              <a:schemeClr val="bg1"/>
            </a:solidFill>
            <a:ln w="3175">
              <a:solidFill>
                <a:schemeClr val="tx1"/>
              </a:solidFill>
              <a:miter lim="800000"/>
              <a:headEnd/>
              <a:tailEnd/>
            </a:ln>
          </p:spPr>
          <p:txBody>
            <a:bodyPr wrap="none">
              <a:spAutoFit/>
            </a:bodyPr>
            <a:lstStyle/>
            <a:p>
              <a:r>
                <a:rPr lang="en-US" sz="1600" i="1" dirty="0">
                  <a:cs typeface="Arial" charset="0"/>
                </a:rPr>
                <a:t>Lynchburg</a:t>
              </a:r>
            </a:p>
          </p:txBody>
        </p:sp>
      </p:grpSp>
      <p:grpSp>
        <p:nvGrpSpPr>
          <p:cNvPr id="3" name="Group 7"/>
          <p:cNvGrpSpPr>
            <a:grpSpLocks/>
          </p:cNvGrpSpPr>
          <p:nvPr/>
        </p:nvGrpSpPr>
        <p:grpSpPr bwMode="auto">
          <a:xfrm>
            <a:off x="5824289" y="1102237"/>
            <a:ext cx="2883697" cy="1604584"/>
            <a:chOff x="3581" y="678"/>
            <a:chExt cx="1774" cy="987"/>
          </a:xfrm>
        </p:grpSpPr>
        <p:pic>
          <p:nvPicPr>
            <p:cNvPr id="24586" name="Picture 8"/>
            <p:cNvPicPr>
              <a:picLocks noChangeAspect="1" noChangeArrowheads="1"/>
            </p:cNvPicPr>
            <p:nvPr/>
          </p:nvPicPr>
          <p:blipFill>
            <a:blip r:embed="rId5" cstate="print"/>
            <a:srcRect t="15134"/>
            <a:stretch>
              <a:fillRect/>
            </a:stretch>
          </p:blipFill>
          <p:spPr bwMode="auto">
            <a:xfrm>
              <a:off x="3582" y="678"/>
              <a:ext cx="1773" cy="987"/>
            </a:xfrm>
            <a:prstGeom prst="rect">
              <a:avLst/>
            </a:prstGeom>
            <a:noFill/>
            <a:ln w="3175">
              <a:solidFill>
                <a:srgbClr val="000000"/>
              </a:solidFill>
              <a:miter lim="800000"/>
              <a:headEnd/>
              <a:tailEnd/>
            </a:ln>
          </p:spPr>
        </p:pic>
        <p:sp>
          <p:nvSpPr>
            <p:cNvPr id="24587" name="Text Box 9"/>
            <p:cNvSpPr txBox="1">
              <a:spLocks noChangeArrowheads="1"/>
            </p:cNvSpPr>
            <p:nvPr/>
          </p:nvSpPr>
          <p:spPr bwMode="auto">
            <a:xfrm>
              <a:off x="3581" y="1453"/>
              <a:ext cx="689" cy="193"/>
            </a:xfrm>
            <a:prstGeom prst="rect">
              <a:avLst/>
            </a:prstGeom>
            <a:solidFill>
              <a:schemeClr val="bg1"/>
            </a:solidFill>
            <a:ln w="3175">
              <a:solidFill>
                <a:schemeClr val="tx1"/>
              </a:solidFill>
              <a:miter lim="800000"/>
              <a:headEnd/>
              <a:tailEnd/>
            </a:ln>
          </p:spPr>
          <p:txBody>
            <a:bodyPr wrap="none">
              <a:spAutoFit/>
            </a:bodyPr>
            <a:lstStyle/>
            <a:p>
              <a:r>
                <a:rPr lang="en-US" sz="1600" i="1" dirty="0">
                  <a:cs typeface="Arial" charset="0"/>
                </a:rPr>
                <a:t>Rochester</a:t>
              </a:r>
            </a:p>
          </p:txBody>
        </p:sp>
      </p:grpSp>
      <p:grpSp>
        <p:nvGrpSpPr>
          <p:cNvPr id="4" name="Group 10"/>
          <p:cNvGrpSpPr>
            <a:grpSpLocks/>
          </p:cNvGrpSpPr>
          <p:nvPr/>
        </p:nvGrpSpPr>
        <p:grpSpPr bwMode="auto">
          <a:xfrm>
            <a:off x="5814536" y="4740593"/>
            <a:ext cx="2903203" cy="1572069"/>
            <a:chOff x="3577" y="2916"/>
            <a:chExt cx="1786" cy="967"/>
          </a:xfrm>
        </p:grpSpPr>
        <p:pic>
          <p:nvPicPr>
            <p:cNvPr id="24584" name="Picture 11"/>
            <p:cNvPicPr>
              <a:picLocks noChangeAspect="1" noChangeArrowheads="1"/>
            </p:cNvPicPr>
            <p:nvPr/>
          </p:nvPicPr>
          <p:blipFill>
            <a:blip r:embed="rId6" cstate="print"/>
            <a:srcRect l="3471" t="7640"/>
            <a:stretch>
              <a:fillRect/>
            </a:stretch>
          </p:blipFill>
          <p:spPr bwMode="auto">
            <a:xfrm>
              <a:off x="3584" y="2916"/>
              <a:ext cx="1779" cy="967"/>
            </a:xfrm>
            <a:prstGeom prst="rect">
              <a:avLst/>
            </a:prstGeom>
            <a:noFill/>
            <a:ln w="9525" algn="ctr">
              <a:solidFill>
                <a:schemeClr val="tx1"/>
              </a:solidFill>
              <a:miter lim="800000"/>
              <a:headEnd/>
              <a:tailEnd/>
            </a:ln>
          </p:spPr>
        </p:pic>
        <p:sp>
          <p:nvSpPr>
            <p:cNvPr id="24585" name="Text Box 12"/>
            <p:cNvSpPr txBox="1">
              <a:spLocks noChangeArrowheads="1"/>
            </p:cNvSpPr>
            <p:nvPr/>
          </p:nvSpPr>
          <p:spPr bwMode="auto">
            <a:xfrm>
              <a:off x="3577" y="3672"/>
              <a:ext cx="794" cy="193"/>
            </a:xfrm>
            <a:prstGeom prst="rect">
              <a:avLst/>
            </a:prstGeom>
            <a:solidFill>
              <a:schemeClr val="bg1"/>
            </a:solidFill>
            <a:ln w="3175">
              <a:solidFill>
                <a:schemeClr val="tx1"/>
              </a:solidFill>
              <a:miter lim="800000"/>
              <a:headEnd/>
              <a:tailEnd/>
            </a:ln>
          </p:spPr>
          <p:txBody>
            <a:bodyPr wrap="none">
              <a:spAutoFit/>
            </a:bodyPr>
            <a:lstStyle/>
            <a:p>
              <a:r>
                <a:rPr lang="en-US" sz="1600" i="1" dirty="0">
                  <a:cs typeface="Arial" charset="0"/>
                </a:rPr>
                <a:t>Chelmsford </a:t>
              </a:r>
            </a:p>
          </p:txBody>
        </p:sp>
      </p:grpSp>
    </p:spTree>
    <p:custDataLst>
      <p:tags r:id="rId1"/>
    </p:custData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6" descr="\\mlbfs02\Media_Center\Multimedia\PowerPoint_presentations\2009_RF_Comm_Capabilities_slides\Susanns\RFCD_PS&amp;PC-slide.jpg"/>
          <p:cNvPicPr>
            <a:picLocks noChangeAspect="1" noChangeArrowheads="1"/>
          </p:cNvPicPr>
          <p:nvPr/>
        </p:nvPicPr>
        <p:blipFill>
          <a:blip r:embed="rId4" cstate="print"/>
          <a:srcRect/>
          <a:stretch>
            <a:fillRect/>
          </a:stretch>
        </p:blipFill>
        <p:spPr bwMode="auto">
          <a:xfrm>
            <a:off x="642937" y="1078374"/>
            <a:ext cx="8234104" cy="5487900"/>
          </a:xfrm>
          <a:prstGeom prst="rect">
            <a:avLst/>
          </a:prstGeom>
          <a:noFill/>
          <a:ln w="9525">
            <a:noFill/>
            <a:miter lim="800000"/>
            <a:headEnd/>
            <a:tailEnd/>
          </a:ln>
        </p:spPr>
      </p:pic>
      <p:sp>
        <p:nvSpPr>
          <p:cNvPr id="14" name="Rectangle 2"/>
          <p:cNvSpPr txBox="1">
            <a:spLocks noChangeArrowheads="1"/>
          </p:cNvSpPr>
          <p:nvPr/>
        </p:nvSpPr>
        <p:spPr bwMode="auto">
          <a:xfrm>
            <a:off x="1252537" y="311150"/>
            <a:ext cx="6705600" cy="549493"/>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l" defTabSz="762000" rtl="0" eaLnBrk="0" fontAlgn="base" latinLnBrk="0" hangingPunct="0">
              <a:lnSpc>
                <a:spcPct val="90000"/>
              </a:lnSpc>
              <a:spcBef>
                <a:spcPct val="0"/>
              </a:spcBef>
              <a:spcAft>
                <a:spcPct val="0"/>
              </a:spcAft>
              <a:buClrTx/>
              <a:buSzTx/>
              <a:buFontTx/>
              <a:buNone/>
              <a:tabLst/>
              <a:defRPr/>
            </a:pPr>
            <a:r>
              <a:rPr lang="en-US" altLang="ko-KR" sz="3200" b="1" dirty="0" smtClean="0">
                <a:latin typeface="+mj-lt"/>
                <a:ea typeface="굴림" pitchFamily="50" charset="-127"/>
                <a:cs typeface="+mj-cs"/>
              </a:rPr>
              <a:t>Harris Public Safety Experience</a:t>
            </a:r>
          </a:p>
        </p:txBody>
      </p:sp>
      <p:sp>
        <p:nvSpPr>
          <p:cNvPr id="15" name="Rectangle 3"/>
          <p:cNvSpPr txBox="1">
            <a:spLocks noChangeArrowheads="1"/>
          </p:cNvSpPr>
          <p:nvPr/>
        </p:nvSpPr>
        <p:spPr bwMode="auto">
          <a:xfrm>
            <a:off x="3763111" y="992150"/>
            <a:ext cx="5214713" cy="5273828"/>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300" b="0" i="0" u="none" strike="noStrike" kern="0" cap="none" spc="0" normalizeH="0" baseline="0" noProof="0" smtClean="0">
                <a:ln>
                  <a:noFill/>
                </a:ln>
                <a:solidFill>
                  <a:srgbClr val="000066"/>
                </a:solidFill>
                <a:effectLst/>
                <a:uLnTx/>
                <a:uFillTx/>
                <a:latin typeface="+mn-lt"/>
                <a:ea typeface="+mn-ea"/>
                <a:cs typeface="+mn-cs"/>
              </a:rPr>
              <a:t>Expertise developed over 80 years of public safety experience, with more than 500 systems deployed.</a:t>
            </a:r>
          </a:p>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endParaRPr kumimoji="0" lang="en-US" sz="2300" b="0" i="0" u="none" strike="noStrike" kern="0" cap="none" spc="0" normalizeH="0" baseline="0" noProof="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300" b="0" i="0" u="none" strike="noStrike" kern="0" cap="none" spc="0" normalizeH="0" baseline="0" noProof="0" smtClean="0">
                <a:ln>
                  <a:noFill/>
                </a:ln>
                <a:solidFill>
                  <a:srgbClr val="000066"/>
                </a:solidFill>
                <a:effectLst/>
                <a:uLnTx/>
                <a:uFillTx/>
                <a:latin typeface="+mn-lt"/>
                <a:ea typeface="+mn-ea"/>
                <a:cs typeface="+mn-cs"/>
              </a:rPr>
              <a:t>Industry-leading technology</a:t>
            </a:r>
          </a:p>
          <a:p>
            <a:pPr marL="341313" marR="0" lvl="1" indent="-115888"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000" b="0" i="0" u="none" strike="noStrike" kern="0" cap="none" spc="0" normalizeH="0" baseline="0" noProof="0" smtClean="0">
                <a:ln>
                  <a:noFill/>
                </a:ln>
                <a:solidFill>
                  <a:srgbClr val="480024"/>
                </a:solidFill>
                <a:effectLst/>
                <a:uLnTx/>
                <a:uFillTx/>
                <a:latin typeface="+mn-lt"/>
              </a:rPr>
              <a:t>VIDA Network </a:t>
            </a:r>
          </a:p>
          <a:p>
            <a:pPr marL="711644"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000066"/>
                </a:solidFill>
                <a:effectLst/>
                <a:uLnTx/>
                <a:uFillTx/>
                <a:latin typeface="+mn-lt"/>
                <a:ea typeface="+mn-ea"/>
                <a:cs typeface="+mn-cs"/>
              </a:rPr>
              <a:t>All IP wide area networking solution</a:t>
            </a:r>
          </a:p>
          <a:p>
            <a:pPr marL="711644"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1800" b="0" i="0" u="none" strike="noStrike" kern="0" cap="none" spc="0" normalizeH="0" baseline="0" noProof="0" smtClean="0">
                <a:ln>
                  <a:noFill/>
                </a:ln>
                <a:solidFill>
                  <a:srgbClr val="000066"/>
                </a:solidFill>
                <a:effectLst/>
                <a:uLnTx/>
                <a:uFillTx/>
                <a:latin typeface="+mn-lt"/>
                <a:ea typeface="+mn-ea"/>
                <a:cs typeface="+mn-cs"/>
              </a:rPr>
              <a:t>Supports LMR and Broadband applications</a:t>
            </a:r>
          </a:p>
          <a:p>
            <a:pPr marL="341313" marR="0" lvl="1" indent="-115888"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000" b="0" i="0" u="none" strike="noStrike" kern="0" cap="none" spc="0" normalizeH="0" baseline="0" noProof="0" smtClean="0">
                <a:ln>
                  <a:noFill/>
                </a:ln>
                <a:solidFill>
                  <a:srgbClr val="480024"/>
                </a:solidFill>
                <a:effectLst/>
                <a:uLnTx/>
                <a:uFillTx/>
                <a:latin typeface="+mn-lt"/>
              </a:rPr>
              <a:t>Multi-mode, multi-band public safety radios</a:t>
            </a:r>
            <a:br>
              <a:rPr kumimoji="0" lang="en-US" sz="2000" b="0" i="0" u="none" strike="noStrike" kern="0" cap="none" spc="0" normalizeH="0" baseline="0" noProof="0" smtClean="0">
                <a:ln>
                  <a:noFill/>
                </a:ln>
                <a:solidFill>
                  <a:srgbClr val="480024"/>
                </a:solidFill>
                <a:effectLst/>
                <a:uLnTx/>
                <a:uFillTx/>
                <a:latin typeface="+mn-lt"/>
              </a:rPr>
            </a:br>
            <a:endParaRPr kumimoji="0" lang="en-US" sz="2000" b="0" i="0" u="none" strike="noStrike" kern="0" cap="none" spc="0" normalizeH="0" baseline="0" noProof="0" smtClean="0">
              <a:ln>
                <a:noFill/>
              </a:ln>
              <a:solidFill>
                <a:srgbClr val="480024"/>
              </a:solidFill>
              <a:effectLst/>
              <a:uLnTx/>
              <a:uFillTx/>
              <a:latin typeface="+mn-lt"/>
            </a:endParaRPr>
          </a:p>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300" b="0" i="0" u="none" strike="noStrike" kern="0" cap="none" spc="0" normalizeH="0" baseline="0" noProof="0" smtClean="0">
                <a:ln>
                  <a:noFill/>
                </a:ln>
                <a:solidFill>
                  <a:srgbClr val="000066"/>
                </a:solidFill>
                <a:effectLst/>
                <a:uLnTx/>
                <a:uFillTx/>
                <a:latin typeface="+mn-lt"/>
                <a:ea typeface="+mn-ea"/>
                <a:cs typeface="+mn-cs"/>
              </a:rPr>
              <a:t>End-to-end System level Interoperability</a:t>
            </a:r>
            <a:br>
              <a:rPr kumimoji="0" lang="en-US" sz="2300" b="0" i="0" u="none" strike="noStrike" kern="0" cap="none" spc="0" normalizeH="0" baseline="0" noProof="0" smtClean="0">
                <a:ln>
                  <a:noFill/>
                </a:ln>
                <a:solidFill>
                  <a:srgbClr val="000066"/>
                </a:solidFill>
                <a:effectLst/>
                <a:uLnTx/>
                <a:uFillTx/>
                <a:latin typeface="+mn-lt"/>
                <a:ea typeface="+mn-ea"/>
                <a:cs typeface="+mn-cs"/>
              </a:rPr>
            </a:br>
            <a:endParaRPr kumimoji="0" lang="en-US" sz="2300" b="0" i="0" u="none" strike="noStrike" kern="0" cap="none" spc="0" normalizeH="0" baseline="0" noProof="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300" b="0" i="0" u="none" strike="noStrike" kern="0" cap="none" spc="0" normalizeH="0" baseline="0" noProof="0" smtClean="0">
                <a:ln>
                  <a:noFill/>
                </a:ln>
                <a:solidFill>
                  <a:srgbClr val="000066"/>
                </a:solidFill>
                <a:effectLst/>
                <a:uLnTx/>
                <a:uFillTx/>
                <a:latin typeface="+mn-lt"/>
                <a:ea typeface="+mn-ea"/>
                <a:cs typeface="+mn-cs"/>
              </a:rPr>
              <a:t>Fully integrated solutions for:</a:t>
            </a:r>
          </a:p>
          <a:p>
            <a:pPr marL="341313" marR="0" lvl="1" indent="-115888"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000" b="0" i="0" u="none" strike="noStrike" kern="0" cap="none" spc="0" normalizeH="0" baseline="0" noProof="0" smtClean="0">
                <a:ln>
                  <a:noFill/>
                </a:ln>
                <a:solidFill>
                  <a:srgbClr val="480024"/>
                </a:solidFill>
                <a:effectLst/>
                <a:uLnTx/>
                <a:uFillTx/>
                <a:latin typeface="+mn-lt"/>
              </a:rPr>
              <a:t>Voice and data</a:t>
            </a:r>
          </a:p>
          <a:p>
            <a:pPr marL="341313" marR="0" lvl="1" indent="-115888" algn="l" defTabSz="1584325" rtl="0" eaLnBrk="0" fontAlgn="base" latinLnBrk="0" hangingPunct="0">
              <a:lnSpc>
                <a:spcPct val="100000"/>
              </a:lnSpc>
              <a:spcBef>
                <a:spcPts val="25"/>
              </a:spcBef>
              <a:spcAft>
                <a:spcPct val="0"/>
              </a:spcAft>
              <a:buClr>
                <a:schemeClr val="tx1"/>
              </a:buClr>
              <a:buSzPct val="80000"/>
              <a:buFontTx/>
              <a:buChar char="•"/>
              <a:tabLst/>
              <a:defRPr/>
            </a:pPr>
            <a:r>
              <a:rPr kumimoji="0" lang="en-US" sz="2000" b="0" i="0" u="none" strike="noStrike" kern="0" cap="none" spc="0" normalizeH="0" baseline="0" noProof="0" smtClean="0">
                <a:ln>
                  <a:noFill/>
                </a:ln>
                <a:solidFill>
                  <a:srgbClr val="480024"/>
                </a:solidFill>
                <a:effectLst/>
                <a:uLnTx/>
                <a:uFillTx/>
                <a:latin typeface="+mn-lt"/>
              </a:rPr>
              <a:t>Narrowband and broadband</a:t>
            </a:r>
          </a:p>
          <a:p>
            <a:pPr marL="111125" marR="0" lvl="0" indent="-111125" algn="l" defTabSz="1584325" rtl="0" eaLnBrk="0" fontAlgn="base" latinLnBrk="0" hangingPunct="0">
              <a:lnSpc>
                <a:spcPct val="100000"/>
              </a:lnSpc>
              <a:spcBef>
                <a:spcPts val="25"/>
              </a:spcBef>
              <a:spcAft>
                <a:spcPct val="0"/>
              </a:spcAft>
              <a:buClr>
                <a:schemeClr val="tx1"/>
              </a:buClr>
              <a:buSzPct val="80000"/>
              <a:buFontTx/>
              <a:buChar char="•"/>
              <a:tabLst/>
              <a:defRPr/>
            </a:pPr>
            <a:endParaRPr kumimoji="0" lang="en-US" sz="2300" b="0" i="0" u="none" strike="noStrike" kern="0" cap="none" spc="0" normalizeH="0" baseline="0" noProof="0" smtClean="0">
              <a:ln>
                <a:noFill/>
              </a:ln>
              <a:solidFill>
                <a:srgbClr val="000066"/>
              </a:solidFill>
              <a:effectLst/>
              <a:uLnTx/>
              <a:uFillTx/>
              <a:latin typeface="+mn-lt"/>
              <a:ea typeface="+mn-ea"/>
              <a:cs typeface="+mn-cs"/>
            </a:endParaRPr>
          </a:p>
          <a:p>
            <a:pPr marL="111125" marR="0" lvl="0" indent="-111125" algn="l" defTabSz="1584325" rtl="0" eaLnBrk="0" fontAlgn="base" latinLnBrk="0" hangingPunct="0">
              <a:lnSpc>
                <a:spcPct val="90000"/>
              </a:lnSpc>
              <a:spcBef>
                <a:spcPct val="25000"/>
              </a:spcBef>
              <a:spcAft>
                <a:spcPct val="0"/>
              </a:spcAft>
              <a:buClr>
                <a:schemeClr val="tx1"/>
              </a:buClr>
              <a:buSzPct val="80000"/>
              <a:buFontTx/>
              <a:buChar char="•"/>
              <a:tabLst/>
              <a:defRPr/>
            </a:pPr>
            <a:endParaRPr kumimoji="0" lang="en-US" sz="2000" b="0" i="0" u="none" strike="noStrike" kern="0" cap="none" spc="0" normalizeH="0" baseline="0" noProof="0" dirty="0" smtClean="0">
              <a:ln>
                <a:noFill/>
              </a:ln>
              <a:solidFill>
                <a:srgbClr val="000066"/>
              </a:solidFill>
              <a:effectLst/>
              <a:uLnTx/>
              <a:uFillTx/>
              <a:latin typeface="+mn-lt"/>
              <a:ea typeface="+mn-ea"/>
              <a:cs typeface="+mn-cs"/>
            </a:endParaRPr>
          </a:p>
        </p:txBody>
      </p:sp>
    </p:spTree>
    <p:custDataLst>
      <p:tags r:id="rId1"/>
    </p:custData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76" name="Rectangle 24"/>
          <p:cNvSpPr>
            <a:spLocks noGrp="1" noChangeArrowheads="1"/>
          </p:cNvSpPr>
          <p:nvPr>
            <p:ph type="title"/>
          </p:nvPr>
        </p:nvSpPr>
        <p:spPr bwMode="gray">
          <a:xfrm>
            <a:off x="490537" y="359877"/>
            <a:ext cx="8426768" cy="560873"/>
          </a:xfrm>
          <a:noFill/>
          <a:ln/>
        </p:spPr>
        <p:txBody>
          <a:bodyPr lIns="0"/>
          <a:lstStyle/>
          <a:p>
            <a:pPr>
              <a:lnSpc>
                <a:spcPct val="85000"/>
              </a:lnSpc>
            </a:pPr>
            <a:r>
              <a:rPr lang="en-US" dirty="0" smtClean="0"/>
              <a:t>PS&amp;PC Key Markets </a:t>
            </a:r>
          </a:p>
        </p:txBody>
      </p:sp>
      <p:sp>
        <p:nvSpPr>
          <p:cNvPr id="305165" name="Rectangle 13"/>
          <p:cNvSpPr>
            <a:spLocks noChangeArrowheads="1"/>
          </p:cNvSpPr>
          <p:nvPr>
            <p:custDataLst>
              <p:tags r:id="rId1"/>
            </p:custDataLst>
          </p:nvPr>
        </p:nvSpPr>
        <p:spPr bwMode="gray">
          <a:xfrm>
            <a:off x="6271310" y="4259380"/>
            <a:ext cx="2535833" cy="243858"/>
          </a:xfrm>
          <a:prstGeom prst="rect">
            <a:avLst/>
          </a:prstGeom>
          <a:solidFill>
            <a:srgbClr val="FDBB30"/>
          </a:solidFill>
          <a:ln w="6350">
            <a:solidFill>
              <a:srgbClr val="FDBB30"/>
            </a:solidFill>
            <a:miter lim="800000"/>
            <a:headEnd/>
            <a:tailEnd/>
          </a:ln>
          <a:scene3d>
            <a:camera prst="orthographicFront"/>
            <a:lightRig rig="threePt" dir="t"/>
          </a:scene3d>
          <a:sp3d>
            <a:bevelT/>
          </a:sp3d>
        </p:spPr>
        <p:txBody>
          <a:bodyPr lIns="0" tIns="16806" rIns="0" bIns="16806" anchor="ctr"/>
          <a:lstStyle/>
          <a:p>
            <a:pPr algn="ctr" defTabSz="700634"/>
            <a:r>
              <a:rPr lang="en-US" altLang="ko-KR" sz="1300" b="1" dirty="0">
                <a:latin typeface="+mn-lt"/>
                <a:ea typeface="Gulim" pitchFamily="34" charset="-127"/>
                <a:cs typeface="Arial" charset="0"/>
              </a:rPr>
              <a:t>Transit</a:t>
            </a:r>
            <a:endParaRPr lang="en-US" sz="1300" b="1" baseline="30000" dirty="0">
              <a:latin typeface="+mn-lt"/>
              <a:ea typeface="Gulim" pitchFamily="34" charset="-127"/>
              <a:cs typeface="Arial" charset="0"/>
            </a:endParaRPr>
          </a:p>
        </p:txBody>
      </p:sp>
      <p:pic>
        <p:nvPicPr>
          <p:cNvPr id="305179" name="Picture 27" descr="BN5073_12"/>
          <p:cNvPicPr>
            <a:picLocks noChangeAspect="1" noChangeArrowheads="1"/>
          </p:cNvPicPr>
          <p:nvPr/>
        </p:nvPicPr>
        <p:blipFill>
          <a:blip r:embed="rId8" cstate="print"/>
          <a:srcRect t="2786" b="2435"/>
          <a:stretch>
            <a:fillRect/>
          </a:stretch>
        </p:blipFill>
        <p:spPr bwMode="auto">
          <a:xfrm>
            <a:off x="6294067" y="4573144"/>
            <a:ext cx="2490318" cy="1770407"/>
          </a:xfrm>
          <a:prstGeom prst="rect">
            <a:avLst/>
          </a:prstGeom>
          <a:noFill/>
          <a:ln w="3175">
            <a:solidFill>
              <a:schemeClr val="tx1"/>
            </a:solidFill>
            <a:miter lim="800000"/>
            <a:headEnd/>
            <a:tailEnd/>
          </a:ln>
        </p:spPr>
      </p:pic>
      <p:sp>
        <p:nvSpPr>
          <p:cNvPr id="305162" name="Rectangle 10"/>
          <p:cNvSpPr>
            <a:spLocks noChangeArrowheads="1"/>
          </p:cNvSpPr>
          <p:nvPr>
            <p:custDataLst>
              <p:tags r:id="rId2"/>
            </p:custDataLst>
          </p:nvPr>
        </p:nvSpPr>
        <p:spPr bwMode="gray">
          <a:xfrm>
            <a:off x="3242941" y="4259380"/>
            <a:ext cx="2818676" cy="243858"/>
          </a:xfrm>
          <a:prstGeom prst="rect">
            <a:avLst/>
          </a:prstGeom>
          <a:solidFill>
            <a:srgbClr val="FDBB30"/>
          </a:solidFill>
          <a:ln w="6350">
            <a:solidFill>
              <a:srgbClr val="FDBB30"/>
            </a:solidFill>
            <a:miter lim="800000"/>
            <a:headEnd/>
            <a:tailEnd/>
          </a:ln>
          <a:scene3d>
            <a:camera prst="orthographicFront"/>
            <a:lightRig rig="threePt" dir="t"/>
          </a:scene3d>
          <a:sp3d>
            <a:bevelT/>
          </a:sp3d>
        </p:spPr>
        <p:txBody>
          <a:bodyPr lIns="0" tIns="16806" rIns="0" bIns="16806" anchor="ctr"/>
          <a:lstStyle/>
          <a:p>
            <a:pPr algn="ctr" defTabSz="700634"/>
            <a:r>
              <a:rPr lang="en-US" altLang="ko-KR" sz="1300" b="1" dirty="0">
                <a:latin typeface="+mn-lt"/>
                <a:ea typeface="Gulim" pitchFamily="34" charset="-127"/>
                <a:cs typeface="Arial" charset="0"/>
              </a:rPr>
              <a:t>Transportation</a:t>
            </a:r>
            <a:endParaRPr lang="en-US" sz="1300" b="1" baseline="30000" dirty="0">
              <a:latin typeface="+mn-lt"/>
              <a:ea typeface="Gulim" pitchFamily="34" charset="-127"/>
              <a:cs typeface="Arial" charset="0"/>
            </a:endParaRPr>
          </a:p>
        </p:txBody>
      </p:sp>
      <p:pic>
        <p:nvPicPr>
          <p:cNvPr id="305181" name="Picture 29" descr="airlines_1"/>
          <p:cNvPicPr>
            <a:picLocks noChangeAspect="1" noChangeArrowheads="1"/>
          </p:cNvPicPr>
          <p:nvPr/>
        </p:nvPicPr>
        <p:blipFill>
          <a:blip r:embed="rId9" cstate="print"/>
          <a:srcRect/>
          <a:stretch>
            <a:fillRect/>
          </a:stretch>
        </p:blipFill>
        <p:spPr bwMode="auto">
          <a:xfrm>
            <a:off x="3238063" y="4576396"/>
            <a:ext cx="2828429" cy="1767156"/>
          </a:xfrm>
          <a:prstGeom prst="rect">
            <a:avLst/>
          </a:prstGeom>
          <a:noFill/>
          <a:ln w="3175">
            <a:solidFill>
              <a:srgbClr val="000000"/>
            </a:solidFill>
            <a:miter lim="800000"/>
            <a:headEnd/>
            <a:tailEnd/>
          </a:ln>
        </p:spPr>
      </p:pic>
      <p:sp>
        <p:nvSpPr>
          <p:cNvPr id="305161" name="Rectangle 9"/>
          <p:cNvSpPr>
            <a:spLocks noChangeArrowheads="1"/>
          </p:cNvSpPr>
          <p:nvPr>
            <p:custDataLst>
              <p:tags r:id="rId3"/>
            </p:custDataLst>
          </p:nvPr>
        </p:nvSpPr>
        <p:spPr bwMode="gray">
          <a:xfrm>
            <a:off x="430768" y="4259380"/>
            <a:ext cx="2604105" cy="243858"/>
          </a:xfrm>
          <a:prstGeom prst="rect">
            <a:avLst/>
          </a:prstGeom>
          <a:solidFill>
            <a:srgbClr val="FDBB30"/>
          </a:solidFill>
          <a:ln w="6350">
            <a:solidFill>
              <a:srgbClr val="FDBB30"/>
            </a:solidFill>
            <a:miter lim="800000"/>
            <a:headEnd/>
            <a:tailEnd/>
          </a:ln>
          <a:scene3d>
            <a:camera prst="orthographicFront"/>
            <a:lightRig rig="threePt" dir="t"/>
          </a:scene3d>
          <a:sp3d>
            <a:bevelT/>
          </a:sp3d>
        </p:spPr>
        <p:txBody>
          <a:bodyPr lIns="0" tIns="16806" rIns="0" bIns="16806" anchor="ctr"/>
          <a:lstStyle/>
          <a:p>
            <a:pPr algn="ctr" defTabSz="700634"/>
            <a:r>
              <a:rPr lang="en-US" altLang="ko-KR" sz="1300" b="1" dirty="0">
                <a:latin typeface="+mn-lt"/>
                <a:ea typeface="Gulim" pitchFamily="34" charset="-127"/>
                <a:cs typeface="Arial" charset="0"/>
              </a:rPr>
              <a:t>Utility</a:t>
            </a:r>
            <a:endParaRPr lang="en-US" sz="1300" b="1" baseline="30000" dirty="0">
              <a:latin typeface="+mn-lt"/>
              <a:ea typeface="Gulim" pitchFamily="34" charset="-127"/>
              <a:cs typeface="Arial" charset="0"/>
            </a:endParaRPr>
          </a:p>
        </p:txBody>
      </p:sp>
      <p:grpSp>
        <p:nvGrpSpPr>
          <p:cNvPr id="2" name="Group 43"/>
          <p:cNvGrpSpPr>
            <a:grpSpLocks/>
          </p:cNvGrpSpPr>
          <p:nvPr/>
        </p:nvGrpSpPr>
        <p:grpSpPr bwMode="auto">
          <a:xfrm>
            <a:off x="451900" y="4581272"/>
            <a:ext cx="2563467" cy="1762278"/>
            <a:chOff x="278" y="2818"/>
            <a:chExt cx="1577" cy="1084"/>
          </a:xfrm>
        </p:grpSpPr>
        <p:pic>
          <p:nvPicPr>
            <p:cNvPr id="305183" name="Picture 31" descr="AEP%20bucket%20truck1"/>
            <p:cNvPicPr>
              <a:picLocks noChangeAspect="1" noChangeArrowheads="1"/>
            </p:cNvPicPr>
            <p:nvPr/>
          </p:nvPicPr>
          <p:blipFill>
            <a:blip r:embed="rId10" cstate="print"/>
            <a:srcRect b="2"/>
            <a:stretch>
              <a:fillRect/>
            </a:stretch>
          </p:blipFill>
          <p:spPr bwMode="auto">
            <a:xfrm>
              <a:off x="278" y="2818"/>
              <a:ext cx="1577" cy="1084"/>
            </a:xfrm>
            <a:prstGeom prst="rect">
              <a:avLst/>
            </a:prstGeom>
            <a:noFill/>
          </p:spPr>
        </p:pic>
        <p:pic>
          <p:nvPicPr>
            <p:cNvPr id="305194" name="Picture 42" descr="aepLOGO"/>
            <p:cNvPicPr>
              <a:picLocks noChangeAspect="1" noChangeArrowheads="1"/>
            </p:cNvPicPr>
            <p:nvPr/>
          </p:nvPicPr>
          <p:blipFill>
            <a:blip r:embed="rId11" cstate="print">
              <a:clrChange>
                <a:clrFrom>
                  <a:srgbClr val="FFFFFF"/>
                </a:clrFrom>
                <a:clrTo>
                  <a:srgbClr val="FFFFFF">
                    <a:alpha val="0"/>
                  </a:srgbClr>
                </a:clrTo>
              </a:clrChange>
            </a:blip>
            <a:srcRect l="24034" t="28571" r="25966" b="31078"/>
            <a:stretch>
              <a:fillRect/>
            </a:stretch>
          </p:blipFill>
          <p:spPr bwMode="auto">
            <a:xfrm rot="206121">
              <a:off x="1338" y="3547"/>
              <a:ext cx="255" cy="199"/>
            </a:xfrm>
            <a:prstGeom prst="rect">
              <a:avLst/>
            </a:prstGeom>
            <a:noFill/>
          </p:spPr>
        </p:pic>
      </p:grpSp>
      <p:pic>
        <p:nvPicPr>
          <p:cNvPr id="305202" name="Picture 50"/>
          <p:cNvPicPr>
            <a:picLocks noChangeAspect="1" noChangeArrowheads="1"/>
          </p:cNvPicPr>
          <p:nvPr/>
        </p:nvPicPr>
        <p:blipFill>
          <a:blip r:embed="rId12" cstate="print"/>
          <a:srcRect l="9871" r="5580" b="10262"/>
          <a:stretch>
            <a:fillRect/>
          </a:stretch>
        </p:blipFill>
        <p:spPr bwMode="auto">
          <a:xfrm>
            <a:off x="5666612" y="2662927"/>
            <a:ext cx="1921381" cy="1455018"/>
          </a:xfrm>
          <a:prstGeom prst="rect">
            <a:avLst/>
          </a:prstGeom>
          <a:noFill/>
          <a:ln w="3175">
            <a:solidFill>
              <a:srgbClr val="000000"/>
            </a:solidFill>
            <a:miter lim="800000"/>
            <a:headEnd/>
            <a:tailEnd/>
          </a:ln>
        </p:spPr>
      </p:pic>
      <p:sp>
        <p:nvSpPr>
          <p:cNvPr id="305204" name="Rectangle 52"/>
          <p:cNvSpPr>
            <a:spLocks noChangeArrowheads="1"/>
          </p:cNvSpPr>
          <p:nvPr>
            <p:custDataLst>
              <p:tags r:id="rId4"/>
            </p:custDataLst>
          </p:nvPr>
        </p:nvSpPr>
        <p:spPr bwMode="gray">
          <a:xfrm>
            <a:off x="4453963" y="1081103"/>
            <a:ext cx="4346678" cy="243858"/>
          </a:xfrm>
          <a:prstGeom prst="rect">
            <a:avLst/>
          </a:prstGeom>
          <a:solidFill>
            <a:srgbClr val="FDBB30"/>
          </a:solidFill>
          <a:ln w="6350">
            <a:solidFill>
              <a:srgbClr val="FDBB30"/>
            </a:solidFill>
            <a:miter lim="800000"/>
            <a:headEnd/>
            <a:tailEnd/>
          </a:ln>
          <a:scene3d>
            <a:camera prst="orthographicFront"/>
            <a:lightRig rig="threePt" dir="t"/>
          </a:scene3d>
          <a:sp3d>
            <a:bevelT/>
          </a:sp3d>
        </p:spPr>
        <p:txBody>
          <a:bodyPr lIns="0" tIns="16806" rIns="0" bIns="16806" anchor="ctr"/>
          <a:lstStyle/>
          <a:p>
            <a:pPr algn="ctr" defTabSz="700634"/>
            <a:r>
              <a:rPr lang="en-US" altLang="ko-KR" sz="1300" b="1" dirty="0">
                <a:latin typeface="+mn-lt"/>
                <a:ea typeface="Gulim" pitchFamily="34" charset="-127"/>
                <a:cs typeface="Arial" charset="0"/>
              </a:rPr>
              <a:t>Federal</a:t>
            </a:r>
            <a:endParaRPr lang="en-US" sz="1300" b="1" baseline="30000" dirty="0">
              <a:latin typeface="+mn-lt"/>
              <a:ea typeface="Gulim" pitchFamily="34" charset="-127"/>
              <a:cs typeface="Arial" charset="0"/>
            </a:endParaRPr>
          </a:p>
        </p:txBody>
      </p:sp>
      <p:pic>
        <p:nvPicPr>
          <p:cNvPr id="305205" name="Picture 53" descr="badge&amp;gun"/>
          <p:cNvPicPr>
            <a:picLocks noChangeAspect="1" noChangeArrowheads="1"/>
          </p:cNvPicPr>
          <p:nvPr/>
        </p:nvPicPr>
        <p:blipFill>
          <a:blip r:embed="rId13" cstate="print"/>
          <a:srcRect r="11607"/>
          <a:stretch>
            <a:fillRect/>
          </a:stretch>
        </p:blipFill>
        <p:spPr bwMode="auto">
          <a:xfrm>
            <a:off x="6869506" y="1388364"/>
            <a:ext cx="1931134" cy="1456643"/>
          </a:xfrm>
          <a:prstGeom prst="rect">
            <a:avLst/>
          </a:prstGeom>
          <a:noFill/>
          <a:ln w="3175">
            <a:solidFill>
              <a:srgbClr val="000000"/>
            </a:solidFill>
            <a:miter lim="800000"/>
            <a:headEnd/>
            <a:tailEnd/>
          </a:ln>
        </p:spPr>
      </p:pic>
      <p:pic>
        <p:nvPicPr>
          <p:cNvPr id="305206" name="Picture 54"/>
          <p:cNvPicPr>
            <a:picLocks noChangeAspect="1" noChangeArrowheads="1"/>
          </p:cNvPicPr>
          <p:nvPr/>
        </p:nvPicPr>
        <p:blipFill>
          <a:blip r:embed="rId14" cstate="print">
            <a:lum contrast="12000"/>
          </a:blip>
          <a:srcRect l="19499" t="15025"/>
          <a:stretch>
            <a:fillRect/>
          </a:stretch>
        </p:blipFill>
        <p:spPr bwMode="auto">
          <a:xfrm>
            <a:off x="4466967" y="1393241"/>
            <a:ext cx="1857986" cy="1429006"/>
          </a:xfrm>
          <a:prstGeom prst="rect">
            <a:avLst/>
          </a:prstGeom>
          <a:noFill/>
          <a:ln w="3175">
            <a:solidFill>
              <a:srgbClr val="000000"/>
            </a:solidFill>
            <a:miter lim="800000"/>
            <a:headEnd/>
            <a:tailEnd/>
          </a:ln>
        </p:spPr>
      </p:pic>
      <p:sp>
        <p:nvSpPr>
          <p:cNvPr id="305160" name="Rectangle 8"/>
          <p:cNvSpPr>
            <a:spLocks noChangeArrowheads="1"/>
          </p:cNvSpPr>
          <p:nvPr>
            <p:custDataLst>
              <p:tags r:id="rId5"/>
            </p:custDataLst>
          </p:nvPr>
        </p:nvSpPr>
        <p:spPr bwMode="gray">
          <a:xfrm>
            <a:off x="708733" y="1081103"/>
            <a:ext cx="3371357" cy="243858"/>
          </a:xfrm>
          <a:prstGeom prst="rect">
            <a:avLst/>
          </a:prstGeom>
          <a:solidFill>
            <a:srgbClr val="FDBB30"/>
          </a:solidFill>
          <a:ln w="6350">
            <a:solidFill>
              <a:srgbClr val="FDBB30"/>
            </a:solidFill>
            <a:miter lim="800000"/>
            <a:headEnd/>
            <a:tailEnd/>
          </a:ln>
          <a:scene3d>
            <a:camera prst="orthographicFront"/>
            <a:lightRig rig="threePt" dir="t"/>
          </a:scene3d>
          <a:sp3d>
            <a:bevelT/>
          </a:sp3d>
        </p:spPr>
        <p:txBody>
          <a:bodyPr lIns="0" tIns="16806" rIns="0" bIns="16806" anchor="ctr"/>
          <a:lstStyle/>
          <a:p>
            <a:pPr algn="ctr" defTabSz="700634"/>
            <a:r>
              <a:rPr lang="en-US" sz="1300" b="1" dirty="0">
                <a:latin typeface="+mn-lt"/>
                <a:cs typeface="Arial" charset="0"/>
              </a:rPr>
              <a:t>Public Safety / Public Service</a:t>
            </a:r>
          </a:p>
        </p:txBody>
      </p:sp>
      <p:pic>
        <p:nvPicPr>
          <p:cNvPr id="25" name="Picture 2"/>
          <p:cNvPicPr>
            <a:picLocks noChangeAspect="1" noChangeArrowheads="1"/>
          </p:cNvPicPr>
          <p:nvPr/>
        </p:nvPicPr>
        <p:blipFill>
          <a:blip r:embed="rId15" cstate="print"/>
          <a:srcRect t="9478" r="290" b="732"/>
          <a:stretch>
            <a:fillRect/>
          </a:stretch>
        </p:blipFill>
        <p:spPr bwMode="auto">
          <a:xfrm>
            <a:off x="716861" y="1404599"/>
            <a:ext cx="3364856" cy="2014286"/>
          </a:xfrm>
          <a:prstGeom prst="rect">
            <a:avLst/>
          </a:prstGeom>
          <a:noFill/>
          <a:ln w="9525">
            <a:solidFill>
              <a:schemeClr val="tx1">
                <a:lumMod val="75000"/>
                <a:lumOff val="25000"/>
              </a:schemeClr>
            </a:solidFill>
            <a:miter lim="800000"/>
            <a:headEnd/>
            <a:tailEnd/>
          </a:ln>
          <a:effectLst/>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ounded Rectangle 13"/>
          <p:cNvSpPr/>
          <p:nvPr/>
        </p:nvSpPr>
        <p:spPr bwMode="auto">
          <a:xfrm>
            <a:off x="50800" y="1459468"/>
            <a:ext cx="2971800" cy="4800600"/>
          </a:xfrm>
          <a:prstGeom prst="roundRect">
            <a:avLst/>
          </a:prstGeom>
          <a:solidFill>
            <a:srgbClr val="006699"/>
          </a:solidFill>
          <a:ln w="9525" cap="flat" cmpd="sng" algn="ctr">
            <a:solidFill>
              <a:srgbClr val="006699"/>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i="1" dirty="0" err="1" smtClean="0">
                <a:solidFill>
                  <a:schemeClr val="bg1"/>
                </a:solidFill>
                <a:latin typeface="+mn-lt"/>
              </a:rPr>
              <a:t>MultipleTechnologies</a:t>
            </a:r>
            <a:endParaRPr lang="en-US" sz="2000" i="1" dirty="0" smtClean="0">
              <a:solidFill>
                <a:schemeClr val="bg1"/>
              </a:solidFill>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lang="en-US" sz="2000" i="1" dirty="0" smtClean="0">
                <a:solidFill>
                  <a:schemeClr val="bg1"/>
                </a:solidFill>
                <a:latin typeface="+mn-lt"/>
              </a:rPr>
              <a:t>Disparate Networks</a:t>
            </a:r>
            <a:endParaRPr kumimoji="0" lang="en-US" sz="2000" b="0" i="1" strike="noStrike" cap="none" normalizeH="0" baseline="0" dirty="0" smtClean="0">
              <a:ln>
                <a:noFill/>
              </a:ln>
              <a:solidFill>
                <a:schemeClr val="bg1"/>
              </a:solidFill>
              <a:effectLst/>
              <a:latin typeface="+mn-lt"/>
            </a:endParaRPr>
          </a:p>
        </p:txBody>
      </p:sp>
      <p:sp>
        <p:nvSpPr>
          <p:cNvPr id="15" name="Rounded Rectangle 14"/>
          <p:cNvSpPr/>
          <p:nvPr/>
        </p:nvSpPr>
        <p:spPr bwMode="auto">
          <a:xfrm>
            <a:off x="3149600" y="1447800"/>
            <a:ext cx="2895600" cy="4812268"/>
          </a:xfrm>
          <a:prstGeom prst="roundRect">
            <a:avLst/>
          </a:prstGeom>
          <a:solidFill>
            <a:srgbClr val="92D050"/>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2000" i="1" dirty="0" smtClean="0">
                <a:latin typeface="+mn-lt"/>
              </a:rPr>
              <a:t>Hybrid</a:t>
            </a:r>
            <a:r>
              <a:rPr kumimoji="0" lang="en-US" sz="2000" b="0" i="1" strike="noStrike" cap="none" normalizeH="0" baseline="0" dirty="0" smtClean="0">
                <a:ln>
                  <a:noFill/>
                </a:ln>
                <a:effectLst/>
                <a:latin typeface="+mn-lt"/>
              </a:rPr>
              <a:t> Network</a:t>
            </a:r>
          </a:p>
        </p:txBody>
      </p:sp>
      <p:sp>
        <p:nvSpPr>
          <p:cNvPr id="16" name="Title 3"/>
          <p:cNvSpPr txBox="1">
            <a:spLocks/>
          </p:cNvSpPr>
          <p:nvPr/>
        </p:nvSpPr>
        <p:spPr bwMode="auto">
          <a:xfrm>
            <a:off x="1481137" y="234950"/>
            <a:ext cx="6059488" cy="536575"/>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marL="0" marR="0" lvl="0" indent="0" algn="ctr" defTabSz="762000" rtl="0" eaLnBrk="0" fontAlgn="base" latinLnBrk="0" hangingPunct="0">
              <a:lnSpc>
                <a:spcPct val="90000"/>
              </a:lnSpc>
              <a:spcBef>
                <a:spcPct val="0"/>
              </a:spcBef>
              <a:spcAft>
                <a:spcPct val="0"/>
              </a:spcAft>
              <a:buClrTx/>
              <a:buSzTx/>
              <a:buFontTx/>
              <a:buNone/>
              <a:tabLst/>
              <a:defRPr/>
            </a:pPr>
            <a:r>
              <a:rPr kumimoji="0" lang="en-US" sz="3200" b="1" i="0" u="none" strike="noStrike" kern="0" cap="none" spc="0" normalizeH="0" baseline="0" noProof="0" dirty="0" smtClean="0">
                <a:ln>
                  <a:noFill/>
                </a:ln>
                <a:solidFill>
                  <a:schemeClr val="tx1"/>
                </a:solidFill>
                <a:effectLst/>
                <a:uLnTx/>
                <a:uFillTx/>
                <a:latin typeface="+mj-lt"/>
                <a:ea typeface="+mj-ea"/>
                <a:cs typeface="+mj-cs"/>
              </a:rPr>
              <a:t>Evolution of Public Safety Communications</a:t>
            </a:r>
            <a:endParaRPr kumimoji="0" lang="en-US" sz="3200" b="1" i="0" u="none" strike="noStrike" kern="0" cap="none" spc="0" normalizeH="0" baseline="0" noProof="0" dirty="0">
              <a:ln>
                <a:noFill/>
              </a:ln>
              <a:solidFill>
                <a:schemeClr val="tx1"/>
              </a:solidFill>
              <a:effectLst/>
              <a:uLnTx/>
              <a:uFillTx/>
              <a:latin typeface="+mj-lt"/>
              <a:ea typeface="+mj-ea"/>
              <a:cs typeface="+mj-cs"/>
            </a:endParaRPr>
          </a:p>
        </p:txBody>
      </p:sp>
      <p:sp>
        <p:nvSpPr>
          <p:cNvPr id="17" name="Rounded Rectangle 16"/>
          <p:cNvSpPr/>
          <p:nvPr/>
        </p:nvSpPr>
        <p:spPr bwMode="auto">
          <a:xfrm>
            <a:off x="6172200" y="1447800"/>
            <a:ext cx="2895600" cy="4812268"/>
          </a:xfrm>
          <a:prstGeom prst="roundRect">
            <a:avLst/>
          </a:prstGeom>
          <a:solidFill>
            <a:srgbClr val="006699"/>
          </a:solidFill>
          <a:ln w="9525" cap="flat" cmpd="sng" algn="ctr">
            <a:solidFill>
              <a:schemeClr val="tx1"/>
            </a:solid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2000" b="0" i="1" strike="noStrike" cap="none" normalizeH="0" baseline="0" dirty="0" smtClean="0">
                <a:ln>
                  <a:noFill/>
                </a:ln>
                <a:solidFill>
                  <a:schemeClr val="bg1"/>
                </a:solidFill>
                <a:effectLst/>
                <a:latin typeface="+mn-lt"/>
              </a:rPr>
              <a:t>Converged Network</a:t>
            </a:r>
          </a:p>
          <a:p>
            <a:pPr marL="0" marR="0" indent="0" algn="ctr" defTabSz="914400" rtl="0" eaLnBrk="0" fontAlgn="base" latinLnBrk="0" hangingPunct="0">
              <a:lnSpc>
                <a:spcPct val="100000"/>
              </a:lnSpc>
              <a:spcBef>
                <a:spcPct val="0"/>
              </a:spcBef>
              <a:spcAft>
                <a:spcPct val="0"/>
              </a:spcAft>
              <a:buClrTx/>
              <a:buSzTx/>
              <a:buFontTx/>
              <a:buNone/>
              <a:tabLst/>
            </a:pPr>
            <a:endParaRPr lang="en-US" dirty="0" smtClean="0">
              <a:solidFill>
                <a:schemeClr val="bg1"/>
              </a:solidFill>
              <a:latin typeface="+mn-lt"/>
            </a:endParaRPr>
          </a:p>
          <a:p>
            <a:pPr marL="0" marR="0" indent="0" algn="ctr" defTabSz="914400" rtl="0" eaLnBrk="0" fontAlgn="base" latinLnBrk="0" hangingPunct="0">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bg1"/>
                </a:solidFill>
                <a:effectLst/>
                <a:latin typeface="+mn-lt"/>
              </a:rPr>
              <a:t>National</a:t>
            </a:r>
            <a:r>
              <a:rPr kumimoji="0" lang="en-US" sz="1600" b="0" i="0" u="none" strike="noStrike" cap="none" normalizeH="0" dirty="0" smtClean="0">
                <a:ln>
                  <a:noFill/>
                </a:ln>
                <a:solidFill>
                  <a:schemeClr val="bg1"/>
                </a:solidFill>
                <a:effectLst/>
                <a:latin typeface="+mn-lt"/>
              </a:rPr>
              <a:t> Public Safety LTE Network Supports:</a:t>
            </a:r>
          </a:p>
          <a:p>
            <a:pPr marL="0" marR="0" indent="0" algn="ctr" defTabSz="914400" rtl="0" eaLnBrk="0" fontAlgn="base" latinLnBrk="0" hangingPunct="0">
              <a:lnSpc>
                <a:spcPct val="100000"/>
              </a:lnSpc>
              <a:spcBef>
                <a:spcPct val="0"/>
              </a:spcBef>
              <a:spcAft>
                <a:spcPct val="0"/>
              </a:spcAft>
              <a:buClrTx/>
              <a:buSzTx/>
              <a:buFontTx/>
              <a:buNone/>
              <a:tabLst/>
            </a:pPr>
            <a:endParaRPr lang="en-US" baseline="0" dirty="0" smtClean="0">
              <a:solidFill>
                <a:schemeClr val="bg1"/>
              </a:solidFill>
              <a:latin typeface="+mn-lt"/>
            </a:endParaRPr>
          </a:p>
          <a:p>
            <a:pPr marL="114300" marR="0" indent="-114300" defTabSz="914400" rtl="0" eaLnBrk="0" fontAlgn="base" latinLnBrk="0" hangingPunct="0">
              <a:lnSpc>
                <a:spcPct val="100000"/>
              </a:lnSpc>
              <a:spcBef>
                <a:spcPct val="0"/>
              </a:spcBef>
              <a:spcAft>
                <a:spcPct val="0"/>
              </a:spcAft>
              <a:buClrTx/>
              <a:buSzTx/>
              <a:buFont typeface="Arial" pitchFamily="34" charset="0"/>
              <a:buChar char="•"/>
              <a:tabLst/>
            </a:pPr>
            <a:r>
              <a:rPr kumimoji="0" lang="en-US" sz="1300" b="0" i="0" u="none" strike="noStrike" cap="none" normalizeH="0" dirty="0" smtClean="0">
                <a:ln>
                  <a:noFill/>
                </a:ln>
                <a:solidFill>
                  <a:schemeClr val="bg1"/>
                </a:solidFill>
                <a:effectLst/>
                <a:latin typeface="+mn-lt"/>
              </a:rPr>
              <a:t>Mission-Critical Voice and Data</a:t>
            </a:r>
          </a:p>
          <a:p>
            <a:pPr marL="114300" marR="0" indent="-114300" defTabSz="914400" rtl="0" eaLnBrk="0" fontAlgn="base" latinLnBrk="0" hangingPunct="0">
              <a:lnSpc>
                <a:spcPct val="100000"/>
              </a:lnSpc>
              <a:spcBef>
                <a:spcPct val="0"/>
              </a:spcBef>
              <a:spcAft>
                <a:spcPct val="0"/>
              </a:spcAft>
              <a:buClrTx/>
              <a:buSzTx/>
              <a:buFont typeface="Arial" pitchFamily="34" charset="0"/>
              <a:buChar char="•"/>
              <a:tabLst/>
            </a:pPr>
            <a:r>
              <a:rPr kumimoji="0" lang="en-US" sz="1300" b="0" i="0" u="none" strike="noStrike" cap="none" normalizeH="0" baseline="0" dirty="0" smtClean="0">
                <a:ln>
                  <a:noFill/>
                </a:ln>
                <a:solidFill>
                  <a:schemeClr val="bg1"/>
                </a:solidFill>
                <a:effectLst/>
                <a:latin typeface="+mn-lt"/>
              </a:rPr>
              <a:t>Nationwide</a:t>
            </a:r>
            <a:r>
              <a:rPr kumimoji="0" lang="en-US" sz="1300" b="0" i="0" u="none" strike="noStrike" cap="none" normalizeH="0" dirty="0" smtClean="0">
                <a:ln>
                  <a:noFill/>
                </a:ln>
                <a:solidFill>
                  <a:schemeClr val="bg1"/>
                </a:solidFill>
                <a:effectLst/>
                <a:latin typeface="+mn-lt"/>
              </a:rPr>
              <a:t> Roaming</a:t>
            </a:r>
            <a:endParaRPr lang="en-US" sz="1300" baseline="0" dirty="0" smtClean="0">
              <a:solidFill>
                <a:schemeClr val="bg1"/>
              </a:solidFill>
              <a:latin typeface="+mn-lt"/>
            </a:endParaRPr>
          </a:p>
          <a:p>
            <a:pPr marL="114300" marR="0" indent="-114300" defTabSz="914400" rtl="0" eaLnBrk="0" fontAlgn="base" latinLnBrk="0" hangingPunct="0">
              <a:lnSpc>
                <a:spcPct val="100000"/>
              </a:lnSpc>
              <a:spcBef>
                <a:spcPct val="0"/>
              </a:spcBef>
              <a:spcAft>
                <a:spcPct val="0"/>
              </a:spcAft>
              <a:buClrTx/>
              <a:buSzTx/>
              <a:buFont typeface="Arial" pitchFamily="34" charset="0"/>
              <a:buChar char="•"/>
              <a:tabLst/>
            </a:pPr>
            <a:r>
              <a:rPr lang="en-US" sz="1300" baseline="0" dirty="0" smtClean="0">
                <a:solidFill>
                  <a:schemeClr val="bg1"/>
                </a:solidFill>
                <a:latin typeface="+mn-lt"/>
              </a:rPr>
              <a:t>Public Safety Grade Service and Availability Levels</a:t>
            </a:r>
            <a:endParaRPr kumimoji="0" lang="en-US" sz="1300" b="0" i="0" u="none" strike="noStrike" cap="none" normalizeH="0" baseline="0" dirty="0" smtClean="0">
              <a:ln>
                <a:noFill/>
              </a:ln>
              <a:solidFill>
                <a:schemeClr val="bg1"/>
              </a:solidFill>
              <a:effectLst/>
              <a:latin typeface="+mn-lt"/>
            </a:endParaRPr>
          </a:p>
          <a:p>
            <a:pPr marL="114300" marR="0" indent="-114300" defTabSz="914400" rtl="0" eaLnBrk="0" fontAlgn="base" latinLnBrk="0" hangingPunct="0">
              <a:lnSpc>
                <a:spcPct val="100000"/>
              </a:lnSpc>
              <a:spcBef>
                <a:spcPct val="0"/>
              </a:spcBef>
              <a:spcAft>
                <a:spcPct val="0"/>
              </a:spcAft>
              <a:buClrTx/>
              <a:buSzTx/>
              <a:buFont typeface="Arial" pitchFamily="34" charset="0"/>
              <a:buChar char="•"/>
              <a:tabLst/>
            </a:pPr>
            <a:r>
              <a:rPr kumimoji="0" lang="en-US" sz="1300" b="0" i="0" u="none" strike="noStrike" cap="none" normalizeH="0" baseline="0" dirty="0" smtClean="0">
                <a:ln>
                  <a:noFill/>
                </a:ln>
                <a:solidFill>
                  <a:schemeClr val="bg1"/>
                </a:solidFill>
                <a:effectLst/>
                <a:latin typeface="+mn-lt"/>
              </a:rPr>
              <a:t>Interoperability</a:t>
            </a:r>
            <a:r>
              <a:rPr kumimoji="0" lang="en-US" sz="1300" b="0" i="0" u="none" strike="noStrike" cap="none" normalizeH="0" dirty="0" smtClean="0">
                <a:ln>
                  <a:noFill/>
                </a:ln>
                <a:solidFill>
                  <a:schemeClr val="bg1"/>
                </a:solidFill>
                <a:effectLst/>
                <a:latin typeface="+mn-lt"/>
              </a:rPr>
              <a:t> with Relevant </a:t>
            </a:r>
            <a:r>
              <a:rPr lang="en-US" sz="1300" dirty="0" smtClean="0">
                <a:solidFill>
                  <a:schemeClr val="bg1"/>
                </a:solidFill>
                <a:latin typeface="+mn-lt"/>
              </a:rPr>
              <a:t>A</a:t>
            </a:r>
            <a:r>
              <a:rPr kumimoji="0" lang="en-US" sz="1300" b="0" i="0" u="none" strike="noStrike" cap="none" normalizeH="0" dirty="0" smtClean="0">
                <a:ln>
                  <a:noFill/>
                </a:ln>
                <a:solidFill>
                  <a:schemeClr val="bg1"/>
                </a:solidFill>
                <a:effectLst/>
                <a:latin typeface="+mn-lt"/>
              </a:rPr>
              <a:t>lternate </a:t>
            </a:r>
            <a:r>
              <a:rPr lang="en-US" sz="1300" dirty="0" smtClean="0">
                <a:solidFill>
                  <a:schemeClr val="bg1"/>
                </a:solidFill>
                <a:latin typeface="+mn-lt"/>
              </a:rPr>
              <a:t>T</a:t>
            </a:r>
            <a:r>
              <a:rPr kumimoji="0" lang="en-US" sz="1300" b="0" i="0" u="none" strike="noStrike" cap="none" normalizeH="0" dirty="0" smtClean="0">
                <a:ln>
                  <a:noFill/>
                </a:ln>
                <a:solidFill>
                  <a:schemeClr val="bg1"/>
                </a:solidFill>
                <a:effectLst/>
                <a:latin typeface="+mn-lt"/>
              </a:rPr>
              <a:t>echnologies</a:t>
            </a:r>
            <a:endParaRPr kumimoji="0" lang="en-US" sz="1300" b="0" i="0" u="none" strike="noStrike" cap="none" normalizeH="0" baseline="0" dirty="0" smtClean="0">
              <a:ln>
                <a:noFill/>
              </a:ln>
              <a:solidFill>
                <a:schemeClr val="bg1"/>
              </a:solidFill>
              <a:effectLst/>
              <a:latin typeface="+mn-lt"/>
            </a:endParaRPr>
          </a:p>
        </p:txBody>
      </p:sp>
      <p:sp>
        <p:nvSpPr>
          <p:cNvPr id="18" name="Rounded Rectangle 17"/>
          <p:cNvSpPr/>
          <p:nvPr/>
        </p:nvSpPr>
        <p:spPr bwMode="auto">
          <a:xfrm>
            <a:off x="762000" y="2743200"/>
            <a:ext cx="1600200" cy="737284"/>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1"/>
                </a:solidFill>
                <a:effectLst/>
                <a:latin typeface="+mn-lt"/>
              </a:rPr>
              <a:t>Land Mobile Radio</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1"/>
                </a:solidFill>
                <a:effectLst/>
                <a:latin typeface="+mn-lt"/>
              </a:rPr>
              <a:t>(LMR)</a:t>
            </a:r>
          </a:p>
        </p:txBody>
      </p:sp>
      <p:sp>
        <p:nvSpPr>
          <p:cNvPr id="19" name="Right Arrow 18"/>
          <p:cNvSpPr/>
          <p:nvPr/>
        </p:nvSpPr>
        <p:spPr bwMode="auto">
          <a:xfrm>
            <a:off x="2819400" y="1112222"/>
            <a:ext cx="609600" cy="240268"/>
          </a:xfrm>
          <a:prstGeom prst="rightArrow">
            <a:avLst/>
          </a:prstGeom>
          <a:solidFill>
            <a:schemeClr val="bg1">
              <a:lumMod val="8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0" name="Right Arrow 19"/>
          <p:cNvSpPr/>
          <p:nvPr/>
        </p:nvSpPr>
        <p:spPr bwMode="auto">
          <a:xfrm>
            <a:off x="5867400" y="1112222"/>
            <a:ext cx="609600" cy="240268"/>
          </a:xfrm>
          <a:prstGeom prst="rightArrow">
            <a:avLst/>
          </a:prstGeom>
          <a:solidFill>
            <a:schemeClr val="bg1">
              <a:lumMod val="85000"/>
            </a:schemeClr>
          </a:solidFill>
          <a:ln w="9525"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tx1"/>
              </a:solidFill>
              <a:effectLst/>
              <a:latin typeface="Times New Roman" pitchFamily="18" charset="0"/>
            </a:endParaRPr>
          </a:p>
        </p:txBody>
      </p:sp>
      <p:sp>
        <p:nvSpPr>
          <p:cNvPr id="21" name="Rounded Rectangle 20"/>
          <p:cNvSpPr/>
          <p:nvPr/>
        </p:nvSpPr>
        <p:spPr bwMode="auto">
          <a:xfrm>
            <a:off x="3657600" y="2133600"/>
            <a:ext cx="1600200" cy="6096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1"/>
                </a:solidFill>
                <a:effectLst/>
                <a:latin typeface="+mn-lt"/>
              </a:rPr>
              <a:t>Legacy LMR</a:t>
            </a:r>
            <a:r>
              <a:rPr kumimoji="0" lang="en-US" sz="1400" b="0" i="0" u="none" strike="noStrike" cap="none" normalizeH="0" dirty="0" smtClean="0">
                <a:ln>
                  <a:noFill/>
                </a:ln>
                <a:solidFill>
                  <a:schemeClr val="bg1"/>
                </a:solidFill>
                <a:effectLst/>
                <a:latin typeface="+mn-lt"/>
              </a:rPr>
              <a:t> and Paging Systems</a:t>
            </a:r>
            <a:endParaRPr kumimoji="0" lang="en-US" sz="1400" b="0" i="0" u="none" strike="noStrike" cap="none" normalizeH="0" baseline="0" dirty="0" smtClean="0">
              <a:ln>
                <a:noFill/>
              </a:ln>
              <a:solidFill>
                <a:schemeClr val="bg1"/>
              </a:solidFill>
              <a:effectLst/>
              <a:latin typeface="+mn-lt"/>
            </a:endParaRPr>
          </a:p>
        </p:txBody>
      </p:sp>
      <p:sp>
        <p:nvSpPr>
          <p:cNvPr id="22" name="Rounded Rectangle 21"/>
          <p:cNvSpPr/>
          <p:nvPr/>
        </p:nvSpPr>
        <p:spPr bwMode="auto">
          <a:xfrm>
            <a:off x="762000" y="5160202"/>
            <a:ext cx="1600200" cy="73213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smtClean="0">
                <a:solidFill>
                  <a:schemeClr val="bg1"/>
                </a:solidFill>
                <a:latin typeface="+mn-lt"/>
              </a:rPr>
              <a:t>Commercial</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1"/>
                </a:solidFill>
                <a:effectLst/>
                <a:latin typeface="+mn-lt"/>
              </a:rPr>
              <a:t>Cellular</a:t>
            </a:r>
            <a:r>
              <a:rPr kumimoji="0" lang="en-US" sz="1400" b="0" i="0" u="none" strike="noStrike" cap="none" normalizeH="0" dirty="0" smtClean="0">
                <a:ln>
                  <a:noFill/>
                </a:ln>
                <a:solidFill>
                  <a:schemeClr val="bg1"/>
                </a:solidFill>
                <a:effectLst/>
                <a:latin typeface="+mn-lt"/>
              </a:rPr>
              <a:t> Data Services</a:t>
            </a:r>
            <a:endParaRPr kumimoji="0" lang="en-US" sz="1400" b="0" i="0" u="none" strike="noStrike" cap="none" normalizeH="0" baseline="0" dirty="0" smtClean="0">
              <a:ln>
                <a:noFill/>
              </a:ln>
              <a:solidFill>
                <a:schemeClr val="bg1"/>
              </a:solidFill>
              <a:effectLst/>
              <a:latin typeface="+mn-lt"/>
            </a:endParaRPr>
          </a:p>
        </p:txBody>
      </p:sp>
      <p:sp>
        <p:nvSpPr>
          <p:cNvPr id="23" name="Rounded Rectangle 22"/>
          <p:cNvSpPr/>
          <p:nvPr/>
        </p:nvSpPr>
        <p:spPr bwMode="auto">
          <a:xfrm>
            <a:off x="3657600" y="3429000"/>
            <a:ext cx="1600200" cy="914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smtClean="0">
                <a:solidFill>
                  <a:schemeClr val="bg1"/>
                </a:solidFill>
                <a:latin typeface="+mn-lt"/>
              </a:rPr>
              <a:t>700 MHz Public Safety LTE</a:t>
            </a:r>
          </a:p>
          <a:p>
            <a:pPr marL="0" marR="0" indent="0" algn="ctr" defTabSz="914400" rtl="0" eaLnBrk="0" fontAlgn="base" latinLnBrk="0" hangingPunct="0">
              <a:lnSpc>
                <a:spcPct val="100000"/>
              </a:lnSpc>
              <a:spcBef>
                <a:spcPct val="0"/>
              </a:spcBef>
              <a:spcAft>
                <a:spcPct val="0"/>
              </a:spcAft>
              <a:buClrTx/>
              <a:buSzTx/>
              <a:buFontTx/>
              <a:buNone/>
              <a:tabLst/>
            </a:pPr>
            <a:r>
              <a:rPr lang="en-US" sz="1400" dirty="0" smtClean="0">
                <a:solidFill>
                  <a:schemeClr val="bg1"/>
                </a:solidFill>
                <a:latin typeface="+mn-lt"/>
              </a:rPr>
              <a:t>Network</a:t>
            </a:r>
            <a:endParaRPr kumimoji="0" lang="en-US" sz="1400" b="0" i="0" u="none" strike="noStrike" cap="none" normalizeH="0" baseline="0" dirty="0" smtClean="0">
              <a:ln>
                <a:noFill/>
              </a:ln>
              <a:solidFill>
                <a:schemeClr val="bg1"/>
              </a:solidFill>
              <a:effectLst/>
              <a:latin typeface="+mn-lt"/>
            </a:endParaRPr>
          </a:p>
        </p:txBody>
      </p:sp>
      <p:pic>
        <p:nvPicPr>
          <p:cNvPr id="24" name="Picture 4" descr="VIDA Broadband LTE for APCO-5"/>
          <p:cNvPicPr>
            <a:picLocks noChangeAspect="1" noChangeArrowheads="1"/>
          </p:cNvPicPr>
          <p:nvPr/>
        </p:nvPicPr>
        <p:blipFill>
          <a:blip r:embed="rId3" cstate="print"/>
          <a:srcRect/>
          <a:stretch>
            <a:fillRect/>
          </a:stretch>
        </p:blipFill>
        <p:spPr bwMode="auto">
          <a:xfrm>
            <a:off x="838200" y="3610152"/>
            <a:ext cx="1447800" cy="1384852"/>
          </a:xfrm>
          <a:prstGeom prst="rect">
            <a:avLst/>
          </a:prstGeom>
          <a:ln>
            <a:noFill/>
          </a:ln>
          <a:effectLst>
            <a:outerShdw blurRad="292100" dist="139700" dir="2700000" algn="tl" rotWithShape="0">
              <a:srgbClr val="333333">
                <a:alpha val="65000"/>
              </a:srgbClr>
            </a:outerShdw>
          </a:effectLst>
        </p:spPr>
      </p:pic>
      <p:sp>
        <p:nvSpPr>
          <p:cNvPr id="30" name="TextBox 29"/>
          <p:cNvSpPr txBox="1"/>
          <p:nvPr/>
        </p:nvSpPr>
        <p:spPr>
          <a:xfrm>
            <a:off x="1085281" y="1047690"/>
            <a:ext cx="922240" cy="400110"/>
          </a:xfrm>
          <a:prstGeom prst="rect">
            <a:avLst/>
          </a:prstGeom>
          <a:noFill/>
        </p:spPr>
        <p:txBody>
          <a:bodyPr wrap="none" rtlCol="0">
            <a:spAutoFit/>
          </a:bodyPr>
          <a:lstStyle/>
          <a:p>
            <a:pPr algn="ctr"/>
            <a:r>
              <a:rPr lang="en-US" sz="2000" b="1" dirty="0" smtClean="0">
                <a:latin typeface="+mn-lt"/>
              </a:rPr>
              <a:t>Today</a:t>
            </a:r>
            <a:endParaRPr lang="en-US" sz="2000" b="1" dirty="0">
              <a:latin typeface="+mn-lt"/>
            </a:endParaRPr>
          </a:p>
        </p:txBody>
      </p:sp>
      <p:sp>
        <p:nvSpPr>
          <p:cNvPr id="31" name="TextBox 30"/>
          <p:cNvSpPr txBox="1"/>
          <p:nvPr/>
        </p:nvSpPr>
        <p:spPr>
          <a:xfrm>
            <a:off x="3896152" y="1047690"/>
            <a:ext cx="1318181" cy="400110"/>
          </a:xfrm>
          <a:prstGeom prst="rect">
            <a:avLst/>
          </a:prstGeom>
          <a:noFill/>
        </p:spPr>
        <p:txBody>
          <a:bodyPr wrap="none" rtlCol="0">
            <a:spAutoFit/>
          </a:bodyPr>
          <a:lstStyle/>
          <a:p>
            <a:pPr algn="ctr"/>
            <a:r>
              <a:rPr lang="en-US" sz="2000" b="1" dirty="0" smtClean="0">
                <a:latin typeface="+mn-lt"/>
              </a:rPr>
              <a:t>Mid-Term</a:t>
            </a:r>
            <a:endParaRPr lang="en-US" sz="2000" b="1" dirty="0">
              <a:latin typeface="+mn-lt"/>
            </a:endParaRPr>
          </a:p>
        </p:txBody>
      </p:sp>
      <p:sp>
        <p:nvSpPr>
          <p:cNvPr id="32" name="TextBox 31"/>
          <p:cNvSpPr txBox="1"/>
          <p:nvPr/>
        </p:nvSpPr>
        <p:spPr>
          <a:xfrm>
            <a:off x="6888962" y="1047690"/>
            <a:ext cx="1505733" cy="400110"/>
          </a:xfrm>
          <a:prstGeom prst="rect">
            <a:avLst/>
          </a:prstGeom>
          <a:noFill/>
        </p:spPr>
        <p:txBody>
          <a:bodyPr wrap="none" rtlCol="0">
            <a:spAutoFit/>
          </a:bodyPr>
          <a:lstStyle/>
          <a:p>
            <a:pPr algn="ctr"/>
            <a:r>
              <a:rPr lang="en-US" sz="2000" b="1" dirty="0" smtClean="0">
                <a:latin typeface="+mn-lt"/>
              </a:rPr>
              <a:t>Long-Term</a:t>
            </a:r>
            <a:endParaRPr lang="en-US" sz="2000" b="1" dirty="0">
              <a:latin typeface="+mn-lt"/>
            </a:endParaRPr>
          </a:p>
        </p:txBody>
      </p:sp>
      <p:sp>
        <p:nvSpPr>
          <p:cNvPr id="33" name="Rounded Rectangle 32"/>
          <p:cNvSpPr/>
          <p:nvPr/>
        </p:nvSpPr>
        <p:spPr bwMode="auto">
          <a:xfrm>
            <a:off x="3657600" y="5029200"/>
            <a:ext cx="1600200" cy="914400"/>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US" sz="1400" dirty="0" smtClean="0">
                <a:solidFill>
                  <a:schemeClr val="bg1"/>
                </a:solidFill>
                <a:latin typeface="+mn-lt"/>
              </a:rPr>
              <a:t>Commercial</a:t>
            </a:r>
          </a:p>
          <a:p>
            <a:pPr marL="0" marR="0" indent="0" algn="ctr"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bg1"/>
                </a:solidFill>
                <a:effectLst/>
                <a:latin typeface="+mn-lt"/>
              </a:rPr>
              <a:t>Cellular</a:t>
            </a:r>
            <a:r>
              <a:rPr kumimoji="0" lang="en-US" sz="1400" b="0" i="0" u="none" strike="noStrike" cap="none" normalizeH="0" dirty="0" smtClean="0">
                <a:ln>
                  <a:noFill/>
                </a:ln>
                <a:solidFill>
                  <a:schemeClr val="bg1"/>
                </a:solidFill>
                <a:effectLst/>
                <a:latin typeface="+mn-lt"/>
              </a:rPr>
              <a:t> Data Services</a:t>
            </a:r>
          </a:p>
          <a:p>
            <a:pPr marL="0" marR="0" indent="0" algn="ctr" defTabSz="914400" rtl="0" eaLnBrk="0" fontAlgn="base" latinLnBrk="0" hangingPunct="0">
              <a:lnSpc>
                <a:spcPct val="100000"/>
              </a:lnSpc>
              <a:spcBef>
                <a:spcPct val="0"/>
              </a:spcBef>
              <a:spcAft>
                <a:spcPct val="0"/>
              </a:spcAft>
              <a:buClrTx/>
              <a:buSzTx/>
              <a:buFontTx/>
              <a:buNone/>
              <a:tabLst/>
            </a:pPr>
            <a:r>
              <a:rPr lang="en-US" sz="1200" baseline="0" dirty="0" smtClean="0">
                <a:solidFill>
                  <a:schemeClr val="bg1"/>
                </a:solidFill>
                <a:latin typeface="+mn-lt"/>
              </a:rPr>
              <a:t>(3</a:t>
            </a:r>
            <a:r>
              <a:rPr lang="en-US" sz="1200" dirty="0" smtClean="0">
                <a:solidFill>
                  <a:schemeClr val="bg1"/>
                </a:solidFill>
                <a:latin typeface="+mn-lt"/>
              </a:rPr>
              <a:t>G &amp; 4G)</a:t>
            </a:r>
            <a:endParaRPr kumimoji="0" lang="en-US" sz="1200" b="0" i="0" u="none" strike="noStrike" cap="none" normalizeH="0" baseline="0" dirty="0" smtClean="0">
              <a:ln>
                <a:noFill/>
              </a:ln>
              <a:solidFill>
                <a:schemeClr val="bg1"/>
              </a:solidFill>
              <a:effectLst/>
              <a:latin typeface="+mn-lt"/>
            </a:endParaRPr>
          </a:p>
        </p:txBody>
      </p:sp>
      <p:sp>
        <p:nvSpPr>
          <p:cNvPr id="34" name="Up-Down Arrow 33"/>
          <p:cNvSpPr/>
          <p:nvPr/>
        </p:nvSpPr>
        <p:spPr>
          <a:xfrm>
            <a:off x="4419600" y="2743200"/>
            <a:ext cx="228600" cy="685800"/>
          </a:xfrm>
          <a:prstGeom prst="upDownArrow">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5" name="TextBox 34"/>
          <p:cNvSpPr txBox="1"/>
          <p:nvPr/>
        </p:nvSpPr>
        <p:spPr>
          <a:xfrm>
            <a:off x="4648200" y="2829580"/>
            <a:ext cx="1189749" cy="461665"/>
          </a:xfrm>
          <a:prstGeom prst="rect">
            <a:avLst/>
          </a:prstGeom>
          <a:noFill/>
        </p:spPr>
        <p:txBody>
          <a:bodyPr wrap="none" rtlCol="0">
            <a:spAutoFit/>
          </a:bodyPr>
          <a:lstStyle/>
          <a:p>
            <a:r>
              <a:rPr lang="en-US" sz="1200" dirty="0" smtClean="0">
                <a:latin typeface="+mn-lt"/>
              </a:rPr>
              <a:t>Voice</a:t>
            </a:r>
          </a:p>
          <a:p>
            <a:r>
              <a:rPr lang="en-US" sz="1200" dirty="0" smtClean="0">
                <a:latin typeface="+mn-lt"/>
              </a:rPr>
              <a:t>Interoperability</a:t>
            </a:r>
            <a:endParaRPr lang="en-US" sz="1200" dirty="0">
              <a:latin typeface="+mn-lt"/>
            </a:endParaRPr>
          </a:p>
        </p:txBody>
      </p:sp>
      <p:sp>
        <p:nvSpPr>
          <p:cNvPr id="36" name="Up-Down Arrow 35"/>
          <p:cNvSpPr/>
          <p:nvPr/>
        </p:nvSpPr>
        <p:spPr>
          <a:xfrm>
            <a:off x="4419600" y="4343400"/>
            <a:ext cx="228600" cy="685800"/>
          </a:xfrm>
          <a:prstGeom prst="upDownArrow">
            <a:avLst/>
          </a:prstGeom>
          <a:solidFill>
            <a:schemeClr val="bg1">
              <a:lumMod val="85000"/>
            </a:schemeClr>
          </a:solidFill>
        </p:spPr>
        <p:style>
          <a:lnRef idx="0">
            <a:schemeClr val="accent1"/>
          </a:lnRef>
          <a:fillRef idx="3">
            <a:schemeClr val="accent1"/>
          </a:fillRef>
          <a:effectRef idx="3">
            <a:schemeClr val="accent1"/>
          </a:effectRef>
          <a:fontRef idx="minor">
            <a:schemeClr val="lt1"/>
          </a:fontRef>
        </p:style>
        <p:txBody>
          <a:bodyPr rtlCol="0" anchor="ctr"/>
          <a:lstStyle/>
          <a:p>
            <a:pPr algn="ctr"/>
            <a:endParaRPr lang="en-US"/>
          </a:p>
        </p:txBody>
      </p:sp>
      <p:sp>
        <p:nvSpPr>
          <p:cNvPr id="37" name="TextBox 36"/>
          <p:cNvSpPr txBox="1"/>
          <p:nvPr/>
        </p:nvSpPr>
        <p:spPr>
          <a:xfrm>
            <a:off x="4616941" y="4355068"/>
            <a:ext cx="1479059" cy="646331"/>
          </a:xfrm>
          <a:prstGeom prst="rect">
            <a:avLst/>
          </a:prstGeom>
          <a:noFill/>
        </p:spPr>
        <p:txBody>
          <a:bodyPr wrap="square" rtlCol="0">
            <a:spAutoFit/>
          </a:bodyPr>
          <a:lstStyle/>
          <a:p>
            <a:pPr marL="117475" indent="-117475">
              <a:buFont typeface="Arial" pitchFamily="34" charset="0"/>
              <a:buChar char="•"/>
            </a:pPr>
            <a:r>
              <a:rPr lang="en-US" sz="1200" dirty="0" smtClean="0">
                <a:latin typeface="+mn-lt"/>
              </a:rPr>
              <a:t>Roaming</a:t>
            </a:r>
          </a:p>
          <a:p>
            <a:pPr marL="117475" indent="-117475">
              <a:buFont typeface="Arial" pitchFamily="34" charset="0"/>
              <a:buChar char="•"/>
            </a:pPr>
            <a:r>
              <a:rPr lang="en-US" sz="1200" dirty="0" smtClean="0">
                <a:latin typeface="+mn-lt"/>
              </a:rPr>
              <a:t>Asset  Leverage</a:t>
            </a:r>
          </a:p>
          <a:p>
            <a:pPr marL="117475" indent="-117475">
              <a:buFont typeface="Arial" pitchFamily="34" charset="0"/>
              <a:buChar char="•"/>
            </a:pPr>
            <a:r>
              <a:rPr lang="en-US" sz="1200" dirty="0" smtClean="0">
                <a:latin typeface="+mn-lt"/>
              </a:rPr>
              <a:t>Services</a:t>
            </a:r>
          </a:p>
        </p:txBody>
      </p:sp>
      <p:pic>
        <p:nvPicPr>
          <p:cNvPr id="38" name="Picture 37" descr="US Network.jpg"/>
          <p:cNvPicPr>
            <a:picLocks noChangeAspect="1"/>
          </p:cNvPicPr>
          <p:nvPr/>
        </p:nvPicPr>
        <p:blipFill>
          <a:blip r:embed="rId4" cstate="print">
            <a:clrChange>
              <a:clrFrom>
                <a:srgbClr val="FFFFFF"/>
              </a:clrFrom>
              <a:clrTo>
                <a:srgbClr val="FFFFFF">
                  <a:alpha val="0"/>
                </a:srgbClr>
              </a:clrTo>
            </a:clrChange>
          </a:blip>
          <a:stretch>
            <a:fillRect/>
          </a:stretch>
        </p:blipFill>
        <p:spPr>
          <a:xfrm>
            <a:off x="6705600" y="4952149"/>
            <a:ext cx="1676400" cy="1167187"/>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OWER3D TRANSITION" val="BifoldingBackdrop.p3d 0"/>
  <p:tag name="POWER3D OPTIONS" val="Slow "/>
</p:tagLst>
</file>

<file path=ppt/tags/tag2.xml><?xml version="1.0" encoding="utf-8"?>
<p:tagLst xmlns:a="http://schemas.openxmlformats.org/drawingml/2006/main" xmlns:r="http://schemas.openxmlformats.org/officeDocument/2006/relationships" xmlns:p="http://schemas.openxmlformats.org/presentationml/2006/main">
  <p:tag name="POWER3D TRANSITION" val="BifoldingBackdrop.p3d 0"/>
  <p:tag name="POWER3D OPTIONS" val="Slow "/>
</p:tagLst>
</file>

<file path=ppt/tags/tag3.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4.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5.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6.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ags/tag7.xml><?xml version="1.0" encoding="utf-8"?>
<p:tagLst xmlns:a="http://schemas.openxmlformats.org/drawingml/2006/main" xmlns:r="http://schemas.openxmlformats.org/officeDocument/2006/relationships" xmlns:p="http://schemas.openxmlformats.org/presentationml/2006/main">
  <p:tag name="ENAME" val="NOTMANAGED"/>
  <p:tag name="PBCOMPONENT" val="TITLE"/>
  <p:tag name="IGNOREFONTNONCOMPLIANCE" val="0"/>
  <p:tag name="FONTNAME" val="Times New Roman"/>
  <p:tag name="FONTSIZE" val="14"/>
  <p:tag name="FONTBOLD" val="-1"/>
  <p:tag name="FONTITALIC" val="0"/>
  <p:tag name="FONTULINE" val="0"/>
  <p:tag name="FONTSHADOW" val="0"/>
  <p:tag name="FONTALIGNMENT" val="2"/>
  <p:tag name="FONTCOLOR" val="16777215"/>
  <p:tag name="FONT_COLOR_TYPE" val="1"/>
  <p:tag name="FONT_COLOR_SCHEME_INDEX" val="0"/>
  <p:tag name="IGNORECOLORLINESNONCOMPLIANCE" val="0"/>
  <p:tag name="FILLVISIBLE" val="-1"/>
  <p:tag name="FILLCOLOR" val="3687680"/>
  <p:tag name="FILL_COLOR_SCHEME_INDEX" val="0"/>
  <p:tag name="FILL_COLOR_TYPE" val="1"/>
  <p:tag name="LINEVISIBLE" val="-1"/>
  <p:tag name="LINECOLOR" val="3687680"/>
  <p:tag name="LINE_COLOR_SCHEME_INDEX" val="0"/>
  <p:tag name="LINE_COLOR_TYPE" val="1"/>
  <p:tag name="IGNOREPOSITIONNONCOMPLIANCE" val="0"/>
  <p:tag name="POSITIONTOP" val="132"/>
  <p:tag name="POSITIONLEFT" val="54"/>
  <p:tag name="IGNORESIZENONCOMPLIANCE" val="0"/>
  <p:tag name="SIZEWIDTH" val="336"/>
  <p:tag name="SIZEHEIGHT" val="18"/>
</p:tagLst>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D:\Data\OMA\OMA Template.pot</Template>
  <TotalTime>7677</TotalTime>
  <Pages>15</Pages>
  <Words>910</Words>
  <Application>Microsoft Office PowerPoint</Application>
  <PresentationFormat>Custom</PresentationFormat>
  <Paragraphs>187</Paragraphs>
  <Slides>17</Slides>
  <Notes>10</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OMA Template</vt:lpstr>
      <vt:lpstr>OMA-TP-2013-0297-INP_OMA_and_Public_Safety  OMA and Public Safety</vt:lpstr>
      <vt:lpstr>Content Slides</vt:lpstr>
      <vt:lpstr>Company Overview</vt:lpstr>
      <vt:lpstr>Business Segments</vt:lpstr>
      <vt:lpstr>RF Communications</vt:lpstr>
      <vt:lpstr>PSPC: Who We Are…</vt:lpstr>
      <vt:lpstr>PowerPoint Presentation</vt:lpstr>
      <vt:lpstr>PS&amp;PC Key Markets </vt:lpstr>
      <vt:lpstr>PowerPoint Presentation</vt:lpstr>
      <vt:lpstr>PowerPoint Presentation</vt:lpstr>
      <vt:lpstr>PowerPoint Presentation</vt:lpstr>
      <vt:lpstr>FirstNet</vt:lpstr>
      <vt:lpstr>FirstNet Priorities 2014</vt:lpstr>
      <vt:lpstr>PowerPoint Presentation</vt:lpstr>
      <vt:lpstr>Harris Public Safety LTE Devices</vt:lpstr>
      <vt:lpstr>Group Communication Services</vt:lpstr>
      <vt:lpstr>PSPC Interest in Public Safety</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Telecom Italia S.p.A.</cp:lastModifiedBy>
  <cp:revision>402</cp:revision>
  <cp:lastPrinted>1999-04-27T06:51:51Z</cp:lastPrinted>
  <dcterms:created xsi:type="dcterms:W3CDTF">2002-03-19T14:05:12Z</dcterms:created>
  <dcterms:modified xsi:type="dcterms:W3CDTF">2013-09-18T18:03:12Z</dcterms:modified>
</cp:coreProperties>
</file>