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15"/>
  </p:notesMasterIdLst>
  <p:sldIdLst>
    <p:sldId id="267" r:id="rId2"/>
    <p:sldId id="296" r:id="rId3"/>
    <p:sldId id="317" r:id="rId4"/>
    <p:sldId id="318" r:id="rId5"/>
    <p:sldId id="319" r:id="rId6"/>
    <p:sldId id="324" r:id="rId7"/>
    <p:sldId id="325" r:id="rId8"/>
    <p:sldId id="320" r:id="rId9"/>
    <p:sldId id="326" r:id="rId10"/>
    <p:sldId id="327" r:id="rId11"/>
    <p:sldId id="328" r:id="rId12"/>
    <p:sldId id="315" r:id="rId13"/>
    <p:sldId id="306" r:id="rId1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0705" autoAdjust="0"/>
    <p:restoredTop sz="99752" autoAdjust="0"/>
  </p:normalViewPr>
  <p:slideViewPr>
    <p:cSldViewPr snapToObjects="1">
      <p:cViewPr varScale="1">
        <p:scale>
          <a:sx n="105" d="100"/>
          <a:sy n="105" d="100"/>
        </p:scale>
        <p:origin x="-120" y="-224"/>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notesMaster" Target="notesMasters/notesMaster1.xml"/><Relationship Id="rId16" Type="http://schemas.openxmlformats.org/officeDocument/2006/relationships/printerSettings" Target="printerSettings/printerSettings1.bin"/><Relationship Id="rId17" Type="http://schemas.openxmlformats.org/officeDocument/2006/relationships/presProps" Target="presProps.xml"/><Relationship Id="rId18" Type="http://schemas.openxmlformats.org/officeDocument/2006/relationships/viewProps" Target="viewProps.xml"/><Relationship Id="rId19" Type="http://schemas.openxmlformats.org/officeDocument/2006/relationships/theme" Target="theme/theme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C526E43-414A-384C-8C1F-9D5749089EF0}" type="datetimeFigureOut">
              <a:rPr lang="en-US" smtClean="0"/>
              <a:pPr/>
              <a:t>11/22/13</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EA1CBF7-143B-1942-AFD0-FEE46073A945}" type="slidenum">
              <a:rPr lang="en-GB" smtClean="0"/>
              <a:pPr/>
              <a:t>‹#›</a:t>
            </a:fld>
            <a:endParaRPr lang="en-GB"/>
          </a:p>
        </p:txBody>
      </p:sp>
    </p:spTree>
    <p:extLst>
      <p:ext uri="{BB962C8B-B14F-4D97-AF65-F5344CB8AC3E}">
        <p14:creationId xmlns:p14="http://schemas.microsoft.com/office/powerpoint/2010/main" val="2178007350"/>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xmlns:p14="http://schemas.microsoft.com/office/powerpoint/2010/main">
    <p:zoom dir="in"/>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zoom dir="in"/>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46863" y="228600"/>
            <a:ext cx="2074862" cy="6096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22275" y="228600"/>
            <a:ext cx="6072188" cy="6096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zoom dir="in"/>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zoom dir="in"/>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xmlns:p14="http://schemas.microsoft.com/office/powerpoint/2010/main">
    <p:zoom dir="in"/>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22275" y="1143000"/>
            <a:ext cx="4073525" cy="5181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143000"/>
            <a:ext cx="4073525" cy="5181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zoom dir="in"/>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zoom dir="in"/>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xmlns:p14="http://schemas.microsoft.com/office/powerpoint/2010/main">
    <p:zoom dir="in"/>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xmlns:p14="http://schemas.microsoft.com/office/powerpoint/2010/main">
    <p:zoom dir="in"/>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zoom dir="in"/>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zoom dir="in"/>
  </p:transition>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422275" y="228600"/>
            <a:ext cx="8270875" cy="685800"/>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r>
              <a:rPr lang="en-US" smtClean="0"/>
              <a:t>Click to edit Master title style</a:t>
            </a:r>
            <a:endParaRPr lang="en-US"/>
          </a:p>
        </p:txBody>
      </p:sp>
      <p:sp>
        <p:nvSpPr>
          <p:cNvPr id="8196" name="Rectangle 4"/>
          <p:cNvSpPr>
            <a:spLocks noChangeArrowheads="1"/>
          </p:cNvSpPr>
          <p:nvPr/>
        </p:nvSpPr>
        <p:spPr bwMode="auto">
          <a:xfrm>
            <a:off x="7173913" y="6124575"/>
            <a:ext cx="1592262" cy="477838"/>
          </a:xfrm>
          <a:prstGeom prst="rect">
            <a:avLst/>
          </a:prstGeom>
          <a:noFill/>
          <a:ln w="9525">
            <a:noFill/>
            <a:miter lim="800000"/>
            <a:headEnd/>
            <a:tailEnd/>
          </a:ln>
        </p:spPr>
        <p:txBody>
          <a:bodyPr>
            <a:prstTxWarp prst="textNoShape">
              <a:avLst/>
            </a:prstTxWarp>
          </a:bodyPr>
          <a:lstStyle/>
          <a:p>
            <a:pPr eaLnBrk="0" fontAlgn="auto" hangingPunct="0">
              <a:spcBef>
                <a:spcPct val="25000"/>
              </a:spcBef>
              <a:spcAft>
                <a:spcPts val="0"/>
              </a:spcAft>
              <a:buClr>
                <a:srgbClr val="000066"/>
              </a:buClr>
              <a:buFontTx/>
              <a:buChar char="•"/>
              <a:defRPr/>
            </a:pPr>
            <a:endParaRPr lang="en-US">
              <a:latin typeface="Tahoma" pitchFamily="-111" charset="0"/>
              <a:ea typeface="+mn-ea"/>
              <a:cs typeface="+mn-cs"/>
            </a:endParaRPr>
          </a:p>
        </p:txBody>
      </p:sp>
      <p:sp>
        <p:nvSpPr>
          <p:cNvPr id="1028" name="Rectangle 5"/>
          <p:cNvSpPr>
            <a:spLocks noGrp="1" noChangeArrowheads="1"/>
          </p:cNvSpPr>
          <p:nvPr>
            <p:ph type="body" idx="1"/>
          </p:nvPr>
        </p:nvSpPr>
        <p:spPr bwMode="auto">
          <a:xfrm>
            <a:off x="422275" y="1143000"/>
            <a:ext cx="8299450" cy="5181600"/>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pic>
        <p:nvPicPr>
          <p:cNvPr id="1029" name="Picture 6" descr="Picture in Transforming WAPF Into OMA 20020313"/>
          <p:cNvPicPr>
            <a:picLocks noChangeAspect="1" noChangeArrowheads="1"/>
          </p:cNvPicPr>
          <p:nvPr/>
        </p:nvPicPr>
        <p:blipFill>
          <a:blip r:embed="rId13"/>
          <a:srcRect/>
          <a:stretch>
            <a:fillRect/>
          </a:stretch>
        </p:blipFill>
        <p:spPr bwMode="auto">
          <a:xfrm>
            <a:off x="7385050" y="6172200"/>
            <a:ext cx="1646238" cy="614363"/>
          </a:xfrm>
          <a:prstGeom prst="rect">
            <a:avLst/>
          </a:prstGeom>
          <a:noFill/>
          <a:ln w="9525">
            <a:noFill/>
            <a:miter lim="800000"/>
            <a:headEnd/>
            <a:tailEnd/>
          </a:ln>
        </p:spPr>
      </p:pic>
      <p:sp>
        <p:nvSpPr>
          <p:cNvPr id="8200" name="Line 8"/>
          <p:cNvSpPr>
            <a:spLocks noChangeShapeType="1"/>
          </p:cNvSpPr>
          <p:nvPr/>
        </p:nvSpPr>
        <p:spPr bwMode="auto">
          <a:xfrm>
            <a:off x="422275" y="914400"/>
            <a:ext cx="8299450" cy="0"/>
          </a:xfrm>
          <a:prstGeom prst="line">
            <a:avLst/>
          </a:prstGeom>
          <a:noFill/>
          <a:ln w="9525">
            <a:solidFill>
              <a:schemeClr val="hlink"/>
            </a:solidFill>
            <a:round/>
            <a:headEnd/>
            <a:tailEnd/>
          </a:ln>
          <a:effectLst>
            <a:prstShdw prst="shdw17" dist="17961" dir="2700000">
              <a:schemeClr val="hlink">
                <a:gamma/>
                <a:shade val="60000"/>
                <a:invGamma/>
                <a:alpha val="74998"/>
              </a:schemeClr>
            </a:prstShdw>
          </a:effectLst>
        </p:spPr>
        <p:txBody>
          <a:bodyPr>
            <a:prstTxWarp prst="textNoShape">
              <a:avLst/>
            </a:prstTxWarp>
          </a:bodyPr>
          <a:lstStyle/>
          <a:p>
            <a:pPr eaLnBrk="0" fontAlgn="auto" hangingPunct="0">
              <a:spcBef>
                <a:spcPct val="25000"/>
              </a:spcBef>
              <a:spcAft>
                <a:spcPts val="0"/>
              </a:spcAft>
              <a:buClr>
                <a:srgbClr val="000066"/>
              </a:buClr>
              <a:buFontTx/>
              <a:buChar char="•"/>
              <a:defRPr/>
            </a:pPr>
            <a:endParaRPr lang="en-US">
              <a:latin typeface="Tahoma" pitchFamily="-111" charset="0"/>
              <a:ea typeface="+mn-ea"/>
              <a:cs typeface="+mn-cs"/>
            </a:endParaRPr>
          </a:p>
        </p:txBody>
      </p:sp>
      <p:sp>
        <p:nvSpPr>
          <p:cNvPr id="8201" name="Line 9"/>
          <p:cNvSpPr>
            <a:spLocks noChangeShapeType="1"/>
          </p:cNvSpPr>
          <p:nvPr/>
        </p:nvSpPr>
        <p:spPr bwMode="auto">
          <a:xfrm>
            <a:off x="422275" y="914400"/>
            <a:ext cx="8299450" cy="0"/>
          </a:xfrm>
          <a:prstGeom prst="line">
            <a:avLst/>
          </a:prstGeom>
          <a:noFill/>
          <a:ln w="9525">
            <a:solidFill>
              <a:schemeClr val="hlink"/>
            </a:solidFill>
            <a:round/>
            <a:headEnd/>
            <a:tailEnd/>
          </a:ln>
          <a:effectLst>
            <a:prstShdw prst="shdw17" dist="17961" dir="2700000">
              <a:schemeClr val="hlink">
                <a:gamma/>
                <a:shade val="60000"/>
                <a:invGamma/>
                <a:alpha val="74998"/>
              </a:schemeClr>
            </a:prstShdw>
          </a:effectLst>
        </p:spPr>
        <p:txBody>
          <a:bodyPr>
            <a:prstTxWarp prst="textNoShape">
              <a:avLst/>
            </a:prstTxWarp>
          </a:bodyPr>
          <a:lstStyle/>
          <a:p>
            <a:pPr eaLnBrk="0" fontAlgn="auto" hangingPunct="0">
              <a:spcBef>
                <a:spcPct val="25000"/>
              </a:spcBef>
              <a:spcAft>
                <a:spcPts val="0"/>
              </a:spcAft>
              <a:buClr>
                <a:srgbClr val="000066"/>
              </a:buClr>
              <a:buFontTx/>
              <a:buChar char="•"/>
              <a:defRPr/>
            </a:pPr>
            <a:endParaRPr lang="en-US">
              <a:latin typeface="Tahoma" pitchFamily="-111" charset="0"/>
              <a:ea typeface="+mn-ea"/>
              <a:cs typeface="+mn-cs"/>
            </a:endParaRPr>
          </a:p>
        </p:txBody>
      </p:sp>
      <p:sp>
        <p:nvSpPr>
          <p:cNvPr id="8" name="Rectangle 7"/>
          <p:cNvSpPr/>
          <p:nvPr userDrawn="1"/>
        </p:nvSpPr>
        <p:spPr>
          <a:xfrm>
            <a:off x="457634" y="6396335"/>
            <a:ext cx="2164550" cy="369332"/>
          </a:xfrm>
          <a:prstGeom prst="rect">
            <a:avLst/>
          </a:prstGeom>
        </p:spPr>
        <p:txBody>
          <a:bodyPr wrap="none">
            <a:spAutoFit/>
          </a:bodyPr>
          <a:lstStyle/>
          <a:p>
            <a:pPr>
              <a:buNone/>
            </a:pPr>
            <a:r>
              <a:rPr lang="en-US" dirty="0" smtClean="0"/>
              <a:t>OMA-TP-2013-0353</a:t>
            </a:r>
            <a:endParaRPr lang="en-US" dirty="0"/>
          </a:p>
        </p:txBody>
      </p:sp>
      <p:sp>
        <p:nvSpPr>
          <p:cNvPr id="9" name="Text Box 7"/>
          <p:cNvSpPr txBox="1">
            <a:spLocks noChangeArrowheads="1"/>
          </p:cNvSpPr>
          <p:nvPr userDrawn="1"/>
        </p:nvSpPr>
        <p:spPr bwMode="auto">
          <a:xfrm>
            <a:off x="3868738" y="6399213"/>
            <a:ext cx="1666875" cy="374650"/>
          </a:xfrm>
          <a:prstGeom prst="rect">
            <a:avLst/>
          </a:prstGeom>
          <a:noFill/>
          <a:ln w="12700">
            <a:noFill/>
            <a:miter lim="800000"/>
            <a:headEnd/>
            <a:tailEnd/>
          </a:ln>
          <a:effectLst/>
        </p:spPr>
        <p:txBody>
          <a:bodyPr wrap="none">
            <a:spAutoFit/>
          </a:bodyPr>
          <a:lstStyle>
            <a:lvl1pPr defTabSz="762000">
              <a:defRPr sz="2400">
                <a:solidFill>
                  <a:srgbClr val="000066"/>
                </a:solidFill>
                <a:latin typeface="Tahoma" charset="0"/>
                <a:ea typeface="ＭＳ Ｐゴシック" charset="-128"/>
              </a:defRPr>
            </a:lvl1pPr>
            <a:lvl2pPr marL="37931725" indent="-37474525" defTabSz="762000">
              <a:defRPr sz="2400">
                <a:solidFill>
                  <a:srgbClr val="000066"/>
                </a:solidFill>
                <a:latin typeface="Tahoma" charset="0"/>
                <a:ea typeface="ＭＳ Ｐゴシック" charset="-128"/>
              </a:defRPr>
            </a:lvl2pPr>
            <a:lvl3pPr>
              <a:defRPr sz="2400">
                <a:solidFill>
                  <a:srgbClr val="000066"/>
                </a:solidFill>
                <a:latin typeface="Tahoma" charset="0"/>
                <a:ea typeface="ＭＳ Ｐゴシック" charset="-128"/>
              </a:defRPr>
            </a:lvl3pPr>
            <a:lvl4pPr>
              <a:defRPr sz="2400">
                <a:solidFill>
                  <a:srgbClr val="000066"/>
                </a:solidFill>
                <a:latin typeface="Tahoma" charset="0"/>
                <a:ea typeface="ＭＳ Ｐゴシック" charset="-128"/>
              </a:defRPr>
            </a:lvl4pPr>
            <a:lvl5pPr>
              <a:defRPr sz="2400">
                <a:solidFill>
                  <a:srgbClr val="000066"/>
                </a:solidFill>
                <a:latin typeface="Tahoma" charset="0"/>
                <a:ea typeface="ＭＳ Ｐゴシック" charset="-128"/>
              </a:defRPr>
            </a:lvl5pPr>
            <a:lvl6pPr marL="457200" eaLnBrk="0" fontAlgn="base" hangingPunct="0">
              <a:spcBef>
                <a:spcPct val="25000"/>
              </a:spcBef>
              <a:spcAft>
                <a:spcPct val="0"/>
              </a:spcAft>
              <a:defRPr sz="2400">
                <a:solidFill>
                  <a:srgbClr val="000066"/>
                </a:solidFill>
                <a:latin typeface="Tahoma" charset="0"/>
                <a:ea typeface="ＭＳ Ｐゴシック" charset="-128"/>
              </a:defRPr>
            </a:lvl6pPr>
            <a:lvl7pPr marL="914400" eaLnBrk="0" fontAlgn="base" hangingPunct="0">
              <a:spcBef>
                <a:spcPct val="25000"/>
              </a:spcBef>
              <a:spcAft>
                <a:spcPct val="0"/>
              </a:spcAft>
              <a:defRPr sz="2400">
                <a:solidFill>
                  <a:srgbClr val="000066"/>
                </a:solidFill>
                <a:latin typeface="Tahoma" charset="0"/>
                <a:ea typeface="ＭＳ Ｐゴシック" charset="-128"/>
              </a:defRPr>
            </a:lvl7pPr>
            <a:lvl8pPr marL="1371600" eaLnBrk="0" fontAlgn="base" hangingPunct="0">
              <a:spcBef>
                <a:spcPct val="25000"/>
              </a:spcBef>
              <a:spcAft>
                <a:spcPct val="0"/>
              </a:spcAft>
              <a:defRPr sz="2400">
                <a:solidFill>
                  <a:srgbClr val="000066"/>
                </a:solidFill>
                <a:latin typeface="Tahoma" charset="0"/>
                <a:ea typeface="ＭＳ Ｐゴシック" charset="-128"/>
              </a:defRPr>
            </a:lvl8pPr>
            <a:lvl9pPr marL="1828800" eaLnBrk="0" fontAlgn="base" hangingPunct="0">
              <a:spcBef>
                <a:spcPct val="25000"/>
              </a:spcBef>
              <a:spcAft>
                <a:spcPct val="0"/>
              </a:spcAft>
              <a:defRPr sz="2400">
                <a:solidFill>
                  <a:srgbClr val="000066"/>
                </a:solidFill>
                <a:latin typeface="Tahoma" charset="0"/>
                <a:ea typeface="ＭＳ Ｐゴシック" charset="-128"/>
              </a:defRPr>
            </a:lvl9pPr>
          </a:lstStyle>
          <a:p>
            <a:pPr>
              <a:lnSpc>
                <a:spcPct val="90000"/>
              </a:lnSpc>
              <a:spcBef>
                <a:spcPct val="0"/>
              </a:spcBef>
              <a:buFontTx/>
              <a:buNone/>
              <a:defRPr/>
            </a:pPr>
            <a:r>
              <a:rPr lang="en-US" sz="2000" b="1" dirty="0" smtClean="0">
                <a:solidFill>
                  <a:schemeClr val="hlink"/>
                </a:solidFill>
                <a:latin typeface="Arial" charset="0"/>
                <a:cs typeface="+mn-cs"/>
              </a:rPr>
              <a:t>Confidential</a:t>
            </a: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xmlns:p14="http://schemas.microsoft.com/office/powerpoint/2010/main">
    <p:zoom dir="in"/>
  </p:transition>
  <p:txStyles>
    <p:titleStyle>
      <a:lvl1pPr algn="ctr" defTabSz="762000" rtl="0" eaLnBrk="1" fontAlgn="base" hangingPunct="1">
        <a:lnSpc>
          <a:spcPct val="90000"/>
        </a:lnSpc>
        <a:spcBef>
          <a:spcPct val="0"/>
        </a:spcBef>
        <a:spcAft>
          <a:spcPct val="0"/>
        </a:spcAft>
        <a:defRPr sz="3600" b="1">
          <a:solidFill>
            <a:schemeClr val="tx1"/>
          </a:solidFill>
          <a:latin typeface="+mj-lt"/>
          <a:ea typeface="ＭＳ Ｐゴシック" pitchFamily="-111" charset="-128"/>
          <a:cs typeface="ＭＳ Ｐゴシック" pitchFamily="-111" charset="-128"/>
        </a:defRPr>
      </a:lvl1pPr>
      <a:lvl2pPr algn="ctr" defTabSz="762000" rtl="0" eaLnBrk="1" fontAlgn="base" hangingPunct="1">
        <a:lnSpc>
          <a:spcPct val="90000"/>
        </a:lnSpc>
        <a:spcBef>
          <a:spcPct val="0"/>
        </a:spcBef>
        <a:spcAft>
          <a:spcPct val="0"/>
        </a:spcAft>
        <a:defRPr sz="3600" b="1">
          <a:solidFill>
            <a:schemeClr val="tx1"/>
          </a:solidFill>
          <a:latin typeface="Tahoma" pitchFamily="-111" charset="0"/>
          <a:ea typeface="ＭＳ Ｐゴシック" pitchFamily="-111" charset="-128"/>
          <a:cs typeface="ＭＳ Ｐゴシック" pitchFamily="-111" charset="-128"/>
        </a:defRPr>
      </a:lvl2pPr>
      <a:lvl3pPr algn="ctr" defTabSz="762000" rtl="0" eaLnBrk="1" fontAlgn="base" hangingPunct="1">
        <a:lnSpc>
          <a:spcPct val="90000"/>
        </a:lnSpc>
        <a:spcBef>
          <a:spcPct val="0"/>
        </a:spcBef>
        <a:spcAft>
          <a:spcPct val="0"/>
        </a:spcAft>
        <a:defRPr sz="3600" b="1">
          <a:solidFill>
            <a:schemeClr val="tx1"/>
          </a:solidFill>
          <a:latin typeface="Tahoma" pitchFamily="-111" charset="0"/>
          <a:ea typeface="ＭＳ Ｐゴシック" pitchFamily="-111" charset="-128"/>
          <a:cs typeface="ＭＳ Ｐゴシック" pitchFamily="-111" charset="-128"/>
        </a:defRPr>
      </a:lvl3pPr>
      <a:lvl4pPr algn="ctr" defTabSz="762000" rtl="0" eaLnBrk="1" fontAlgn="base" hangingPunct="1">
        <a:lnSpc>
          <a:spcPct val="90000"/>
        </a:lnSpc>
        <a:spcBef>
          <a:spcPct val="0"/>
        </a:spcBef>
        <a:spcAft>
          <a:spcPct val="0"/>
        </a:spcAft>
        <a:defRPr sz="3600" b="1">
          <a:solidFill>
            <a:schemeClr val="tx1"/>
          </a:solidFill>
          <a:latin typeface="Tahoma" pitchFamily="-111" charset="0"/>
          <a:ea typeface="ＭＳ Ｐゴシック" pitchFamily="-111" charset="-128"/>
          <a:cs typeface="ＭＳ Ｐゴシック" pitchFamily="-111" charset="-128"/>
        </a:defRPr>
      </a:lvl4pPr>
      <a:lvl5pPr algn="ctr" defTabSz="762000" rtl="0" eaLnBrk="1" fontAlgn="base" hangingPunct="1">
        <a:lnSpc>
          <a:spcPct val="90000"/>
        </a:lnSpc>
        <a:spcBef>
          <a:spcPct val="0"/>
        </a:spcBef>
        <a:spcAft>
          <a:spcPct val="0"/>
        </a:spcAft>
        <a:defRPr sz="3600" b="1">
          <a:solidFill>
            <a:schemeClr val="tx1"/>
          </a:solidFill>
          <a:latin typeface="Tahoma" pitchFamily="-111" charset="0"/>
          <a:ea typeface="ＭＳ Ｐゴシック" pitchFamily="-111" charset="-128"/>
          <a:cs typeface="ＭＳ Ｐゴシック" pitchFamily="-111" charset="-128"/>
        </a:defRPr>
      </a:lvl5pPr>
      <a:lvl6pPr marL="457200" algn="ctr" defTabSz="762000" rtl="0" eaLnBrk="1" fontAlgn="base" hangingPunct="1">
        <a:lnSpc>
          <a:spcPct val="90000"/>
        </a:lnSpc>
        <a:spcBef>
          <a:spcPct val="0"/>
        </a:spcBef>
        <a:spcAft>
          <a:spcPct val="0"/>
        </a:spcAft>
        <a:defRPr sz="3600" b="1">
          <a:solidFill>
            <a:schemeClr val="tx1"/>
          </a:solidFill>
          <a:latin typeface="Tahoma" pitchFamily="-111" charset="0"/>
        </a:defRPr>
      </a:lvl6pPr>
      <a:lvl7pPr marL="914400" algn="ctr" defTabSz="762000" rtl="0" eaLnBrk="1" fontAlgn="base" hangingPunct="1">
        <a:lnSpc>
          <a:spcPct val="90000"/>
        </a:lnSpc>
        <a:spcBef>
          <a:spcPct val="0"/>
        </a:spcBef>
        <a:spcAft>
          <a:spcPct val="0"/>
        </a:spcAft>
        <a:defRPr sz="3600" b="1">
          <a:solidFill>
            <a:schemeClr val="tx1"/>
          </a:solidFill>
          <a:latin typeface="Tahoma" pitchFamily="-111" charset="0"/>
        </a:defRPr>
      </a:lvl7pPr>
      <a:lvl8pPr marL="1371600" algn="ctr" defTabSz="762000" rtl="0" eaLnBrk="1" fontAlgn="base" hangingPunct="1">
        <a:lnSpc>
          <a:spcPct val="90000"/>
        </a:lnSpc>
        <a:spcBef>
          <a:spcPct val="0"/>
        </a:spcBef>
        <a:spcAft>
          <a:spcPct val="0"/>
        </a:spcAft>
        <a:defRPr sz="3600" b="1">
          <a:solidFill>
            <a:schemeClr val="tx1"/>
          </a:solidFill>
          <a:latin typeface="Tahoma" pitchFamily="-111" charset="0"/>
        </a:defRPr>
      </a:lvl8pPr>
      <a:lvl9pPr marL="1828800" algn="ctr" defTabSz="762000" rtl="0" eaLnBrk="1" fontAlgn="base" hangingPunct="1">
        <a:lnSpc>
          <a:spcPct val="90000"/>
        </a:lnSpc>
        <a:spcBef>
          <a:spcPct val="0"/>
        </a:spcBef>
        <a:spcAft>
          <a:spcPct val="0"/>
        </a:spcAft>
        <a:defRPr sz="3600" b="1">
          <a:solidFill>
            <a:schemeClr val="tx1"/>
          </a:solidFill>
          <a:latin typeface="Tahoma" pitchFamily="-111" charset="0"/>
        </a:defRPr>
      </a:lvl9pPr>
    </p:titleStyle>
    <p:bodyStyle>
      <a:lvl1pPr marL="280988" indent="-280988" algn="l" defTabSz="762000" rtl="0" eaLnBrk="1" fontAlgn="base" hangingPunct="1">
        <a:spcBef>
          <a:spcPct val="25000"/>
        </a:spcBef>
        <a:spcAft>
          <a:spcPct val="0"/>
        </a:spcAft>
        <a:buClr>
          <a:srgbClr val="000066"/>
        </a:buClr>
        <a:buChar char="•"/>
        <a:defRPr sz="2800">
          <a:solidFill>
            <a:srgbClr val="000066"/>
          </a:solidFill>
          <a:latin typeface="+mn-lt"/>
          <a:ea typeface="ＭＳ Ｐゴシック" pitchFamily="-111" charset="-128"/>
          <a:cs typeface="ＭＳ Ｐゴシック" pitchFamily="-111" charset="-128"/>
        </a:defRPr>
      </a:lvl1pPr>
      <a:lvl2pPr marL="666750" indent="-195263" algn="l" defTabSz="762000" rtl="0" eaLnBrk="1" fontAlgn="base" hangingPunct="1">
        <a:spcBef>
          <a:spcPct val="25000"/>
        </a:spcBef>
        <a:spcAft>
          <a:spcPct val="0"/>
        </a:spcAft>
        <a:buClr>
          <a:srgbClr val="660033"/>
        </a:buClr>
        <a:buSzPct val="75000"/>
        <a:buChar char="•"/>
        <a:defRPr sz="2400">
          <a:solidFill>
            <a:srgbClr val="660033"/>
          </a:solidFill>
          <a:latin typeface="+mn-lt"/>
          <a:ea typeface="ＭＳ Ｐゴシック" pitchFamily="-111" charset="-128"/>
        </a:defRPr>
      </a:lvl2pPr>
      <a:lvl3pPr marL="1147763" indent="-195263" algn="l" defTabSz="762000" rtl="0" eaLnBrk="1" fontAlgn="base" hangingPunct="1">
        <a:spcBef>
          <a:spcPct val="25000"/>
        </a:spcBef>
        <a:spcAft>
          <a:spcPct val="0"/>
        </a:spcAft>
        <a:buClr>
          <a:srgbClr val="003300"/>
        </a:buClr>
        <a:buSzPct val="75000"/>
        <a:buChar char="•"/>
        <a:defRPr sz="2000">
          <a:solidFill>
            <a:srgbClr val="003300"/>
          </a:solidFill>
          <a:latin typeface="+mn-lt"/>
          <a:ea typeface="ＭＳ Ｐゴシック" pitchFamily="-111" charset="-128"/>
        </a:defRPr>
      </a:lvl3pPr>
      <a:lvl4pPr marL="1804988" indent="-277813" algn="l" defTabSz="762000" rtl="0" eaLnBrk="1" fontAlgn="base" hangingPunct="1">
        <a:spcBef>
          <a:spcPct val="20000"/>
        </a:spcBef>
        <a:spcAft>
          <a:spcPct val="0"/>
        </a:spcAft>
        <a:buChar char="–"/>
        <a:defRPr>
          <a:solidFill>
            <a:srgbClr val="0066FF"/>
          </a:solidFill>
          <a:latin typeface="Rotis Sans Serif for Nokia" charset="0"/>
          <a:ea typeface="ＭＳ Ｐゴシック" pitchFamily="-111" charset="-128"/>
        </a:defRPr>
      </a:lvl4pPr>
      <a:lvl5pPr marL="2286000" indent="-280988" algn="l" defTabSz="762000" rtl="0" eaLnBrk="1" fontAlgn="base" hangingPunct="1">
        <a:spcBef>
          <a:spcPct val="20000"/>
        </a:spcBef>
        <a:spcAft>
          <a:spcPct val="0"/>
        </a:spcAft>
        <a:buChar char="»"/>
        <a:defRPr sz="1600">
          <a:solidFill>
            <a:srgbClr val="FF33CC"/>
          </a:solidFill>
          <a:latin typeface="Rotis Sans Serif for Nokia" charset="0"/>
          <a:ea typeface="ＭＳ Ｐゴシック" pitchFamily="-111" charset="-128"/>
        </a:defRPr>
      </a:lvl5pPr>
      <a:lvl6pPr marL="2743200" indent="-280988" algn="l" defTabSz="762000" rtl="0" eaLnBrk="1" fontAlgn="base" hangingPunct="1">
        <a:spcBef>
          <a:spcPct val="20000"/>
        </a:spcBef>
        <a:spcAft>
          <a:spcPct val="0"/>
        </a:spcAft>
        <a:buChar char="»"/>
        <a:defRPr sz="1600">
          <a:solidFill>
            <a:srgbClr val="FF33CC"/>
          </a:solidFill>
          <a:latin typeface="Rotis Sans Serif for Nokia" charset="0"/>
          <a:ea typeface="ＭＳ Ｐゴシック" pitchFamily="-111" charset="-128"/>
        </a:defRPr>
      </a:lvl6pPr>
      <a:lvl7pPr marL="3200400" indent="-280988" algn="l" defTabSz="762000" rtl="0" eaLnBrk="1" fontAlgn="base" hangingPunct="1">
        <a:spcBef>
          <a:spcPct val="20000"/>
        </a:spcBef>
        <a:spcAft>
          <a:spcPct val="0"/>
        </a:spcAft>
        <a:buChar char="»"/>
        <a:defRPr sz="1600">
          <a:solidFill>
            <a:srgbClr val="FF33CC"/>
          </a:solidFill>
          <a:latin typeface="Rotis Sans Serif for Nokia" charset="0"/>
          <a:ea typeface="ＭＳ Ｐゴシック" pitchFamily="-111" charset="-128"/>
        </a:defRPr>
      </a:lvl7pPr>
      <a:lvl8pPr marL="3657600" indent="-280988" algn="l" defTabSz="762000" rtl="0" eaLnBrk="1" fontAlgn="base" hangingPunct="1">
        <a:spcBef>
          <a:spcPct val="20000"/>
        </a:spcBef>
        <a:spcAft>
          <a:spcPct val="0"/>
        </a:spcAft>
        <a:buChar char="»"/>
        <a:defRPr sz="1600">
          <a:solidFill>
            <a:srgbClr val="FF33CC"/>
          </a:solidFill>
          <a:latin typeface="Rotis Sans Serif for Nokia" charset="0"/>
          <a:ea typeface="ＭＳ Ｐゴシック" pitchFamily="-111" charset="-128"/>
        </a:defRPr>
      </a:lvl8pPr>
      <a:lvl9pPr marL="4114800" indent="-280988" algn="l" defTabSz="762000" rtl="0" eaLnBrk="1" fontAlgn="base" hangingPunct="1">
        <a:spcBef>
          <a:spcPct val="20000"/>
        </a:spcBef>
        <a:spcAft>
          <a:spcPct val="0"/>
        </a:spcAft>
        <a:buChar char="»"/>
        <a:defRPr sz="1600">
          <a:solidFill>
            <a:srgbClr val="FF33CC"/>
          </a:solidFill>
          <a:latin typeface="Rotis Sans Serif for Nokia" charset="0"/>
          <a:ea typeface="ＭＳ Ｐゴシック" pitchFamily="-111"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
            </a:r>
            <a:br>
              <a:rPr lang="en-US" dirty="0" smtClean="0"/>
            </a:br>
            <a:r>
              <a:rPr lang="en-US" dirty="0"/>
              <a:t/>
            </a:r>
            <a:br>
              <a:rPr lang="en-US" dirty="0"/>
            </a:br>
            <a:r>
              <a:rPr lang="en-US" dirty="0" smtClean="0"/>
              <a:t/>
            </a:r>
            <a:br>
              <a:rPr lang="en-US" dirty="0" smtClean="0"/>
            </a:br>
            <a:r>
              <a:rPr lang="en-US" dirty="0" smtClean="0"/>
              <a:t/>
            </a:r>
            <a:br>
              <a:rPr lang="en-US" dirty="0" smtClean="0"/>
            </a:br>
            <a:r>
              <a:rPr lang="en-US" dirty="0"/>
              <a:t/>
            </a:r>
            <a:br>
              <a:rPr lang="en-US" dirty="0"/>
            </a:br>
            <a:r>
              <a:rPr lang="en-US" dirty="0" smtClean="0"/>
              <a:t>OMA Board Chairman’s report</a:t>
            </a:r>
            <a:br>
              <a:rPr lang="en-US" dirty="0" smtClean="0"/>
            </a:br>
            <a:r>
              <a:rPr lang="en-US" dirty="0" smtClean="0"/>
              <a:t>to Technical Plenary</a:t>
            </a:r>
            <a:br>
              <a:rPr lang="en-US" dirty="0" smtClean="0"/>
            </a:br>
            <a:r>
              <a:rPr lang="en-US" dirty="0" smtClean="0"/>
              <a:t/>
            </a:r>
            <a:br>
              <a:rPr lang="en-US" dirty="0" smtClean="0"/>
            </a:br>
            <a:r>
              <a:rPr lang="en-US" dirty="0" smtClean="0"/>
              <a:t/>
            </a:r>
            <a:br>
              <a:rPr lang="en-US" dirty="0" smtClean="0"/>
            </a:br>
            <a:r>
              <a:rPr lang="en-US" sz="1800" dirty="0" smtClean="0"/>
              <a:t>Las Vegas</a:t>
            </a:r>
            <a:r>
              <a:rPr lang="en-US" sz="1800" dirty="0"/>
              <a:t/>
            </a:r>
            <a:br>
              <a:rPr lang="en-US" sz="1800" dirty="0"/>
            </a:br>
            <a:r>
              <a:rPr lang="en-US" sz="1800" dirty="0" smtClean="0"/>
              <a:t>22 November, </a:t>
            </a:r>
            <a:r>
              <a:rPr lang="en-US" sz="1800" dirty="0"/>
              <a:t>2013</a:t>
            </a:r>
            <a:br>
              <a:rPr lang="en-US" sz="1800" dirty="0"/>
            </a:br>
            <a:r>
              <a:rPr lang="en-US" sz="1800" dirty="0" smtClean="0"/>
              <a:t>OMA-TP-2013</a:t>
            </a:r>
            <a:r>
              <a:rPr lang="en-US" sz="1800" smtClean="0"/>
              <a:t>-</a:t>
            </a:r>
            <a:r>
              <a:rPr lang="en-US" sz="1800" smtClean="0"/>
              <a:t>0353R01</a:t>
            </a:r>
            <a:endParaRPr lang="en-US" sz="1800" dirty="0"/>
          </a:p>
        </p:txBody>
      </p:sp>
    </p:spTree>
  </p:cSld>
  <p:clrMapOvr>
    <a:masterClrMapping/>
  </p:clrMapOvr>
  <p:transition xmlns:p14="http://schemas.microsoft.com/office/powerpoint/2010/main">
    <p:zoom dir="in"/>
  </p:transitio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Changes to </a:t>
            </a:r>
            <a:r>
              <a:rPr lang="en-US" dirty="0" smtClean="0"/>
              <a:t>TP Support</a:t>
            </a:r>
            <a:endParaRPr lang="en-US" dirty="0"/>
          </a:p>
        </p:txBody>
      </p:sp>
      <p:sp>
        <p:nvSpPr>
          <p:cNvPr id="3" name="Content Placeholder 2"/>
          <p:cNvSpPr>
            <a:spLocks noGrp="1"/>
          </p:cNvSpPr>
          <p:nvPr>
            <p:ph idx="1"/>
          </p:nvPr>
        </p:nvSpPr>
        <p:spPr/>
        <p:txBody>
          <a:bodyPr/>
          <a:lstStyle/>
          <a:p>
            <a:r>
              <a:rPr lang="en-US" sz="2000" dirty="0" smtClean="0"/>
              <a:t>OMA will also be taking over the hosting and administration of the OMA Portal and the Technical Pages of the OMA Website.</a:t>
            </a:r>
          </a:p>
          <a:p>
            <a:r>
              <a:rPr lang="en-US" sz="2000" dirty="0" smtClean="0"/>
              <a:t>The Board received a progress report on the work of the transition.</a:t>
            </a:r>
          </a:p>
          <a:p>
            <a:r>
              <a:rPr lang="en-US" sz="2000" dirty="0" smtClean="0"/>
              <a:t>It is a complex process that we approach with care.  The portal is our most important tool and the </a:t>
            </a:r>
            <a:r>
              <a:rPr lang="en-US" sz="2000" dirty="0"/>
              <a:t>s</a:t>
            </a:r>
            <a:r>
              <a:rPr lang="en-US" sz="2000" dirty="0" smtClean="0"/>
              <a:t>taff is taking great care to ensure it can be supported and maintained.</a:t>
            </a:r>
          </a:p>
          <a:p>
            <a:r>
              <a:rPr lang="en-US" sz="2000" dirty="0" smtClean="0"/>
              <a:t>The progress is positive and we have fully functional copy of the portal running on the OMA staging servers, we have successfully upgraded the operating system and we are performing a thorough audit of the system.  </a:t>
            </a:r>
          </a:p>
          <a:p>
            <a:r>
              <a:rPr lang="en-US" sz="2000" dirty="0" smtClean="0"/>
              <a:t>The webpages have been transferred over and are being tested.</a:t>
            </a:r>
          </a:p>
          <a:p>
            <a:r>
              <a:rPr lang="en-US" sz="2000" dirty="0" smtClean="0"/>
              <a:t>The current target for operational cutover is in Q1 2014, most likely after the Sorrento meeting.   </a:t>
            </a:r>
            <a:endParaRPr lang="en-US" sz="2000" dirty="0"/>
          </a:p>
        </p:txBody>
      </p:sp>
    </p:spTree>
    <p:extLst>
      <p:ext uri="{BB962C8B-B14F-4D97-AF65-F5344CB8AC3E}">
        <p14:creationId xmlns:p14="http://schemas.microsoft.com/office/powerpoint/2010/main" val="123527437"/>
      </p:ext>
    </p:extLst>
  </p:cSld>
  <p:clrMapOvr>
    <a:masterClrMapping/>
  </p:clrMapOvr>
  <p:transition xmlns:p14="http://schemas.microsoft.com/office/powerpoint/2010/main">
    <p:zoom dir="in"/>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note of thanks</a:t>
            </a:r>
            <a:endParaRPr lang="en-US" dirty="0"/>
          </a:p>
        </p:txBody>
      </p:sp>
      <p:sp>
        <p:nvSpPr>
          <p:cNvPr id="3" name="Content Placeholder 2"/>
          <p:cNvSpPr>
            <a:spLocks noGrp="1"/>
          </p:cNvSpPr>
          <p:nvPr>
            <p:ph idx="1"/>
          </p:nvPr>
        </p:nvSpPr>
        <p:spPr/>
        <p:txBody>
          <a:bodyPr/>
          <a:lstStyle/>
          <a:p>
            <a:r>
              <a:rPr lang="en-US" dirty="0" err="1" smtClean="0"/>
              <a:t>Forapolis</a:t>
            </a:r>
            <a:r>
              <a:rPr lang="en-US" dirty="0" smtClean="0"/>
              <a:t> has been our most important operational partner.  </a:t>
            </a:r>
          </a:p>
          <a:p>
            <a:r>
              <a:rPr lang="en-US" dirty="0" smtClean="0"/>
              <a:t>Our business relationship is coming slowly to a graceful conclusion.</a:t>
            </a:r>
          </a:p>
          <a:p>
            <a:r>
              <a:rPr lang="en-US" dirty="0" smtClean="0"/>
              <a:t>They have been a great partner and made sure the transition happens smoothly.</a:t>
            </a:r>
          </a:p>
          <a:p>
            <a:r>
              <a:rPr lang="en-US" dirty="0" smtClean="0"/>
              <a:t>I want to express my thanks on behalf of the Board for their contributions to the successes OMA has enjoyed.</a:t>
            </a:r>
            <a:endParaRPr lang="en-US" dirty="0"/>
          </a:p>
        </p:txBody>
      </p:sp>
    </p:spTree>
    <p:extLst>
      <p:ext uri="{BB962C8B-B14F-4D97-AF65-F5344CB8AC3E}">
        <p14:creationId xmlns:p14="http://schemas.microsoft.com/office/powerpoint/2010/main" val="3347326957"/>
      </p:ext>
    </p:extLst>
  </p:cSld>
  <p:clrMapOvr>
    <a:masterClrMapping/>
  </p:clrMapOvr>
  <p:transition xmlns:p14="http://schemas.microsoft.com/office/powerpoint/2010/main">
    <p:zoom dir="in"/>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le 1"/>
          <p:cNvSpPr>
            <a:spLocks noGrp="1"/>
          </p:cNvSpPr>
          <p:nvPr>
            <p:ph type="title"/>
          </p:nvPr>
        </p:nvSpPr>
        <p:spPr/>
        <p:txBody>
          <a:bodyPr/>
          <a:lstStyle/>
          <a:p>
            <a:r>
              <a:rPr lang="en-US" smtClean="0"/>
              <a:t>Meetings Update 2014</a:t>
            </a:r>
          </a:p>
        </p:txBody>
      </p:sp>
      <p:sp>
        <p:nvSpPr>
          <p:cNvPr id="7171" name="Content Placeholder 2"/>
          <p:cNvSpPr>
            <a:spLocks noGrp="1"/>
          </p:cNvSpPr>
          <p:nvPr>
            <p:ph idx="1"/>
          </p:nvPr>
        </p:nvSpPr>
        <p:spPr>
          <a:xfrm>
            <a:off x="409575" y="965200"/>
            <a:ext cx="8299450" cy="5181600"/>
          </a:xfrm>
        </p:spPr>
        <p:txBody>
          <a:bodyPr/>
          <a:lstStyle/>
          <a:p>
            <a:pPr marL="457200" indent="-342900">
              <a:buFontTx/>
              <a:buNone/>
              <a:defRPr/>
            </a:pPr>
            <a:r>
              <a:rPr lang="en-US" sz="2400" b="1" dirty="0" smtClean="0"/>
              <a:t>February 17-21, 2014 Europe </a:t>
            </a:r>
            <a:r>
              <a:rPr lang="en-US" sz="2400" b="1" dirty="0"/>
              <a:t>Meeting:</a:t>
            </a:r>
          </a:p>
          <a:p>
            <a:pPr marL="457200" indent="-342900">
              <a:defRPr/>
            </a:pPr>
            <a:r>
              <a:rPr lang="en-US" sz="2400" dirty="0"/>
              <a:t>Location: </a:t>
            </a:r>
            <a:r>
              <a:rPr lang="en-US" sz="2400" dirty="0" smtClean="0"/>
              <a:t>Sorrento, Italy</a:t>
            </a:r>
            <a:endParaRPr lang="en-US" sz="2000" dirty="0"/>
          </a:p>
          <a:p>
            <a:pPr marL="457200" indent="-342900">
              <a:buFontTx/>
              <a:buNone/>
              <a:defRPr/>
            </a:pPr>
            <a:r>
              <a:rPr lang="en-US" sz="2400" b="1" dirty="0" smtClean="0"/>
              <a:t>June 2-6, </a:t>
            </a:r>
            <a:r>
              <a:rPr lang="en-US" sz="2400" b="1" dirty="0"/>
              <a:t>2014 </a:t>
            </a:r>
            <a:r>
              <a:rPr lang="en-US" sz="2400" b="1" dirty="0" smtClean="0"/>
              <a:t>Asia </a:t>
            </a:r>
            <a:r>
              <a:rPr lang="en-US" sz="2400" b="1" dirty="0"/>
              <a:t>Meeting:</a:t>
            </a:r>
          </a:p>
          <a:p>
            <a:pPr marL="457200" indent="-342900">
              <a:defRPr/>
            </a:pPr>
            <a:r>
              <a:rPr lang="en-US" sz="2400" dirty="0"/>
              <a:t>Location: </a:t>
            </a:r>
            <a:r>
              <a:rPr lang="en-US" sz="2400" dirty="0" smtClean="0"/>
              <a:t>Hawaii</a:t>
            </a:r>
            <a:endParaRPr lang="en-US" sz="2000" dirty="0"/>
          </a:p>
          <a:p>
            <a:pPr marL="457200" indent="-342900">
              <a:buFontTx/>
              <a:buNone/>
              <a:defRPr/>
            </a:pPr>
            <a:r>
              <a:rPr lang="en-US" sz="2400" b="1" dirty="0" smtClean="0"/>
              <a:t>August 25-29, </a:t>
            </a:r>
            <a:r>
              <a:rPr lang="en-US" sz="2400" b="1" dirty="0"/>
              <a:t>2014 </a:t>
            </a:r>
            <a:r>
              <a:rPr lang="en-US" sz="2400" b="1" dirty="0" smtClean="0"/>
              <a:t>USA Meeting (WGs Only):</a:t>
            </a:r>
            <a:endParaRPr lang="en-US" sz="2400" b="1" dirty="0"/>
          </a:p>
          <a:p>
            <a:pPr marL="457200" indent="-342900">
              <a:defRPr/>
            </a:pPr>
            <a:r>
              <a:rPr lang="en-US" sz="2400" dirty="0"/>
              <a:t>Location: </a:t>
            </a:r>
            <a:r>
              <a:rPr lang="en-US" sz="2400" dirty="0" smtClean="0"/>
              <a:t>Canada</a:t>
            </a:r>
            <a:endParaRPr lang="en-US" sz="2000" dirty="0"/>
          </a:p>
          <a:p>
            <a:pPr marL="457200" indent="-342900">
              <a:buFontTx/>
              <a:buNone/>
              <a:defRPr/>
            </a:pPr>
            <a:r>
              <a:rPr lang="en-US" sz="2400" b="1" dirty="0" smtClean="0"/>
              <a:t>November 3-7, </a:t>
            </a:r>
            <a:r>
              <a:rPr lang="en-US" sz="2400" b="1" dirty="0"/>
              <a:t>2014 </a:t>
            </a:r>
            <a:r>
              <a:rPr lang="en-US" sz="2400" b="1" dirty="0" smtClean="0"/>
              <a:t>Asia </a:t>
            </a:r>
            <a:r>
              <a:rPr lang="en-US" sz="2400" b="1" dirty="0"/>
              <a:t>Meeting:</a:t>
            </a:r>
          </a:p>
          <a:p>
            <a:pPr marL="457200" indent="-342900">
              <a:defRPr/>
            </a:pPr>
            <a:r>
              <a:rPr lang="en-US" sz="2400" dirty="0"/>
              <a:t>Location: </a:t>
            </a:r>
            <a:r>
              <a:rPr lang="en-US" sz="2400" dirty="0" smtClean="0"/>
              <a:t>Shanghai</a:t>
            </a:r>
            <a:endParaRPr lang="en-US" sz="2400" dirty="0"/>
          </a:p>
          <a:p>
            <a:pPr marL="457200" lvl="1" indent="-342900">
              <a:buFontTx/>
              <a:buNone/>
              <a:defRPr/>
            </a:pPr>
            <a:endParaRPr lang="en-US" sz="2000" dirty="0"/>
          </a:p>
          <a:p>
            <a:pPr marL="457200" lvl="1" indent="-342900">
              <a:defRPr/>
            </a:pPr>
            <a:endParaRPr lang="en-US" sz="2000" dirty="0"/>
          </a:p>
          <a:p>
            <a:pPr>
              <a:defRPr/>
            </a:pPr>
            <a:endParaRPr lang="en-US" sz="2000" dirty="0"/>
          </a:p>
        </p:txBody>
      </p:sp>
    </p:spTree>
  </p:cSld>
  <p:clrMapOvr>
    <a:masterClrMapping/>
  </p:clrMapOvr>
  <p:transition xmlns:p14="http://schemas.microsoft.com/office/powerpoint/2010/main">
    <p:zoom dir="in"/>
  </p:transition>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lstStyle/>
          <a:p>
            <a:r>
              <a:rPr lang="en-US" dirty="0" smtClean="0"/>
              <a:t>Questions?</a:t>
            </a:r>
            <a:endParaRPr lang="en-US" dirty="0"/>
          </a:p>
        </p:txBody>
      </p:sp>
      <p:sp>
        <p:nvSpPr>
          <p:cNvPr id="7" name="Subtitle 6"/>
          <p:cNvSpPr>
            <a:spLocks noGrp="1"/>
          </p:cNvSpPr>
          <p:nvPr>
            <p:ph type="subTitle" idx="1"/>
          </p:nvPr>
        </p:nvSpPr>
        <p:spPr/>
        <p:txBody>
          <a:bodyPr/>
          <a:lstStyle/>
          <a:p>
            <a:r>
              <a:rPr lang="en-US" dirty="0" smtClean="0"/>
              <a:t>Thank you.</a:t>
            </a:r>
            <a:endParaRPr lang="en-US" dirty="0"/>
          </a:p>
        </p:txBody>
      </p:sp>
    </p:spTree>
    <p:extLst>
      <p:ext uri="{BB962C8B-B14F-4D97-AF65-F5344CB8AC3E}">
        <p14:creationId xmlns:p14="http://schemas.microsoft.com/office/powerpoint/2010/main" val="1167822850"/>
      </p:ext>
    </p:extLst>
  </p:cSld>
  <p:clrMapOvr>
    <a:masterClrMapping/>
  </p:clrMapOvr>
  <p:transition xmlns:p14="http://schemas.microsoft.com/office/powerpoint/2010/main">
    <p:zoom dir="in"/>
  </p:transition>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Approval of specifications</a:t>
            </a:r>
            <a:endParaRPr lang="en-US" dirty="0"/>
          </a:p>
        </p:txBody>
      </p:sp>
      <p:sp>
        <p:nvSpPr>
          <p:cNvPr id="6" name="Content Placeholder 2"/>
          <p:cNvSpPr>
            <a:spLocks noGrp="1"/>
          </p:cNvSpPr>
          <p:nvPr>
            <p:ph idx="1"/>
          </p:nvPr>
        </p:nvSpPr>
        <p:spPr>
          <a:xfrm>
            <a:off x="422275" y="914400"/>
            <a:ext cx="8299450" cy="5410200"/>
          </a:xfrm>
        </p:spPr>
        <p:txBody>
          <a:bodyPr/>
          <a:lstStyle/>
          <a:p>
            <a:r>
              <a:rPr lang="en-GB" dirty="0" smtClean="0"/>
              <a:t>Candidate </a:t>
            </a:r>
            <a:r>
              <a:rPr lang="en-GB" dirty="0"/>
              <a:t>Approval</a:t>
            </a:r>
          </a:p>
          <a:p>
            <a:pPr lvl="1"/>
            <a:r>
              <a:rPr lang="en-US" dirty="0" smtClean="0"/>
              <a:t>REST NetAPI Roaming V1.0 Enabler Release Package</a:t>
            </a:r>
          </a:p>
          <a:p>
            <a:pPr lvl="1"/>
            <a:r>
              <a:rPr lang="en-US" dirty="0" smtClean="0"/>
              <a:t>SOAP NetAPI Roaming V1.0 Enabler Release Package </a:t>
            </a:r>
            <a:endParaRPr lang="it-IT" dirty="0" smtClean="0"/>
          </a:p>
          <a:p>
            <a:r>
              <a:rPr lang="en-GB" dirty="0" smtClean="0"/>
              <a:t>Final </a:t>
            </a:r>
            <a:r>
              <a:rPr lang="en-GB" dirty="0"/>
              <a:t>Approval</a:t>
            </a:r>
          </a:p>
          <a:p>
            <a:pPr lvl="1"/>
            <a:r>
              <a:rPr lang="en-US" dirty="0" smtClean="0"/>
              <a:t>Mobile Broadcast V1.1 Enabler Release Package</a:t>
            </a:r>
          </a:p>
          <a:p>
            <a:pPr lvl="1"/>
            <a:r>
              <a:rPr lang="en-US" dirty="0" err="1" smtClean="0"/>
              <a:t>RESTful</a:t>
            </a:r>
            <a:r>
              <a:rPr lang="en-US" dirty="0" smtClean="0"/>
              <a:t> binding for OMA Push Access Protocol V1.0 Enabler Release Package</a:t>
            </a:r>
          </a:p>
          <a:p>
            <a:pPr>
              <a:buNone/>
            </a:pPr>
            <a:endParaRPr lang="en-GB" sz="2000" dirty="0"/>
          </a:p>
        </p:txBody>
      </p:sp>
    </p:spTree>
    <p:extLst>
      <p:ext uri="{BB962C8B-B14F-4D97-AF65-F5344CB8AC3E}">
        <p14:creationId xmlns:p14="http://schemas.microsoft.com/office/powerpoint/2010/main" val="758635474"/>
      </p:ext>
    </p:extLst>
  </p:cSld>
  <p:clrMapOvr>
    <a:masterClrMapping/>
  </p:clrMapOvr>
  <p:transition xmlns:p14="http://schemas.microsoft.com/office/powerpoint/2010/main">
    <p:zoom dir="in"/>
  </p:transitio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le 1"/>
          <p:cNvSpPr>
            <a:spLocks noGrp="1"/>
          </p:cNvSpPr>
          <p:nvPr>
            <p:ph type="title"/>
          </p:nvPr>
        </p:nvSpPr>
        <p:spPr/>
        <p:txBody>
          <a:bodyPr/>
          <a:lstStyle/>
          <a:p>
            <a:r>
              <a:rPr lang="en-US" dirty="0" smtClean="0"/>
              <a:t>New Board of Directors</a:t>
            </a:r>
          </a:p>
        </p:txBody>
      </p:sp>
      <p:sp>
        <p:nvSpPr>
          <p:cNvPr id="6146" name="Content Placeholder 2"/>
          <p:cNvSpPr>
            <a:spLocks noGrp="1"/>
          </p:cNvSpPr>
          <p:nvPr>
            <p:ph idx="1"/>
          </p:nvPr>
        </p:nvSpPr>
        <p:spPr/>
        <p:txBody>
          <a:bodyPr/>
          <a:lstStyle/>
          <a:p>
            <a:r>
              <a:rPr lang="en-US" dirty="0" smtClean="0"/>
              <a:t>The Board ratified the results of the 2013 / 2014 OMA Director election as announced during the Annual General Meeting with the following appointments:  </a:t>
            </a:r>
          </a:p>
          <a:p>
            <a:pPr marL="754063" lvl="2"/>
            <a:r>
              <a:rPr lang="en-US" sz="1800" dirty="0" smtClean="0"/>
              <a:t>Christopher Wallace	InterDigital		IT category</a:t>
            </a:r>
          </a:p>
          <a:p>
            <a:pPr marL="754063" lvl="2"/>
            <a:r>
              <a:rPr lang="en-US" sz="1800" dirty="0" smtClean="0"/>
              <a:t>Dieter Gludovacz	Deutsche Telekom	Operator category</a:t>
            </a:r>
          </a:p>
          <a:p>
            <a:pPr marL="754063" lvl="2"/>
            <a:r>
              <a:rPr lang="en-US" sz="1800" dirty="0" smtClean="0"/>
              <a:t>Masashi Usami		KDDI			Operator category</a:t>
            </a:r>
          </a:p>
          <a:p>
            <a:pPr marL="754063" lvl="2"/>
            <a:r>
              <a:rPr lang="en-US" sz="1800" dirty="0" smtClean="0"/>
              <a:t>William </a:t>
            </a:r>
            <a:r>
              <a:rPr lang="en-US" sz="1800" dirty="0" err="1" smtClean="0"/>
              <a:t>Alberth</a:t>
            </a:r>
            <a:r>
              <a:rPr lang="en-US" sz="1800" dirty="0" smtClean="0"/>
              <a:t> 	NextNav		Operator category</a:t>
            </a:r>
          </a:p>
          <a:p>
            <a:pPr marL="754063" lvl="2"/>
            <a:r>
              <a:rPr lang="en-US" sz="1800" dirty="0" smtClean="0"/>
              <a:t>Kevin Holley		Telefonica		Operator category</a:t>
            </a:r>
          </a:p>
          <a:p>
            <a:pPr marL="754063" lvl="2"/>
            <a:r>
              <a:rPr lang="en-US" sz="1800" dirty="0" smtClean="0"/>
              <a:t>Gary Jones		T-Mobile USA		Operator category</a:t>
            </a:r>
          </a:p>
          <a:p>
            <a:pPr marL="754063" lvl="2"/>
            <a:r>
              <a:rPr lang="en-US" sz="1800" dirty="0" smtClean="0"/>
              <a:t>Tao Zhou		China Telecom		Other category</a:t>
            </a:r>
          </a:p>
          <a:p>
            <a:pPr marL="754063" lvl="2"/>
            <a:r>
              <a:rPr lang="en-US" sz="1800" dirty="0" err="1" smtClean="0"/>
              <a:t>Ki</a:t>
            </a:r>
            <a:r>
              <a:rPr lang="en-US" sz="1800" dirty="0" smtClean="0"/>
              <a:t> Young Kim		LG Electronics		Vendor category</a:t>
            </a:r>
          </a:p>
          <a:p>
            <a:pPr marL="754063" lvl="2"/>
            <a:r>
              <a:rPr lang="en-US" sz="1800" dirty="0" smtClean="0"/>
              <a:t>Kyung-</a:t>
            </a:r>
            <a:r>
              <a:rPr lang="en-US" sz="1800" dirty="0" err="1" smtClean="0"/>
              <a:t>Tak</a:t>
            </a:r>
            <a:r>
              <a:rPr lang="en-US" sz="1800" dirty="0" smtClean="0"/>
              <a:t> Lee		Samsung		Vendor category</a:t>
            </a:r>
            <a:endParaRPr lang="en-US" sz="1400" dirty="0" smtClean="0"/>
          </a:p>
        </p:txBody>
      </p:sp>
    </p:spTree>
  </p:cSld>
  <p:clrMapOvr>
    <a:masterClrMapping/>
  </p:clrMapOvr>
  <p:transition xmlns:p14="http://schemas.microsoft.com/office/powerpoint/2010/main">
    <p:zoom dir="in"/>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Title 1"/>
          <p:cNvSpPr>
            <a:spLocks noGrp="1"/>
          </p:cNvSpPr>
          <p:nvPr>
            <p:ph type="title"/>
          </p:nvPr>
        </p:nvSpPr>
        <p:spPr/>
        <p:txBody>
          <a:bodyPr/>
          <a:lstStyle/>
          <a:p>
            <a:r>
              <a:rPr lang="en-US" smtClean="0"/>
              <a:t>New Members 2013 </a:t>
            </a:r>
          </a:p>
        </p:txBody>
      </p:sp>
      <p:sp>
        <p:nvSpPr>
          <p:cNvPr id="8194" name="Content Placeholder 2"/>
          <p:cNvSpPr>
            <a:spLocks noGrp="1"/>
          </p:cNvSpPr>
          <p:nvPr>
            <p:ph idx="1"/>
          </p:nvPr>
        </p:nvSpPr>
        <p:spPr>
          <a:xfrm>
            <a:off x="446088" y="971550"/>
            <a:ext cx="8299450" cy="5486400"/>
          </a:xfrm>
        </p:spPr>
        <p:txBody>
          <a:bodyPr/>
          <a:lstStyle/>
          <a:p>
            <a:r>
              <a:rPr lang="en-US" sz="2000" b="1" smtClean="0"/>
              <a:t>Full Members</a:t>
            </a:r>
          </a:p>
          <a:p>
            <a:pPr lvl="1"/>
            <a:r>
              <a:rPr lang="en-US" sz="1100" b="1" smtClean="0">
                <a:solidFill>
                  <a:srgbClr val="A6A6A6"/>
                </a:solidFill>
              </a:rPr>
              <a:t>InterDigital Communications Inc.</a:t>
            </a:r>
          </a:p>
          <a:p>
            <a:pPr lvl="1"/>
            <a:r>
              <a:rPr lang="en-US" sz="1100" b="1" smtClean="0">
                <a:solidFill>
                  <a:srgbClr val="A6A6A6"/>
                </a:solidFill>
              </a:rPr>
              <a:t>Motorola Solutions</a:t>
            </a:r>
          </a:p>
          <a:p>
            <a:pPr lvl="1"/>
            <a:r>
              <a:rPr lang="en-US" sz="1100" b="1" smtClean="0">
                <a:solidFill>
                  <a:srgbClr val="A6A6A6"/>
                </a:solidFill>
              </a:rPr>
              <a:t>NextNav LLC </a:t>
            </a:r>
          </a:p>
          <a:p>
            <a:pPr lvl="1"/>
            <a:r>
              <a:rPr lang="en-US" sz="1100" b="1" smtClean="0">
                <a:solidFill>
                  <a:srgbClr val="A6A6A6"/>
                </a:solidFill>
              </a:rPr>
              <a:t>T-Mobile USA, Inc.</a:t>
            </a:r>
          </a:p>
          <a:p>
            <a:pPr lvl="1"/>
            <a:r>
              <a:rPr lang="en-US" sz="1100" b="1" smtClean="0">
                <a:solidFill>
                  <a:srgbClr val="A6A6A6"/>
                </a:solidFill>
              </a:rPr>
              <a:t>IYogi Inc.</a:t>
            </a:r>
          </a:p>
          <a:p>
            <a:r>
              <a:rPr lang="en-US" sz="2000" b="1" smtClean="0"/>
              <a:t>Associate Member</a:t>
            </a:r>
          </a:p>
          <a:p>
            <a:pPr lvl="1"/>
            <a:r>
              <a:rPr lang="en-US" sz="1100" b="1" smtClean="0">
                <a:solidFill>
                  <a:srgbClr val="A6A6A6"/>
                </a:solidFill>
              </a:rPr>
              <a:t>KWISA</a:t>
            </a:r>
          </a:p>
          <a:p>
            <a:pPr lvl="1"/>
            <a:r>
              <a:rPr lang="en-US" sz="1100" b="1" smtClean="0">
                <a:solidFill>
                  <a:srgbClr val="A6A6A6"/>
                </a:solidFill>
              </a:rPr>
              <a:t>One2Many</a:t>
            </a:r>
          </a:p>
          <a:p>
            <a:pPr lvl="1"/>
            <a:r>
              <a:rPr lang="en-US" sz="1100" b="1" smtClean="0">
                <a:solidFill>
                  <a:srgbClr val="A6A6A6"/>
                </a:solidFill>
              </a:rPr>
              <a:t>Openwave Messaging Inc.</a:t>
            </a:r>
          </a:p>
          <a:p>
            <a:pPr lvl="1"/>
            <a:r>
              <a:rPr lang="en-US" sz="1100" b="1" smtClean="0">
                <a:solidFill>
                  <a:srgbClr val="A6A6A6"/>
                </a:solidFill>
              </a:rPr>
              <a:t>Shenzhen Coolpad Technologies Co. Ltd. </a:t>
            </a:r>
          </a:p>
          <a:p>
            <a:r>
              <a:rPr lang="en-US" sz="2000" b="1" smtClean="0"/>
              <a:t>Supporter Member</a:t>
            </a:r>
          </a:p>
          <a:p>
            <a:pPr lvl="1"/>
            <a:r>
              <a:rPr lang="en-US" sz="1100" b="1" smtClean="0">
                <a:solidFill>
                  <a:srgbClr val="A6A6A6"/>
                </a:solidFill>
              </a:rPr>
              <a:t>CallUp Net Ltd. </a:t>
            </a:r>
            <a:r>
              <a:rPr lang="en-US" sz="1800" smtClean="0"/>
              <a:t>	</a:t>
            </a:r>
            <a:r>
              <a:rPr lang="en-US" sz="1600" smtClean="0"/>
              <a:t>	</a:t>
            </a:r>
          </a:p>
          <a:p>
            <a:r>
              <a:rPr lang="en-US" sz="2000" b="1" smtClean="0"/>
              <a:t>Explorer Member		GS1 Explorer Member</a:t>
            </a:r>
          </a:p>
          <a:p>
            <a:pPr lvl="1"/>
            <a:r>
              <a:rPr lang="en-US" sz="1100" b="1" smtClean="0">
                <a:solidFill>
                  <a:srgbClr val="A6A6A6"/>
                </a:solidFill>
              </a:rPr>
              <a:t>Cisco Systems  			GS1 Global Office 		</a:t>
            </a:r>
            <a:r>
              <a:rPr lang="en-US" sz="1100" b="1" smtClean="0">
                <a:solidFill>
                  <a:srgbClr val="C00000"/>
                </a:solidFill>
              </a:rPr>
              <a:t>Zeebric, Inc. </a:t>
            </a:r>
          </a:p>
          <a:p>
            <a:pPr lvl="1"/>
            <a:r>
              <a:rPr lang="en-US" sz="1100" b="1" smtClean="0">
                <a:solidFill>
                  <a:srgbClr val="A6A6A6"/>
                </a:solidFill>
              </a:rPr>
              <a:t>Friendly Technologies		                  GS1 Hungary</a:t>
            </a:r>
          </a:p>
          <a:p>
            <a:pPr lvl="1"/>
            <a:r>
              <a:rPr lang="en-US" sz="1100" b="1" smtClean="0">
                <a:solidFill>
                  <a:srgbClr val="C00000"/>
                </a:solidFill>
              </a:rPr>
              <a:t>General Dynamics Broadband UK		</a:t>
            </a:r>
            <a:r>
              <a:rPr lang="en-US" sz="1100" b="1" smtClean="0">
                <a:solidFill>
                  <a:srgbClr val="A6A6A6"/>
                </a:solidFill>
              </a:rPr>
              <a:t>GS1 Japan</a:t>
            </a:r>
          </a:p>
          <a:p>
            <a:pPr lvl="1"/>
            <a:r>
              <a:rPr lang="en-US" sz="1100" b="1" smtClean="0">
                <a:solidFill>
                  <a:srgbClr val="A6A6A6"/>
                </a:solidFill>
              </a:rPr>
              <a:t>Harris Corporation			Icare Instirute</a:t>
            </a:r>
          </a:p>
          <a:p>
            <a:pPr lvl="1"/>
            <a:r>
              <a:rPr lang="en-US" sz="1100" b="1" smtClean="0">
                <a:solidFill>
                  <a:srgbClr val="A6A6A6"/>
                </a:solidFill>
              </a:rPr>
              <a:t>Metaswitch Networks Ltd. 	                  Images in Space Ltd.</a:t>
            </a:r>
          </a:p>
          <a:p>
            <a:pPr lvl="1"/>
            <a:r>
              <a:rPr lang="en-US" sz="1100" b="1" smtClean="0">
                <a:solidFill>
                  <a:srgbClr val="A6A6A6"/>
                </a:solidFill>
              </a:rPr>
              <a:t>NVIDIA Corp. 			EQUADIS Ltd.	</a:t>
            </a:r>
          </a:p>
          <a:p>
            <a:pPr lvl="1"/>
            <a:r>
              <a:rPr lang="en-US" sz="1100" b="1" smtClean="0">
                <a:solidFill>
                  <a:srgbClr val="A6A6A6"/>
                </a:solidFill>
              </a:rPr>
              <a:t>Seven Networks International Oy		Fidens Consulting</a:t>
            </a:r>
          </a:p>
          <a:p>
            <a:pPr marL="952500" lvl="2" indent="0">
              <a:buFontTx/>
              <a:buNone/>
            </a:pPr>
            <a:r>
              <a:rPr lang="en-US" sz="1100" b="1" smtClean="0">
                <a:solidFill>
                  <a:srgbClr val="A6A6A6"/>
                </a:solidFill>
              </a:rPr>
              <a:t>				Saphety Level – Trusted Services SA</a:t>
            </a:r>
          </a:p>
          <a:p>
            <a:pPr marL="952500" lvl="2" indent="0">
              <a:buFontTx/>
              <a:buNone/>
            </a:pPr>
            <a:r>
              <a:rPr lang="en-US" sz="1100" b="1" smtClean="0">
                <a:solidFill>
                  <a:srgbClr val="A6A6A6"/>
                </a:solidFill>
              </a:rPr>
              <a:t>				</a:t>
            </a:r>
          </a:p>
        </p:txBody>
      </p:sp>
      <p:sp>
        <p:nvSpPr>
          <p:cNvPr id="8195" name="Oval 1"/>
          <p:cNvSpPr>
            <a:spLocks noChangeArrowheads="1"/>
          </p:cNvSpPr>
          <p:nvPr/>
        </p:nvSpPr>
        <p:spPr bwMode="auto">
          <a:xfrm>
            <a:off x="4067175" y="1885950"/>
            <a:ext cx="1057275" cy="46038"/>
          </a:xfrm>
          <a:prstGeom prst="ellipse">
            <a:avLst/>
          </a:prstGeom>
          <a:noFill/>
          <a:ln w="12700">
            <a:noFill/>
            <a:round/>
            <a:headEnd/>
            <a:tailEnd/>
          </a:ln>
        </p:spPr>
        <p:txBody>
          <a:bodyPr lIns="90488" tIns="44450" rIns="90488" bIns="44450"/>
          <a:lstStyle/>
          <a:p>
            <a:pPr marL="280988" indent="-280988" defTabSz="762000"/>
            <a:endParaRPr lang="en-US"/>
          </a:p>
        </p:txBody>
      </p:sp>
    </p:spTree>
  </p:cSld>
  <p:clrMapOvr>
    <a:masterClrMapping/>
  </p:clrMapOvr>
  <p:transition xmlns:p14="http://schemas.microsoft.com/office/powerpoint/2010/main">
    <p:zoom dir="in"/>
  </p:transition>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Title 1"/>
          <p:cNvSpPr>
            <a:spLocks noGrp="1"/>
          </p:cNvSpPr>
          <p:nvPr>
            <p:ph type="title"/>
          </p:nvPr>
        </p:nvSpPr>
        <p:spPr/>
        <p:txBody>
          <a:bodyPr/>
          <a:lstStyle/>
          <a:p>
            <a:r>
              <a:rPr lang="en-US" smtClean="0"/>
              <a:t>Renewals</a:t>
            </a:r>
          </a:p>
        </p:txBody>
      </p:sp>
      <p:sp>
        <p:nvSpPr>
          <p:cNvPr id="9218" name="Content Placeholder 2"/>
          <p:cNvSpPr>
            <a:spLocks noGrp="1"/>
          </p:cNvSpPr>
          <p:nvPr>
            <p:ph idx="1"/>
          </p:nvPr>
        </p:nvSpPr>
        <p:spPr>
          <a:xfrm>
            <a:off x="422275" y="914400"/>
            <a:ext cx="8299450" cy="5410200"/>
          </a:xfrm>
        </p:spPr>
        <p:txBody>
          <a:bodyPr/>
          <a:lstStyle/>
          <a:p>
            <a:r>
              <a:rPr lang="en-US" sz="2000" dirty="0" smtClean="0"/>
              <a:t>Have been reaching out to membership to ensure we have accurate Billing and Primary contacts.</a:t>
            </a:r>
          </a:p>
          <a:p>
            <a:r>
              <a:rPr lang="en-US" sz="2000" dirty="0" smtClean="0"/>
              <a:t>Useful promotional information going out to members</a:t>
            </a:r>
          </a:p>
          <a:p>
            <a:r>
              <a:rPr lang="en-US" sz="2000" dirty="0" smtClean="0"/>
              <a:t>Invoices were emailed on November 15th.</a:t>
            </a:r>
          </a:p>
          <a:p>
            <a:r>
              <a:rPr lang="en-US" sz="2000" dirty="0" smtClean="0"/>
              <a:t>Renewal payment is due January 15</a:t>
            </a:r>
            <a:r>
              <a:rPr lang="en-US" sz="2000" baseline="30000" dirty="0" smtClean="0"/>
              <a:t>th</a:t>
            </a:r>
            <a:r>
              <a:rPr lang="en-US" sz="2000" dirty="0" smtClean="0"/>
              <a:t> and will be considered late after March 15</a:t>
            </a:r>
            <a:r>
              <a:rPr lang="en-US" sz="2000" baseline="30000" dirty="0" smtClean="0"/>
              <a:t>th</a:t>
            </a:r>
            <a:r>
              <a:rPr lang="en-US" sz="2000" dirty="0" smtClean="0"/>
              <a:t>.</a:t>
            </a:r>
          </a:p>
          <a:p>
            <a:r>
              <a:rPr lang="en-US" sz="2000" dirty="0" smtClean="0"/>
              <a:t>The OMA Board took the decision to significantly reduce the membership fees for 2014</a:t>
            </a:r>
          </a:p>
          <a:p>
            <a:pPr lvl="1"/>
            <a:r>
              <a:rPr lang="en-US" sz="1800" dirty="0"/>
              <a:t>Sponsor	$65,000 (down $20,000)</a:t>
            </a:r>
          </a:p>
          <a:p>
            <a:pPr lvl="1"/>
            <a:r>
              <a:rPr lang="en-US" sz="1800" dirty="0"/>
              <a:t>Full		$25,000 (down $14,000)</a:t>
            </a:r>
          </a:p>
          <a:p>
            <a:pPr lvl="1"/>
            <a:r>
              <a:rPr lang="en-US" sz="1800" dirty="0"/>
              <a:t>Associate	$5,500 (down $3,500)</a:t>
            </a:r>
          </a:p>
          <a:p>
            <a:pPr lvl="1"/>
            <a:r>
              <a:rPr lang="en-US" sz="1800" dirty="0"/>
              <a:t>Supporter	$600 (no change)</a:t>
            </a:r>
          </a:p>
          <a:p>
            <a:r>
              <a:rPr lang="en-US" sz="2000" dirty="0"/>
              <a:t>We hope this will make your renewal decision easier in 2014</a:t>
            </a:r>
          </a:p>
          <a:p>
            <a:endParaRPr lang="en-US" sz="2400" dirty="0" smtClean="0"/>
          </a:p>
        </p:txBody>
      </p:sp>
    </p:spTree>
  </p:cSld>
  <p:clrMapOvr>
    <a:masterClrMapping/>
  </p:clrMapOvr>
  <p:transition xmlns:p14="http://schemas.microsoft.com/office/powerpoint/2010/main">
    <p:zoom dir="in"/>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Title 1"/>
          <p:cNvSpPr>
            <a:spLocks noGrp="1"/>
          </p:cNvSpPr>
          <p:nvPr>
            <p:ph type="title"/>
          </p:nvPr>
        </p:nvSpPr>
        <p:spPr/>
        <p:txBody>
          <a:bodyPr/>
          <a:lstStyle/>
          <a:p>
            <a:r>
              <a:rPr lang="en-US" dirty="0" smtClean="0"/>
              <a:t>New Member Classifications</a:t>
            </a:r>
          </a:p>
        </p:txBody>
      </p:sp>
      <p:sp>
        <p:nvSpPr>
          <p:cNvPr id="9218" name="Content Placeholder 2"/>
          <p:cNvSpPr>
            <a:spLocks noGrp="1"/>
          </p:cNvSpPr>
          <p:nvPr>
            <p:ph idx="1"/>
          </p:nvPr>
        </p:nvSpPr>
        <p:spPr>
          <a:xfrm>
            <a:off x="422275" y="914400"/>
            <a:ext cx="8299450" cy="5181600"/>
          </a:xfrm>
        </p:spPr>
        <p:txBody>
          <a:bodyPr/>
          <a:lstStyle/>
          <a:p>
            <a:pPr marL="0" indent="0">
              <a:buFontTx/>
              <a:buNone/>
              <a:defRPr/>
            </a:pPr>
            <a:r>
              <a:rPr lang="en-GB" altLang="en-US" sz="2400" dirty="0" smtClean="0">
                <a:latin typeface="Tahoma" pitchFamily="34" charset="0"/>
                <a:ea typeface="Tahoma" pitchFamily="34" charset="0"/>
                <a:cs typeface="Tahoma" pitchFamily="34" charset="0"/>
              </a:rPr>
              <a:t>To expand contribution to OMA activities, the following new member classifications are introduced:</a:t>
            </a:r>
          </a:p>
          <a:p>
            <a:r>
              <a:rPr lang="en-GB" altLang="en-US" sz="2400" dirty="0" smtClean="0"/>
              <a:t>GS1-Explorer</a:t>
            </a:r>
          </a:p>
          <a:p>
            <a:pPr lvl="1"/>
            <a:r>
              <a:rPr lang="en-GB" altLang="en-US" dirty="0" smtClean="0">
                <a:solidFill>
                  <a:srgbClr val="000066"/>
                </a:solidFill>
              </a:rPr>
              <a:t>To allow cooperative joint efforts to develop specifications for area of common interest</a:t>
            </a:r>
            <a:endParaRPr lang="en-US" dirty="0" smtClean="0">
              <a:solidFill>
                <a:srgbClr val="000066"/>
              </a:solidFill>
            </a:endParaRPr>
          </a:p>
          <a:p>
            <a:r>
              <a:rPr lang="en-GB" altLang="en-US" sz="2400" dirty="0" smtClean="0"/>
              <a:t>Sponsor-Explorer</a:t>
            </a:r>
          </a:p>
          <a:p>
            <a:pPr lvl="1"/>
            <a:r>
              <a:rPr lang="en-GB" altLang="en-US" dirty="0" smtClean="0">
                <a:solidFill>
                  <a:srgbClr val="000066"/>
                </a:solidFill>
              </a:rPr>
              <a:t>To encourage OMA members to bring expertise from their business partners or industry subject matter experts</a:t>
            </a:r>
          </a:p>
          <a:p>
            <a:r>
              <a:rPr lang="en-GB" altLang="en-US" sz="2400" dirty="0" smtClean="0"/>
              <a:t>Government Agency Participant</a:t>
            </a:r>
          </a:p>
          <a:p>
            <a:pPr lvl="1"/>
            <a:r>
              <a:rPr lang="en-GB" altLang="en-US" dirty="0" smtClean="0">
                <a:solidFill>
                  <a:srgbClr val="000066"/>
                </a:solidFill>
              </a:rPr>
              <a:t>To allow governmental agencies to participate and provide requirements to areas of mutual interest avoiding any legal restrictions to such participation</a:t>
            </a:r>
            <a:endParaRPr lang="en-US" dirty="0" smtClean="0">
              <a:solidFill>
                <a:srgbClr val="000066"/>
              </a:solidFill>
            </a:endParaRPr>
          </a:p>
        </p:txBody>
      </p:sp>
    </p:spTree>
  </p:cSld>
  <p:clrMapOvr>
    <a:masterClrMapping/>
  </p:clrMapOvr>
  <p:transition xmlns:p14="http://schemas.microsoft.com/office/powerpoint/2010/main">
    <p:zoom dir="in"/>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Title 1"/>
          <p:cNvSpPr>
            <a:spLocks noGrp="1"/>
          </p:cNvSpPr>
          <p:nvPr>
            <p:ph type="title"/>
          </p:nvPr>
        </p:nvSpPr>
        <p:spPr/>
        <p:txBody>
          <a:bodyPr/>
          <a:lstStyle/>
          <a:p>
            <a:r>
              <a:rPr lang="en-US" dirty="0" err="1" smtClean="0"/>
              <a:t>Communique</a:t>
            </a:r>
            <a:r>
              <a:rPr lang="en-US" dirty="0" smtClean="0"/>
              <a:t> to 3GPP</a:t>
            </a:r>
          </a:p>
        </p:txBody>
      </p:sp>
      <p:sp>
        <p:nvSpPr>
          <p:cNvPr id="9218" name="Content Placeholder 2"/>
          <p:cNvSpPr>
            <a:spLocks noGrp="1"/>
          </p:cNvSpPr>
          <p:nvPr>
            <p:ph idx="1"/>
          </p:nvPr>
        </p:nvSpPr>
        <p:spPr>
          <a:xfrm>
            <a:off x="422275" y="914400"/>
            <a:ext cx="8299450" cy="5181600"/>
          </a:xfrm>
        </p:spPr>
        <p:txBody>
          <a:bodyPr/>
          <a:lstStyle/>
          <a:p>
            <a:r>
              <a:rPr lang="en-US" dirty="0" smtClean="0"/>
              <a:t>OMA's members have identified several areas where OMA enablers may contribute to specific services requirements in the Public Safety domain. </a:t>
            </a:r>
          </a:p>
          <a:p>
            <a:r>
              <a:rPr lang="en-US" dirty="0" smtClean="0"/>
              <a:t>OMA wishes to inform our colleagues at 3GPP of our progress and plans for adapting enhanced POC and potentially other OMA enablers to address the needs of Public Safety and Emergency Communications. </a:t>
            </a:r>
          </a:p>
          <a:p>
            <a:r>
              <a:rPr lang="en-US" dirty="0" smtClean="0"/>
              <a:t>We expect the OMA Technical Plenary and its relevant Working Groups will send more specific Liaison Statements in the near future.</a:t>
            </a:r>
          </a:p>
        </p:txBody>
      </p:sp>
    </p:spTree>
  </p:cSld>
  <p:clrMapOvr>
    <a:masterClrMapping/>
  </p:clrMapOvr>
  <p:transition xmlns:p14="http://schemas.microsoft.com/office/powerpoint/2010/main">
    <p:zoom dir="in"/>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itle 1"/>
          <p:cNvSpPr>
            <a:spLocks noGrp="1"/>
          </p:cNvSpPr>
          <p:nvPr>
            <p:ph type="title"/>
          </p:nvPr>
        </p:nvSpPr>
        <p:spPr/>
        <p:txBody>
          <a:bodyPr/>
          <a:lstStyle/>
          <a:p>
            <a:r>
              <a:rPr lang="en-US" smtClean="0"/>
              <a:t>Test Event– Las Vegas</a:t>
            </a:r>
          </a:p>
        </p:txBody>
      </p:sp>
      <p:sp>
        <p:nvSpPr>
          <p:cNvPr id="15362" name="Content Placeholder 2"/>
          <p:cNvSpPr>
            <a:spLocks noGrp="1"/>
          </p:cNvSpPr>
          <p:nvPr>
            <p:ph idx="1"/>
          </p:nvPr>
        </p:nvSpPr>
        <p:spPr>
          <a:xfrm>
            <a:off x="422275" y="1295400"/>
            <a:ext cx="8299450" cy="4781550"/>
          </a:xfrm>
        </p:spPr>
        <p:txBody>
          <a:bodyPr/>
          <a:lstStyle/>
          <a:p>
            <a:pPr marL="514350" indent="-285750"/>
            <a:r>
              <a:rPr lang="en-US" dirty="0">
                <a:latin typeface="Arial Narrow" charset="0"/>
              </a:rPr>
              <a:t>Event was co-organized with IPSO &amp; ETSI </a:t>
            </a:r>
            <a:r>
              <a:rPr lang="en-US" dirty="0" smtClean="0">
                <a:latin typeface="Arial Narrow" charset="0"/>
              </a:rPr>
              <a:t>and OMA to test </a:t>
            </a:r>
            <a:r>
              <a:rPr lang="en-US" dirty="0" err="1" smtClean="0">
                <a:latin typeface="Arial Narrow" charset="0"/>
              </a:rPr>
              <a:t>CoAP</a:t>
            </a:r>
            <a:r>
              <a:rPr lang="en-US" dirty="0" smtClean="0">
                <a:latin typeface="Arial Narrow" charset="0"/>
              </a:rPr>
              <a:t> and LWM2M. </a:t>
            </a:r>
          </a:p>
          <a:p>
            <a:pPr marL="514350" indent="-285750"/>
            <a:r>
              <a:rPr lang="en-US" dirty="0" smtClean="0">
                <a:latin typeface="Arial Narrow" charset="0"/>
              </a:rPr>
              <a:t>It is reported to be a successful event </a:t>
            </a:r>
          </a:p>
          <a:p>
            <a:pPr marL="514350" indent="-285750"/>
            <a:r>
              <a:rPr lang="en-US" dirty="0" smtClean="0">
                <a:latin typeface="Arial Narrow" charset="0"/>
              </a:rPr>
              <a:t>IOP will provide details in their report.</a:t>
            </a:r>
          </a:p>
          <a:p>
            <a:pPr marL="514350" indent="-285750"/>
            <a:r>
              <a:rPr lang="en-US" dirty="0" smtClean="0">
                <a:latin typeface="Arial Narrow" charset="0"/>
              </a:rPr>
              <a:t>The Board is encouraged to see a renewal of test activity coming from IOP and is supportive of the collaborative efforts with other associations they are leading </a:t>
            </a:r>
          </a:p>
          <a:p>
            <a:pPr marL="514350" indent="-285750"/>
            <a:endParaRPr lang="en-US" dirty="0">
              <a:latin typeface="Arial Narrow" charset="0"/>
            </a:endParaRPr>
          </a:p>
          <a:p>
            <a:pPr marL="514350" indent="-285750"/>
            <a:endParaRPr lang="en-US" dirty="0">
              <a:latin typeface="Arial Narrow" charset="0"/>
            </a:endParaRPr>
          </a:p>
        </p:txBody>
      </p:sp>
    </p:spTree>
  </p:cSld>
  <p:clrMapOvr>
    <a:masterClrMapping/>
  </p:clrMapOvr>
  <p:transition xmlns:p14="http://schemas.microsoft.com/office/powerpoint/2010/main">
    <p:zoom dir="in"/>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Changes to </a:t>
            </a:r>
            <a:r>
              <a:rPr lang="en-US" dirty="0" smtClean="0"/>
              <a:t>TP Support</a:t>
            </a:r>
            <a:endParaRPr lang="en-US" dirty="0"/>
          </a:p>
        </p:txBody>
      </p:sp>
      <p:sp>
        <p:nvSpPr>
          <p:cNvPr id="3" name="Content Placeholder 2"/>
          <p:cNvSpPr>
            <a:spLocks noGrp="1"/>
          </p:cNvSpPr>
          <p:nvPr>
            <p:ph idx="1"/>
          </p:nvPr>
        </p:nvSpPr>
        <p:spPr/>
        <p:txBody>
          <a:bodyPr/>
          <a:lstStyle/>
          <a:p>
            <a:r>
              <a:rPr lang="en-US" sz="2000" dirty="0" smtClean="0"/>
              <a:t>OMA took the step of lowering our prices to help our members stay engaged during challenging economic times.</a:t>
            </a:r>
          </a:p>
          <a:p>
            <a:r>
              <a:rPr lang="en-US" sz="2000" dirty="0" smtClean="0"/>
              <a:t>We had to take some steps to contain costs.  Since most of our spending is made in support of the technical program, we had to take some actions in the WP support.</a:t>
            </a:r>
          </a:p>
          <a:p>
            <a:r>
              <a:rPr lang="en-US" sz="2000" dirty="0" smtClean="0"/>
              <a:t>We have been keeping the members up to date on these steps.</a:t>
            </a:r>
          </a:p>
          <a:p>
            <a:r>
              <a:rPr lang="en-US" sz="2000" dirty="0" smtClean="0"/>
              <a:t>Most of you are aware we are reducing the size of the DSO staff and that this will be the last meeting for three of our DSO, Carole Rodriguez, Claire Gauthier, and Celine O’Sullivan.  </a:t>
            </a:r>
          </a:p>
          <a:p>
            <a:r>
              <a:rPr lang="en-US" sz="2000" dirty="0" smtClean="0"/>
              <a:t>All of the DSO tasks have been handed over and the </a:t>
            </a:r>
            <a:r>
              <a:rPr lang="en-US" sz="2000" dirty="0" err="1" smtClean="0"/>
              <a:t>Forapolis</a:t>
            </a:r>
            <a:r>
              <a:rPr lang="en-US" sz="2000" dirty="0" smtClean="0"/>
              <a:t> DSO are doing review and quality checking to ensure the handover is complete.</a:t>
            </a:r>
            <a:endParaRPr lang="en-US" sz="2000" dirty="0"/>
          </a:p>
        </p:txBody>
      </p:sp>
    </p:spTree>
    <p:extLst>
      <p:ext uri="{BB962C8B-B14F-4D97-AF65-F5344CB8AC3E}">
        <p14:creationId xmlns:p14="http://schemas.microsoft.com/office/powerpoint/2010/main" val="4221948051"/>
      </p:ext>
    </p:extLst>
  </p:cSld>
  <p:clrMapOvr>
    <a:masterClrMapping/>
  </p:clrMapOvr>
  <p:transition xmlns:p14="http://schemas.microsoft.com/office/powerpoint/2010/main">
    <p:zoom dir="in"/>
  </p:transition>
</p:sld>
</file>

<file path=ppt/theme/theme1.xml><?xml version="1.0" encoding="utf-8"?>
<a:theme xmlns:a="http://schemas.openxmlformats.org/drawingml/2006/main" name="1_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1_OMA 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12700" cap="flat" cmpd="sng" algn="ctr">
          <a:noFill/>
          <a:prstDash val="solid"/>
          <a:round/>
          <a:headEnd type="none" w="med" len="med"/>
          <a:tailEnd type="none" w="med" len="med"/>
        </a:ln>
        <a:effectLst/>
      </a:spPr>
      <a:bodyPr vert="horz" wrap="square" lIns="90488" tIns="44450" rIns="90488" bIns="44450" numCol="1" anchor="t" anchorCtr="0" compatLnSpc="1">
        <a:prstTxWarp prst="textNoShape">
          <a:avLst/>
        </a:prstTxWarp>
      </a:bodyPr>
      <a:lstStyle>
        <a:defPPr marL="280988" marR="0" indent="-280988" algn="l" defTabSz="762000" rtl="0" eaLnBrk="0" fontAlgn="base" latinLnBrk="0" hangingPunct="0">
          <a:lnSpc>
            <a:spcPct val="100000"/>
          </a:lnSpc>
          <a:spcBef>
            <a:spcPct val="25000"/>
          </a:spcBef>
          <a:spcAft>
            <a:spcPct val="0"/>
          </a:spcAft>
          <a:buClr>
            <a:srgbClr val="000066"/>
          </a:buClr>
          <a:buSzTx/>
          <a:buFontTx/>
          <a:buChar char="•"/>
          <a:tabLst/>
          <a:defRPr kumimoji="0" lang="en-US" sz="2400" b="0" i="0" u="none" strike="noStrike" cap="none" normalizeH="0" baseline="0">
            <a:ln>
              <a:noFill/>
            </a:ln>
            <a:solidFill>
              <a:srgbClr val="000066"/>
            </a:solidFill>
            <a:effectLst/>
            <a:latin typeface="Tahoma" pitchFamily="-111" charset="0"/>
          </a:defRPr>
        </a:defPPr>
      </a:lstStyle>
    </a:spDef>
    <a:lnDef>
      <a:spPr bwMode="auto">
        <a:xfrm>
          <a:off x="0" y="0"/>
          <a:ext cx="1" cy="1"/>
        </a:xfrm>
        <a:custGeom>
          <a:avLst/>
          <a:gdLst/>
          <a:ahLst/>
          <a:cxnLst/>
          <a:rect l="0" t="0" r="0" b="0"/>
          <a:pathLst/>
        </a:custGeom>
        <a:noFill/>
        <a:ln w="12700" cap="flat" cmpd="sng" algn="ctr">
          <a:noFill/>
          <a:prstDash val="solid"/>
          <a:round/>
          <a:headEnd type="none" w="med" len="med"/>
          <a:tailEnd type="none" w="med" len="med"/>
        </a:ln>
        <a:effectLst/>
      </a:spPr>
      <a:bodyPr vert="horz" wrap="square" lIns="90488" tIns="44450" rIns="90488" bIns="44450" numCol="1" anchor="t" anchorCtr="0" compatLnSpc="1">
        <a:prstTxWarp prst="textNoShape">
          <a:avLst/>
        </a:prstTxWarp>
      </a:bodyPr>
      <a:lstStyle>
        <a:defPPr marL="280988" marR="0" indent="-280988" algn="l" defTabSz="762000" rtl="0" eaLnBrk="0" fontAlgn="base" latinLnBrk="0" hangingPunct="0">
          <a:lnSpc>
            <a:spcPct val="100000"/>
          </a:lnSpc>
          <a:spcBef>
            <a:spcPct val="25000"/>
          </a:spcBef>
          <a:spcAft>
            <a:spcPct val="0"/>
          </a:spcAft>
          <a:buClr>
            <a:srgbClr val="000066"/>
          </a:buClr>
          <a:buSzTx/>
          <a:buFontTx/>
          <a:buChar char="•"/>
          <a:tabLst/>
          <a:defRPr kumimoji="0" lang="en-US" sz="2400" b="0" i="0" u="none" strike="noStrike" cap="none" normalizeH="0" baseline="0">
            <a:ln>
              <a:noFill/>
            </a:ln>
            <a:solidFill>
              <a:srgbClr val="000066"/>
            </a:solidFill>
            <a:effectLst/>
            <a:latin typeface="Tahoma" pitchFamily="-111" charset="0"/>
          </a:defRPr>
        </a:defPPr>
      </a:lstStyle>
    </a:lnDef>
  </a:objectDefaults>
  <a:extraClrSchemeLst>
    <a:extraClrScheme>
      <a:clrScheme name="1_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OMA Basic.pot</Template>
  <TotalTime>2114</TotalTime>
  <Words>792</Words>
  <Application>Microsoft Macintosh PowerPoint</Application>
  <PresentationFormat>On-screen Show (4:3)</PresentationFormat>
  <Paragraphs>101</Paragraphs>
  <Slides>13</Slides>
  <Notes>0</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1_OMA Template</vt:lpstr>
      <vt:lpstr>     OMA Board Chairman’s report to Technical Plenary   Las Vegas 22 November, 2013 OMA-TP-2013-0353R01</vt:lpstr>
      <vt:lpstr>Approval of specifications</vt:lpstr>
      <vt:lpstr>New Board of Directors</vt:lpstr>
      <vt:lpstr>New Members 2013 </vt:lpstr>
      <vt:lpstr>Renewals</vt:lpstr>
      <vt:lpstr>New Member Classifications</vt:lpstr>
      <vt:lpstr>Communique to 3GPP</vt:lpstr>
      <vt:lpstr>Test Event– Las Vegas</vt:lpstr>
      <vt:lpstr>Changes to TP Support</vt:lpstr>
      <vt:lpstr>Changes to TP Support</vt:lpstr>
      <vt:lpstr>A note of thanks</vt:lpstr>
      <vt:lpstr>Meetings Update 2014</vt:lpstr>
      <vt:lpstr>Questions?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Board Chair Report to TP Barcelona</dc:title>
  <dc:creator>Seth Newberry</dc:creator>
  <cp:lastModifiedBy>Seth Newberry</cp:lastModifiedBy>
  <cp:revision>163</cp:revision>
  <dcterms:created xsi:type="dcterms:W3CDTF">2012-02-23T18:31:42Z</dcterms:created>
  <dcterms:modified xsi:type="dcterms:W3CDTF">2013-11-22T15:54:11Z</dcterms:modified>
</cp:coreProperties>
</file>