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8" r:id="rId3"/>
    <p:sldId id="383"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28" autoAdjust="0"/>
    <p:restoredTop sz="94746" autoAdjust="0"/>
  </p:normalViewPr>
  <p:slideViewPr>
    <p:cSldViewPr>
      <p:cViewPr>
        <p:scale>
          <a:sx n="77" d="100"/>
          <a:sy n="77" d="100"/>
        </p:scale>
        <p:origin x="-1680" y="-192"/>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D:\~00%20My%20Documents%20(D)\01%20OMA\OMA%202014-02%20Sorrento\MC%20meeting\OMA-WISPR_TPApproval-Mobile_Codes_2_0-2014-02-20.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4106463878326996E-2"/>
          <c:y val="1.3966480446927373E-2"/>
          <c:w val="0.90114068441064643"/>
          <c:h val="0.9050279329608939"/>
        </c:manualLayout>
      </c:layout>
      <c:barChart>
        <c:barDir val="bar"/>
        <c:grouping val="clustered"/>
        <c:varyColors val="0"/>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invertIfNegative val="0"/>
          <c:dLbls>
            <c:spPr>
              <a:noFill/>
              <a:ln w="25400">
                <a:noFill/>
              </a:ln>
            </c:sp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Data!$D$2:$D$4</c:f>
              <c:numCache>
                <c:formatCode>yyyy\-mm\-dd;@</c:formatCode>
                <c:ptCount val="3"/>
                <c:pt idx="0">
                  <c:v>41851</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eparator> </c:separator>
            <c:showLeaderLines val="0"/>
          </c:dLbls>
          <c:cat>
            <c:strRef>
              <c:f>Data!$A$2:$A$8</c:f>
              <c:strCache>
                <c:ptCount val="3"/>
                <c:pt idx="0">
                  <c:v>Release approved as candidate</c:v>
                </c:pt>
                <c:pt idx="1">
                  <c:v>Architecture - Approved as Candidate</c:v>
                </c:pt>
                <c:pt idx="2">
                  <c:v>RD Approved as Candidate</c:v>
                </c:pt>
              </c:strCache>
            </c:strRef>
          </c:cat>
          <c:val>
            <c:numRef>
              <c:f>Data!$C$2:$C$4</c:f>
              <c:numCache>
                <c:formatCode>yyyy\-mm\-dd;@</c:formatCode>
                <c:ptCount val="3"/>
                <c:pt idx="0">
                  <c:v>41790</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LegendKey val="0"/>
            <c:showVal val="1"/>
            <c:showCatName val="0"/>
            <c:showSerName val="1"/>
            <c:showPercent val="0"/>
            <c:showBubbleSize val="0"/>
            <c:showLeaderLines val="0"/>
          </c:dLbls>
          <c:cat>
            <c:strRef>
              <c:f>Data!$A$2:$A$8</c:f>
              <c:strCache>
                <c:ptCount val="3"/>
                <c:pt idx="0">
                  <c:v>Release approved as candidate</c:v>
                </c:pt>
                <c:pt idx="1">
                  <c:v>Architecture - Approved as Candidate</c:v>
                </c:pt>
                <c:pt idx="2">
                  <c:v>RD Approved as Candidate</c:v>
                </c:pt>
              </c:strCache>
            </c:strRef>
          </c:cat>
          <c:val>
            <c:numRef>
              <c:f>Data!$B$2:$B$4</c:f>
              <c:numCache>
                <c:formatCode>yyyy\-mm\-dd;@</c:formatCode>
                <c:ptCount val="3"/>
                <c:pt idx="0">
                  <c:v>41235</c:v>
                </c:pt>
                <c:pt idx="1">
                  <c:v>41060</c:v>
                </c:pt>
                <c:pt idx="2">
                  <c:v>40905</c:v>
                </c:pt>
              </c:numCache>
            </c:numRef>
          </c:val>
        </c:ser>
        <c:dLbls>
          <c:showLegendKey val="0"/>
          <c:showVal val="0"/>
          <c:showCatName val="0"/>
          <c:showSerName val="1"/>
          <c:showPercent val="0"/>
          <c:showBubbleSize val="0"/>
        </c:dLbls>
        <c:gapWidth val="150"/>
        <c:axId val="125308288"/>
        <c:axId val="126295040"/>
      </c:barChart>
      <c:scatterChart>
        <c:scatterStyle val="lineMarker"/>
        <c:varyColors val="0"/>
        <c:ser>
          <c:idx val="3"/>
          <c:order val="3"/>
          <c:tx>
            <c:strRef>
              <c:f>Data!$F$1</c:f>
              <c:strCache>
                <c:ptCount val="1"/>
                <c:pt idx="0">
                  <c:v>2014-02-20</c:v>
                </c:pt>
              </c:strCache>
            </c:strRef>
          </c:tx>
          <c:spPr>
            <a:ln w="22225">
              <a:solidFill>
                <a:srgbClr val="FF0000"/>
              </a:solidFill>
            </a:ln>
          </c:spPr>
          <c:marker>
            <c:symbol val="none"/>
          </c:marker>
          <c:dLbls>
            <c:delete val="1"/>
          </c:dLbls>
          <c:xVal>
            <c:numRef>
              <c:f>Data!$F$2:$F$3</c:f>
              <c:numCache>
                <c:formatCode>yyyy\-mm\-dd\ hh:mm</c:formatCode>
                <c:ptCount val="2"/>
                <c:pt idx="0">
                  <c:v>41690.535402314817</c:v>
                </c:pt>
                <c:pt idx="1">
                  <c:v>41690.535402314817</c:v>
                </c:pt>
              </c:numCache>
            </c:numRef>
          </c:xVal>
          <c:yVal>
            <c:numRef>
              <c:f>Data!$G$2:$G$3</c:f>
              <c:numCache>
                <c:formatCode>General</c:formatCode>
                <c:ptCount val="2"/>
                <c:pt idx="0">
                  <c:v>0</c:v>
                </c:pt>
                <c:pt idx="1">
                  <c:v>1</c:v>
                </c:pt>
              </c:numCache>
            </c:numRef>
          </c:yVal>
          <c:smooth val="0"/>
        </c:ser>
        <c:dLbls>
          <c:showLegendKey val="0"/>
          <c:showVal val="0"/>
          <c:showCatName val="0"/>
          <c:showSerName val="1"/>
          <c:showPercent val="0"/>
          <c:showBubbleSize val="0"/>
        </c:dLbls>
        <c:axId val="136501504"/>
        <c:axId val="125650048"/>
      </c:scatterChart>
      <c:catAx>
        <c:axId val="125308288"/>
        <c:scaling>
          <c:orientation val="minMax"/>
        </c:scaling>
        <c:delete val="0"/>
        <c:axPos val="l"/>
        <c:numFmt formatCode="m/d/yyyy" sourceLinked="0"/>
        <c:majorTickMark val="out"/>
        <c:minorTickMark val="none"/>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26295040"/>
        <c:crossesAt val="40544"/>
        <c:auto val="1"/>
        <c:lblAlgn val="ctr"/>
        <c:lblOffset val="100"/>
        <c:tickLblSkip val="1"/>
        <c:tickMarkSkip val="1"/>
        <c:noMultiLvlLbl val="0"/>
      </c:catAx>
      <c:valAx>
        <c:axId val="126295040"/>
        <c:scaling>
          <c:orientation val="minMax"/>
          <c:max val="42004"/>
          <c:min val="40544"/>
        </c:scaling>
        <c:delete val="1"/>
        <c:axPos val="b"/>
        <c:numFmt formatCode="yyyy\-mm\-dd;@" sourceLinked="1"/>
        <c:majorTickMark val="out"/>
        <c:minorTickMark val="none"/>
        <c:tickLblPos val="nextTo"/>
        <c:crossAx val="125308288"/>
        <c:crosses val="autoZero"/>
        <c:crossBetween val="between"/>
      </c:valAx>
      <c:valAx>
        <c:axId val="136501504"/>
        <c:scaling>
          <c:orientation val="minMax"/>
        </c:scaling>
        <c:delete val="1"/>
        <c:axPos val="b"/>
        <c:numFmt formatCode="yyyy\-mm\-dd\ hh:mm" sourceLinked="1"/>
        <c:majorTickMark val="out"/>
        <c:minorTickMark val="none"/>
        <c:tickLblPos val="nextTo"/>
        <c:crossAx val="125650048"/>
        <c:crosses val="autoZero"/>
        <c:crossBetween val="midCat"/>
      </c:valAx>
      <c:valAx>
        <c:axId val="125650048"/>
        <c:scaling>
          <c:orientation val="minMax"/>
          <c:max val="1"/>
          <c:min val="0"/>
        </c:scaling>
        <c:delete val="1"/>
        <c:axPos val="r"/>
        <c:numFmt formatCode="General" sourceLinked="1"/>
        <c:majorTickMark val="out"/>
        <c:minorTickMark val="none"/>
        <c:tickLblPos val="nextTo"/>
        <c:crossAx val="136501504"/>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
          <c:y val="0.93133887593659737"/>
          <c:w val="0.53277975709310099"/>
          <c:h val="3.6971803105617429E-2"/>
        </c:manualLayout>
      </c:layout>
      <c:overlay val="0"/>
    </c:legend>
    <c:plotVisOnly val="1"/>
    <c:dispBlanksAs val="gap"/>
    <c:showDLblsOverMax val="0"/>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08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407789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dirty="0" smtClean="0">
              <a:cs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latin typeface="Arial" charset="0"/>
              <a:ea typeface="Gulim"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zh-CN" sz="1800" b="1" dirty="0" smtClean="0">
                <a:latin typeface="Arial Narrow" pitchFamily="34" charset="0"/>
                <a:ea typeface="宋体"/>
                <a:cs typeface="宋体"/>
              </a:rPr>
              <a:t>OMA-TP-2014-0050</a:t>
            </a:r>
            <a:endParaRPr lang="en-US" altLang="zh-CN" sz="1800" b="1" dirty="0">
              <a:latin typeface="Arial Narrow" pitchFamily="34" charset="0"/>
              <a:ea typeface="宋体"/>
              <a:cs typeface="宋体"/>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Slide #</a:t>
            </a:r>
            <a:fld id="{C3166665-67FD-4042-9F6A-9F1B6614F500}"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[OMA-Template-TPslides-20120101-I]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dirty="0">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kennie.kwong@att.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Submitted To:	</a:t>
            </a:r>
            <a:r>
              <a:rPr lang="en-US" altLang="zh-CN" sz="2000" b="1" dirty="0" smtClean="0">
                <a:latin typeface="Tahoma" pitchFamily="34" charset="0"/>
                <a:ea typeface="宋体"/>
                <a:cs typeface="宋体"/>
              </a:rPr>
              <a:t>TP</a:t>
            </a:r>
            <a:endParaRPr lang="en-US" altLang="zh-CN" sz="20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Date:	</a:t>
            </a:r>
            <a:r>
              <a:rPr lang="en-US" altLang="zh-CN" sz="2000" b="1" dirty="0" smtClean="0">
                <a:latin typeface="Tahoma" pitchFamily="34" charset="0"/>
                <a:ea typeface="宋体"/>
                <a:cs typeface="宋体"/>
              </a:rPr>
              <a:t>20 </a:t>
            </a:r>
            <a:r>
              <a:rPr lang="en-US" altLang="zh-CN" sz="2000" b="1" dirty="0" smtClean="0">
                <a:latin typeface="Tahoma" pitchFamily="34" charset="0"/>
                <a:ea typeface="宋体"/>
                <a:cs typeface="宋体"/>
              </a:rPr>
              <a:t>Feb </a:t>
            </a:r>
            <a:r>
              <a:rPr lang="en-US" altLang="zh-CN" sz="2000" b="1" dirty="0">
                <a:latin typeface="Tahoma" pitchFamily="34" charset="0"/>
                <a:ea typeface="宋体"/>
                <a:cs typeface="宋体"/>
              </a:rPr>
              <a:t>2014</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Contact:	</a:t>
            </a:r>
            <a:r>
              <a:rPr lang="en-US" altLang="zh-CN" sz="2000" b="1" dirty="0" smtClean="0">
                <a:latin typeface="Tahoma" pitchFamily="34" charset="0"/>
                <a:ea typeface="宋体"/>
                <a:cs typeface="宋体"/>
              </a:rPr>
              <a:t>Kennie Kwong, AT&amp;T, </a:t>
            </a:r>
            <a:r>
              <a:rPr lang="en-US" altLang="zh-CN" sz="2000" b="1" dirty="0" smtClean="0">
                <a:latin typeface="Tahoma" pitchFamily="34" charset="0"/>
                <a:ea typeface="宋体"/>
                <a:cs typeface="宋体"/>
                <a:hlinkClick r:id="rId4"/>
              </a:rPr>
              <a:t>kennie.kwong@att.com</a:t>
            </a:r>
            <a:endParaRPr lang="en-US" altLang="zh-CN" sz="20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2000" b="1" dirty="0">
                <a:latin typeface="Tahoma" pitchFamily="34" charset="0"/>
                <a:ea typeface="宋体"/>
                <a:cs typeface="宋体"/>
              </a:rPr>
              <a:t>	Source:	</a:t>
            </a:r>
            <a:r>
              <a:rPr lang="en-US" altLang="zh-CN" sz="2000" b="1" dirty="0" smtClean="0">
                <a:latin typeface="Tahoma" pitchFamily="34" charset="0"/>
                <a:ea typeface="宋体"/>
                <a:cs typeface="宋体"/>
              </a:rPr>
              <a:t>CD-MC SWG</a:t>
            </a:r>
            <a:endParaRPr lang="en-US" altLang="zh-CN" sz="2000" b="1" dirty="0">
              <a:latin typeface="Tahoma" pitchFamily="34" charset="0"/>
              <a:ea typeface="宋体"/>
              <a:cs typeface="宋体"/>
            </a:endParaRP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2400" dirty="0" smtClean="0">
                <a:ea typeface="宋体"/>
                <a:cs typeface="宋体"/>
              </a:rPr>
              <a:t>OMA-TP-2014-0050-INP_Slip_Request_for_MC_V2_0</a:t>
            </a:r>
            <a:r>
              <a:rPr lang="en-US" altLang="zh-CN" sz="2800" dirty="0" smtClean="0">
                <a:ea typeface="宋体"/>
                <a:cs typeface="宋体"/>
              </a:rPr>
              <a:t/>
            </a:r>
            <a:br>
              <a:rPr lang="en-US" altLang="zh-CN" sz="2800" dirty="0" smtClean="0">
                <a:ea typeface="宋体"/>
                <a:cs typeface="宋体"/>
              </a:rPr>
            </a:br>
            <a:r>
              <a:rPr lang="en-US" altLang="zh-CN" sz="2800" dirty="0" smtClean="0">
                <a:ea typeface="宋体"/>
                <a:cs typeface="宋体"/>
              </a:rPr>
              <a:t/>
            </a:r>
            <a:br>
              <a:rPr lang="en-US" altLang="zh-CN" sz="2800" dirty="0" smtClean="0">
                <a:ea typeface="宋体"/>
                <a:cs typeface="宋体"/>
              </a:rPr>
            </a:br>
            <a:r>
              <a:rPr lang="en-US" altLang="zh-CN" sz="3600" dirty="0" smtClean="0">
                <a:ea typeface="宋体"/>
                <a:cs typeface="宋体"/>
              </a:rPr>
              <a:t>MC V2.0 </a:t>
            </a:r>
            <a:r>
              <a:rPr lang="en-US" altLang="zh-CN" sz="3600" dirty="0" smtClean="0">
                <a:ea typeface="宋体"/>
                <a:cs typeface="宋体"/>
              </a:rPr>
              <a:t>slip request</a:t>
            </a:r>
            <a:br>
              <a:rPr lang="en-US" altLang="zh-CN" sz="3600" dirty="0" smtClean="0">
                <a:ea typeface="宋体"/>
                <a:cs typeface="宋体"/>
              </a:rPr>
            </a:br>
            <a:r>
              <a:rPr lang="en-US" altLang="zh-CN" sz="700" dirty="0" smtClean="0">
                <a:ea typeface="宋体"/>
                <a:cs typeface="宋体"/>
              </a:rPr>
              <a:t/>
            </a:r>
            <a:br>
              <a:rPr lang="en-US" altLang="zh-CN" sz="700" dirty="0" smtClean="0">
                <a:ea typeface="宋体"/>
                <a:cs typeface="宋体"/>
              </a:rPr>
            </a:br>
            <a:r>
              <a:rPr lang="en-US" altLang="zh-CN" sz="700" dirty="0" smtClean="0">
                <a:ea typeface="宋体"/>
                <a:cs typeface="宋体"/>
              </a:rPr>
              <a:t/>
            </a:r>
            <a:br>
              <a:rPr lang="en-US" altLang="zh-CN" sz="700" dirty="0" smtClean="0">
                <a:ea typeface="宋体"/>
                <a:cs typeface="宋体"/>
              </a:rPr>
            </a:br>
            <a:r>
              <a:rPr lang="en-US" altLang="zh-CN" sz="700" dirty="0" smtClean="0">
                <a:ea typeface="宋体"/>
                <a:cs typeface="宋体"/>
              </a:rPr>
              <a:t/>
            </a:r>
            <a:br>
              <a:rPr lang="en-US" altLang="zh-CN" sz="700" dirty="0" smtClean="0">
                <a:ea typeface="宋体"/>
                <a:cs typeface="宋体"/>
              </a:rPr>
            </a:br>
            <a:endParaRPr lang="en-US" altLang="zh-CN" sz="3600" dirty="0" smtClean="0">
              <a:ea typeface="宋体"/>
              <a:cs typeface="宋体"/>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dirty="0">
              <a:solidFill>
                <a:srgbClr val="800000"/>
              </a:solidFill>
              <a:latin typeface="Tahoma" pitchFamily="34" charset="0"/>
              <a:ea typeface="宋体"/>
              <a:cs typeface="宋体"/>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dirty="0">
                <a:solidFill>
                  <a:srgbClr val="800000"/>
                </a:solidFill>
                <a:latin typeface="Tahoma" pitchFamily="34" charset="0"/>
                <a:ea typeface="宋体"/>
                <a:cs typeface="宋体"/>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dirty="0">
                <a:ea typeface="宋体"/>
                <a:cs typeface="Times New Roman" pitchFamily="18" charset="0"/>
              </a:rPr>
              <a:t>USE OF THIS DOCUMENT BY NON-OMA MEMBERS IS SUBJECT TO ALL OF THE TERMS AND CONDITIONS OF THE USE AGREEMENT (located at </a:t>
            </a:r>
            <a:r>
              <a:rPr lang="en-US" altLang="zh-CN" sz="900" dirty="0">
                <a:ea typeface="宋体"/>
                <a:cs typeface="Times New Roman" pitchFamily="18" charset="0"/>
                <a:hlinkClick r:id="rId5"/>
              </a:rPr>
              <a:t>http://www.openmobilealliance.org/UseAgreement.html</a:t>
            </a:r>
            <a:r>
              <a:rPr lang="en-US" altLang="zh-CN" sz="900" dirty="0">
                <a:ea typeface="宋体"/>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dirty="0">
                <a:ea typeface="宋体"/>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dirty="0">
                <a:ea typeface="宋体"/>
                <a:cs typeface="Times New Roman" pitchFamily="18" charset="0"/>
              </a:rPr>
              <a:t>Intellectual Property Rights</a:t>
            </a:r>
          </a:p>
          <a:p>
            <a:pPr defTabSz="762000" eaLnBrk="0" hangingPunct="0">
              <a:lnSpc>
                <a:spcPct val="90000"/>
              </a:lnSpc>
              <a:spcBef>
                <a:spcPct val="35000"/>
              </a:spcBef>
            </a:pPr>
            <a:r>
              <a:rPr lang="en-US" altLang="zh-CN" sz="900" dirty="0">
                <a:ea typeface="宋体"/>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185738" y="1100138"/>
            <a:ext cx="9177337" cy="5459412"/>
          </a:xfrm>
        </p:spPr>
        <p:txBody>
          <a:bodyPr/>
          <a:lstStyle/>
          <a:p>
            <a:pPr>
              <a:buFontTx/>
              <a:buNone/>
            </a:pPr>
            <a:r>
              <a:rPr lang="en-CA" altLang="zh-CN" sz="2800" dirty="0" smtClean="0">
                <a:ea typeface="SimSun" pitchFamily="2" charset="-122"/>
              </a:rPr>
              <a:t>New Candidate</a:t>
            </a:r>
            <a:r>
              <a:rPr lang="en-CA" altLang="ko-KR" sz="2800" dirty="0" smtClean="0">
                <a:ea typeface="Gulim" pitchFamily="34" charset="-127"/>
              </a:rPr>
              <a:t>/Approval</a:t>
            </a:r>
            <a:r>
              <a:rPr lang="en-CA" altLang="zh-CN" sz="2800" dirty="0" smtClean="0">
                <a:ea typeface="SimSun" pitchFamily="2" charset="-122"/>
              </a:rPr>
              <a:t> </a:t>
            </a:r>
            <a:r>
              <a:rPr lang="en-CA" altLang="zh-CN" sz="2800" dirty="0" smtClean="0">
                <a:ea typeface="SimSun" pitchFamily="2" charset="-122"/>
              </a:rPr>
              <a:t>Date </a:t>
            </a:r>
            <a:r>
              <a:rPr lang="en-CA" altLang="zh-CN" sz="2800" dirty="0" smtClean="0">
                <a:ea typeface="SimSun" pitchFamily="2" charset="-122"/>
              </a:rPr>
              <a:t>Request</a:t>
            </a:r>
            <a:r>
              <a:rPr lang="en-CA" altLang="ko-KR" sz="2800" dirty="0" smtClean="0">
                <a:ea typeface="Gulim" pitchFamily="34" charset="-127"/>
              </a:rPr>
              <a:t> for </a:t>
            </a:r>
            <a:r>
              <a:rPr lang="en-US" altLang="ko-KR" sz="2800" dirty="0" smtClean="0">
                <a:ea typeface="Gulim" pitchFamily="34" charset="-127"/>
              </a:rPr>
              <a:t>WI </a:t>
            </a:r>
            <a:r>
              <a:rPr lang="en-US" altLang="ko-KR" sz="2800" dirty="0" smtClean="0">
                <a:ea typeface="Gulim" pitchFamily="34" charset="-127"/>
              </a:rPr>
              <a:t>0251, MC V2.0</a:t>
            </a:r>
            <a:endParaRPr lang="en-US" altLang="ko-KR" sz="2800" dirty="0" smtClean="0">
              <a:ea typeface="Gulim" pitchFamily="34" charset="-127"/>
            </a:endParaRPr>
          </a:p>
          <a:p>
            <a:pPr>
              <a:buFontTx/>
              <a:buNone/>
            </a:pPr>
            <a:endParaRPr lang="en-CA" altLang="ko-KR" sz="2100" b="1" dirty="0" smtClean="0">
              <a:ea typeface="Gulim" pitchFamily="34" charset="-127"/>
            </a:endParaRPr>
          </a:p>
          <a:p>
            <a:pPr>
              <a:buFontTx/>
              <a:buNone/>
            </a:pPr>
            <a:r>
              <a:rPr lang="en-CA" altLang="ko-KR" sz="2000" b="1" dirty="0" smtClean="0">
                <a:ea typeface="Gulim" pitchFamily="34" charset="-127"/>
              </a:rPr>
              <a:t>Justification</a:t>
            </a:r>
            <a:r>
              <a:rPr lang="en-CA" altLang="zh-CN" sz="2000" b="1" dirty="0" smtClean="0">
                <a:ea typeface="SimSun" pitchFamily="2" charset="-122"/>
              </a:rPr>
              <a:t>:</a:t>
            </a:r>
          </a:p>
          <a:p>
            <a:pPr lvl="1">
              <a:lnSpc>
                <a:spcPct val="90000"/>
              </a:lnSpc>
            </a:pPr>
            <a:endParaRPr lang="en-CA" altLang="ko-KR" sz="2000" b="1" dirty="0" smtClean="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a:ea typeface="Gulim" pitchFamily="34" charset="-127"/>
            </a:endParaRPr>
          </a:p>
          <a:p>
            <a:pPr>
              <a:buFontTx/>
              <a:buNone/>
            </a:pPr>
            <a:endParaRPr lang="en-CA" altLang="ko-KR" sz="2000" b="1" dirty="0" smtClean="0">
              <a:ea typeface="Gulim" pitchFamily="34" charset="-127"/>
            </a:endParaRPr>
          </a:p>
          <a:p>
            <a:pPr>
              <a:buFontTx/>
              <a:buNone/>
            </a:pPr>
            <a:endParaRPr lang="en-CA" altLang="ko-KR" sz="2000" b="1" dirty="0" smtClean="0">
              <a:ea typeface="Gulim" pitchFamily="34" charset="-127"/>
            </a:endParaRPr>
          </a:p>
          <a:p>
            <a:pPr>
              <a:buFontTx/>
              <a:buNone/>
            </a:pPr>
            <a:r>
              <a:rPr lang="en-CA" altLang="ko-KR" sz="2000" b="1" dirty="0" smtClean="0">
                <a:ea typeface="Gulim" pitchFamily="34" charset="-127"/>
              </a:rPr>
              <a:t>WISPR </a:t>
            </a:r>
            <a:r>
              <a:rPr lang="en-CA" altLang="ko-KR" sz="2000" b="1" dirty="0" smtClean="0">
                <a:ea typeface="Gulim" pitchFamily="34" charset="-127"/>
              </a:rPr>
              <a:t>dates affected: </a:t>
            </a:r>
          </a:p>
          <a:p>
            <a:pPr lvl="1">
              <a:lnSpc>
                <a:spcPct val="90000"/>
              </a:lnSpc>
            </a:pPr>
            <a:r>
              <a:rPr lang="en-CA" altLang="ko-KR" sz="2000" dirty="0" smtClean="0">
                <a:ea typeface="Gulim" pitchFamily="34" charset="-127"/>
              </a:rPr>
              <a:t>Consistency review start: Existing Date: </a:t>
            </a:r>
            <a:r>
              <a:rPr lang="en-CA" altLang="ko-KR" sz="2000" dirty="0" smtClean="0">
                <a:solidFill>
                  <a:srgbClr val="FF0000"/>
                </a:solidFill>
                <a:ea typeface="Gulim" pitchFamily="34" charset="-127"/>
              </a:rPr>
              <a:t>2014-03-31 </a:t>
            </a:r>
            <a:r>
              <a:rPr lang="en-CA" altLang="ko-KR" sz="2000" dirty="0" smtClean="0">
                <a:ea typeface="Gulim" pitchFamily="34" charset="-127"/>
              </a:rPr>
              <a:t>-&gt;  New Dates: </a:t>
            </a:r>
            <a:r>
              <a:rPr lang="en-CA" altLang="ko-KR" sz="2000" dirty="0" smtClean="0">
                <a:solidFill>
                  <a:srgbClr val="FF0000"/>
                </a:solidFill>
                <a:ea typeface="Gulim" pitchFamily="34" charset="-127"/>
              </a:rPr>
              <a:t>2014-06-09</a:t>
            </a:r>
            <a:endParaRPr lang="en-CA" altLang="ko-KR" sz="2000" dirty="0" smtClean="0">
              <a:ea typeface="Gulim" pitchFamily="34" charset="-127"/>
            </a:endParaRPr>
          </a:p>
          <a:p>
            <a:pPr lvl="1">
              <a:lnSpc>
                <a:spcPct val="90000"/>
              </a:lnSpc>
            </a:pPr>
            <a:r>
              <a:rPr lang="en-CA" altLang="ko-KR" sz="2000" b="1" dirty="0" smtClean="0">
                <a:solidFill>
                  <a:srgbClr val="7030A0"/>
                </a:solidFill>
                <a:ea typeface="Gulim" pitchFamily="34" charset="-127"/>
              </a:rPr>
              <a:t>Release approved as candidate</a:t>
            </a:r>
            <a:r>
              <a:rPr lang="en-CA" altLang="ko-KR" sz="2000" dirty="0" smtClean="0">
                <a:ea typeface="Gulim" pitchFamily="34" charset="-127"/>
              </a:rPr>
              <a:t>: Existing Date: </a:t>
            </a:r>
            <a:r>
              <a:rPr lang="en-CA" altLang="ko-KR" sz="2000" dirty="0" smtClean="0">
                <a:solidFill>
                  <a:srgbClr val="FF0000"/>
                </a:solidFill>
                <a:ea typeface="Gulim" pitchFamily="34" charset="-127"/>
              </a:rPr>
              <a:t>2014-05-31</a:t>
            </a:r>
            <a:r>
              <a:rPr lang="en-CA" altLang="ko-KR" sz="2000" dirty="0" smtClean="0">
                <a:solidFill>
                  <a:schemeClr val="hlink"/>
                </a:solidFill>
                <a:ea typeface="Gulim" pitchFamily="34" charset="-127"/>
              </a:rPr>
              <a:t> </a:t>
            </a:r>
            <a:r>
              <a:rPr lang="en-CA" altLang="ko-KR" sz="2000" dirty="0" smtClean="0">
                <a:ea typeface="Gulim" pitchFamily="34" charset="-127"/>
              </a:rPr>
              <a:t>-&gt;  New Dates: </a:t>
            </a:r>
            <a:r>
              <a:rPr lang="en-CA" altLang="ko-KR" sz="2000" dirty="0" smtClean="0">
                <a:solidFill>
                  <a:srgbClr val="FF0000"/>
                </a:solidFill>
                <a:ea typeface="Gulim" pitchFamily="34" charset="-127"/>
              </a:rPr>
              <a:t>2014-07-31</a:t>
            </a:r>
            <a:endParaRPr lang="en-CA" altLang="ko-KR" dirty="0" smtClean="0">
              <a:solidFill>
                <a:srgbClr val="00B050"/>
              </a:solidFill>
              <a:ea typeface="Gulim" pitchFamily="34" charset="-127"/>
            </a:endParaRPr>
          </a:p>
          <a:p>
            <a:pPr lvl="1"/>
            <a:endParaRPr lang="en-CA" altLang="zh-CN" b="1" dirty="0" smtClean="0">
              <a:solidFill>
                <a:srgbClr val="00B050"/>
              </a:solidFill>
              <a:ea typeface="Gulim" pitchFamily="34" charset="-127"/>
            </a:endParaRPr>
          </a:p>
        </p:txBody>
      </p:sp>
      <p:sp>
        <p:nvSpPr>
          <p:cNvPr id="3075" name="Rectangle 3"/>
          <p:cNvSpPr>
            <a:spLocks noGrp="1" noChangeArrowheads="1"/>
          </p:cNvSpPr>
          <p:nvPr>
            <p:ph type="title"/>
          </p:nvPr>
        </p:nvSpPr>
        <p:spPr>
          <a:noFill/>
        </p:spPr>
        <p:txBody>
          <a:bodyPr/>
          <a:lstStyle/>
          <a:p>
            <a:r>
              <a:rPr lang="en-GB" altLang="ko-KR" dirty="0" smtClean="0">
                <a:ea typeface="Gulim" pitchFamily="34" charset="-127"/>
              </a:rPr>
              <a:t>WISPR date slips</a:t>
            </a:r>
            <a:r>
              <a:rPr lang="en-GB" altLang="zh-CN" dirty="0" smtClean="0">
                <a:ea typeface="SimSun" pitchFamily="2" charset="-122"/>
              </a:rPr>
              <a:t> for approval</a:t>
            </a:r>
          </a:p>
        </p:txBody>
      </p:sp>
      <p:graphicFrame>
        <p:nvGraphicFramePr>
          <p:cNvPr id="2" name="Table 1"/>
          <p:cNvGraphicFramePr>
            <a:graphicFrameLocks noGrp="1"/>
          </p:cNvGraphicFramePr>
          <p:nvPr>
            <p:extLst>
              <p:ext uri="{D42A27DB-BD31-4B8C-83A1-F6EECF244321}">
                <p14:modId xmlns:p14="http://schemas.microsoft.com/office/powerpoint/2010/main" val="2013120412"/>
              </p:ext>
            </p:extLst>
          </p:nvPr>
        </p:nvGraphicFramePr>
        <p:xfrm>
          <a:off x="414337" y="2444750"/>
          <a:ext cx="8686800" cy="2362200"/>
        </p:xfrm>
        <a:graphic>
          <a:graphicData uri="http://schemas.openxmlformats.org/drawingml/2006/table">
            <a:tbl>
              <a:tblPr>
                <a:tableStyleId>{5C22544A-7EE6-4342-B048-85BDC9FD1C3A}</a:tableStyleId>
              </a:tblPr>
              <a:tblGrid>
                <a:gridCol w="2479918"/>
                <a:gridCol w="6206882"/>
              </a:tblGrid>
              <a:tr h="1181100">
                <a:tc>
                  <a:txBody>
                    <a:bodyPr/>
                    <a:lstStyle/>
                    <a:p>
                      <a:pPr algn="l" fontAlgn="b"/>
                      <a:r>
                        <a:rPr lang="en-US" sz="1800" b="1" u="none" strike="noStrike" dirty="0">
                          <a:effectLst/>
                          <a:latin typeface="+mn-lt"/>
                        </a:rPr>
                        <a:t>Reason for delayed milestones</a:t>
                      </a:r>
                      <a:endParaRPr lang="en-US" sz="1800" b="1" i="0" u="none" strike="noStrike" dirty="0">
                        <a:effectLst/>
                        <a:latin typeface="+mn-lt"/>
                      </a:endParaRPr>
                    </a:p>
                  </a:txBody>
                  <a:tcPr marL="9525" marR="9525" marT="9525" marB="0" anchor="b"/>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800" u="none" strike="noStrike" dirty="0" smtClean="0">
                          <a:effectLst/>
                          <a:latin typeface="+mn-lt"/>
                        </a:rPr>
                        <a:t>MC V2.0 (after WI consolidation) has an external dependency on collecting GS1 Certified Data Aggregator (DA) requirements. GS1 Global Office has experienced significant delay in organising such players from different geographic regions; thus ER development is delayed.</a:t>
                      </a:r>
                      <a:endParaRPr lang="en-US" sz="1800" b="0" i="0" u="none" strike="noStrike" dirty="0">
                        <a:effectLst/>
                        <a:latin typeface="+mn-lt"/>
                      </a:endParaRPr>
                    </a:p>
                  </a:txBody>
                  <a:tcPr marL="9525" marR="9525" marT="9525" marB="0" anchor="b"/>
                </a:tc>
              </a:tr>
              <a:tr h="1181100">
                <a:tc>
                  <a:txBody>
                    <a:bodyPr/>
                    <a:lstStyle/>
                    <a:p>
                      <a:pPr algn="l" fontAlgn="b"/>
                      <a:r>
                        <a:rPr lang="en-US" sz="1800" b="1" u="none" strike="noStrike" dirty="0">
                          <a:effectLst/>
                          <a:latin typeface="+mn-lt"/>
                        </a:rPr>
                        <a:t>Corrective action</a:t>
                      </a:r>
                      <a:endParaRPr lang="en-US" sz="1800" b="1" i="0" u="none" strike="noStrike" dirty="0">
                        <a:effectLst/>
                        <a:latin typeface="+mn-lt"/>
                      </a:endParaRPr>
                    </a:p>
                  </a:txBody>
                  <a:tcPr marL="9525" marR="9525" marT="9525" marB="0" anchor="b"/>
                </a:tc>
                <a:tc>
                  <a:txBody>
                    <a:bodyPr/>
                    <a:lstStyle/>
                    <a:p>
                      <a:pPr algn="l" fontAlgn="b"/>
                      <a:r>
                        <a:rPr lang="en-US" sz="1800" b="0" i="0" u="none" strike="noStrike" dirty="0" smtClean="0">
                          <a:effectLst/>
                          <a:latin typeface="+mn-lt"/>
                        </a:rPr>
                        <a:t>GS1 Global Office has scheduled a special meeting with the DAs at their Global Standards Event (March 24-28, Atlanta) in which the DA community will attend. GS1 and OMA MC SWG plan to make substantial progress in the ER development at this meeting.</a:t>
                      </a:r>
                      <a:endParaRPr lang="en-US" sz="1800" b="0" i="0" u="none" strike="noStrike" dirty="0">
                        <a:effectLst/>
                        <a:latin typeface="+mn-lt"/>
                      </a:endParaRPr>
                    </a:p>
                  </a:txBody>
                  <a:tcPr marL="9525" marR="9525" marT="9525" marB="0" anchor="b"/>
                </a:tc>
              </a:tr>
            </a:tbl>
          </a:graphicData>
        </a:graphic>
      </p:graphicFrame>
    </p:spTree>
    <p:extLst>
      <p:ext uri="{BB962C8B-B14F-4D97-AF65-F5344CB8AC3E}">
        <p14:creationId xmlns:p14="http://schemas.microsoft.com/office/powerpoint/2010/main" val="40169477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Slip </a:t>
            </a:r>
            <a:r>
              <a:rPr lang="en-US" dirty="0" smtClean="0"/>
              <a:t>Report </a:t>
            </a:r>
            <a:endParaRPr lang="en-US" dirty="0" smtClean="0"/>
          </a:p>
        </p:txBody>
      </p:sp>
      <p:sp>
        <p:nvSpPr>
          <p:cNvPr id="5" name="Rectangle 64"/>
          <p:cNvSpPr>
            <a:spLocks noChangeArrowheads="1"/>
          </p:cNvSpPr>
          <p:nvPr/>
        </p:nvSpPr>
        <p:spPr bwMode="auto">
          <a:xfrm>
            <a:off x="185738" y="996950"/>
            <a:ext cx="5711825" cy="341313"/>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US" sz="1800" dirty="0"/>
              <a:t>MobileCodes 2.0 (WISPR last updated: </a:t>
            </a:r>
            <a:r>
              <a:rPr lang="en-US" sz="1800" dirty="0"/>
              <a:t>2014-02-20) </a:t>
            </a:r>
            <a:endParaRPr lang="en-US" altLang="zh-CN" sz="1800" dirty="0">
              <a:solidFill>
                <a:srgbClr val="000066"/>
              </a:solidFill>
              <a:ea typeface="宋体" charset="-122"/>
            </a:endParaRPr>
          </a:p>
        </p:txBody>
      </p:sp>
      <p:sp>
        <p:nvSpPr>
          <p:cNvPr id="6" name="TextBox 7"/>
          <p:cNvSpPr txBox="1">
            <a:spLocks noChangeArrowheads="1"/>
          </p:cNvSpPr>
          <p:nvPr/>
        </p:nvSpPr>
        <p:spPr bwMode="auto">
          <a:xfrm>
            <a:off x="1404938" y="1377950"/>
            <a:ext cx="1235075" cy="1531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a:t>
            </a:r>
          </a:p>
          <a:p>
            <a:pPr algn="ctr"/>
            <a:endParaRPr lang="en-US" sz="1200" dirty="0"/>
          </a:p>
          <a:p>
            <a:pPr algn="ctr"/>
            <a:r>
              <a:rPr lang="en-US" sz="1200" dirty="0"/>
              <a:t>for</a:t>
            </a:r>
          </a:p>
          <a:p>
            <a:pPr algn="ctr"/>
            <a:endParaRPr lang="en-US" sz="1200" dirty="0"/>
          </a:p>
          <a:p>
            <a:pPr algn="ctr"/>
            <a:r>
              <a:rPr lang="en-US" sz="1200" dirty="0"/>
              <a:t>MC V2.0</a:t>
            </a:r>
          </a:p>
          <a:p>
            <a:pPr algn="ctr"/>
            <a:endParaRPr lang="en-US" sz="1200" dirty="0"/>
          </a:p>
          <a:p>
            <a:pPr algn="ctr"/>
            <a:r>
              <a:rPr lang="en-US" sz="1200" dirty="0"/>
              <a:t>Combined ER</a:t>
            </a:r>
          </a:p>
          <a:p>
            <a:pPr algn="ctr"/>
            <a:endParaRPr lang="en-US" sz="1200" dirty="0"/>
          </a:p>
          <a:p>
            <a:pPr algn="ctr"/>
            <a:endParaRPr lang="en-US" sz="400" dirty="0"/>
          </a:p>
        </p:txBody>
      </p:sp>
      <p:sp>
        <p:nvSpPr>
          <p:cNvPr id="7" name="TextBox 7"/>
          <p:cNvSpPr txBox="1">
            <a:spLocks noChangeArrowheads="1"/>
          </p:cNvSpPr>
          <p:nvPr/>
        </p:nvSpPr>
        <p:spPr bwMode="auto">
          <a:xfrm>
            <a:off x="1589088" y="3730625"/>
            <a:ext cx="1720850" cy="314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endParaRPr lang="en-US" sz="400" dirty="0"/>
          </a:p>
          <a:p>
            <a:r>
              <a:rPr lang="en-US" sz="1200" dirty="0"/>
              <a:t>  N/A for MC V2.0 ER</a:t>
            </a:r>
            <a:endParaRPr lang="en-US" sz="400" dirty="0"/>
          </a:p>
        </p:txBody>
      </p:sp>
      <p:graphicFrame>
        <p:nvGraphicFramePr>
          <p:cNvPr id="8" name="Chart 7"/>
          <p:cNvGraphicFramePr>
            <a:graphicFrameLocks/>
          </p:cNvGraphicFramePr>
          <p:nvPr>
            <p:extLst>
              <p:ext uri="{D42A27DB-BD31-4B8C-83A1-F6EECF244321}">
                <p14:modId xmlns:p14="http://schemas.microsoft.com/office/powerpoint/2010/main" val="1134365515"/>
              </p:ext>
            </p:extLst>
          </p:nvPr>
        </p:nvGraphicFramePr>
        <p:xfrm>
          <a:off x="150132" y="1391557"/>
          <a:ext cx="9144000" cy="381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e 8"/>
          <p:cNvGraphicFramePr>
            <a:graphicFrameLocks noGrp="1"/>
          </p:cNvGraphicFramePr>
          <p:nvPr/>
        </p:nvGraphicFramePr>
        <p:xfrm>
          <a:off x="719138" y="5416550"/>
          <a:ext cx="8000999" cy="1066800"/>
        </p:xfrm>
        <a:graphic>
          <a:graphicData uri="http://schemas.openxmlformats.org/drawingml/2006/table">
            <a:tbl>
              <a:tblPr>
                <a:tableStyleId>{5C22544A-7EE6-4342-B048-85BDC9FD1C3A}</a:tableStyleId>
              </a:tblPr>
              <a:tblGrid>
                <a:gridCol w="2276707"/>
                <a:gridCol w="1235927"/>
                <a:gridCol w="1470102"/>
                <a:gridCol w="1548161"/>
                <a:gridCol w="1470102"/>
              </a:tblGrid>
              <a:tr h="266700">
                <a:tc>
                  <a:txBody>
                    <a:bodyPr/>
                    <a:lstStyle/>
                    <a:p>
                      <a:pPr algn="ctr" fontAlgn="b"/>
                      <a:r>
                        <a:rPr lang="en-US" sz="1600" u="none" strike="noStrike" dirty="0">
                          <a:effectLst/>
                        </a:rPr>
                        <a:t>Milestone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Original Date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Current Target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Proposed Target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Slippage</a:t>
                      </a:r>
                      <a:endParaRPr lang="en-US" sz="1600" b="1"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RD as </a:t>
                      </a:r>
                      <a:r>
                        <a:rPr lang="en-US" sz="1600" u="none" strike="noStrike" dirty="0" smtClean="0">
                          <a:effectLst/>
                        </a:rPr>
                        <a:t>candidate </a:t>
                      </a:r>
                      <a:r>
                        <a:rPr lang="en-US" sz="1600" u="none" strike="noStrike" dirty="0" smtClean="0">
                          <a:solidFill>
                            <a:srgbClr val="C00000"/>
                          </a:solidFill>
                          <a:effectLst/>
                        </a:rPr>
                        <a:t>(n/a</a:t>
                      </a:r>
                      <a:r>
                        <a:rPr lang="en-US" sz="1600" u="none" strike="noStrike" baseline="0" dirty="0" smtClean="0">
                          <a:solidFill>
                            <a:srgbClr val="C00000"/>
                          </a:solidFill>
                          <a:effectLst/>
                        </a:rPr>
                        <a:t> for ER</a:t>
                      </a:r>
                      <a:r>
                        <a:rPr lang="en-US" sz="1600" u="none" strike="noStrike" dirty="0" smtClean="0">
                          <a:solidFill>
                            <a:srgbClr val="C00000"/>
                          </a:solidFill>
                          <a:effectLst/>
                        </a:rPr>
                        <a:t>)</a:t>
                      </a:r>
                      <a:endParaRPr lang="en-US" sz="1600" b="1" i="0" u="none" strike="noStrike" dirty="0">
                        <a:solidFill>
                          <a:srgbClr val="C00000"/>
                        </a:solidFill>
                        <a:effectLst/>
                        <a:latin typeface="Verdana"/>
                      </a:endParaRPr>
                    </a:p>
                  </a:txBody>
                  <a:tcPr marL="9525" marR="9525" marT="9525" marB="0" anchor="b"/>
                </a:tc>
                <a:tc>
                  <a:txBody>
                    <a:bodyPr/>
                    <a:lstStyle/>
                    <a:p>
                      <a:pPr algn="ctr" fontAlgn="b"/>
                      <a:r>
                        <a:rPr lang="en-US" sz="1600" u="none" strike="noStrike" dirty="0">
                          <a:effectLst/>
                        </a:rPr>
                        <a:t>2011-12-28</a:t>
                      </a:r>
                      <a:endParaRPr lang="en-US" sz="1600" b="0" i="0" u="none" strike="noStrike" dirty="0">
                        <a:effectLst/>
                        <a:latin typeface="Verdana"/>
                      </a:endParaRPr>
                    </a:p>
                  </a:txBody>
                  <a:tcPr marL="9525" marR="9525" marT="9525" marB="0" anchor="b">
                    <a:solidFill>
                      <a:schemeClr val="tx1">
                        <a:lumMod val="65000"/>
                        <a:lumOff val="35000"/>
                      </a:schemeClr>
                    </a:solidFill>
                  </a:tcPr>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AD as </a:t>
                      </a:r>
                      <a:r>
                        <a:rPr lang="en-US" sz="1600" u="none" strike="noStrike" dirty="0" smtClean="0">
                          <a:effectLst/>
                        </a:rPr>
                        <a:t>candidate </a:t>
                      </a:r>
                      <a:r>
                        <a:rPr lang="en-US" sz="1600" u="none" strike="noStrike" dirty="0" smtClean="0">
                          <a:solidFill>
                            <a:srgbClr val="C00000"/>
                          </a:solidFill>
                          <a:effectLst/>
                        </a:rPr>
                        <a:t>(n/a</a:t>
                      </a:r>
                      <a:r>
                        <a:rPr lang="en-US" sz="1600" u="none" strike="noStrike" baseline="0" dirty="0" smtClean="0">
                          <a:solidFill>
                            <a:srgbClr val="C00000"/>
                          </a:solidFill>
                          <a:effectLst/>
                        </a:rPr>
                        <a:t> for ER</a:t>
                      </a:r>
                      <a:r>
                        <a:rPr lang="en-US" sz="1600" u="none" strike="noStrike" dirty="0" smtClean="0">
                          <a:solidFill>
                            <a:srgbClr val="C00000"/>
                          </a:solidFill>
                          <a:effectLst/>
                        </a:rPr>
                        <a:t>)</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a:effectLst/>
                        </a:rPr>
                        <a:t>2012-05-31</a:t>
                      </a:r>
                      <a:endParaRPr lang="en-US" sz="1600" b="0" i="0" u="none" strike="noStrike" dirty="0">
                        <a:effectLst/>
                        <a:latin typeface="Verdana"/>
                      </a:endParaRPr>
                    </a:p>
                  </a:txBody>
                  <a:tcPr marL="9525" marR="9525" marT="9525" marB="0" anchor="b">
                    <a:solidFill>
                      <a:schemeClr val="tx1">
                        <a:lumMod val="65000"/>
                        <a:lumOff val="35000"/>
                      </a:schemeClr>
                    </a:solidFill>
                  </a:tcPr>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 </a:t>
                      </a:r>
                      <a:endParaRPr lang="en-US" sz="1600" b="0" i="0" u="none" strike="noStrike" dirty="0">
                        <a:effectLst/>
                        <a:latin typeface="Verdana"/>
                      </a:endParaRPr>
                    </a:p>
                  </a:txBody>
                  <a:tcPr marL="9525" marR="9525" marT="9525" marB="0" anchor="b"/>
                </a:tc>
              </a:tr>
              <a:tr h="266700">
                <a:tc>
                  <a:txBody>
                    <a:bodyPr/>
                    <a:lstStyle/>
                    <a:p>
                      <a:pPr algn="l" fontAlgn="b"/>
                      <a:r>
                        <a:rPr lang="en-US" sz="1600" u="none" strike="noStrike" dirty="0">
                          <a:effectLst/>
                        </a:rPr>
                        <a:t>ERP/RRP as </a:t>
                      </a:r>
                      <a:r>
                        <a:rPr lang="en-US" sz="1600" u="none" strike="noStrike" dirty="0" smtClean="0">
                          <a:effectLst/>
                        </a:rPr>
                        <a:t>candidate</a:t>
                      </a:r>
                      <a:endParaRPr lang="en-US" sz="1600" b="1" i="0" u="none" strike="noStrike" dirty="0">
                        <a:effectLst/>
                        <a:latin typeface="Verdana"/>
                      </a:endParaRPr>
                    </a:p>
                  </a:txBody>
                  <a:tcPr marL="9525" marR="9525" marT="9525" marB="0" anchor="b"/>
                </a:tc>
                <a:tc>
                  <a:txBody>
                    <a:bodyPr/>
                    <a:lstStyle/>
                    <a:p>
                      <a:pPr algn="ctr" fontAlgn="b"/>
                      <a:r>
                        <a:rPr lang="en-US" sz="1600" u="none" strike="noStrike" dirty="0" smtClean="0">
                          <a:effectLst/>
                        </a:rPr>
                        <a:t>2013-09-22</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effectLst/>
                        </a:rPr>
                        <a:t>2014-05-31</a:t>
                      </a:r>
                      <a:endParaRPr lang="en-US" sz="1600" b="0" i="0" u="none" strike="noStrike" dirty="0">
                        <a:effectLst/>
                        <a:latin typeface="Verdana"/>
                      </a:endParaRPr>
                    </a:p>
                  </a:txBody>
                  <a:tcPr marL="9525" marR="9525" marT="9525" marB="0" anchor="b"/>
                </a:tc>
                <a:tc>
                  <a:txBody>
                    <a:bodyPr/>
                    <a:lstStyle/>
                    <a:p>
                      <a:pPr algn="ctr" fontAlgn="b"/>
                      <a:r>
                        <a:rPr lang="en-US" sz="1600" u="none" strike="noStrike" dirty="0">
                          <a:solidFill>
                            <a:srgbClr val="C00000"/>
                          </a:solidFill>
                          <a:effectLst/>
                        </a:rPr>
                        <a:t>2014-07-31</a:t>
                      </a:r>
                      <a:endParaRPr lang="en-US" sz="1600" b="0" i="0" u="none" strike="noStrike" dirty="0">
                        <a:solidFill>
                          <a:srgbClr val="C00000"/>
                        </a:solidFill>
                        <a:effectLst/>
                        <a:latin typeface="Verdana"/>
                      </a:endParaRPr>
                    </a:p>
                  </a:txBody>
                  <a:tcPr marL="9525" marR="9525" marT="9525" marB="0" anchor="b"/>
                </a:tc>
                <a:tc>
                  <a:txBody>
                    <a:bodyPr/>
                    <a:lstStyle/>
                    <a:p>
                      <a:pPr algn="ctr" fontAlgn="b"/>
                      <a:r>
                        <a:rPr lang="en-US" sz="1600" u="none" strike="noStrike" dirty="0">
                          <a:effectLst/>
                        </a:rPr>
                        <a:t>2 months</a:t>
                      </a:r>
                      <a:endParaRPr lang="en-US" sz="1600" b="0" i="0" u="none" strike="noStrike" dirty="0">
                        <a:effectLst/>
                        <a:latin typeface="Verdana"/>
                      </a:endParaRPr>
                    </a:p>
                  </a:txBody>
                  <a:tcPr marL="9525" marR="9525" marT="9525" marB="0" anchor="b"/>
                </a:tc>
              </a:tr>
            </a:tbl>
          </a:graphicData>
        </a:graphic>
      </p:graphicFrame>
      <p:sp>
        <p:nvSpPr>
          <p:cNvPr id="10" name="TextBox 7"/>
          <p:cNvSpPr txBox="1">
            <a:spLocks noChangeArrowheads="1"/>
          </p:cNvSpPr>
          <p:nvPr/>
        </p:nvSpPr>
        <p:spPr bwMode="auto">
          <a:xfrm>
            <a:off x="1328738" y="1530350"/>
            <a:ext cx="1349375" cy="479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for MC V2.0 Combined ER</a:t>
            </a:r>
            <a:endParaRPr lang="en-US" sz="400" dirty="0"/>
          </a:p>
        </p:txBody>
      </p:sp>
      <p:sp>
        <p:nvSpPr>
          <p:cNvPr id="11" name="TextBox 7"/>
          <p:cNvSpPr txBox="1">
            <a:spLocks noChangeArrowheads="1"/>
          </p:cNvSpPr>
          <p:nvPr/>
        </p:nvSpPr>
        <p:spPr bwMode="auto">
          <a:xfrm>
            <a:off x="1350963" y="2673350"/>
            <a:ext cx="1349375" cy="479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ctr"/>
            <a:endParaRPr lang="en-US" sz="400" dirty="0"/>
          </a:p>
          <a:p>
            <a:pPr algn="ctr"/>
            <a:r>
              <a:rPr lang="en-US" sz="1200" dirty="0"/>
              <a:t>n/a for MC V2.0 Combined ER</a:t>
            </a:r>
            <a:endParaRPr lang="en-US" sz="400" dirty="0"/>
          </a:p>
        </p:txBody>
      </p:sp>
      <p:cxnSp>
        <p:nvCxnSpPr>
          <p:cNvPr id="12" name="Straight Arrow Connector 8"/>
          <p:cNvCxnSpPr>
            <a:cxnSpLocks noChangeShapeType="1"/>
          </p:cNvCxnSpPr>
          <p:nvPr/>
        </p:nvCxnSpPr>
        <p:spPr bwMode="auto">
          <a:xfrm flipH="1">
            <a:off x="5751513" y="3730625"/>
            <a:ext cx="146050" cy="171450"/>
          </a:xfrm>
          <a:prstGeom prst="straightConnector1">
            <a:avLst/>
          </a:prstGeom>
          <a:noFill/>
          <a:ln w="12700" algn="ctr">
            <a:solidFill>
              <a:schemeClr val="tx1"/>
            </a:solidFill>
            <a:round/>
            <a:headEnd/>
            <a:tailEnd type="arrow" w="med" len="med"/>
          </a:ln>
        </p:spPr>
      </p:cxnSp>
      <p:sp>
        <p:nvSpPr>
          <p:cNvPr id="13" name="TextBox 13"/>
          <p:cNvSpPr txBox="1">
            <a:spLocks noChangeArrowheads="1"/>
          </p:cNvSpPr>
          <p:nvPr/>
        </p:nvSpPr>
        <p:spPr bwMode="auto">
          <a:xfrm>
            <a:off x="4994275" y="3502025"/>
            <a:ext cx="2125663"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sz="1400" dirty="0"/>
              <a:t>Prior to WI consolidation</a:t>
            </a:r>
          </a:p>
        </p:txBody>
      </p:sp>
    </p:spTree>
    <p:extLst>
      <p:ext uri="{BB962C8B-B14F-4D97-AF65-F5344CB8AC3E}">
        <p14:creationId xmlns:p14="http://schemas.microsoft.com/office/powerpoint/2010/main" val="2222670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p:txBody>
          <a:bodyPr/>
          <a:lstStyle/>
          <a:p>
            <a:r>
              <a:rPr lang="en-GB" altLang="ko-KR" dirty="0" smtClean="0">
                <a:ea typeface="굴림"/>
                <a:cs typeface="굴림"/>
              </a:rPr>
              <a:t>Recommendation</a:t>
            </a:r>
            <a:endParaRPr lang="en-GB" altLang="zh-CN" dirty="0" smtClean="0">
              <a:ea typeface="宋体"/>
              <a:cs typeface="宋体"/>
            </a:endParaRPr>
          </a:p>
        </p:txBody>
      </p:sp>
      <p:sp>
        <p:nvSpPr>
          <p:cNvPr id="22530"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a:cs typeface="굴림"/>
              </a:rPr>
              <a:t>TP is kindly requested to agree on the new WISPR dates for the </a:t>
            </a:r>
            <a:r>
              <a:rPr lang="en-GB" altLang="ko-KR" sz="2400" dirty="0" smtClean="0">
                <a:solidFill>
                  <a:srgbClr val="01186C"/>
                </a:solidFill>
                <a:ea typeface="굴림"/>
                <a:cs typeface="굴림"/>
              </a:rPr>
              <a:t>MC V2.0</a:t>
            </a:r>
            <a:r>
              <a:rPr lang="en-US" altLang="ko-KR" sz="2400" dirty="0" smtClean="0">
                <a:solidFill>
                  <a:srgbClr val="01186C"/>
                </a:solidFill>
                <a:ea typeface="굴림"/>
                <a:cs typeface="굴림"/>
              </a:rPr>
              <a:t> Enabler Release </a:t>
            </a:r>
            <a:r>
              <a:rPr lang="en-GB" altLang="ko-KR" sz="2400" dirty="0" smtClean="0">
                <a:solidFill>
                  <a:srgbClr val="01186C"/>
                </a:solidFill>
                <a:ea typeface="굴림"/>
                <a:cs typeface="굴림"/>
              </a:rPr>
              <a:t>work (WI 0251 post-consolidation).</a:t>
            </a:r>
            <a:endParaRPr lang="en-GB" altLang="ko-KR" sz="2400" dirty="0" smtClean="0">
              <a:solidFill>
                <a:srgbClr val="01186C"/>
              </a:solidFill>
              <a:ea typeface="굴림"/>
              <a:cs typeface="굴림"/>
            </a:endParaRPr>
          </a:p>
          <a:p>
            <a:pPr marL="0" indent="0">
              <a:buFontTx/>
              <a:buNone/>
            </a:pPr>
            <a:endParaRPr lang="en-GB" altLang="zh-CN" sz="2400" dirty="0" smtClean="0">
              <a:solidFill>
                <a:srgbClr val="01186C"/>
              </a:solidFill>
              <a:ea typeface="宋体"/>
              <a:cs typeface="宋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494</TotalTime>
  <Pages>15</Pages>
  <Words>437</Words>
  <Application>Microsoft Office PowerPoint</Application>
  <PresentationFormat>Custom</PresentationFormat>
  <Paragraphs>68</Paragraphs>
  <Slides>4</Slides>
  <Notes>3</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OMA-TP-2014-0050-INP_Slip_Request_for_MC_V2_0  MC V2.0 slip request    </vt:lpstr>
      <vt:lpstr>WISPR date slips for approval</vt:lpstr>
      <vt:lpstr>Slip Report </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Kennie Y Kwong</cp:lastModifiedBy>
  <cp:revision>562</cp:revision>
  <cp:lastPrinted>1999-04-27T06:51:51Z</cp:lastPrinted>
  <dcterms:created xsi:type="dcterms:W3CDTF">2002-03-19T14:05:12Z</dcterms:created>
  <dcterms:modified xsi:type="dcterms:W3CDTF">2014-02-20T17:59:28Z</dcterms:modified>
</cp:coreProperties>
</file>