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1" r:id="rId2"/>
  </p:sldMasterIdLst>
  <p:notesMasterIdLst>
    <p:notesMasterId r:id="rId15"/>
  </p:notesMasterIdLst>
  <p:sldIdLst>
    <p:sldId id="272" r:id="rId3"/>
    <p:sldId id="256" r:id="rId4"/>
    <p:sldId id="257" r:id="rId5"/>
    <p:sldId id="258" r:id="rId6"/>
    <p:sldId id="259" r:id="rId7"/>
    <p:sldId id="267" r:id="rId8"/>
    <p:sldId id="271" r:id="rId9"/>
    <p:sldId id="260" r:id="rId10"/>
    <p:sldId id="268" r:id="rId11"/>
    <p:sldId id="270" r:id="rId12"/>
    <p:sldId id="265" r:id="rId13"/>
    <p:sldId id="266" r:id="rId1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597A0"/>
    <a:srgbClr val="C00000"/>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6646" autoAdjust="0"/>
    <p:restoredTop sz="89661" autoAdjust="0"/>
  </p:normalViewPr>
  <p:slideViewPr>
    <p:cSldViewPr snapToGrid="0" snapToObjects="1">
      <p:cViewPr varScale="1">
        <p:scale>
          <a:sx n="64" d="100"/>
          <a:sy n="64" d="100"/>
        </p:scale>
        <p:origin x="-1248"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t-E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1FBD509-1F69-4F25-974C-8C5FAFE487EC}" type="datetimeFigureOut">
              <a:rPr lang="et-EE" smtClean="0"/>
              <a:t>2.06.2014</a:t>
            </a:fld>
            <a:endParaRPr lang="et-EE"/>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t-E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t-E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t-E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A697F5A-C54B-439D-8F7D-440049977340}" type="slidenum">
              <a:rPr lang="et-EE" smtClean="0"/>
              <a:t>‹#›</a:t>
            </a:fld>
            <a:endParaRPr lang="et-EE"/>
          </a:p>
        </p:txBody>
      </p:sp>
    </p:spTree>
    <p:extLst>
      <p:ext uri="{BB962C8B-B14F-4D97-AF65-F5344CB8AC3E}">
        <p14:creationId xmlns:p14="http://schemas.microsoft.com/office/powerpoint/2010/main" val="40825799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t-EE" dirty="0" smtClean="0"/>
              <a:t>Mobile operators</a:t>
            </a:r>
            <a:r>
              <a:rPr lang="et-EE" baseline="0" dirty="0" smtClean="0"/>
              <a:t> already processed more than 5 billion USD for spending on digital gaming in 2013.</a:t>
            </a:r>
          </a:p>
          <a:p>
            <a:r>
              <a:rPr lang="et-EE" baseline="0" dirty="0" smtClean="0"/>
              <a:t>However, the market could be much bigger – platforms (Google, Apple, Microsoft); digital content (music, e-books, video); physical goods. </a:t>
            </a:r>
          </a:p>
          <a:p>
            <a:r>
              <a:rPr lang="et-EE" baseline="0" dirty="0" smtClean="0"/>
              <a:t>There are several key reasons why app developers &amp; platforms are currently not using carrier billing as much as they could be using.</a:t>
            </a:r>
          </a:p>
        </p:txBody>
      </p:sp>
      <p:sp>
        <p:nvSpPr>
          <p:cNvPr id="4" name="Slide Number Placeholder 3"/>
          <p:cNvSpPr>
            <a:spLocks noGrp="1"/>
          </p:cNvSpPr>
          <p:nvPr>
            <p:ph type="sldNum" sz="quarter" idx="10"/>
          </p:nvPr>
        </p:nvSpPr>
        <p:spPr/>
        <p:txBody>
          <a:bodyPr/>
          <a:lstStyle/>
          <a:p>
            <a:fld id="{CA697F5A-C54B-439D-8F7D-440049977340}" type="slidenum">
              <a:rPr lang="et-EE" smtClean="0"/>
              <a:t>5</a:t>
            </a:fld>
            <a:endParaRPr lang="et-EE"/>
          </a:p>
        </p:txBody>
      </p:sp>
    </p:spTree>
    <p:extLst>
      <p:ext uri="{BB962C8B-B14F-4D97-AF65-F5344CB8AC3E}">
        <p14:creationId xmlns:p14="http://schemas.microsoft.com/office/powerpoint/2010/main" val="4022616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t-EE" dirty="0" smtClean="0"/>
              <a:t>Most developers don’t want to integrate</a:t>
            </a:r>
            <a:r>
              <a:rPr lang="et-EE" baseline="0" dirty="0" smtClean="0"/>
              <a:t> each operator separately – they have little awareness of the telco industry &amp; lack technical knowledge = it takes very much time and each integration adds just one operator in one country. Even if group API covers several countries, it still makes only 5% of potential reach for global app developer. </a:t>
            </a:r>
          </a:p>
          <a:p>
            <a:endParaRPr lang="et-EE" baseline="0" dirty="0" smtClean="0"/>
          </a:p>
          <a:p>
            <a:r>
              <a:rPr lang="et-EE" baseline="0" dirty="0" smtClean="0"/>
              <a:t>It makes sense for developers to integrate carriers directly only if: (1) they only have business in one/few countries or (2) carrier billing is their biggest (or only) source of revenue. For most merchants, this is not the case.</a:t>
            </a:r>
          </a:p>
          <a:p>
            <a:endParaRPr lang="et-EE" baseline="0" dirty="0" smtClean="0"/>
          </a:p>
          <a:p>
            <a:r>
              <a:rPr lang="et-EE" baseline="0" dirty="0" smtClean="0"/>
              <a:t>Most bigger developers go through aggregators like Fortumo who provide large-scale coverage through one integration for the merchant.</a:t>
            </a:r>
          </a:p>
          <a:p>
            <a:endParaRPr lang="et-EE" baseline="0" dirty="0" smtClean="0"/>
          </a:p>
          <a:p>
            <a:r>
              <a:rPr lang="et-EE" baseline="0" dirty="0" smtClean="0"/>
              <a:t>In additional to easy charging and competitive payouts, another main thing expected from carriers by major developers is special promotions and marketing for their apps.</a:t>
            </a:r>
          </a:p>
          <a:p>
            <a:endParaRPr lang="et-EE" dirty="0" smtClean="0"/>
          </a:p>
          <a:p>
            <a:r>
              <a:rPr lang="et-EE" dirty="0" smtClean="0"/>
              <a:t>Fortumo’s partnerships with carriers enable to arrange such</a:t>
            </a:r>
            <a:r>
              <a:rPr lang="et-EE" baseline="0" dirty="0" smtClean="0"/>
              <a:t> marketin support, examples from </a:t>
            </a:r>
            <a:r>
              <a:rPr lang="et-EE" dirty="0" smtClean="0"/>
              <a:t>Singapore and Turkey later.</a:t>
            </a:r>
          </a:p>
        </p:txBody>
      </p:sp>
      <p:sp>
        <p:nvSpPr>
          <p:cNvPr id="4" name="Slide Number Placeholder 3"/>
          <p:cNvSpPr>
            <a:spLocks noGrp="1"/>
          </p:cNvSpPr>
          <p:nvPr>
            <p:ph type="sldNum" sz="quarter" idx="10"/>
          </p:nvPr>
        </p:nvSpPr>
        <p:spPr/>
        <p:txBody>
          <a:bodyPr/>
          <a:lstStyle/>
          <a:p>
            <a:fld id="{CA697F5A-C54B-439D-8F7D-440049977340}" type="slidenum">
              <a:rPr lang="et-EE" smtClean="0"/>
              <a:t>6</a:t>
            </a:fld>
            <a:endParaRPr lang="et-EE"/>
          </a:p>
        </p:txBody>
      </p:sp>
    </p:spTree>
    <p:extLst>
      <p:ext uri="{BB962C8B-B14F-4D97-AF65-F5344CB8AC3E}">
        <p14:creationId xmlns:p14="http://schemas.microsoft.com/office/powerpoint/2010/main" val="42437087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t-EE" sz="1200" b="1" dirty="0" smtClean="0"/>
              <a:t>70-30 revenue split</a:t>
            </a:r>
            <a:r>
              <a:rPr lang="et-EE" sz="1200" dirty="0" smtClean="0"/>
              <a:t>: First and foremost, developers expect at least a 70% payout from carrier billing – this is the standard that Google and Apple have set and most developers are not interested in adding carrier billing when payouts are below</a:t>
            </a:r>
            <a:r>
              <a:rPr lang="et-EE" sz="1200" baseline="0" dirty="0" smtClean="0"/>
              <a:t> this. Additionally, for digital content (movies, e-books &amp; videos) the payouts definitely need to be higher as merchants pay licensing fees and lower </a:t>
            </a:r>
            <a:endParaRPr lang="et-EE" sz="1200" dirty="0" smtClean="0"/>
          </a:p>
          <a:p>
            <a:endParaRPr lang="et-EE" sz="1200" dirty="0" smtClean="0"/>
          </a:p>
          <a:p>
            <a:r>
              <a:rPr lang="et-EE" sz="1200" b="1" dirty="0" smtClean="0"/>
              <a:t>Direct Carrier Billing</a:t>
            </a:r>
            <a:r>
              <a:rPr lang="et-EE" sz="1200" dirty="0" smtClean="0"/>
              <a:t>:</a:t>
            </a:r>
            <a:r>
              <a:rPr lang="et-EE" sz="1200" baseline="0" dirty="0" smtClean="0"/>
              <a:t> Premium SMS has received a bad reputation among merchants due to its historical background and in talks with many major merchants, their choice often depends upon whether an operator is able to provide direct carrier billing or not. While Premium SMS works fine in the context of the modern app ecosystem (and in countries with low bandwidth coverage works better than DCB) merchants are still sometimes convinvced that only DCB works for them. So operators need to think about this and if they don’t have DCB capabilty, they need to start developing it. </a:t>
            </a:r>
          </a:p>
          <a:p>
            <a:endParaRPr lang="et-EE" sz="1200" baseline="0" dirty="0" smtClean="0"/>
          </a:p>
          <a:p>
            <a:r>
              <a:rPr lang="et-EE" sz="1200" b="1" dirty="0" smtClean="0"/>
              <a:t>Technical flexibility</a:t>
            </a:r>
            <a:r>
              <a:rPr lang="et-EE" sz="1200" dirty="0" smtClean="0"/>
              <a:t>:</a:t>
            </a:r>
            <a:r>
              <a:rPr lang="et-EE" sz="1200" baseline="0" dirty="0" smtClean="0"/>
              <a:t> merchants will not build their business case around carrier billing which means carriers need to provide them with the price points that they are already using in their existing business models. Current situation of fixed price points leads merchants to: (1) not use carrier billing at all or (2) charge the excess payment from the user, which creates an unfair situation in some markets. Secondly, much like Premium SMS, subscriptions have a bad reputation with regards to carrier billing – and operators are cautious of allowing this monetization model. However, if we look at some of the biggest app developers out there right now – like Skype and Spotify, antiviruses like AVAST – their business model is built around a subscription. </a:t>
            </a:r>
          </a:p>
          <a:p>
            <a:endParaRPr lang="et-EE" sz="1200" dirty="0" smtClean="0"/>
          </a:p>
          <a:p>
            <a:r>
              <a:rPr lang="et-EE" sz="1200" b="1" dirty="0" smtClean="0"/>
              <a:t>Marketing support: </a:t>
            </a:r>
            <a:r>
              <a:rPr lang="et-EE" sz="1200" b="0" dirty="0" smtClean="0"/>
              <a:t>carrier</a:t>
            </a:r>
            <a:r>
              <a:rPr lang="et-EE" sz="1200" b="0" baseline="0" dirty="0" smtClean="0"/>
              <a:t> billing is still an unproven business case for most merchants so if mobile operators are interested in earning additional revenue, they need to give something extra in addition to the payment solution. I’ll give two examples of what can be done in the next slides. </a:t>
            </a:r>
            <a:endParaRPr lang="et-EE" sz="1200" b="1" dirty="0" smtClean="0"/>
          </a:p>
          <a:p>
            <a:endParaRPr lang="et-EE" sz="1200" b="1" dirty="0" smtClean="0"/>
          </a:p>
          <a:p>
            <a:r>
              <a:rPr lang="et-EE" sz="1200" b="1" dirty="0" smtClean="0"/>
              <a:t>Reporting: </a:t>
            </a:r>
            <a:r>
              <a:rPr lang="et-EE" sz="1200" b="0" dirty="0" smtClean="0"/>
              <a:t>Not necessarily a concern for most merchants, but our own experience shows that can be problematic</a:t>
            </a:r>
            <a:r>
              <a:rPr lang="et-EE" sz="1200" b="0" baseline="0" dirty="0" smtClean="0"/>
              <a:t> once the solution is up and running. This includes things like: monitoring outages and resolving them, with MT(?) billing giving overview of whether the payment was successful or not etc.</a:t>
            </a:r>
            <a:endParaRPr lang="et-EE" sz="1200" b="1" dirty="0" smtClean="0"/>
          </a:p>
          <a:p>
            <a:endParaRPr lang="et-EE" sz="1200" dirty="0"/>
          </a:p>
        </p:txBody>
      </p:sp>
      <p:sp>
        <p:nvSpPr>
          <p:cNvPr id="4" name="Slide Number Placeholder 3"/>
          <p:cNvSpPr>
            <a:spLocks noGrp="1"/>
          </p:cNvSpPr>
          <p:nvPr>
            <p:ph type="sldNum" sz="quarter" idx="10"/>
          </p:nvPr>
        </p:nvSpPr>
        <p:spPr/>
        <p:txBody>
          <a:bodyPr/>
          <a:lstStyle/>
          <a:p>
            <a:fld id="{CA697F5A-C54B-439D-8F7D-440049977340}" type="slidenum">
              <a:rPr lang="et-EE" smtClean="0"/>
              <a:t>8</a:t>
            </a:fld>
            <a:endParaRPr lang="et-EE"/>
          </a:p>
        </p:txBody>
      </p:sp>
    </p:spTree>
    <p:extLst>
      <p:ext uri="{BB962C8B-B14F-4D97-AF65-F5344CB8AC3E}">
        <p14:creationId xmlns:p14="http://schemas.microsoft.com/office/powerpoint/2010/main" val="11017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t-EE" sz="1200" dirty="0" smtClean="0"/>
              <a:t>Indian merchants already connected to Fortumo</a:t>
            </a:r>
          </a:p>
          <a:p>
            <a:r>
              <a:rPr lang="et-EE" sz="1200" dirty="0" smtClean="0"/>
              <a:t>Relatively large Hindu population in Singapore</a:t>
            </a:r>
          </a:p>
          <a:p>
            <a:r>
              <a:rPr lang="et-EE" sz="1200" dirty="0" smtClean="0"/>
              <a:t>BoxTV</a:t>
            </a:r>
            <a:r>
              <a:rPr lang="et-EE" sz="1200" baseline="0" dirty="0" smtClean="0"/>
              <a:t> is a streaming service providing Bollywood content</a:t>
            </a:r>
            <a:endParaRPr lang="et-EE" sz="1200" dirty="0" smtClean="0"/>
          </a:p>
          <a:p>
            <a:r>
              <a:rPr lang="et-EE" sz="1200" dirty="0" smtClean="0"/>
              <a:t>Merchant switches Singapore on through Fortumo</a:t>
            </a:r>
          </a:p>
          <a:p>
            <a:r>
              <a:rPr lang="et-EE" sz="1200" dirty="0" smtClean="0"/>
              <a:t>Singtel promoted</a:t>
            </a:r>
            <a:r>
              <a:rPr lang="et-EE" sz="1200" baseline="0" dirty="0" smtClean="0"/>
              <a:t> the solution to their end-users via their web portal</a:t>
            </a:r>
            <a:endParaRPr lang="et-EE" sz="1200" dirty="0" smtClean="0"/>
          </a:p>
          <a:p>
            <a:endParaRPr lang="et-EE" dirty="0"/>
          </a:p>
        </p:txBody>
      </p:sp>
      <p:sp>
        <p:nvSpPr>
          <p:cNvPr id="4" name="Slide Number Placeholder 3"/>
          <p:cNvSpPr>
            <a:spLocks noGrp="1"/>
          </p:cNvSpPr>
          <p:nvPr>
            <p:ph type="sldNum" sz="quarter" idx="10"/>
          </p:nvPr>
        </p:nvSpPr>
        <p:spPr/>
        <p:txBody>
          <a:bodyPr/>
          <a:lstStyle/>
          <a:p>
            <a:fld id="{CA697F5A-C54B-439D-8F7D-440049977340}" type="slidenum">
              <a:rPr lang="et-EE" smtClean="0"/>
              <a:t>9</a:t>
            </a:fld>
            <a:endParaRPr lang="et-EE"/>
          </a:p>
        </p:txBody>
      </p:sp>
    </p:spTree>
    <p:extLst>
      <p:ext uri="{BB962C8B-B14F-4D97-AF65-F5344CB8AC3E}">
        <p14:creationId xmlns:p14="http://schemas.microsoft.com/office/powerpoint/2010/main" val="16173625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t-EE" dirty="0" smtClean="0"/>
              <a:t>General note – Turkish market quite innovative, e.g. revenue shares are</a:t>
            </a:r>
            <a:r>
              <a:rPr lang="et-EE" baseline="0" dirty="0" smtClean="0"/>
              <a:t> based on type of goods sold.</a:t>
            </a:r>
          </a:p>
          <a:p>
            <a:endParaRPr lang="et-EE" baseline="0" dirty="0" smtClean="0"/>
          </a:p>
          <a:p>
            <a:r>
              <a:rPr lang="et-EE" baseline="0" dirty="0" smtClean="0"/>
              <a:t>Nordeus case: most popular football manager game in the world, Turkey is a top country for them. We collaborated with Turkcell to promote Nordeus to end-users through a Push SMS campaign targeted at Nordeus’ core audience (young males). </a:t>
            </a:r>
            <a:endParaRPr lang="et-EE" dirty="0"/>
          </a:p>
        </p:txBody>
      </p:sp>
      <p:sp>
        <p:nvSpPr>
          <p:cNvPr id="4" name="Slide Number Placeholder 3"/>
          <p:cNvSpPr>
            <a:spLocks noGrp="1"/>
          </p:cNvSpPr>
          <p:nvPr>
            <p:ph type="sldNum" sz="quarter" idx="10"/>
          </p:nvPr>
        </p:nvSpPr>
        <p:spPr/>
        <p:txBody>
          <a:bodyPr/>
          <a:lstStyle/>
          <a:p>
            <a:fld id="{CA697F5A-C54B-439D-8F7D-440049977340}" type="slidenum">
              <a:rPr lang="et-EE" smtClean="0"/>
              <a:t>10</a:t>
            </a:fld>
            <a:endParaRPr lang="et-EE"/>
          </a:p>
        </p:txBody>
      </p:sp>
    </p:spTree>
    <p:extLst>
      <p:ext uri="{BB962C8B-B14F-4D97-AF65-F5344CB8AC3E}">
        <p14:creationId xmlns:p14="http://schemas.microsoft.com/office/powerpoint/2010/main" val="23217447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First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x-none"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normAutofit/>
          </a:bodyPr>
          <a:lstStyle>
            <a:lvl1pPr marL="0" indent="0" algn="ctr">
              <a:buNone/>
              <a:defRPr sz="32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x-none" dirty="0" smtClean="0"/>
              <a:t>Click to edit Master subtitle style</a:t>
            </a:r>
            <a:endParaRPr lang="en-US" dirty="0"/>
          </a:p>
        </p:txBody>
      </p:sp>
    </p:spTree>
    <p:extLst>
      <p:ext uri="{BB962C8B-B14F-4D97-AF65-F5344CB8AC3E}">
        <p14:creationId xmlns:p14="http://schemas.microsoft.com/office/powerpoint/2010/main" val="5241502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466" y="4407165"/>
            <a:ext cx="7771935" cy="1361059"/>
          </a:xfrm>
        </p:spPr>
        <p:txBody>
          <a:bodyPr anchor="t"/>
          <a:lstStyle>
            <a:lvl1pPr algn="l">
              <a:defRPr sz="3900" b="1" cap="all"/>
            </a:lvl1pPr>
          </a:lstStyle>
          <a:p>
            <a:r>
              <a:rPr lang="en-US" smtClean="0"/>
              <a:t>Click to edit Master title style</a:t>
            </a:r>
            <a:endParaRPr lang="en-GB"/>
          </a:p>
        </p:txBody>
      </p:sp>
      <p:sp>
        <p:nvSpPr>
          <p:cNvPr id="3" name="Text Placeholder 2"/>
          <p:cNvSpPr>
            <a:spLocks noGrp="1"/>
          </p:cNvSpPr>
          <p:nvPr>
            <p:ph type="body" idx="1"/>
          </p:nvPr>
        </p:nvSpPr>
        <p:spPr>
          <a:xfrm>
            <a:off x="722466" y="2906590"/>
            <a:ext cx="7771935" cy="1500575"/>
          </a:xfrm>
        </p:spPr>
        <p:txBody>
          <a:bodyPr anchor="b"/>
          <a:lstStyle>
            <a:lvl1pPr marL="0" indent="0">
              <a:buNone/>
              <a:defRPr sz="2000"/>
            </a:lvl1pPr>
            <a:lvl2pPr marL="446456" indent="0">
              <a:buNone/>
              <a:defRPr sz="1800"/>
            </a:lvl2pPr>
            <a:lvl3pPr marL="892912" indent="0">
              <a:buNone/>
              <a:defRPr sz="1600"/>
            </a:lvl3pPr>
            <a:lvl4pPr marL="1339367" indent="0">
              <a:buNone/>
              <a:defRPr sz="1400"/>
            </a:lvl4pPr>
            <a:lvl5pPr marL="1785823" indent="0">
              <a:buNone/>
              <a:defRPr sz="1400"/>
            </a:lvl5pPr>
            <a:lvl6pPr marL="2232279" indent="0">
              <a:buNone/>
              <a:defRPr sz="1400"/>
            </a:lvl6pPr>
            <a:lvl7pPr marL="2678735" indent="0">
              <a:buNone/>
              <a:defRPr sz="1400"/>
            </a:lvl7pPr>
            <a:lvl8pPr marL="3125191" indent="0">
              <a:buNone/>
              <a:defRPr sz="1400"/>
            </a:lvl8pPr>
            <a:lvl9pPr marL="3571646" indent="0">
              <a:buNone/>
              <a:defRPr sz="1400"/>
            </a:lvl9pPr>
          </a:lstStyle>
          <a:p>
            <a:pPr lvl="0"/>
            <a:r>
              <a:rPr lang="en-US" smtClean="0"/>
              <a:t>Click to edit Master text styles</a:t>
            </a:r>
          </a:p>
        </p:txBody>
      </p:sp>
    </p:spTree>
    <p:extLst>
      <p:ext uri="{BB962C8B-B14F-4D97-AF65-F5344CB8AC3E}">
        <p14:creationId xmlns:p14="http://schemas.microsoft.com/office/powerpoint/2010/main" val="19032686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85265" y="1142484"/>
            <a:ext cx="4212318" cy="5256663"/>
          </a:xfrm>
        </p:spPr>
        <p:txBody>
          <a:bodyPr/>
          <a:lstStyle>
            <a:lvl1pPr>
              <a:defRPr sz="2700"/>
            </a:lvl1pPr>
            <a:lvl2pPr>
              <a:defRPr sz="23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6418" y="1142484"/>
            <a:ext cx="4212317" cy="5256663"/>
          </a:xfrm>
        </p:spPr>
        <p:txBody>
          <a:bodyPr/>
          <a:lstStyle>
            <a:lvl1pPr>
              <a:defRPr sz="2700"/>
            </a:lvl1pPr>
            <a:lvl2pPr>
              <a:defRPr sz="23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9841913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355" y="274383"/>
            <a:ext cx="8229290" cy="1142483"/>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356" y="1534679"/>
            <a:ext cx="4040228" cy="640225"/>
          </a:xfrm>
        </p:spPr>
        <p:txBody>
          <a:bodyPr anchor="b"/>
          <a:lstStyle>
            <a:lvl1pPr marL="0" indent="0">
              <a:buNone/>
              <a:defRPr sz="2300" b="1"/>
            </a:lvl1pPr>
            <a:lvl2pPr marL="446456" indent="0">
              <a:buNone/>
              <a:defRPr sz="2000" b="1"/>
            </a:lvl2pPr>
            <a:lvl3pPr marL="892912" indent="0">
              <a:buNone/>
              <a:defRPr sz="1800" b="1"/>
            </a:lvl3pPr>
            <a:lvl4pPr marL="1339367" indent="0">
              <a:buNone/>
              <a:defRPr sz="1600" b="1"/>
            </a:lvl4pPr>
            <a:lvl5pPr marL="1785823" indent="0">
              <a:buNone/>
              <a:defRPr sz="1600" b="1"/>
            </a:lvl5pPr>
            <a:lvl6pPr marL="2232279" indent="0">
              <a:buNone/>
              <a:defRPr sz="1600" b="1"/>
            </a:lvl6pPr>
            <a:lvl7pPr marL="2678735" indent="0">
              <a:buNone/>
              <a:defRPr sz="1600" b="1"/>
            </a:lvl7pPr>
            <a:lvl8pPr marL="3125191" indent="0">
              <a:buNone/>
              <a:defRPr sz="1600" b="1"/>
            </a:lvl8pPr>
            <a:lvl9pPr marL="3571646"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356" y="2174905"/>
            <a:ext cx="4040228" cy="3951410"/>
          </a:xfrm>
        </p:spPr>
        <p:txBody>
          <a:bodyPr/>
          <a:lstStyle>
            <a:lvl1pPr>
              <a:defRPr sz="23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4867" y="1534679"/>
            <a:ext cx="4041779" cy="640225"/>
          </a:xfrm>
        </p:spPr>
        <p:txBody>
          <a:bodyPr anchor="b"/>
          <a:lstStyle>
            <a:lvl1pPr marL="0" indent="0">
              <a:buNone/>
              <a:defRPr sz="2300" b="1"/>
            </a:lvl1pPr>
            <a:lvl2pPr marL="446456" indent="0">
              <a:buNone/>
              <a:defRPr sz="2000" b="1"/>
            </a:lvl2pPr>
            <a:lvl3pPr marL="892912" indent="0">
              <a:buNone/>
              <a:defRPr sz="1800" b="1"/>
            </a:lvl3pPr>
            <a:lvl4pPr marL="1339367" indent="0">
              <a:buNone/>
              <a:defRPr sz="1600" b="1"/>
            </a:lvl4pPr>
            <a:lvl5pPr marL="1785823" indent="0">
              <a:buNone/>
              <a:defRPr sz="1600" b="1"/>
            </a:lvl5pPr>
            <a:lvl6pPr marL="2232279" indent="0">
              <a:buNone/>
              <a:defRPr sz="1600" b="1"/>
            </a:lvl6pPr>
            <a:lvl7pPr marL="2678735" indent="0">
              <a:buNone/>
              <a:defRPr sz="1600" b="1"/>
            </a:lvl7pPr>
            <a:lvl8pPr marL="3125191" indent="0">
              <a:buNone/>
              <a:defRPr sz="1600" b="1"/>
            </a:lvl8pPr>
            <a:lvl9pPr marL="3571646"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4867" y="2174905"/>
            <a:ext cx="4041779" cy="3951410"/>
          </a:xfrm>
        </p:spPr>
        <p:txBody>
          <a:bodyPr/>
          <a:lstStyle>
            <a:lvl1pPr>
              <a:defRPr sz="23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422691498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155931447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5885373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355" y="272832"/>
            <a:ext cx="3007691" cy="1162636"/>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121" y="272832"/>
            <a:ext cx="5111524" cy="5853483"/>
          </a:xfrm>
        </p:spPr>
        <p:txBody>
          <a:bodyPr/>
          <a:lstStyle>
            <a:lvl1pPr>
              <a:defRPr sz="3100"/>
            </a:lvl1pPr>
            <a:lvl2pPr>
              <a:defRPr sz="2700"/>
            </a:lvl2pPr>
            <a:lvl3pPr>
              <a:defRPr sz="23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355" y="1435468"/>
            <a:ext cx="3007691" cy="4690847"/>
          </a:xfrm>
        </p:spPr>
        <p:txBody>
          <a:bodyPr/>
          <a:lstStyle>
            <a:lvl1pPr marL="0" indent="0">
              <a:buNone/>
              <a:defRPr sz="1400"/>
            </a:lvl1pPr>
            <a:lvl2pPr marL="446456" indent="0">
              <a:buNone/>
              <a:defRPr sz="1200"/>
            </a:lvl2pPr>
            <a:lvl3pPr marL="892912" indent="0">
              <a:buNone/>
              <a:defRPr sz="1000"/>
            </a:lvl3pPr>
            <a:lvl4pPr marL="1339367" indent="0">
              <a:buNone/>
              <a:defRPr sz="900"/>
            </a:lvl4pPr>
            <a:lvl5pPr marL="1785823" indent="0">
              <a:buNone/>
              <a:defRPr sz="900"/>
            </a:lvl5pPr>
            <a:lvl6pPr marL="2232279" indent="0">
              <a:buNone/>
              <a:defRPr sz="900"/>
            </a:lvl6pPr>
            <a:lvl7pPr marL="2678735" indent="0">
              <a:buNone/>
              <a:defRPr sz="900"/>
            </a:lvl7pPr>
            <a:lvl8pPr marL="3125191" indent="0">
              <a:buNone/>
              <a:defRPr sz="900"/>
            </a:lvl8pPr>
            <a:lvl9pPr marL="3571646" indent="0">
              <a:buNone/>
              <a:defRPr sz="900"/>
            </a:lvl9pPr>
          </a:lstStyle>
          <a:p>
            <a:pPr lvl="0"/>
            <a:r>
              <a:rPr lang="en-US" smtClean="0"/>
              <a:t>Click to edit Master text styles</a:t>
            </a:r>
          </a:p>
        </p:txBody>
      </p:sp>
    </p:spTree>
    <p:extLst>
      <p:ext uri="{BB962C8B-B14F-4D97-AF65-F5344CB8AC3E}">
        <p14:creationId xmlns:p14="http://schemas.microsoft.com/office/powerpoint/2010/main" val="304099460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12" y="4800911"/>
            <a:ext cx="5486711" cy="565816"/>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12" y="612322"/>
            <a:ext cx="5486711" cy="4115730"/>
          </a:xfrm>
        </p:spPr>
        <p:txBody>
          <a:bodyPr/>
          <a:lstStyle>
            <a:lvl1pPr marL="0" indent="0">
              <a:buNone/>
              <a:defRPr sz="3100"/>
            </a:lvl1pPr>
            <a:lvl2pPr marL="446456" indent="0">
              <a:buNone/>
              <a:defRPr sz="2700"/>
            </a:lvl2pPr>
            <a:lvl3pPr marL="892912" indent="0">
              <a:buNone/>
              <a:defRPr sz="2300"/>
            </a:lvl3pPr>
            <a:lvl4pPr marL="1339367" indent="0">
              <a:buNone/>
              <a:defRPr sz="2000"/>
            </a:lvl4pPr>
            <a:lvl5pPr marL="1785823" indent="0">
              <a:buNone/>
              <a:defRPr sz="2000"/>
            </a:lvl5pPr>
            <a:lvl6pPr marL="2232279" indent="0">
              <a:buNone/>
              <a:defRPr sz="2000"/>
            </a:lvl6pPr>
            <a:lvl7pPr marL="2678735" indent="0">
              <a:buNone/>
              <a:defRPr sz="2000"/>
            </a:lvl7pPr>
            <a:lvl8pPr marL="3125191" indent="0">
              <a:buNone/>
              <a:defRPr sz="2000"/>
            </a:lvl8pPr>
            <a:lvl9pPr marL="3571646" indent="0">
              <a:buNone/>
              <a:defRPr sz="2000"/>
            </a:lvl9pPr>
          </a:lstStyle>
          <a:p>
            <a:pPr lvl="0"/>
            <a:endParaRPr lang="en-GB" noProof="0" smtClean="0"/>
          </a:p>
        </p:txBody>
      </p:sp>
      <p:sp>
        <p:nvSpPr>
          <p:cNvPr id="4" name="Text Placeholder 3"/>
          <p:cNvSpPr>
            <a:spLocks noGrp="1"/>
          </p:cNvSpPr>
          <p:nvPr>
            <p:ph type="body" sz="half" idx="2"/>
          </p:nvPr>
        </p:nvSpPr>
        <p:spPr>
          <a:xfrm>
            <a:off x="1792212" y="5366726"/>
            <a:ext cx="5486711" cy="806094"/>
          </a:xfrm>
        </p:spPr>
        <p:txBody>
          <a:bodyPr/>
          <a:lstStyle>
            <a:lvl1pPr marL="0" indent="0">
              <a:buNone/>
              <a:defRPr sz="1400"/>
            </a:lvl1pPr>
            <a:lvl2pPr marL="446456" indent="0">
              <a:buNone/>
              <a:defRPr sz="1200"/>
            </a:lvl2pPr>
            <a:lvl3pPr marL="892912" indent="0">
              <a:buNone/>
              <a:defRPr sz="1000"/>
            </a:lvl3pPr>
            <a:lvl4pPr marL="1339367" indent="0">
              <a:buNone/>
              <a:defRPr sz="900"/>
            </a:lvl4pPr>
            <a:lvl5pPr marL="1785823" indent="0">
              <a:buNone/>
              <a:defRPr sz="900"/>
            </a:lvl5pPr>
            <a:lvl6pPr marL="2232279" indent="0">
              <a:buNone/>
              <a:defRPr sz="900"/>
            </a:lvl6pPr>
            <a:lvl7pPr marL="2678735" indent="0">
              <a:buNone/>
              <a:defRPr sz="900"/>
            </a:lvl7pPr>
            <a:lvl8pPr marL="3125191" indent="0">
              <a:buNone/>
              <a:defRPr sz="900"/>
            </a:lvl8pPr>
            <a:lvl9pPr marL="3571646" indent="0">
              <a:buNone/>
              <a:defRPr sz="900"/>
            </a:lvl9pPr>
          </a:lstStyle>
          <a:p>
            <a:pPr lvl="0"/>
            <a:r>
              <a:rPr lang="en-US" smtClean="0"/>
              <a:t>Click to edit Master text styles</a:t>
            </a:r>
          </a:p>
        </p:txBody>
      </p:sp>
    </p:spTree>
    <p:extLst>
      <p:ext uri="{BB962C8B-B14F-4D97-AF65-F5344CB8AC3E}">
        <p14:creationId xmlns:p14="http://schemas.microsoft.com/office/powerpoint/2010/main" val="202237235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65382534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16143" y="227878"/>
            <a:ext cx="2142592" cy="6171269"/>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85265" y="227878"/>
            <a:ext cx="6282043" cy="6171269"/>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039157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ulletpointed lis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x-none" smtClean="0"/>
              <a:t>Click to edit Master text styles</a:t>
            </a:r>
          </a:p>
          <a:p>
            <a:pPr lvl="1"/>
            <a:r>
              <a:rPr lang="x-none" smtClean="0"/>
              <a:t>Second level</a:t>
            </a:r>
          </a:p>
          <a:p>
            <a:pPr lvl="2"/>
            <a:r>
              <a:rPr lang="x-none" smtClean="0"/>
              <a:t>Third level</a:t>
            </a:r>
          </a:p>
          <a:p>
            <a:pPr lvl="3"/>
            <a:r>
              <a:rPr lang="x-none" smtClean="0"/>
              <a:t>Fourth level</a:t>
            </a:r>
          </a:p>
          <a:p>
            <a:pPr lvl="4"/>
            <a:r>
              <a:rPr lang="x-none" smtClean="0"/>
              <a:t>Fifth level</a:t>
            </a:r>
            <a:endParaRPr lang="en-US"/>
          </a:p>
        </p:txBody>
      </p:sp>
      <p:sp>
        <p:nvSpPr>
          <p:cNvPr id="4" name="Date Placeholder 3"/>
          <p:cNvSpPr>
            <a:spLocks noGrp="1"/>
          </p:cNvSpPr>
          <p:nvPr>
            <p:ph type="dt" sz="half" idx="10"/>
          </p:nvPr>
        </p:nvSpPr>
        <p:spPr/>
        <p:txBody>
          <a:bodyPr/>
          <a:lstStyle/>
          <a:p>
            <a:fld id="{1F7F17CE-F03A-724A-A914-C44408162892}" type="datetimeFigureOut">
              <a:rPr lang="en-US" smtClean="0"/>
              <a:t>6/2/2014</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7AC7E51-25D8-9D48-94FF-AECFDEB8A8F5}" type="slidenum">
              <a:rPr lang="en-US" smtClean="0"/>
              <a:t>‹#›</a:t>
            </a:fld>
            <a:endParaRPr lang="en-US"/>
          </a:p>
        </p:txBody>
      </p:sp>
      <p:sp>
        <p:nvSpPr>
          <p:cNvPr id="9" name="Title 7"/>
          <p:cNvSpPr>
            <a:spLocks noGrp="1"/>
          </p:cNvSpPr>
          <p:nvPr>
            <p:ph type="title"/>
          </p:nvPr>
        </p:nvSpPr>
        <p:spPr>
          <a:xfrm>
            <a:off x="457199" y="528638"/>
            <a:ext cx="8229600" cy="953029"/>
          </a:xfrm>
        </p:spPr>
        <p:txBody>
          <a:bodyPr/>
          <a:lstStyle/>
          <a:p>
            <a:r>
              <a:rPr lang="x-none" dirty="0" smtClean="0"/>
              <a:t>Click to edit Master title style</a:t>
            </a:r>
            <a:endParaRPr lang="en-US" dirty="0"/>
          </a:p>
        </p:txBody>
      </p:sp>
    </p:spTree>
    <p:extLst>
      <p:ext uri="{BB962C8B-B14F-4D97-AF65-F5344CB8AC3E}">
        <p14:creationId xmlns:p14="http://schemas.microsoft.com/office/powerpoint/2010/main" val="38569776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icture with Caption Above">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457199" y="2880255"/>
            <a:ext cx="8229599" cy="3245908"/>
          </a:xfrm>
        </p:spPr>
        <p:txBody>
          <a:bodyPr/>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1665111"/>
            <a:ext cx="5486400" cy="1078089"/>
          </a:xfrm>
        </p:spPr>
        <p:txBody>
          <a:bodyPr>
            <a:normAutofit/>
          </a:bodyPr>
          <a:lstStyle>
            <a:lvl1pPr marL="0" indent="0" algn="ctr">
              <a:buNone/>
              <a:defRPr sz="2000" i="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x-none" dirty="0" smtClean="0"/>
              <a:t>Click to edit Master text styles</a:t>
            </a:r>
          </a:p>
        </p:txBody>
      </p:sp>
      <p:sp>
        <p:nvSpPr>
          <p:cNvPr id="5" name="Date Placeholder 4"/>
          <p:cNvSpPr>
            <a:spLocks noGrp="1"/>
          </p:cNvSpPr>
          <p:nvPr>
            <p:ph type="dt" sz="half" idx="10"/>
          </p:nvPr>
        </p:nvSpPr>
        <p:spPr/>
        <p:txBody>
          <a:bodyPr/>
          <a:lstStyle/>
          <a:p>
            <a:fld id="{1F7F17CE-F03A-724A-A914-C44408162892}" type="datetimeFigureOut">
              <a:rPr lang="en-US" smtClean="0"/>
              <a:t>6/2/2014</a:t>
            </a:fld>
            <a:endParaRPr lang="en-US"/>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7AC7E51-25D8-9D48-94FF-AECFDEB8A8F5}" type="slidenum">
              <a:rPr lang="en-US" smtClean="0"/>
              <a:t>‹#›</a:t>
            </a:fld>
            <a:endParaRPr lang="en-US"/>
          </a:p>
        </p:txBody>
      </p:sp>
      <p:sp>
        <p:nvSpPr>
          <p:cNvPr id="10" name="Title 7"/>
          <p:cNvSpPr>
            <a:spLocks noGrp="1"/>
          </p:cNvSpPr>
          <p:nvPr>
            <p:ph type="title"/>
          </p:nvPr>
        </p:nvSpPr>
        <p:spPr>
          <a:xfrm>
            <a:off x="457199" y="528638"/>
            <a:ext cx="8229600" cy="953029"/>
          </a:xfrm>
        </p:spPr>
        <p:txBody>
          <a:bodyPr/>
          <a:lstStyle/>
          <a:p>
            <a:r>
              <a:rPr lang="x-none" dirty="0" smtClean="0"/>
              <a:t>Click to edit Master title style</a:t>
            </a:r>
            <a:endParaRPr lang="en-US" dirty="0"/>
          </a:p>
        </p:txBody>
      </p:sp>
    </p:spTree>
    <p:extLst>
      <p:ext uri="{BB962C8B-B14F-4D97-AF65-F5344CB8AC3E}">
        <p14:creationId xmlns:p14="http://schemas.microsoft.com/office/powerpoint/2010/main" val="2841834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icture with Caption Below">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457200" y="1622777"/>
            <a:ext cx="8229600" cy="3104797"/>
          </a:xfrm>
        </p:spPr>
        <p:txBody>
          <a:bodyPr/>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4995333"/>
            <a:ext cx="5486400" cy="1176867"/>
          </a:xfrm>
        </p:spPr>
        <p:txBody>
          <a:bodyPr>
            <a:normAutofit/>
          </a:bodyPr>
          <a:lstStyle>
            <a:lvl1pPr marL="0" indent="0" algn="ctr">
              <a:buNone/>
              <a:defRPr sz="2000" i="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x-none" dirty="0" smtClean="0"/>
              <a:t>Click to edit Master text styles</a:t>
            </a:r>
          </a:p>
        </p:txBody>
      </p:sp>
      <p:sp>
        <p:nvSpPr>
          <p:cNvPr id="5" name="Date Placeholder 4"/>
          <p:cNvSpPr>
            <a:spLocks noGrp="1"/>
          </p:cNvSpPr>
          <p:nvPr>
            <p:ph type="dt" sz="half" idx="10"/>
          </p:nvPr>
        </p:nvSpPr>
        <p:spPr/>
        <p:txBody>
          <a:bodyPr/>
          <a:lstStyle/>
          <a:p>
            <a:fld id="{1F7F17CE-F03A-724A-A914-C44408162892}" type="datetimeFigureOut">
              <a:rPr lang="en-US" smtClean="0"/>
              <a:t>6/2/2014</a:t>
            </a:fld>
            <a:endParaRPr lang="en-US"/>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7AC7E51-25D8-9D48-94FF-AECFDEB8A8F5}" type="slidenum">
              <a:rPr lang="en-US" smtClean="0"/>
              <a:t>‹#›</a:t>
            </a:fld>
            <a:endParaRPr lang="en-US"/>
          </a:p>
        </p:txBody>
      </p:sp>
      <p:sp>
        <p:nvSpPr>
          <p:cNvPr id="9" name="Title 7"/>
          <p:cNvSpPr>
            <a:spLocks noGrp="1"/>
          </p:cNvSpPr>
          <p:nvPr>
            <p:ph type="title"/>
          </p:nvPr>
        </p:nvSpPr>
        <p:spPr>
          <a:xfrm>
            <a:off x="457199" y="528638"/>
            <a:ext cx="8229600" cy="953029"/>
          </a:xfrm>
        </p:spPr>
        <p:txBody>
          <a:bodyPr/>
          <a:lstStyle/>
          <a:p>
            <a:r>
              <a:rPr lang="x-none" dirty="0" smtClean="0"/>
              <a:t>Click to edit Master title style</a:t>
            </a:r>
            <a:endParaRPr lang="en-US" dirty="0"/>
          </a:p>
        </p:txBody>
      </p:sp>
    </p:spTree>
    <p:extLst>
      <p:ext uri="{BB962C8B-B14F-4D97-AF65-F5344CB8AC3E}">
        <p14:creationId xmlns:p14="http://schemas.microsoft.com/office/powerpoint/2010/main" val="32976640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XXL Picture">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457200" y="663574"/>
            <a:ext cx="8229599" cy="5206647"/>
          </a:xfrm>
        </p:spPr>
        <p:txBody>
          <a:bodyPr/>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5" name="Date Placeholder 4"/>
          <p:cNvSpPr>
            <a:spLocks noGrp="1"/>
          </p:cNvSpPr>
          <p:nvPr>
            <p:ph type="dt" sz="half" idx="10"/>
          </p:nvPr>
        </p:nvSpPr>
        <p:spPr/>
        <p:txBody>
          <a:bodyPr/>
          <a:lstStyle/>
          <a:p>
            <a:fld id="{1F7F17CE-F03A-724A-A914-C44408162892}" type="datetimeFigureOut">
              <a:rPr lang="en-US" smtClean="0"/>
              <a:t>6/2/2014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7AC7E51-25D8-9D48-94FF-AECFDEB8A8F5}" type="slidenum">
              <a:rPr lang="en-US" smtClean="0"/>
              <a:t>‹#›</a:t>
            </a:fld>
            <a:endParaRPr lang="en-US"/>
          </a:p>
        </p:txBody>
      </p:sp>
    </p:spTree>
    <p:extLst>
      <p:ext uri="{BB962C8B-B14F-4D97-AF65-F5344CB8AC3E}">
        <p14:creationId xmlns:p14="http://schemas.microsoft.com/office/powerpoint/2010/main" val="36669620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xt + 2 Pictures With Titles">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1015998" y="3118555"/>
            <a:ext cx="3301824" cy="2935453"/>
          </a:xfrm>
        </p:spPr>
        <p:txBody>
          <a:bodyPr/>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hasCustomPrompt="1"/>
          </p:nvPr>
        </p:nvSpPr>
        <p:spPr>
          <a:xfrm>
            <a:off x="1015998" y="2469453"/>
            <a:ext cx="3301824" cy="451531"/>
          </a:xfrm>
        </p:spPr>
        <p:txBody>
          <a:bodyPr>
            <a:normAutofit/>
          </a:bodyPr>
          <a:lstStyle>
            <a:lvl1pPr marL="0" indent="0" algn="ctr">
              <a:buNone/>
              <a:defRPr sz="2000" i="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x-none" dirty="0" smtClean="0"/>
              <a:t>Title</a:t>
            </a:r>
          </a:p>
        </p:txBody>
      </p:sp>
      <p:sp>
        <p:nvSpPr>
          <p:cNvPr id="5" name="Date Placeholder 4"/>
          <p:cNvSpPr>
            <a:spLocks noGrp="1"/>
          </p:cNvSpPr>
          <p:nvPr>
            <p:ph type="dt" sz="half" idx="10"/>
          </p:nvPr>
        </p:nvSpPr>
        <p:spPr/>
        <p:txBody>
          <a:bodyPr/>
          <a:lstStyle/>
          <a:p>
            <a:fld id="{1F7F17CE-F03A-724A-A914-C44408162892}" type="datetimeFigureOut">
              <a:rPr lang="en-US" smtClean="0"/>
              <a:t>6/2/2014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7AC7E51-25D8-9D48-94FF-AECFDEB8A8F5}" type="slidenum">
              <a:rPr lang="en-US" smtClean="0"/>
              <a:t>‹#›</a:t>
            </a:fld>
            <a:endParaRPr lang="en-US"/>
          </a:p>
        </p:txBody>
      </p:sp>
      <p:sp>
        <p:nvSpPr>
          <p:cNvPr id="9" name="Picture Placeholder 2"/>
          <p:cNvSpPr>
            <a:spLocks noGrp="1"/>
          </p:cNvSpPr>
          <p:nvPr>
            <p:ph type="pic" idx="13"/>
          </p:nvPr>
        </p:nvSpPr>
        <p:spPr>
          <a:xfrm>
            <a:off x="4569532" y="3118555"/>
            <a:ext cx="3301824" cy="2935453"/>
          </a:xfrm>
        </p:spPr>
        <p:txBody>
          <a:bodyPr/>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10" name="Text Placeholder 3"/>
          <p:cNvSpPr>
            <a:spLocks noGrp="1"/>
          </p:cNvSpPr>
          <p:nvPr>
            <p:ph type="body" sz="half" idx="14" hasCustomPrompt="1"/>
          </p:nvPr>
        </p:nvSpPr>
        <p:spPr>
          <a:xfrm>
            <a:off x="4569532" y="2469453"/>
            <a:ext cx="3301824" cy="451531"/>
          </a:xfrm>
        </p:spPr>
        <p:txBody>
          <a:bodyPr>
            <a:normAutofit/>
          </a:bodyPr>
          <a:lstStyle>
            <a:lvl1pPr marL="0" indent="0" algn="ctr">
              <a:buNone/>
              <a:defRPr sz="2000" i="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x-none" dirty="0" smtClean="0"/>
              <a:t>Title</a:t>
            </a:r>
          </a:p>
        </p:txBody>
      </p:sp>
      <p:sp>
        <p:nvSpPr>
          <p:cNvPr id="11" name="Text Placeholder 3"/>
          <p:cNvSpPr>
            <a:spLocks noGrp="1"/>
          </p:cNvSpPr>
          <p:nvPr>
            <p:ph type="body" sz="half" idx="15" hasCustomPrompt="1"/>
          </p:nvPr>
        </p:nvSpPr>
        <p:spPr>
          <a:xfrm>
            <a:off x="733778" y="1608667"/>
            <a:ext cx="7419798" cy="719666"/>
          </a:xfrm>
        </p:spPr>
        <p:txBody>
          <a:bodyPr>
            <a:normAutofit/>
          </a:bodyPr>
          <a:lstStyle>
            <a:lvl1pPr marL="0" indent="0" algn="ctr">
              <a:buNone/>
              <a:defRPr sz="2000" i="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x-none" dirty="0" smtClean="0"/>
              <a:t>Text…</a:t>
            </a:r>
          </a:p>
        </p:txBody>
      </p:sp>
      <p:sp>
        <p:nvSpPr>
          <p:cNvPr id="12" name="Title 7"/>
          <p:cNvSpPr>
            <a:spLocks noGrp="1"/>
          </p:cNvSpPr>
          <p:nvPr>
            <p:ph type="title"/>
          </p:nvPr>
        </p:nvSpPr>
        <p:spPr>
          <a:xfrm>
            <a:off x="457199" y="528638"/>
            <a:ext cx="8229600" cy="953029"/>
          </a:xfrm>
        </p:spPr>
        <p:txBody>
          <a:bodyPr/>
          <a:lstStyle/>
          <a:p>
            <a:r>
              <a:rPr lang="x-none" dirty="0" smtClean="0"/>
              <a:t>Click to edit Master title style</a:t>
            </a:r>
            <a:endParaRPr lang="en-US" dirty="0"/>
          </a:p>
        </p:txBody>
      </p:sp>
    </p:spTree>
    <p:extLst>
      <p:ext uri="{BB962C8B-B14F-4D97-AF65-F5344CB8AC3E}">
        <p14:creationId xmlns:p14="http://schemas.microsoft.com/office/powerpoint/2010/main" val="1745609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Las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x-none" dirty="0" smtClean="0"/>
              <a:t>Get In Touch</a:t>
            </a:r>
            <a:endParaRPr lang="en-US" dirty="0"/>
          </a:p>
        </p:txBody>
      </p:sp>
      <p:sp>
        <p:nvSpPr>
          <p:cNvPr id="3" name="Content Placeholder 2"/>
          <p:cNvSpPr>
            <a:spLocks noGrp="1"/>
          </p:cNvSpPr>
          <p:nvPr>
            <p:ph sz="half" idx="1" hasCustomPrompt="1"/>
          </p:nvPr>
        </p:nvSpPr>
        <p:spPr>
          <a:xfrm>
            <a:off x="457199" y="2187221"/>
            <a:ext cx="8229599" cy="2356557"/>
          </a:xfrm>
        </p:spPr>
        <p:txBody>
          <a:bodyPr>
            <a:noAutofit/>
          </a:bodyPr>
          <a:lstStyle>
            <a:lvl1pPr marL="0" marR="0" indent="0" algn="ctr" defTabSz="457200" rtl="0" eaLnBrk="1" fontAlgn="auto" latinLnBrk="0" hangingPunct="1">
              <a:lnSpc>
                <a:spcPct val="100000"/>
              </a:lnSpc>
              <a:spcBef>
                <a:spcPct val="20000"/>
              </a:spcBef>
              <a:spcAft>
                <a:spcPts val="0"/>
              </a:spcAft>
              <a:buClr>
                <a:schemeClr val="bg1">
                  <a:lumMod val="85000"/>
                </a:schemeClr>
              </a:buClr>
              <a:buSzPct val="70000"/>
              <a:buFont typeface="Wingdings" charset="2"/>
              <a:buNone/>
              <a:tabLst/>
              <a:defRPr sz="4000" u="sng">
                <a:solidFill>
                  <a:srgbClr val="4597A0"/>
                </a:solidFill>
              </a:defRPr>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http://</a:t>
            </a:r>
            <a:r>
              <a:rPr lang="en-US" dirty="0" err="1" smtClean="0"/>
              <a:t>fortumo.com</a:t>
            </a:r>
            <a:endParaRPr lang="en-US" dirty="0" smtClean="0"/>
          </a:p>
          <a:p>
            <a:pPr lvl="0"/>
            <a:r>
              <a:rPr lang="en-US" dirty="0" smtClean="0"/>
              <a:t>http://</a:t>
            </a:r>
            <a:r>
              <a:rPr lang="en-US" dirty="0" err="1" smtClean="0"/>
              <a:t>developers.fortumo.com</a:t>
            </a:r>
            <a:endParaRPr lang="en-US" dirty="0" smtClean="0"/>
          </a:p>
          <a:p>
            <a:pPr lvl="0"/>
            <a:r>
              <a:rPr lang="en-US" dirty="0" err="1" smtClean="0"/>
              <a:t>bd@fortumo.com</a:t>
            </a:r>
            <a:endParaRPr lang="en-US" dirty="0" smtClean="0"/>
          </a:p>
        </p:txBody>
      </p:sp>
      <p:sp>
        <p:nvSpPr>
          <p:cNvPr id="4" name="Content Placeholder 3"/>
          <p:cNvSpPr>
            <a:spLocks noGrp="1"/>
          </p:cNvSpPr>
          <p:nvPr>
            <p:ph sz="half" idx="2" hasCustomPrompt="1"/>
          </p:nvPr>
        </p:nvSpPr>
        <p:spPr>
          <a:xfrm>
            <a:off x="457200" y="5080000"/>
            <a:ext cx="8229598" cy="1046163"/>
          </a:xfrm>
        </p:spPr>
        <p:txBody>
          <a:bodyPr/>
          <a:lstStyle>
            <a:lvl1pPr marL="0" indent="0" algn="ctr">
              <a:buNone/>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Picture</a:t>
            </a:r>
            <a:endParaRPr lang="en-US" dirty="0"/>
          </a:p>
        </p:txBody>
      </p:sp>
      <p:sp>
        <p:nvSpPr>
          <p:cNvPr id="5" name="Date Placeholder 4"/>
          <p:cNvSpPr>
            <a:spLocks noGrp="1"/>
          </p:cNvSpPr>
          <p:nvPr>
            <p:ph type="dt" sz="half" idx="10"/>
          </p:nvPr>
        </p:nvSpPr>
        <p:spPr/>
        <p:txBody>
          <a:bodyPr/>
          <a:lstStyle/>
          <a:p>
            <a:fld id="{1F7F17CE-F03A-724A-A914-C44408162892}" type="datetimeFigureOut">
              <a:rPr lang="en-US" smtClean="0"/>
              <a:t>6/2/2014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7AC7E51-25D8-9D48-94FF-AECFDEB8A8F5}" type="slidenum">
              <a:rPr lang="en-US" smtClean="0"/>
              <a:t>‹#›</a:t>
            </a:fld>
            <a:endParaRPr lang="en-US"/>
          </a:p>
        </p:txBody>
      </p:sp>
    </p:spTree>
    <p:extLst>
      <p:ext uri="{BB962C8B-B14F-4D97-AF65-F5344CB8AC3E}">
        <p14:creationId xmlns:p14="http://schemas.microsoft.com/office/powerpoint/2010/main" val="22875740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258" y="2129949"/>
            <a:ext cx="7773485" cy="1471122"/>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2065" y="3886304"/>
            <a:ext cx="6399870" cy="1753254"/>
          </a:xfrm>
        </p:spPr>
        <p:txBody>
          <a:bodyPr/>
          <a:lstStyle>
            <a:lvl1pPr marL="0" indent="0" algn="ctr">
              <a:buNone/>
              <a:defRPr/>
            </a:lvl1pPr>
            <a:lvl2pPr marL="446456" indent="0" algn="ctr">
              <a:buNone/>
              <a:defRPr/>
            </a:lvl2pPr>
            <a:lvl3pPr marL="892912" indent="0" algn="ctr">
              <a:buNone/>
              <a:defRPr/>
            </a:lvl3pPr>
            <a:lvl4pPr marL="1339367" indent="0" algn="ctr">
              <a:buNone/>
              <a:defRPr/>
            </a:lvl4pPr>
            <a:lvl5pPr marL="1785823" indent="0" algn="ctr">
              <a:buNone/>
              <a:defRPr/>
            </a:lvl5pPr>
            <a:lvl6pPr marL="2232279" indent="0" algn="ctr">
              <a:buNone/>
              <a:defRPr/>
            </a:lvl6pPr>
            <a:lvl7pPr marL="2678735" indent="0" algn="ctr">
              <a:buNone/>
              <a:defRPr/>
            </a:lvl7pPr>
            <a:lvl8pPr marL="3125191" indent="0" algn="ctr">
              <a:buNone/>
              <a:defRPr/>
            </a:lvl8pPr>
            <a:lvl9pPr marL="3571646" indent="0" algn="ctr">
              <a:buNone/>
              <a:defRPr/>
            </a:lvl9pPr>
          </a:lstStyle>
          <a:p>
            <a:r>
              <a:rPr lang="en-US" smtClean="0"/>
              <a:t>Click to edit Master subtitle style</a:t>
            </a:r>
            <a:endParaRPr lang="en-GB"/>
          </a:p>
        </p:txBody>
      </p:sp>
    </p:spTree>
    <p:extLst>
      <p:ext uri="{BB962C8B-B14F-4D97-AF65-F5344CB8AC3E}">
        <p14:creationId xmlns:p14="http://schemas.microsoft.com/office/powerpoint/2010/main" val="12898126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3428815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13" Type="http://schemas.openxmlformats.org/officeDocument/2006/relationships/image" Target="../media/image3.jpeg"/><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theme" Target="../theme/theme2.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528638"/>
            <a:ext cx="8229600" cy="1143000"/>
          </a:xfrm>
          <a:prstGeom prst="rect">
            <a:avLst/>
          </a:prstGeom>
        </p:spPr>
        <p:txBody>
          <a:bodyPr vert="horz" lIns="91440" tIns="45720" rIns="91440" bIns="45720" rtlCol="0" anchor="ctr">
            <a:normAutofit/>
          </a:bodyPr>
          <a:lstStyle/>
          <a:p>
            <a:r>
              <a:rPr lang="x-none" dirty="0" smtClean="0"/>
              <a:t>Click to edit Master title style</a:t>
            </a:r>
            <a:endParaRPr lang="en-US" dirty="0"/>
          </a:p>
        </p:txBody>
      </p:sp>
      <p:sp>
        <p:nvSpPr>
          <p:cNvPr id="3" name="Text Placeholder 2"/>
          <p:cNvSpPr>
            <a:spLocks noGrp="1"/>
          </p:cNvSpPr>
          <p:nvPr>
            <p:ph type="body" idx="1"/>
          </p:nvPr>
        </p:nvSpPr>
        <p:spPr>
          <a:xfrm>
            <a:off x="457200" y="1806223"/>
            <a:ext cx="8229600" cy="4219222"/>
          </a:xfrm>
          <a:prstGeom prst="rect">
            <a:avLst/>
          </a:prstGeom>
        </p:spPr>
        <p:txBody>
          <a:bodyPr vert="horz" lIns="91440" tIns="45720" rIns="91440" bIns="45720" rtlCol="0">
            <a:normAutofit/>
          </a:bodyPr>
          <a:lstStyle/>
          <a:p>
            <a:pPr lvl="0"/>
            <a:r>
              <a:rPr lang="x-none" dirty="0" smtClean="0"/>
              <a:t>Click to edit Master text styles</a:t>
            </a:r>
          </a:p>
          <a:p>
            <a:pPr lvl="1"/>
            <a:r>
              <a:rPr lang="x-none" dirty="0" smtClean="0"/>
              <a:t>Second level</a:t>
            </a:r>
          </a:p>
          <a:p>
            <a:pPr lvl="2"/>
            <a:r>
              <a:rPr lang="x-none" dirty="0" smtClean="0"/>
              <a:t>Third level</a:t>
            </a:r>
          </a:p>
          <a:p>
            <a:pPr lvl="3"/>
            <a:r>
              <a:rPr lang="x-none" dirty="0" smtClean="0"/>
              <a:t>Fourth level</a:t>
            </a:r>
          </a:p>
          <a:p>
            <a:pPr lvl="4"/>
            <a:r>
              <a:rPr lang="x-none" dirty="0"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F7F17CE-F03A-724A-A914-C44408162892}" type="datetimeFigureOut">
              <a:rPr lang="en-US" smtClean="0"/>
              <a:t>6/2/2014</a:t>
            </a:fld>
            <a:endParaRPr lang="en-US" dirty="0"/>
          </a:p>
        </p:txBody>
      </p:sp>
      <p:sp>
        <p:nvSpPr>
          <p:cNvPr id="5" name="Footer Placeholder 4"/>
          <p:cNvSpPr>
            <a:spLocks noGrp="1"/>
          </p:cNvSpPr>
          <p:nvPr>
            <p:ph type="ftr" sz="quarter" idx="3"/>
          </p:nvPr>
        </p:nvSpPr>
        <p:spPr>
          <a:xfrm>
            <a:off x="7634844" y="6126163"/>
            <a:ext cx="1051955" cy="599889"/>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2794"/>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7AC7E51-25D8-9D48-94FF-AECFDEB8A8F5}" type="slidenum">
              <a:rPr lang="en-US" smtClean="0"/>
              <a:t>‹#›</a:t>
            </a:fld>
            <a:endParaRPr lang="en-US" dirty="0"/>
          </a:p>
        </p:txBody>
      </p:sp>
      <p:pic>
        <p:nvPicPr>
          <p:cNvPr id="1026" name="Picture 2"/>
          <p:cNvPicPr>
            <a:picLocks noChangeAspect="1" noChangeArrowheads="1"/>
          </p:cNvPicPr>
          <p:nvPr userDrawn="1"/>
        </p:nvPicPr>
        <p:blipFill>
          <a:blip r:embed="rId9" cstate="email">
            <a:extLst>
              <a:ext uri="{28A0092B-C50C-407E-A947-70E740481C1C}">
                <a14:useLocalDpi xmlns:a14="http://schemas.microsoft.com/office/drawing/2010/main"/>
              </a:ext>
            </a:extLst>
          </a:blip>
          <a:srcRect/>
          <a:stretch>
            <a:fillRect/>
          </a:stretch>
        </p:blipFill>
        <p:spPr bwMode="auto">
          <a:xfrm>
            <a:off x="7566503" y="6146829"/>
            <a:ext cx="1120296" cy="57464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7"/>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6012830" y="6116646"/>
            <a:ext cx="1390726" cy="601200"/>
          </a:xfrm>
          <a:prstGeom prst="rect">
            <a:avLst/>
          </a:prstGeom>
        </p:spPr>
      </p:pic>
    </p:spTree>
    <p:extLst>
      <p:ext uri="{BB962C8B-B14F-4D97-AF65-F5344CB8AC3E}">
        <p14:creationId xmlns:p14="http://schemas.microsoft.com/office/powerpoint/2010/main" val="153817082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7" r:id="rId3"/>
    <p:sldLayoutId id="2147483660" r:id="rId4"/>
    <p:sldLayoutId id="2147483659" r:id="rId5"/>
    <p:sldLayoutId id="2147483658" r:id="rId6"/>
    <p:sldLayoutId id="2147483652" r:id="rId7"/>
  </p:sldLayoutIdLst>
  <p:txStyles>
    <p:titleStyle>
      <a:lvl1pPr algn="ctr" defTabSz="457200" rtl="0" eaLnBrk="1" latinLnBrk="0" hangingPunct="1">
        <a:spcBef>
          <a:spcPct val="0"/>
        </a:spcBef>
        <a:buNone/>
        <a:defRPr sz="4400" b="0" i="0" kern="1200">
          <a:solidFill>
            <a:srgbClr val="C00000"/>
          </a:solidFill>
          <a:latin typeface="Helvetica Light"/>
          <a:ea typeface="+mj-ea"/>
          <a:cs typeface="Helvetica Light"/>
        </a:defRPr>
      </a:lvl1pPr>
    </p:titleStyle>
    <p:bodyStyle>
      <a:lvl1pPr marL="342900" indent="-342900" algn="l" defTabSz="457200" rtl="0" eaLnBrk="1" latinLnBrk="0" hangingPunct="1">
        <a:spcBef>
          <a:spcPct val="20000"/>
        </a:spcBef>
        <a:buClr>
          <a:schemeClr val="bg1">
            <a:lumMod val="85000"/>
          </a:schemeClr>
        </a:buClr>
        <a:buSzPct val="70000"/>
        <a:buFont typeface="Wingdings" charset="2"/>
        <a:buChar char=""/>
        <a:defRPr sz="3200" b="0" i="0" kern="1200">
          <a:solidFill>
            <a:schemeClr val="tx1"/>
          </a:solidFill>
          <a:latin typeface="Helvetica Light"/>
          <a:ea typeface="+mn-ea"/>
          <a:cs typeface="Helvetica Light"/>
        </a:defRPr>
      </a:lvl1pPr>
      <a:lvl2pPr marL="742950" indent="-285750" algn="l" defTabSz="457200" rtl="0" eaLnBrk="1" latinLnBrk="0" hangingPunct="1">
        <a:spcBef>
          <a:spcPct val="20000"/>
        </a:spcBef>
        <a:buClr>
          <a:schemeClr val="bg1">
            <a:lumMod val="85000"/>
          </a:schemeClr>
        </a:buClr>
        <a:buSzPct val="70000"/>
        <a:buFont typeface="Wingdings" charset="2"/>
        <a:buChar char=""/>
        <a:defRPr sz="2800" b="0" i="0" kern="1200">
          <a:solidFill>
            <a:schemeClr val="tx1"/>
          </a:solidFill>
          <a:latin typeface="Helvetica Light"/>
          <a:ea typeface="+mn-ea"/>
          <a:cs typeface="Helvetica Light"/>
        </a:defRPr>
      </a:lvl2pPr>
      <a:lvl3pPr marL="1143000" indent="-228600" algn="l" defTabSz="457200" rtl="0" eaLnBrk="1" latinLnBrk="0" hangingPunct="1">
        <a:spcBef>
          <a:spcPct val="20000"/>
        </a:spcBef>
        <a:buClr>
          <a:schemeClr val="bg1">
            <a:lumMod val="85000"/>
          </a:schemeClr>
        </a:buClr>
        <a:buSzPct val="70000"/>
        <a:buFont typeface="Wingdings" charset="2"/>
        <a:buChar char=""/>
        <a:defRPr sz="2400" b="0" i="0" kern="1200">
          <a:solidFill>
            <a:schemeClr val="tx1"/>
          </a:solidFill>
          <a:latin typeface="Helvetica Light"/>
          <a:ea typeface="+mn-ea"/>
          <a:cs typeface="Helvetica Light"/>
        </a:defRPr>
      </a:lvl3pPr>
      <a:lvl4pPr marL="1600200" indent="-228600" algn="l" defTabSz="457200" rtl="0" eaLnBrk="1" latinLnBrk="0" hangingPunct="1">
        <a:spcBef>
          <a:spcPct val="20000"/>
        </a:spcBef>
        <a:buClr>
          <a:schemeClr val="bg1">
            <a:lumMod val="85000"/>
          </a:schemeClr>
        </a:buClr>
        <a:buSzPct val="70000"/>
        <a:buFont typeface="Wingdings" charset="2"/>
        <a:buChar char=""/>
        <a:defRPr sz="2000" b="0" i="0" kern="1200">
          <a:solidFill>
            <a:schemeClr val="tx1"/>
          </a:solidFill>
          <a:latin typeface="Helvetica Light"/>
          <a:ea typeface="+mn-ea"/>
          <a:cs typeface="Helvetica Light"/>
        </a:defRPr>
      </a:lvl4pPr>
      <a:lvl5pPr marL="2057400" indent="-228600" algn="l" defTabSz="457200" rtl="0" eaLnBrk="1" latinLnBrk="0" hangingPunct="1">
        <a:spcBef>
          <a:spcPct val="20000"/>
        </a:spcBef>
        <a:buClr>
          <a:schemeClr val="bg1">
            <a:lumMod val="85000"/>
          </a:schemeClr>
        </a:buClr>
        <a:buSzPct val="70000"/>
        <a:buFont typeface="Wingdings" charset="2"/>
        <a:buChar char=""/>
        <a:defRPr sz="2000" b="0" i="0" kern="1200">
          <a:solidFill>
            <a:schemeClr val="tx1"/>
          </a:solidFill>
          <a:latin typeface="Helvetica Light"/>
          <a:ea typeface="+mn-ea"/>
          <a:cs typeface="Helvetica Ligh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9144000" cy="6851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175048" y="6124765"/>
            <a:ext cx="1590665" cy="477456"/>
          </a:xfrm>
          <a:prstGeom prst="rect">
            <a:avLst/>
          </a:prstGeom>
          <a:noFill/>
          <a:ln w="9525">
            <a:noFill/>
            <a:miter lim="800000"/>
            <a:headEnd/>
            <a:tailEnd/>
          </a:ln>
        </p:spPr>
        <p:txBody>
          <a:bodyPr lIns="89291" tIns="44646" rIns="89291" bIns="44646"/>
          <a:lstStyle/>
          <a:p>
            <a:pPr defTabSz="914400" eaLnBrk="0" fontAlgn="base" hangingPunct="0">
              <a:lnSpc>
                <a:spcPct val="90000"/>
              </a:lnSpc>
              <a:spcBef>
                <a:spcPct val="0"/>
              </a:spcBef>
              <a:spcAft>
                <a:spcPct val="0"/>
              </a:spcAft>
              <a:defRPr/>
            </a:pPr>
            <a:endParaRPr lang="en-GB" altLang="zh-CN" sz="2000">
              <a:solidFill>
                <a:srgbClr val="000000"/>
              </a:solidFill>
              <a:latin typeface="Arial" pitchFamily="34" charset="0"/>
              <a:ea typeface="SimSun" pitchFamily="2" charset="-122"/>
            </a:endParaRPr>
          </a:p>
        </p:txBody>
      </p:sp>
      <p:sp>
        <p:nvSpPr>
          <p:cNvPr id="1028" name="Line 9"/>
          <p:cNvSpPr>
            <a:spLocks noChangeShapeType="1"/>
          </p:cNvSpPr>
          <p:nvPr userDrawn="1"/>
        </p:nvSpPr>
        <p:spPr bwMode="auto">
          <a:xfrm>
            <a:off x="293018" y="967313"/>
            <a:ext cx="8557965" cy="0"/>
          </a:xfrm>
          <a:prstGeom prst="line">
            <a:avLst/>
          </a:prstGeom>
          <a:noFill/>
          <a:ln w="9525">
            <a:solidFill>
              <a:srgbClr val="333399"/>
            </a:solidFill>
            <a:round/>
            <a:headEnd/>
            <a:tailEnd/>
          </a:ln>
          <a:effectLst>
            <a:prstShdw prst="shdw17" dist="17961" dir="2700000">
              <a:srgbClr val="1F1F5C"/>
            </a:prstShdw>
          </a:effectLst>
        </p:spPr>
        <p:txBody>
          <a:bodyPr lIns="89291" tIns="44646" rIns="89291" bIns="44646"/>
          <a:lstStyle/>
          <a:p>
            <a:pPr defTabSz="914400" eaLnBrk="0" fontAlgn="base" hangingPunct="0">
              <a:lnSpc>
                <a:spcPct val="90000"/>
              </a:lnSpc>
              <a:spcBef>
                <a:spcPct val="0"/>
              </a:spcBef>
              <a:spcAft>
                <a:spcPct val="0"/>
              </a:spcAft>
              <a:defRPr/>
            </a:pPr>
            <a:endParaRPr lang="zh-CN" altLang="en-US" sz="2000">
              <a:solidFill>
                <a:srgbClr val="000000"/>
              </a:solidFill>
              <a:latin typeface="Arial" charset="0"/>
            </a:endParaRPr>
          </a:p>
        </p:txBody>
      </p:sp>
      <p:sp>
        <p:nvSpPr>
          <p:cNvPr id="1029" name="Rectangle 14"/>
          <p:cNvSpPr>
            <a:spLocks noChangeArrowheads="1"/>
          </p:cNvSpPr>
          <p:nvPr userDrawn="1"/>
        </p:nvSpPr>
        <p:spPr bwMode="auto">
          <a:xfrm>
            <a:off x="0" y="6399146"/>
            <a:ext cx="9144000" cy="74409"/>
          </a:xfrm>
          <a:prstGeom prst="rect">
            <a:avLst/>
          </a:prstGeom>
          <a:solidFill>
            <a:srgbClr val="333399"/>
          </a:solidFill>
          <a:ln w="12700">
            <a:noFill/>
            <a:miter lim="800000"/>
            <a:headEnd/>
            <a:tailEnd/>
          </a:ln>
        </p:spPr>
        <p:txBody>
          <a:bodyPr wrap="none" lIns="89291" tIns="44646" rIns="89291" bIns="44646" anchor="ctr"/>
          <a:lstStyle/>
          <a:p>
            <a:pPr defTabSz="914400" eaLnBrk="0" fontAlgn="base" hangingPunct="0">
              <a:lnSpc>
                <a:spcPct val="90000"/>
              </a:lnSpc>
              <a:spcBef>
                <a:spcPct val="0"/>
              </a:spcBef>
              <a:spcAft>
                <a:spcPct val="0"/>
              </a:spcAft>
              <a:defRPr/>
            </a:pPr>
            <a:endParaRPr lang="en-GB" altLang="zh-CN" sz="2000">
              <a:solidFill>
                <a:srgbClr val="000000"/>
              </a:solidFill>
              <a:latin typeface="Arial" pitchFamily="34" charset="0"/>
              <a:ea typeface="SimSun" pitchFamily="2" charset="-122"/>
            </a:endParaRPr>
          </a:p>
        </p:txBody>
      </p:sp>
      <p:sp>
        <p:nvSpPr>
          <p:cNvPr id="1030" name="Rectangle 17"/>
          <p:cNvSpPr>
            <a:spLocks noChangeArrowheads="1"/>
          </p:cNvSpPr>
          <p:nvPr userDrawn="1"/>
        </p:nvSpPr>
        <p:spPr bwMode="auto">
          <a:xfrm>
            <a:off x="0" y="6473556"/>
            <a:ext cx="4688277" cy="475456"/>
          </a:xfrm>
          <a:prstGeom prst="rect">
            <a:avLst/>
          </a:prstGeom>
          <a:noFill/>
          <a:ln w="12700">
            <a:noFill/>
            <a:miter lim="800000"/>
            <a:headEnd/>
            <a:tailEnd/>
          </a:ln>
        </p:spPr>
        <p:txBody>
          <a:bodyPr lIns="88362" tIns="43405" rIns="88362" bIns="43405">
            <a:spAutoFit/>
          </a:bodyPr>
          <a:lstStyle/>
          <a:p>
            <a:pPr defTabSz="393749" eaLnBrk="0" fontAlgn="base" hangingPunct="0">
              <a:lnSpc>
                <a:spcPct val="90000"/>
              </a:lnSpc>
              <a:spcBef>
                <a:spcPct val="0"/>
              </a:spcBef>
              <a:spcAft>
                <a:spcPct val="0"/>
              </a:spcAft>
              <a:tabLst>
                <a:tab pos="5245856" algn="ctr"/>
                <a:tab pos="8966321" algn="r"/>
              </a:tabLst>
              <a:defRPr/>
            </a:pPr>
            <a:r>
              <a:rPr lang="en-GB" altLang="zh-CN" sz="1000" b="1">
                <a:solidFill>
                  <a:srgbClr val="000000"/>
                </a:solidFill>
                <a:latin typeface="Arial" pitchFamily="34" charset="0"/>
                <a:ea typeface="SimSun" pitchFamily="2" charset="-122"/>
                <a:cs typeface="Times New Roman" pitchFamily="18" charset="0"/>
              </a:rPr>
              <a:t>© 2014 Open Mobile Alliance Ltd.  All Rights Reserved.</a:t>
            </a:r>
            <a:endParaRPr lang="en-US" altLang="zh-CN" sz="1000" b="1">
              <a:solidFill>
                <a:srgbClr val="000000"/>
              </a:solidFill>
              <a:latin typeface="Arial" pitchFamily="34" charset="0"/>
              <a:ea typeface="SimSun" pitchFamily="2" charset="-122"/>
            </a:endParaRPr>
          </a:p>
          <a:p>
            <a:pPr defTabSz="393749" eaLnBrk="0" fontAlgn="base" hangingPunct="0">
              <a:lnSpc>
                <a:spcPct val="90000"/>
              </a:lnSpc>
              <a:spcBef>
                <a:spcPct val="0"/>
              </a:spcBef>
              <a:spcAft>
                <a:spcPct val="0"/>
              </a:spcAft>
              <a:tabLst>
                <a:tab pos="5245856" algn="ctr"/>
                <a:tab pos="8966321" algn="r"/>
              </a:tabLst>
              <a:defRPr/>
            </a:pPr>
            <a:r>
              <a:rPr lang="en-US" altLang="zh-CN" sz="900" b="1">
                <a:solidFill>
                  <a:srgbClr val="000000"/>
                </a:solidFill>
                <a:ea typeface="SimSun" pitchFamily="2" charset="-122"/>
                <a:cs typeface="Times New Roman" pitchFamily="18" charset="0"/>
              </a:rPr>
              <a:t>Used with the permission of the Open Mobile Alliance Ltd. under the terms as stated in this document.</a:t>
            </a:r>
            <a:endParaRPr lang="en-US" altLang="zh-CN" sz="900" b="1">
              <a:solidFill>
                <a:srgbClr val="999999"/>
              </a:solidFill>
              <a:ea typeface="SimSun" pitchFamily="2" charset="-122"/>
            </a:endParaRPr>
          </a:p>
        </p:txBody>
      </p:sp>
      <p:sp>
        <p:nvSpPr>
          <p:cNvPr id="1031" name="Rectangle 18"/>
          <p:cNvSpPr>
            <a:spLocks noChangeArrowheads="1"/>
          </p:cNvSpPr>
          <p:nvPr userDrawn="1"/>
        </p:nvSpPr>
        <p:spPr bwMode="auto">
          <a:xfrm>
            <a:off x="4613860" y="6473555"/>
            <a:ext cx="3604578" cy="240007"/>
          </a:xfrm>
          <a:prstGeom prst="rect">
            <a:avLst/>
          </a:prstGeom>
          <a:noFill/>
          <a:ln w="12700">
            <a:noFill/>
            <a:miter lim="800000"/>
            <a:headEnd/>
            <a:tailEnd/>
          </a:ln>
        </p:spPr>
        <p:txBody>
          <a:bodyPr lIns="88362" tIns="43405" rIns="88362" bIns="43405">
            <a:spAutoFit/>
          </a:bodyPr>
          <a:lstStyle/>
          <a:p>
            <a:pPr algn="ctr" defTabSz="393749" eaLnBrk="0" fontAlgn="base" hangingPunct="0">
              <a:lnSpc>
                <a:spcPct val="90000"/>
              </a:lnSpc>
              <a:spcBef>
                <a:spcPct val="0"/>
              </a:spcBef>
              <a:spcAft>
                <a:spcPct val="0"/>
              </a:spcAft>
              <a:tabLst>
                <a:tab pos="5245856" algn="ctr"/>
                <a:tab pos="8966321" algn="r"/>
              </a:tabLst>
              <a:defRPr/>
            </a:pPr>
            <a:r>
              <a:rPr lang="en-US" sz="1100" dirty="0" smtClean="0">
                <a:solidFill>
                  <a:srgbClr val="000000"/>
                </a:solidFill>
                <a:latin typeface="Arial" charset="0"/>
              </a:rPr>
              <a:t> OMA-TP-2014-0138R01</a:t>
            </a:r>
            <a:endParaRPr lang="en-US" altLang="zh-CN" sz="1100" b="1" dirty="0">
              <a:solidFill>
                <a:srgbClr val="000000"/>
              </a:solidFill>
              <a:ea typeface="宋体" charset="-122"/>
            </a:endParaRPr>
          </a:p>
        </p:txBody>
      </p:sp>
      <p:sp>
        <p:nvSpPr>
          <p:cNvPr id="1032" name="Rectangle 19"/>
          <p:cNvSpPr>
            <a:spLocks noChangeArrowheads="1"/>
          </p:cNvSpPr>
          <p:nvPr userDrawn="1"/>
        </p:nvSpPr>
        <p:spPr bwMode="auto">
          <a:xfrm>
            <a:off x="7813795" y="6473555"/>
            <a:ext cx="1330205" cy="406206"/>
          </a:xfrm>
          <a:prstGeom prst="rect">
            <a:avLst/>
          </a:prstGeom>
          <a:noFill/>
          <a:ln w="12700">
            <a:noFill/>
            <a:miter lim="800000"/>
            <a:headEnd/>
            <a:tailEnd/>
          </a:ln>
        </p:spPr>
        <p:txBody>
          <a:bodyPr lIns="88362" tIns="43405" rIns="88362" bIns="43405">
            <a:spAutoFit/>
          </a:bodyPr>
          <a:lstStyle/>
          <a:p>
            <a:pPr algn="r" defTabSz="393749" eaLnBrk="0" fontAlgn="base" hangingPunct="0">
              <a:lnSpc>
                <a:spcPct val="90000"/>
              </a:lnSpc>
              <a:spcBef>
                <a:spcPct val="0"/>
              </a:spcBef>
              <a:spcAft>
                <a:spcPct val="0"/>
              </a:spcAft>
              <a:tabLst>
                <a:tab pos="5245856" algn="ctr"/>
                <a:tab pos="8966321" algn="r"/>
              </a:tabLst>
              <a:defRPr/>
            </a:pPr>
            <a:r>
              <a:rPr lang="en-US" altLang="zh-CN" b="1">
                <a:solidFill>
                  <a:srgbClr val="000000"/>
                </a:solidFill>
                <a:ea typeface="SimSun" pitchFamily="2" charset="-122"/>
              </a:rPr>
              <a:t>Slide #</a:t>
            </a:r>
            <a:fld id="{95817744-545E-4FD9-8066-9F24FF539723}" type="slidenum">
              <a:rPr lang="en-US" altLang="zh-CN" b="1">
                <a:solidFill>
                  <a:srgbClr val="000000"/>
                </a:solidFill>
                <a:ea typeface="SimSun" pitchFamily="2" charset="-122"/>
              </a:rPr>
              <a:pPr algn="r" defTabSz="393749" eaLnBrk="0" fontAlgn="base" hangingPunct="0">
                <a:lnSpc>
                  <a:spcPct val="90000"/>
                </a:lnSpc>
                <a:spcBef>
                  <a:spcPct val="0"/>
                </a:spcBef>
                <a:spcAft>
                  <a:spcPct val="0"/>
                </a:spcAft>
                <a:tabLst>
                  <a:tab pos="5245856" algn="ctr"/>
                  <a:tab pos="8966321" algn="r"/>
                </a:tabLst>
                <a:defRPr/>
              </a:pPr>
              <a:t>‹#›</a:t>
            </a:fld>
            <a:r>
              <a:rPr lang="en-US" altLang="zh-CN" b="1">
                <a:solidFill>
                  <a:srgbClr val="000000"/>
                </a:solidFill>
                <a:ea typeface="SimSun" pitchFamily="2" charset="-122"/>
              </a:rPr>
              <a:t/>
            </a:r>
            <a:br>
              <a:rPr lang="en-US" altLang="zh-CN" b="1">
                <a:solidFill>
                  <a:srgbClr val="000000"/>
                </a:solidFill>
                <a:ea typeface="SimSun" pitchFamily="2" charset="-122"/>
              </a:rPr>
            </a:br>
            <a:r>
              <a:rPr lang="en-US" altLang="zh-CN" sz="500">
                <a:solidFill>
                  <a:srgbClr val="999999"/>
                </a:solidFill>
                <a:latin typeface="Arial" pitchFamily="34" charset="0"/>
                <a:ea typeface="SimSun" pitchFamily="2" charset="-122"/>
              </a:rPr>
              <a:t>[OMA-Template-SlideDeck-20140101-I]</a:t>
            </a:r>
            <a:endParaRPr lang="en-US" altLang="zh-CN" b="1">
              <a:solidFill>
                <a:srgbClr val="000000"/>
              </a:solidFill>
              <a:ea typeface="SimSun" pitchFamily="2" charset="-122"/>
            </a:endParaRPr>
          </a:p>
        </p:txBody>
      </p:sp>
      <p:sp>
        <p:nvSpPr>
          <p:cNvPr id="1033" name="Rectangle 2"/>
          <p:cNvSpPr>
            <a:spLocks noGrp="1" noChangeArrowheads="1"/>
          </p:cNvSpPr>
          <p:nvPr>
            <p:ph type="title"/>
          </p:nvPr>
        </p:nvSpPr>
        <p:spPr bwMode="auto">
          <a:xfrm>
            <a:off x="299219" y="227877"/>
            <a:ext cx="8544012" cy="686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88362" tIns="43405" rIns="88362" bIns="43405" numCol="1" anchor="ctr" anchorCtr="0" compatLnSpc="1">
            <a:prstTxWarp prst="textNoShape">
              <a:avLst/>
            </a:prstTxWarp>
          </a:bodyPr>
          <a:lstStyle/>
          <a:p>
            <a:pPr lvl="0"/>
            <a:endParaRPr lang="en-GB" altLang="zh-CN" smtClean="0"/>
          </a:p>
        </p:txBody>
      </p:sp>
      <p:sp>
        <p:nvSpPr>
          <p:cNvPr id="1034" name="Rectangle 5"/>
          <p:cNvSpPr>
            <a:spLocks noGrp="1" noChangeArrowheads="1"/>
          </p:cNvSpPr>
          <p:nvPr>
            <p:ph type="body" idx="1"/>
          </p:nvPr>
        </p:nvSpPr>
        <p:spPr bwMode="auto">
          <a:xfrm>
            <a:off x="285266" y="1142484"/>
            <a:ext cx="8573469" cy="5256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88362" tIns="43405" rIns="88362" bIns="43405" numCol="1" anchor="t" anchorCtr="0" compatLnSpc="1">
            <a:prstTxWarp prst="textNoShape">
              <a:avLst/>
            </a:prstTxWarp>
          </a:bodyPr>
          <a:lstStyle/>
          <a:p>
            <a:pPr lvl="0"/>
            <a:r>
              <a:rPr lang="en-US" altLang="zh-CN" smtClean="0"/>
              <a:t>1st Level Bullet</a:t>
            </a:r>
          </a:p>
          <a:p>
            <a:pPr lvl="1"/>
            <a:r>
              <a:rPr lang="en-US" altLang="zh-CN" smtClean="0"/>
              <a:t>2nd Level Bullet</a:t>
            </a:r>
          </a:p>
          <a:p>
            <a:pPr lvl="2"/>
            <a:r>
              <a:rPr lang="en-US" altLang="zh-CN" smtClean="0"/>
              <a:t>3rd Level Bullet</a:t>
            </a:r>
          </a:p>
          <a:p>
            <a:pPr lvl="3"/>
            <a:r>
              <a:rPr lang="en-US" altLang="zh-CN" smtClean="0"/>
              <a:t>4th Level Bullet</a:t>
            </a:r>
          </a:p>
          <a:p>
            <a:pPr lvl="4"/>
            <a:r>
              <a:rPr lang="en-US" altLang="zh-CN" smtClean="0"/>
              <a:t>5th Level Bullet</a:t>
            </a:r>
          </a:p>
        </p:txBody>
      </p:sp>
    </p:spTree>
    <p:extLst>
      <p:ext uri="{BB962C8B-B14F-4D97-AF65-F5344CB8AC3E}">
        <p14:creationId xmlns:p14="http://schemas.microsoft.com/office/powerpoint/2010/main" val="3390482746"/>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ctr" defTabSz="744093" rtl="0" eaLnBrk="0" fontAlgn="base" hangingPunct="0">
        <a:lnSpc>
          <a:spcPct val="90000"/>
        </a:lnSpc>
        <a:spcBef>
          <a:spcPct val="0"/>
        </a:spcBef>
        <a:spcAft>
          <a:spcPct val="0"/>
        </a:spcAft>
        <a:defRPr sz="3100" b="1">
          <a:solidFill>
            <a:schemeClr val="tx1"/>
          </a:solidFill>
          <a:latin typeface="+mj-lt"/>
          <a:ea typeface="+mj-ea"/>
          <a:cs typeface="+mj-cs"/>
        </a:defRPr>
      </a:lvl1pPr>
      <a:lvl2pPr algn="ctr" defTabSz="744093" rtl="0" eaLnBrk="0" fontAlgn="base" hangingPunct="0">
        <a:lnSpc>
          <a:spcPct val="90000"/>
        </a:lnSpc>
        <a:spcBef>
          <a:spcPct val="0"/>
        </a:spcBef>
        <a:spcAft>
          <a:spcPct val="0"/>
        </a:spcAft>
        <a:defRPr sz="3100" b="1">
          <a:solidFill>
            <a:schemeClr val="tx1"/>
          </a:solidFill>
          <a:latin typeface="Tahoma" pitchFamily="34" charset="0"/>
        </a:defRPr>
      </a:lvl2pPr>
      <a:lvl3pPr algn="ctr" defTabSz="744093" rtl="0" eaLnBrk="0" fontAlgn="base" hangingPunct="0">
        <a:lnSpc>
          <a:spcPct val="90000"/>
        </a:lnSpc>
        <a:spcBef>
          <a:spcPct val="0"/>
        </a:spcBef>
        <a:spcAft>
          <a:spcPct val="0"/>
        </a:spcAft>
        <a:defRPr sz="3100" b="1">
          <a:solidFill>
            <a:schemeClr val="tx1"/>
          </a:solidFill>
          <a:latin typeface="Tahoma" pitchFamily="34" charset="0"/>
        </a:defRPr>
      </a:lvl3pPr>
      <a:lvl4pPr algn="ctr" defTabSz="744093" rtl="0" eaLnBrk="0" fontAlgn="base" hangingPunct="0">
        <a:lnSpc>
          <a:spcPct val="90000"/>
        </a:lnSpc>
        <a:spcBef>
          <a:spcPct val="0"/>
        </a:spcBef>
        <a:spcAft>
          <a:spcPct val="0"/>
        </a:spcAft>
        <a:defRPr sz="3100" b="1">
          <a:solidFill>
            <a:schemeClr val="tx1"/>
          </a:solidFill>
          <a:latin typeface="Tahoma" pitchFamily="34" charset="0"/>
        </a:defRPr>
      </a:lvl4pPr>
      <a:lvl5pPr algn="ctr" defTabSz="744093" rtl="0" eaLnBrk="0" fontAlgn="base" hangingPunct="0">
        <a:lnSpc>
          <a:spcPct val="90000"/>
        </a:lnSpc>
        <a:spcBef>
          <a:spcPct val="0"/>
        </a:spcBef>
        <a:spcAft>
          <a:spcPct val="0"/>
        </a:spcAft>
        <a:defRPr sz="3100" b="1">
          <a:solidFill>
            <a:schemeClr val="tx1"/>
          </a:solidFill>
          <a:latin typeface="Tahoma" pitchFamily="34" charset="0"/>
        </a:defRPr>
      </a:lvl5pPr>
      <a:lvl6pPr marL="446456" algn="ctr" defTabSz="744093" rtl="0" eaLnBrk="0" fontAlgn="base" hangingPunct="0">
        <a:lnSpc>
          <a:spcPct val="90000"/>
        </a:lnSpc>
        <a:spcBef>
          <a:spcPct val="0"/>
        </a:spcBef>
        <a:spcAft>
          <a:spcPct val="0"/>
        </a:spcAft>
        <a:defRPr sz="3100" b="1">
          <a:solidFill>
            <a:schemeClr val="tx1"/>
          </a:solidFill>
          <a:latin typeface="Tahoma" pitchFamily="34" charset="0"/>
        </a:defRPr>
      </a:lvl6pPr>
      <a:lvl7pPr marL="892912" algn="ctr" defTabSz="744093" rtl="0" eaLnBrk="0" fontAlgn="base" hangingPunct="0">
        <a:lnSpc>
          <a:spcPct val="90000"/>
        </a:lnSpc>
        <a:spcBef>
          <a:spcPct val="0"/>
        </a:spcBef>
        <a:spcAft>
          <a:spcPct val="0"/>
        </a:spcAft>
        <a:defRPr sz="3100" b="1">
          <a:solidFill>
            <a:schemeClr val="tx1"/>
          </a:solidFill>
          <a:latin typeface="Tahoma" pitchFamily="34" charset="0"/>
        </a:defRPr>
      </a:lvl7pPr>
      <a:lvl8pPr marL="1339367" algn="ctr" defTabSz="744093" rtl="0" eaLnBrk="0" fontAlgn="base" hangingPunct="0">
        <a:lnSpc>
          <a:spcPct val="90000"/>
        </a:lnSpc>
        <a:spcBef>
          <a:spcPct val="0"/>
        </a:spcBef>
        <a:spcAft>
          <a:spcPct val="0"/>
        </a:spcAft>
        <a:defRPr sz="3100" b="1">
          <a:solidFill>
            <a:schemeClr val="tx1"/>
          </a:solidFill>
          <a:latin typeface="Tahoma" pitchFamily="34" charset="0"/>
        </a:defRPr>
      </a:lvl8pPr>
      <a:lvl9pPr marL="1785823" algn="ctr" defTabSz="744093" rtl="0" eaLnBrk="0" fontAlgn="base" hangingPunct="0">
        <a:lnSpc>
          <a:spcPct val="90000"/>
        </a:lnSpc>
        <a:spcBef>
          <a:spcPct val="0"/>
        </a:spcBef>
        <a:spcAft>
          <a:spcPct val="0"/>
        </a:spcAft>
        <a:defRPr sz="3100" b="1">
          <a:solidFill>
            <a:schemeClr val="tx1"/>
          </a:solidFill>
          <a:latin typeface="Tahoma" pitchFamily="34" charset="0"/>
        </a:defRPr>
      </a:lvl9pPr>
    </p:titleStyle>
    <p:bodyStyle>
      <a:lvl1pPr marL="108514" indent="-108514" algn="l" defTabSz="1547093" rtl="0" eaLnBrk="0" fontAlgn="base" hangingPunct="0">
        <a:spcBef>
          <a:spcPct val="25000"/>
        </a:spcBef>
        <a:spcAft>
          <a:spcPct val="0"/>
        </a:spcAft>
        <a:buClr>
          <a:schemeClr val="tx1"/>
        </a:buClr>
        <a:buSzPct val="80000"/>
        <a:buChar char="•"/>
        <a:defRPr sz="2500">
          <a:solidFill>
            <a:srgbClr val="000066"/>
          </a:solidFill>
          <a:latin typeface="+mn-lt"/>
          <a:ea typeface="+mn-ea"/>
          <a:cs typeface="+mn-cs"/>
        </a:defRPr>
      </a:lvl1pPr>
      <a:lvl2pPr marL="333292" indent="-113165" algn="l" defTabSz="1547093" rtl="0" eaLnBrk="0" fontAlgn="base" hangingPunct="0">
        <a:spcBef>
          <a:spcPct val="25000"/>
        </a:spcBef>
        <a:spcAft>
          <a:spcPct val="0"/>
        </a:spcAft>
        <a:buClr>
          <a:schemeClr val="tx1"/>
        </a:buClr>
        <a:buSzPct val="80000"/>
        <a:buChar char="•"/>
        <a:defRPr sz="2100">
          <a:solidFill>
            <a:srgbClr val="480024"/>
          </a:solidFill>
          <a:latin typeface="+mn-lt"/>
        </a:defRPr>
      </a:lvl2pPr>
      <a:lvl3pPr marL="556520" indent="-111614" algn="l" defTabSz="1547093" rtl="0" eaLnBrk="0" fontAlgn="base" hangingPunct="0">
        <a:spcBef>
          <a:spcPct val="25000"/>
        </a:spcBef>
        <a:spcAft>
          <a:spcPct val="0"/>
        </a:spcAft>
        <a:buClr>
          <a:schemeClr val="tx1"/>
        </a:buClr>
        <a:buSzPct val="80000"/>
        <a:buChar char="•"/>
        <a:defRPr sz="2000">
          <a:solidFill>
            <a:srgbClr val="0B2200"/>
          </a:solidFill>
          <a:latin typeface="+mn-lt"/>
        </a:defRPr>
      </a:lvl3pPr>
      <a:lvl4pPr marL="776648" indent="-108514" algn="l" defTabSz="1547093" rtl="0" eaLnBrk="0" fontAlgn="base" hangingPunct="0">
        <a:spcBef>
          <a:spcPct val="20000"/>
        </a:spcBef>
        <a:spcAft>
          <a:spcPct val="0"/>
        </a:spcAft>
        <a:buClr>
          <a:schemeClr val="tx1"/>
        </a:buClr>
        <a:buSzPct val="80000"/>
        <a:buChar char="•"/>
        <a:defRPr sz="2000">
          <a:solidFill>
            <a:srgbClr val="543800"/>
          </a:solidFill>
          <a:latin typeface="+mn-lt"/>
        </a:defRPr>
      </a:lvl4pPr>
      <a:lvl5pPr marL="1004526" indent="-116265" algn="l" defTabSz="1547093" rtl="0" eaLnBrk="0" fontAlgn="base" hangingPunct="0">
        <a:spcBef>
          <a:spcPct val="20000"/>
        </a:spcBef>
        <a:spcAft>
          <a:spcPct val="0"/>
        </a:spcAft>
        <a:buClr>
          <a:schemeClr val="tx1"/>
        </a:buClr>
        <a:buSzPct val="80000"/>
        <a:buChar char="•"/>
        <a:defRPr sz="1600">
          <a:solidFill>
            <a:srgbClr val="330066"/>
          </a:solidFill>
          <a:latin typeface="+mn-lt"/>
        </a:defRPr>
      </a:lvl5pPr>
      <a:lvl6pPr marL="1450981" indent="-116265" algn="l" defTabSz="1547093" rtl="0" eaLnBrk="0" fontAlgn="base" hangingPunct="0">
        <a:spcBef>
          <a:spcPct val="20000"/>
        </a:spcBef>
        <a:spcAft>
          <a:spcPct val="0"/>
        </a:spcAft>
        <a:buClr>
          <a:schemeClr val="tx1"/>
        </a:buClr>
        <a:buSzPct val="80000"/>
        <a:buChar char="•"/>
        <a:defRPr sz="1600">
          <a:solidFill>
            <a:srgbClr val="330066"/>
          </a:solidFill>
          <a:latin typeface="+mn-lt"/>
        </a:defRPr>
      </a:lvl6pPr>
      <a:lvl7pPr marL="1897437" indent="-116265" algn="l" defTabSz="1547093" rtl="0" eaLnBrk="0" fontAlgn="base" hangingPunct="0">
        <a:spcBef>
          <a:spcPct val="20000"/>
        </a:spcBef>
        <a:spcAft>
          <a:spcPct val="0"/>
        </a:spcAft>
        <a:buClr>
          <a:schemeClr val="tx1"/>
        </a:buClr>
        <a:buSzPct val="80000"/>
        <a:buChar char="•"/>
        <a:defRPr sz="1600">
          <a:solidFill>
            <a:srgbClr val="330066"/>
          </a:solidFill>
          <a:latin typeface="+mn-lt"/>
        </a:defRPr>
      </a:lvl7pPr>
      <a:lvl8pPr marL="2343893" indent="-116265" algn="l" defTabSz="1547093" rtl="0" eaLnBrk="0" fontAlgn="base" hangingPunct="0">
        <a:spcBef>
          <a:spcPct val="20000"/>
        </a:spcBef>
        <a:spcAft>
          <a:spcPct val="0"/>
        </a:spcAft>
        <a:buClr>
          <a:schemeClr val="tx1"/>
        </a:buClr>
        <a:buSzPct val="80000"/>
        <a:buChar char="•"/>
        <a:defRPr sz="1600">
          <a:solidFill>
            <a:srgbClr val="330066"/>
          </a:solidFill>
          <a:latin typeface="+mn-lt"/>
        </a:defRPr>
      </a:lvl8pPr>
      <a:lvl9pPr marL="2790349" indent="-116265" algn="l" defTabSz="1547093"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892912" rtl="0" eaLnBrk="1" latinLnBrk="0" hangingPunct="1">
        <a:defRPr sz="1800" kern="1200">
          <a:solidFill>
            <a:schemeClr val="tx1"/>
          </a:solidFill>
          <a:latin typeface="+mn-lt"/>
          <a:ea typeface="+mn-ea"/>
          <a:cs typeface="+mn-cs"/>
        </a:defRPr>
      </a:lvl1pPr>
      <a:lvl2pPr marL="446456" algn="l" defTabSz="892912" rtl="0" eaLnBrk="1" latinLnBrk="0" hangingPunct="1">
        <a:defRPr sz="1800" kern="1200">
          <a:solidFill>
            <a:schemeClr val="tx1"/>
          </a:solidFill>
          <a:latin typeface="+mn-lt"/>
          <a:ea typeface="+mn-ea"/>
          <a:cs typeface="+mn-cs"/>
        </a:defRPr>
      </a:lvl2pPr>
      <a:lvl3pPr marL="892912" algn="l" defTabSz="892912" rtl="0" eaLnBrk="1" latinLnBrk="0" hangingPunct="1">
        <a:defRPr sz="1800" kern="1200">
          <a:solidFill>
            <a:schemeClr val="tx1"/>
          </a:solidFill>
          <a:latin typeface="+mn-lt"/>
          <a:ea typeface="+mn-ea"/>
          <a:cs typeface="+mn-cs"/>
        </a:defRPr>
      </a:lvl3pPr>
      <a:lvl4pPr marL="1339367" algn="l" defTabSz="892912" rtl="0" eaLnBrk="1" latinLnBrk="0" hangingPunct="1">
        <a:defRPr sz="1800" kern="1200">
          <a:solidFill>
            <a:schemeClr val="tx1"/>
          </a:solidFill>
          <a:latin typeface="+mn-lt"/>
          <a:ea typeface="+mn-ea"/>
          <a:cs typeface="+mn-cs"/>
        </a:defRPr>
      </a:lvl4pPr>
      <a:lvl5pPr marL="1785823" algn="l" defTabSz="892912" rtl="0" eaLnBrk="1" latinLnBrk="0" hangingPunct="1">
        <a:defRPr sz="1800" kern="1200">
          <a:solidFill>
            <a:schemeClr val="tx1"/>
          </a:solidFill>
          <a:latin typeface="+mn-lt"/>
          <a:ea typeface="+mn-ea"/>
          <a:cs typeface="+mn-cs"/>
        </a:defRPr>
      </a:lvl5pPr>
      <a:lvl6pPr marL="2232279" algn="l" defTabSz="892912" rtl="0" eaLnBrk="1" latinLnBrk="0" hangingPunct="1">
        <a:defRPr sz="1800" kern="1200">
          <a:solidFill>
            <a:schemeClr val="tx1"/>
          </a:solidFill>
          <a:latin typeface="+mn-lt"/>
          <a:ea typeface="+mn-ea"/>
          <a:cs typeface="+mn-cs"/>
        </a:defRPr>
      </a:lvl6pPr>
      <a:lvl7pPr marL="2678735" algn="l" defTabSz="892912" rtl="0" eaLnBrk="1" latinLnBrk="0" hangingPunct="1">
        <a:defRPr sz="1800" kern="1200">
          <a:solidFill>
            <a:schemeClr val="tx1"/>
          </a:solidFill>
          <a:latin typeface="+mn-lt"/>
          <a:ea typeface="+mn-ea"/>
          <a:cs typeface="+mn-cs"/>
        </a:defRPr>
      </a:lvl7pPr>
      <a:lvl8pPr marL="3125191" algn="l" defTabSz="892912" rtl="0" eaLnBrk="1" latinLnBrk="0" hangingPunct="1">
        <a:defRPr sz="1800" kern="1200">
          <a:solidFill>
            <a:schemeClr val="tx1"/>
          </a:solidFill>
          <a:latin typeface="+mn-lt"/>
          <a:ea typeface="+mn-ea"/>
          <a:cs typeface="+mn-cs"/>
        </a:defRPr>
      </a:lvl8pPr>
      <a:lvl9pPr marL="3571646" algn="l" defTabSz="89291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openmobilealliance.org/UseAgreement.html" TargetMode="External"/><Relationship Id="rId2" Type="http://schemas.openxmlformats.org/officeDocument/2006/relationships/image" Target="../media/image4.jpeg"/><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hyperlink" Target="http://fortumo.com/" TargetMode="External"/><Relationship Id="rId2" Type="http://schemas.openxmlformats.org/officeDocument/2006/relationships/hyperlink" Target="mailto:gerri.kodres@fortumo.com" TargetMode="External"/><Relationship Id="rId1" Type="http://schemas.openxmlformats.org/officeDocument/2006/relationships/slideLayout" Target="../slideLayouts/slideLayout7.xml"/><Relationship Id="rId4" Type="http://schemas.openxmlformats.org/officeDocument/2006/relationships/hyperlink" Target="http://developers.fortumo.com/"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8.png"/><Relationship Id="rId7"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png"/><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 Id="rId9"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1" descr="oma bg_v3_strong_2"/>
          <p:cNvPicPr>
            <a:picLocks noChangeAspect="1" noChangeArrowheads="1"/>
          </p:cNvPicPr>
          <p:nvPr/>
        </p:nvPicPr>
        <p:blipFill>
          <a:blip r:embed="rId2">
            <a:extLst>
              <a:ext uri="{28A0092B-C50C-407E-A947-70E740481C1C}">
                <a14:useLocalDpi xmlns:a14="http://schemas.microsoft.com/office/drawing/2010/main" val="0"/>
              </a:ext>
            </a:extLst>
          </a:blip>
          <a:srcRect b="6691"/>
          <a:stretch>
            <a:fillRect/>
          </a:stretch>
        </p:blipFill>
        <p:spPr bwMode="auto">
          <a:xfrm>
            <a:off x="0" y="0"/>
            <a:ext cx="9144000" cy="63991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27"/>
          <p:cNvSpPr>
            <a:spLocks noChangeArrowheads="1"/>
          </p:cNvSpPr>
          <p:nvPr/>
        </p:nvSpPr>
        <p:spPr bwMode="auto">
          <a:xfrm>
            <a:off x="627894" y="1934627"/>
            <a:ext cx="7888212" cy="2753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88357" tIns="43402" rIns="88357" bIns="43402"/>
          <a:lstStyle/>
          <a:p>
            <a:pPr defTabSz="744045" eaLnBrk="0" fontAlgn="base" hangingPunct="0">
              <a:lnSpc>
                <a:spcPct val="95000"/>
              </a:lnSpc>
              <a:spcBef>
                <a:spcPct val="0"/>
              </a:spcBef>
              <a:spcAft>
                <a:spcPct val="35000"/>
              </a:spcAft>
              <a:tabLst>
                <a:tab pos="1784159" algn="r"/>
                <a:tab pos="1894216" algn="l"/>
              </a:tabLst>
            </a:pPr>
            <a:r>
              <a:rPr lang="en-US" altLang="zh-CN" sz="2000" b="1" dirty="0">
                <a:solidFill>
                  <a:srgbClr val="000000"/>
                </a:solidFill>
                <a:latin typeface="Tahoma" pitchFamily="34" charset="0"/>
                <a:ea typeface="SimSun" pitchFamily="2" charset="-122"/>
              </a:rPr>
              <a:t>	Submitted To:	TP</a:t>
            </a:r>
          </a:p>
          <a:p>
            <a:pPr defTabSz="744045" eaLnBrk="0" fontAlgn="base" hangingPunct="0">
              <a:lnSpc>
                <a:spcPct val="95000"/>
              </a:lnSpc>
              <a:spcBef>
                <a:spcPct val="0"/>
              </a:spcBef>
              <a:spcAft>
                <a:spcPct val="35000"/>
              </a:spcAft>
              <a:tabLst>
                <a:tab pos="1784159" algn="r"/>
                <a:tab pos="1894216" algn="l"/>
              </a:tabLst>
            </a:pPr>
            <a:r>
              <a:rPr lang="en-US" altLang="zh-CN" sz="2000" b="1" dirty="0">
                <a:solidFill>
                  <a:srgbClr val="000000"/>
                </a:solidFill>
                <a:latin typeface="Tahoma" pitchFamily="34" charset="0"/>
                <a:ea typeface="SimSun" pitchFamily="2" charset="-122"/>
              </a:rPr>
              <a:t>	Date:	</a:t>
            </a:r>
            <a:r>
              <a:rPr lang="en-US" altLang="zh-CN" sz="2000" b="1" dirty="0" smtClean="0">
                <a:solidFill>
                  <a:srgbClr val="000000"/>
                </a:solidFill>
                <a:latin typeface="Tahoma" pitchFamily="34" charset="0"/>
                <a:ea typeface="SimSun" pitchFamily="2" charset="-122"/>
              </a:rPr>
              <a:t>02 June </a:t>
            </a:r>
            <a:r>
              <a:rPr lang="en-US" altLang="zh-CN" sz="2000" b="1" dirty="0">
                <a:solidFill>
                  <a:srgbClr val="000000"/>
                </a:solidFill>
                <a:latin typeface="Tahoma" pitchFamily="34" charset="0"/>
                <a:ea typeface="SimSun" pitchFamily="2" charset="-122"/>
              </a:rPr>
              <a:t>2014	</a:t>
            </a:r>
          </a:p>
          <a:p>
            <a:pPr defTabSz="744045" eaLnBrk="0" fontAlgn="base" hangingPunct="0">
              <a:lnSpc>
                <a:spcPct val="95000"/>
              </a:lnSpc>
              <a:spcBef>
                <a:spcPct val="0"/>
              </a:spcBef>
              <a:spcAft>
                <a:spcPct val="35000"/>
              </a:spcAft>
              <a:tabLst>
                <a:tab pos="1784159" algn="r"/>
                <a:tab pos="1894216" algn="l"/>
              </a:tabLst>
            </a:pPr>
            <a:r>
              <a:rPr lang="en-US" altLang="zh-CN" sz="2000" b="1" dirty="0">
                <a:solidFill>
                  <a:srgbClr val="000000"/>
                </a:solidFill>
                <a:latin typeface="Tahoma" pitchFamily="34" charset="0"/>
                <a:ea typeface="SimSun" pitchFamily="2" charset="-122"/>
              </a:rPr>
              <a:t>	Availability:	     </a:t>
            </a:r>
            <a:r>
              <a:rPr lang="en-US" altLang="zh-CN" sz="2000" b="1" dirty="0" smtClean="0">
                <a:solidFill>
                  <a:srgbClr val="000000"/>
                </a:solidFill>
                <a:latin typeface="Tahoma" pitchFamily="34" charset="0"/>
                <a:ea typeface="SimSun" pitchFamily="2" charset="-122"/>
              </a:rPr>
              <a:t> </a:t>
            </a:r>
            <a:r>
              <a:rPr lang="en-US" altLang="zh-CN" sz="2000" b="1" dirty="0">
                <a:solidFill>
                  <a:srgbClr val="000000"/>
                </a:solidFill>
                <a:latin typeface="Tahoma" pitchFamily="34" charset="0"/>
                <a:ea typeface="SimSun" pitchFamily="2" charset="-122"/>
              </a:rPr>
              <a:t>Public        </a:t>
            </a:r>
            <a:r>
              <a:rPr lang="en-US" altLang="zh-CN" sz="2000" b="1" dirty="0" smtClean="0">
                <a:solidFill>
                  <a:srgbClr val="000000"/>
                </a:solidFill>
                <a:latin typeface="Tahoma" pitchFamily="34" charset="0"/>
                <a:ea typeface="SimSun" pitchFamily="2" charset="-122"/>
              </a:rPr>
              <a:t>    </a:t>
            </a:r>
            <a:r>
              <a:rPr lang="en-US" altLang="zh-CN" sz="2000" b="1" dirty="0">
                <a:solidFill>
                  <a:srgbClr val="000000"/>
                </a:solidFill>
                <a:latin typeface="Tahoma" pitchFamily="34" charset="0"/>
                <a:ea typeface="SimSun" pitchFamily="2" charset="-122"/>
              </a:rPr>
              <a:t>OMA Confidential</a:t>
            </a:r>
          </a:p>
          <a:p>
            <a:pPr defTabSz="744045" eaLnBrk="0" fontAlgn="base" hangingPunct="0">
              <a:lnSpc>
                <a:spcPct val="95000"/>
              </a:lnSpc>
              <a:spcBef>
                <a:spcPct val="0"/>
              </a:spcBef>
              <a:spcAft>
                <a:spcPct val="35000"/>
              </a:spcAft>
              <a:tabLst>
                <a:tab pos="1784159" algn="r"/>
                <a:tab pos="1894216" algn="l"/>
              </a:tabLst>
            </a:pPr>
            <a:r>
              <a:rPr lang="en-US" altLang="zh-CN" sz="2000" b="1" dirty="0">
                <a:solidFill>
                  <a:srgbClr val="000000"/>
                </a:solidFill>
                <a:latin typeface="Tahoma" pitchFamily="34" charset="0"/>
                <a:ea typeface="SimSun" pitchFamily="2" charset="-122"/>
              </a:rPr>
              <a:t>	Contact:	Gerri </a:t>
            </a:r>
            <a:r>
              <a:rPr lang="en-US" altLang="zh-CN" sz="2000" b="1" dirty="0" smtClean="0">
                <a:solidFill>
                  <a:srgbClr val="000000"/>
                </a:solidFill>
                <a:latin typeface="Tahoma" pitchFamily="34" charset="0"/>
                <a:ea typeface="SimSun" pitchFamily="2" charset="-122"/>
              </a:rPr>
              <a:t>Kodres</a:t>
            </a:r>
          </a:p>
          <a:p>
            <a:pPr defTabSz="744045" eaLnBrk="0" fontAlgn="base" hangingPunct="0">
              <a:lnSpc>
                <a:spcPct val="95000"/>
              </a:lnSpc>
              <a:spcBef>
                <a:spcPct val="0"/>
              </a:spcBef>
              <a:spcAft>
                <a:spcPct val="35000"/>
              </a:spcAft>
              <a:tabLst>
                <a:tab pos="1784159" algn="r"/>
                <a:tab pos="1894216" algn="l"/>
              </a:tabLst>
            </a:pPr>
            <a:r>
              <a:rPr lang="en-US" altLang="zh-CN" sz="2000" b="1" dirty="0">
                <a:solidFill>
                  <a:srgbClr val="000000"/>
                </a:solidFill>
                <a:latin typeface="Tahoma" pitchFamily="34" charset="0"/>
                <a:ea typeface="SimSun" pitchFamily="2" charset="-122"/>
              </a:rPr>
              <a:t>	Source:	</a:t>
            </a:r>
            <a:r>
              <a:rPr lang="en-US" altLang="zh-CN" sz="2000" b="1" dirty="0" err="1">
                <a:solidFill>
                  <a:srgbClr val="000000"/>
                </a:solidFill>
                <a:latin typeface="Tahoma" pitchFamily="34" charset="0"/>
                <a:ea typeface="SimSun" pitchFamily="2" charset="-122"/>
              </a:rPr>
              <a:t>Fortumo</a:t>
            </a:r>
            <a:endParaRPr lang="en-US" altLang="zh-CN" sz="2000" b="1" dirty="0">
              <a:solidFill>
                <a:srgbClr val="000000"/>
              </a:solidFill>
              <a:latin typeface="Tahoma" pitchFamily="34" charset="0"/>
              <a:ea typeface="SimSun" pitchFamily="2" charset="-122"/>
            </a:endParaRPr>
          </a:p>
        </p:txBody>
      </p:sp>
      <p:sp>
        <p:nvSpPr>
          <p:cNvPr id="2052" name="Rectangle 26"/>
          <p:cNvSpPr>
            <a:spLocks noGrp="1" noChangeArrowheads="1"/>
          </p:cNvSpPr>
          <p:nvPr>
            <p:ph type="ctrTitle"/>
          </p:nvPr>
        </p:nvSpPr>
        <p:spPr>
          <a:xfrm>
            <a:off x="330226" y="223227"/>
            <a:ext cx="8409131" cy="1613739"/>
          </a:xfrm>
          <a:noFill/>
        </p:spPr>
        <p:txBody>
          <a:bodyPr anchor="t"/>
          <a:lstStyle/>
          <a:p>
            <a:r>
              <a:rPr lang="en-US" sz="1800" dirty="0" smtClean="0"/>
              <a:t>   OMA-TP-2014-0138R01-INP_LookFwd_ADA_slides </a:t>
            </a:r>
            <a:r>
              <a:rPr lang="en-US" altLang="zh-CN" sz="1400" dirty="0">
                <a:ea typeface="SimSun" pitchFamily="2" charset="-122"/>
              </a:rPr>
              <a:t/>
            </a:r>
            <a:br>
              <a:rPr lang="en-US" altLang="zh-CN" sz="1400" dirty="0">
                <a:ea typeface="SimSun" pitchFamily="2" charset="-122"/>
              </a:rPr>
            </a:br>
            <a:r>
              <a:rPr lang="en-US" altLang="zh-CN" sz="1400" dirty="0">
                <a:ea typeface="SimSun" pitchFamily="2" charset="-122"/>
              </a:rPr>
              <a:t/>
            </a:r>
            <a:br>
              <a:rPr lang="en-US" altLang="zh-CN" sz="1400" dirty="0">
                <a:ea typeface="SimSun" pitchFamily="2" charset="-122"/>
              </a:rPr>
            </a:br>
            <a:r>
              <a:rPr lang="en-US" altLang="zh-CN" sz="1400" dirty="0">
                <a:ea typeface="SimSun" pitchFamily="2" charset="-122"/>
              </a:rPr>
              <a:t/>
            </a:r>
            <a:br>
              <a:rPr lang="en-US" altLang="zh-CN" sz="1400" dirty="0">
                <a:ea typeface="SimSun" pitchFamily="2" charset="-122"/>
              </a:rPr>
            </a:br>
            <a:r>
              <a:rPr lang="en-US" dirty="0" smtClean="0"/>
              <a:t>What do App Developers want from Mobile Operators?</a:t>
            </a:r>
            <a:r>
              <a:rPr lang="en-US" altLang="zh-CN" dirty="0" smtClean="0">
                <a:ea typeface="SimSun" pitchFamily="2" charset="-122"/>
              </a:rPr>
              <a:t/>
            </a:r>
            <a:br>
              <a:rPr lang="en-US" altLang="zh-CN" dirty="0" smtClean="0">
                <a:ea typeface="SimSun" pitchFamily="2" charset="-122"/>
              </a:rPr>
            </a:br>
            <a:endParaRPr lang="en-US" altLang="zh-CN" sz="1800" dirty="0">
              <a:ea typeface="SimSun" pitchFamily="2" charset="-122"/>
            </a:endParaRPr>
          </a:p>
        </p:txBody>
      </p:sp>
      <p:sp>
        <p:nvSpPr>
          <p:cNvPr id="2053" name="Text Box 30"/>
          <p:cNvSpPr txBox="1">
            <a:spLocks noChangeArrowheads="1"/>
          </p:cNvSpPr>
          <p:nvPr/>
        </p:nvSpPr>
        <p:spPr bwMode="auto">
          <a:xfrm>
            <a:off x="4296039" y="2709716"/>
            <a:ext cx="282165" cy="34104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3402" rIns="0" bIns="43402"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eaLnBrk="0" fontAlgn="base" hangingPunct="0">
              <a:lnSpc>
                <a:spcPct val="90000"/>
              </a:lnSpc>
              <a:spcBef>
                <a:spcPct val="50000"/>
              </a:spcBef>
              <a:spcAft>
                <a:spcPct val="0"/>
              </a:spcAft>
            </a:pPr>
            <a:endParaRPr lang="en-GB" altLang="zh-CN" sz="1800" b="1">
              <a:solidFill>
                <a:srgbClr val="800000"/>
              </a:solidFill>
              <a:latin typeface="Tahoma" pitchFamily="34" charset="0"/>
              <a:ea typeface="SimSun" pitchFamily="2" charset="-122"/>
            </a:endParaRPr>
          </a:p>
        </p:txBody>
      </p:sp>
      <p:sp>
        <p:nvSpPr>
          <p:cNvPr id="2054" name="Text Box 57"/>
          <p:cNvSpPr txBox="1">
            <a:spLocks noChangeArrowheads="1"/>
          </p:cNvSpPr>
          <p:nvPr/>
        </p:nvSpPr>
        <p:spPr bwMode="auto">
          <a:xfrm>
            <a:off x="1265092" y="4886170"/>
            <a:ext cx="6623121" cy="761882"/>
          </a:xfrm>
          <a:prstGeom prst="rect">
            <a:avLst/>
          </a:prstGeom>
          <a:solidFill>
            <a:srgbClr val="EAEAEA"/>
          </a:solidFill>
          <a:ln w="6350">
            <a:solidFill>
              <a:schemeClr val="tx1"/>
            </a:solidFill>
            <a:miter lim="800000"/>
            <a:headEnd/>
            <a:tailEnd/>
          </a:ln>
        </p:spPr>
        <p:txBody>
          <a:bodyPr lIns="89285" tIns="44644" rIns="89285" bIns="44644">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eaLnBrk="0" fontAlgn="base" hangingPunct="0">
              <a:lnSpc>
                <a:spcPct val="90000"/>
              </a:lnSpc>
              <a:spcBef>
                <a:spcPct val="35000"/>
              </a:spcBef>
              <a:spcAft>
                <a:spcPct val="0"/>
              </a:spcAft>
            </a:pPr>
            <a:r>
              <a:rPr lang="en-US" altLang="zh-CN" sz="900">
                <a:solidFill>
                  <a:srgbClr val="000000"/>
                </a:solidFill>
                <a:ea typeface="SimSun" pitchFamily="2" charset="-122"/>
                <a:cs typeface="Times New Roman" pitchFamily="18" charset="0"/>
              </a:rPr>
              <a:t>USE OF THIS DOCUMENT BY NON-OMA MEMBERS IS SUBJECT TO ALL OF THE TERMS AND CONDITIONS OF THE USE AGREEMENT (located at </a:t>
            </a:r>
            <a:r>
              <a:rPr lang="en-US" altLang="zh-CN" sz="900">
                <a:solidFill>
                  <a:srgbClr val="000000"/>
                </a:solidFill>
                <a:ea typeface="SimSun" pitchFamily="2" charset="-122"/>
                <a:cs typeface="Times New Roman" pitchFamily="18" charset="0"/>
                <a:hlinkClick r:id="rId3"/>
              </a:rPr>
              <a:t>http://www.openmobilealliance.org/UseAgreement.html</a:t>
            </a:r>
            <a:r>
              <a:rPr lang="en-US" altLang="zh-CN" sz="900">
                <a:solidFill>
                  <a:srgbClr val="000000"/>
                </a:solidFill>
                <a:ea typeface="SimSun" pitchFamily="2" charset="-122"/>
                <a:cs typeface="Times New Roman" pitchFamily="18" charset="0"/>
              </a:rPr>
              <a:t>) AND IF YOU HAVE NOT AGREED TO THE TERMS OF THE USE AGREEMENT, YOU DO NOT HAVE THE RIGHT TO USE, COPY OR DISTRIBUTE THIS DOCUMENT.</a:t>
            </a:r>
          </a:p>
          <a:p>
            <a:pPr eaLnBrk="0" fontAlgn="base" hangingPunct="0">
              <a:lnSpc>
                <a:spcPct val="90000"/>
              </a:lnSpc>
              <a:spcBef>
                <a:spcPct val="35000"/>
              </a:spcBef>
              <a:spcAft>
                <a:spcPct val="0"/>
              </a:spcAft>
            </a:pPr>
            <a:r>
              <a:rPr lang="en-US" altLang="zh-CN" sz="900">
                <a:solidFill>
                  <a:srgbClr val="000000"/>
                </a:solidFill>
                <a:ea typeface="SimSun" pitchFamily="2" charset="-122"/>
                <a:cs typeface="Times New Roman" pitchFamily="18" charset="0"/>
              </a:rPr>
              <a:t>THIS DOCUMENT IS PROVIDED ON AN "AS IS" "AS AVAILABLE" AND "WITH ALL FAULTS" BASIS.</a:t>
            </a:r>
          </a:p>
        </p:txBody>
      </p:sp>
      <p:sp>
        <p:nvSpPr>
          <p:cNvPr id="2055" name="Text Box 59"/>
          <p:cNvSpPr txBox="1">
            <a:spLocks noChangeArrowheads="1"/>
          </p:cNvSpPr>
          <p:nvPr/>
        </p:nvSpPr>
        <p:spPr bwMode="auto">
          <a:xfrm>
            <a:off x="223251" y="5580651"/>
            <a:ext cx="8706800" cy="886532"/>
          </a:xfrm>
          <a:prstGeom prst="rect">
            <a:avLst/>
          </a:prstGeom>
          <a:solidFill>
            <a:srgbClr val="FFFF99"/>
          </a:solidFill>
          <a:ln w="6350">
            <a:solidFill>
              <a:schemeClr val="tx1"/>
            </a:solidFill>
            <a:miter lim="800000"/>
            <a:headEnd/>
            <a:tailEnd/>
          </a:ln>
        </p:spPr>
        <p:txBody>
          <a:bodyPr lIns="89285" tIns="44644" rIns="89285" bIns="44644">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eaLnBrk="0" fontAlgn="base" hangingPunct="0">
              <a:lnSpc>
                <a:spcPct val="90000"/>
              </a:lnSpc>
              <a:spcBef>
                <a:spcPct val="35000"/>
              </a:spcBef>
              <a:spcAft>
                <a:spcPct val="0"/>
              </a:spcAft>
            </a:pPr>
            <a:r>
              <a:rPr lang="en-US" altLang="zh-CN" sz="900" b="1">
                <a:solidFill>
                  <a:srgbClr val="000000"/>
                </a:solidFill>
                <a:ea typeface="SimSun" pitchFamily="2" charset="-122"/>
                <a:cs typeface="Times New Roman" pitchFamily="18" charset="0"/>
              </a:rPr>
              <a:t>Intellectual Property Rights</a:t>
            </a:r>
          </a:p>
          <a:p>
            <a:pPr eaLnBrk="0" fontAlgn="base" hangingPunct="0">
              <a:lnSpc>
                <a:spcPct val="90000"/>
              </a:lnSpc>
              <a:spcBef>
                <a:spcPct val="35000"/>
              </a:spcBef>
              <a:spcAft>
                <a:spcPct val="0"/>
              </a:spcAft>
            </a:pPr>
            <a:r>
              <a:rPr lang="en-US" altLang="zh-CN" sz="900">
                <a:solidFill>
                  <a:srgbClr val="000000"/>
                </a:solidFill>
                <a:ea typeface="SimSun" pitchFamily="2" charset="-122"/>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
        <p:nvSpPr>
          <p:cNvPr id="8"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eaLnBrk="0" hangingPunct="0">
              <a:defRPr sz="2400">
                <a:solidFill>
                  <a:schemeClr val="tx1"/>
                </a:solidFill>
                <a:latin typeface="Arial" charset="0"/>
                <a:cs typeface="Arial" charset="0"/>
              </a:defRPr>
            </a:lvl1pPr>
            <a:lvl2pPr marL="742950" indent="-285750" defTabSz="762000" eaLnBrk="0" hangingPunct="0">
              <a:defRPr sz="2400">
                <a:solidFill>
                  <a:schemeClr val="tx1"/>
                </a:solidFill>
                <a:latin typeface="Arial" charset="0"/>
                <a:cs typeface="Arial" charset="0"/>
              </a:defRPr>
            </a:lvl2pPr>
            <a:lvl3pPr marL="1143000" indent="-228600" defTabSz="762000" eaLnBrk="0" hangingPunct="0">
              <a:defRPr sz="2400">
                <a:solidFill>
                  <a:schemeClr val="tx1"/>
                </a:solidFill>
                <a:latin typeface="Arial" charset="0"/>
                <a:cs typeface="Arial" charset="0"/>
              </a:defRPr>
            </a:lvl3pPr>
            <a:lvl4pPr marL="1600200" indent="-228600" defTabSz="762000" eaLnBrk="0" hangingPunct="0">
              <a:defRPr sz="2400">
                <a:solidFill>
                  <a:schemeClr val="tx1"/>
                </a:solidFill>
                <a:latin typeface="Arial" charset="0"/>
                <a:cs typeface="Arial" charset="0"/>
              </a:defRPr>
            </a:lvl4pPr>
            <a:lvl5pPr marL="2057400" indent="-228600" defTabSz="762000" eaLnBrk="0" hangingPunct="0">
              <a:defRPr sz="2400">
                <a:solidFill>
                  <a:schemeClr val="tx1"/>
                </a:solidFill>
                <a:latin typeface="Arial" charset="0"/>
                <a:cs typeface="Arial" charset="0"/>
              </a:defRPr>
            </a:lvl5pPr>
            <a:lvl6pPr marL="2514600" indent="-228600" defTabSz="762000" eaLnBrk="0" fontAlgn="base" hangingPunct="0">
              <a:spcBef>
                <a:spcPct val="0"/>
              </a:spcBef>
              <a:spcAft>
                <a:spcPct val="0"/>
              </a:spcAft>
              <a:defRPr sz="2400">
                <a:solidFill>
                  <a:schemeClr val="tx1"/>
                </a:solidFill>
                <a:latin typeface="Arial" charset="0"/>
                <a:cs typeface="Arial" charset="0"/>
              </a:defRPr>
            </a:lvl6pPr>
            <a:lvl7pPr marL="2971800" indent="-228600" defTabSz="762000" eaLnBrk="0" fontAlgn="base" hangingPunct="0">
              <a:spcBef>
                <a:spcPct val="0"/>
              </a:spcBef>
              <a:spcAft>
                <a:spcPct val="0"/>
              </a:spcAft>
              <a:defRPr sz="2400">
                <a:solidFill>
                  <a:schemeClr val="tx1"/>
                </a:solidFill>
                <a:latin typeface="Arial" charset="0"/>
                <a:cs typeface="Arial" charset="0"/>
              </a:defRPr>
            </a:lvl7pPr>
            <a:lvl8pPr marL="3429000" indent="-228600" defTabSz="762000" eaLnBrk="0" fontAlgn="base" hangingPunct="0">
              <a:spcBef>
                <a:spcPct val="0"/>
              </a:spcBef>
              <a:spcAft>
                <a:spcPct val="0"/>
              </a:spcAft>
              <a:defRPr sz="2400">
                <a:solidFill>
                  <a:schemeClr val="tx1"/>
                </a:solidFill>
                <a:latin typeface="Arial" charset="0"/>
                <a:cs typeface="Arial" charset="0"/>
              </a:defRPr>
            </a:lvl8pPr>
            <a:lvl9pPr marL="3886200" indent="-228600" defTabSz="762000" eaLnBrk="0" fontAlgn="base" hangingPunct="0">
              <a:spcBef>
                <a:spcPct val="0"/>
              </a:spcBef>
              <a:spcAft>
                <a:spcPct val="0"/>
              </a:spcAft>
              <a:defRPr sz="2400">
                <a:solidFill>
                  <a:schemeClr val="tx1"/>
                </a:solidFill>
                <a:latin typeface="Arial" charset="0"/>
                <a:cs typeface="Arial" charset="0"/>
              </a:defRPr>
            </a:lvl9pPr>
          </a:lstStyle>
          <a:p>
            <a:pPr algn="ctr">
              <a:lnSpc>
                <a:spcPct val="90000"/>
              </a:lnSpc>
              <a:spcBef>
                <a:spcPct val="50000"/>
              </a:spcBef>
            </a:pPr>
            <a:r>
              <a:rPr lang="en-US" sz="1800" b="1">
                <a:solidFill>
                  <a:srgbClr val="800000"/>
                </a:solidFill>
                <a:latin typeface="Tahoma" pitchFamily="34" charset="0"/>
              </a:rPr>
              <a:t>X</a:t>
            </a:r>
          </a:p>
        </p:txBody>
      </p:sp>
    </p:spTree>
    <p:extLst>
      <p:ext uri="{BB962C8B-B14F-4D97-AF65-F5344CB8AC3E}">
        <p14:creationId xmlns:p14="http://schemas.microsoft.com/office/powerpoint/2010/main" val="53690310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Autofit/>
          </a:bodyPr>
          <a:lstStyle/>
          <a:p>
            <a:r>
              <a:rPr lang="et-EE" sz="3200" dirty="0" smtClean="0"/>
              <a:t>Example #2: Nordeus, Turkcell &amp; Fortumo</a:t>
            </a:r>
            <a:endParaRPr lang="et-EE" sz="3200" dirty="0"/>
          </a:p>
        </p:txBody>
      </p:sp>
      <p:pic>
        <p:nvPicPr>
          <p:cNvPr id="6" name="Pictur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48166" y="1481667"/>
            <a:ext cx="4762501" cy="3177535"/>
          </a:xfrm>
          <a:prstGeom prst="rect">
            <a:avLst/>
          </a:prstGeom>
        </p:spPr>
      </p:pic>
      <p:pic>
        <p:nvPicPr>
          <p:cNvPr id="11" name="Picture 10"/>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694083" y="1481667"/>
            <a:ext cx="1217083" cy="1217083"/>
          </a:xfrm>
          <a:prstGeom prst="rect">
            <a:avLst/>
          </a:prstGeom>
        </p:spPr>
      </p:pic>
      <p:pic>
        <p:nvPicPr>
          <p:cNvPr id="12" name="Picture 11"/>
          <p:cNvPicPr>
            <a:picLocks noChangeAspect="1"/>
          </p:cNvPicPr>
          <p:nvPr/>
        </p:nvPicPr>
        <p:blipFill>
          <a:blip r:embed="rId5"/>
          <a:stretch>
            <a:fillRect/>
          </a:stretch>
        </p:blipFill>
        <p:spPr>
          <a:xfrm>
            <a:off x="148166" y="4856052"/>
            <a:ext cx="2970388" cy="1782233"/>
          </a:xfrm>
          <a:prstGeom prst="rect">
            <a:avLst/>
          </a:prstGeom>
        </p:spPr>
      </p:pic>
      <p:pic>
        <p:nvPicPr>
          <p:cNvPr id="13" name="Picture 12"/>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302250" y="3920595"/>
            <a:ext cx="2391833" cy="1674284"/>
          </a:xfrm>
          <a:prstGeom prst="rect">
            <a:avLst/>
          </a:prstGeom>
        </p:spPr>
      </p:pic>
      <p:pic>
        <p:nvPicPr>
          <p:cNvPr id="14" name="Picture 13"/>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5585882" y="1742826"/>
            <a:ext cx="1350433" cy="955924"/>
          </a:xfrm>
          <a:prstGeom prst="rect">
            <a:avLst/>
          </a:prstGeom>
        </p:spPr>
      </p:pic>
    </p:spTree>
    <p:extLst>
      <p:ext uri="{BB962C8B-B14F-4D97-AF65-F5344CB8AC3E}">
        <p14:creationId xmlns:p14="http://schemas.microsoft.com/office/powerpoint/2010/main" val="138429176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t-EE" dirty="0" smtClean="0"/>
              <a:t>Q&amp;A</a:t>
            </a:r>
            <a:endParaRPr lang="et-EE" dirty="0"/>
          </a:p>
        </p:txBody>
      </p:sp>
      <p:sp>
        <p:nvSpPr>
          <p:cNvPr id="5" name="Subtitle 4"/>
          <p:cNvSpPr>
            <a:spLocks noGrp="1"/>
          </p:cNvSpPr>
          <p:nvPr>
            <p:ph type="subTitle" idx="1"/>
          </p:nvPr>
        </p:nvSpPr>
        <p:spPr/>
        <p:txBody>
          <a:bodyPr/>
          <a:lstStyle/>
          <a:p>
            <a:endParaRPr lang="et-EE"/>
          </a:p>
        </p:txBody>
      </p:sp>
    </p:spTree>
    <p:extLst>
      <p:ext uri="{BB962C8B-B14F-4D97-AF65-F5344CB8AC3E}">
        <p14:creationId xmlns:p14="http://schemas.microsoft.com/office/powerpoint/2010/main" val="244400157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t-EE" dirty="0" smtClean="0"/>
              <a:t>Thank you!</a:t>
            </a:r>
            <a:endParaRPr lang="et-EE" dirty="0"/>
          </a:p>
        </p:txBody>
      </p:sp>
      <p:sp>
        <p:nvSpPr>
          <p:cNvPr id="4" name="Content Placeholder 3"/>
          <p:cNvSpPr>
            <a:spLocks noGrp="1"/>
          </p:cNvSpPr>
          <p:nvPr>
            <p:ph sz="half" idx="1"/>
          </p:nvPr>
        </p:nvSpPr>
        <p:spPr/>
        <p:txBody>
          <a:bodyPr/>
          <a:lstStyle/>
          <a:p>
            <a:r>
              <a:rPr lang="et-EE" dirty="0" smtClean="0">
                <a:hlinkClick r:id="rId2"/>
              </a:rPr>
              <a:t>gerri.kodres@fortumo.com</a:t>
            </a:r>
            <a:endParaRPr lang="et-EE" dirty="0" smtClean="0"/>
          </a:p>
          <a:p>
            <a:r>
              <a:rPr lang="et-EE" dirty="0" smtClean="0">
                <a:hlinkClick r:id="rId3"/>
              </a:rPr>
              <a:t>http://fortumo.com</a:t>
            </a:r>
            <a:endParaRPr lang="et-EE" dirty="0" smtClean="0"/>
          </a:p>
          <a:p>
            <a:r>
              <a:rPr lang="et-EE" dirty="0" smtClean="0">
                <a:hlinkClick r:id="rId4"/>
              </a:rPr>
              <a:t>http://developers.fortumo.com</a:t>
            </a:r>
            <a:endParaRPr lang="et-EE" dirty="0"/>
          </a:p>
        </p:txBody>
      </p:sp>
      <p:sp>
        <p:nvSpPr>
          <p:cNvPr id="5" name="Content Placeholder 4"/>
          <p:cNvSpPr>
            <a:spLocks noGrp="1"/>
          </p:cNvSpPr>
          <p:nvPr>
            <p:ph sz="half" idx="2"/>
          </p:nvPr>
        </p:nvSpPr>
        <p:spPr/>
        <p:txBody>
          <a:bodyPr/>
          <a:lstStyle/>
          <a:p>
            <a:endParaRPr lang="et-EE"/>
          </a:p>
        </p:txBody>
      </p:sp>
    </p:spTree>
    <p:extLst>
      <p:ext uri="{BB962C8B-B14F-4D97-AF65-F5344CB8AC3E}">
        <p14:creationId xmlns:p14="http://schemas.microsoft.com/office/powerpoint/2010/main" val="232334506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49375"/>
            <a:ext cx="7772400" cy="1470025"/>
          </a:xfrm>
        </p:spPr>
        <p:txBody>
          <a:bodyPr>
            <a:normAutofit/>
          </a:bodyPr>
          <a:lstStyle/>
          <a:p>
            <a:r>
              <a:rPr lang="et-EE" dirty="0" smtClean="0">
                <a:latin typeface="Helvetica Light"/>
                <a:cs typeface="Helvetica Light"/>
              </a:rPr>
              <a:t>What do App Developers want from Mobile Operators?</a:t>
            </a:r>
            <a:endParaRPr lang="en-US" dirty="0">
              <a:latin typeface="Helvetica Light"/>
              <a:cs typeface="Helvetica Light"/>
            </a:endParaRPr>
          </a:p>
        </p:txBody>
      </p:sp>
      <p:sp>
        <p:nvSpPr>
          <p:cNvPr id="3" name="Subtitle 2"/>
          <p:cNvSpPr>
            <a:spLocks noGrp="1"/>
          </p:cNvSpPr>
          <p:nvPr>
            <p:ph type="subTitle" idx="1"/>
          </p:nvPr>
        </p:nvSpPr>
        <p:spPr>
          <a:xfrm>
            <a:off x="1371600" y="2990850"/>
            <a:ext cx="6400800" cy="1752600"/>
          </a:xfrm>
        </p:spPr>
        <p:txBody>
          <a:bodyPr/>
          <a:lstStyle/>
          <a:p>
            <a:r>
              <a:rPr lang="et-EE" dirty="0" smtClean="0">
                <a:latin typeface="Helvetica Light"/>
                <a:cs typeface="Helvetica Light"/>
              </a:rPr>
              <a:t>Gerri Kodres</a:t>
            </a:r>
          </a:p>
          <a:p>
            <a:r>
              <a:rPr lang="et-EE" dirty="0" smtClean="0"/>
              <a:t>SVP of BD &amp; Carrier Relations</a:t>
            </a:r>
          </a:p>
          <a:p>
            <a:r>
              <a:rPr lang="et-EE" dirty="0" smtClean="0">
                <a:latin typeface="Helvetica Light"/>
                <a:cs typeface="Helvetica Light"/>
              </a:rPr>
              <a:t>Fortumo</a:t>
            </a:r>
            <a:endParaRPr lang="en-US" dirty="0">
              <a:latin typeface="Helvetica Light"/>
              <a:cs typeface="Helvetica Light"/>
            </a:endParaRPr>
          </a:p>
        </p:txBody>
      </p:sp>
      <p:sp>
        <p:nvSpPr>
          <p:cNvPr id="4" name="TextBox 3"/>
          <p:cNvSpPr txBox="1"/>
          <p:nvPr/>
        </p:nvSpPr>
        <p:spPr>
          <a:xfrm>
            <a:off x="1619250" y="5220383"/>
            <a:ext cx="5836149" cy="830997"/>
          </a:xfrm>
          <a:prstGeom prst="rect">
            <a:avLst/>
          </a:prstGeom>
          <a:noFill/>
        </p:spPr>
        <p:txBody>
          <a:bodyPr wrap="none" rtlCol="0">
            <a:spAutoFit/>
          </a:bodyPr>
          <a:lstStyle/>
          <a:p>
            <a:r>
              <a:rPr lang="en-US" sz="2400" dirty="0">
                <a:solidFill>
                  <a:srgbClr val="FF0000"/>
                </a:solidFill>
              </a:rPr>
              <a:t> </a:t>
            </a:r>
            <a:r>
              <a:rPr lang="en-US" sz="2400" dirty="0" smtClean="0">
                <a:solidFill>
                  <a:srgbClr val="FF0000"/>
                </a:solidFill>
              </a:rPr>
              <a:t>The </a:t>
            </a:r>
            <a:r>
              <a:rPr lang="en-US" sz="2400" dirty="0">
                <a:solidFill>
                  <a:srgbClr val="FF0000"/>
                </a:solidFill>
              </a:rPr>
              <a:t>information in this presentation is </a:t>
            </a:r>
            <a:r>
              <a:rPr lang="en-US" sz="2400" dirty="0" smtClean="0">
                <a:solidFill>
                  <a:srgbClr val="FF0000"/>
                </a:solidFill>
              </a:rPr>
              <a:t>public</a:t>
            </a:r>
            <a:endParaRPr lang="en-US" sz="2400" dirty="0">
              <a:solidFill>
                <a:srgbClr val="FF0000"/>
              </a:solidFill>
            </a:endParaRPr>
          </a:p>
          <a:p>
            <a:endParaRPr lang="en-US" sz="2400" dirty="0">
              <a:solidFill>
                <a:srgbClr val="FF0000"/>
              </a:solidFill>
            </a:endParaRPr>
          </a:p>
        </p:txBody>
      </p:sp>
    </p:spTree>
    <p:extLst>
      <p:ext uri="{BB962C8B-B14F-4D97-AF65-F5344CB8AC3E}">
        <p14:creationId xmlns:p14="http://schemas.microsoft.com/office/powerpoint/2010/main" val="356641363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457200" y="1806223"/>
            <a:ext cx="8229600" cy="2652888"/>
          </a:xfrm>
        </p:spPr>
        <p:txBody>
          <a:bodyPr>
            <a:noAutofit/>
          </a:bodyPr>
          <a:lstStyle/>
          <a:p>
            <a:r>
              <a:rPr lang="en-US" sz="2200" dirty="0" smtClean="0"/>
              <a:t>Founded in 2007</a:t>
            </a:r>
          </a:p>
          <a:p>
            <a:r>
              <a:rPr lang="en-US" sz="2200" dirty="0" smtClean="0"/>
              <a:t>Mobile operator billing in 80 countries</a:t>
            </a:r>
          </a:p>
          <a:p>
            <a:r>
              <a:rPr lang="en-GB" sz="2200" dirty="0"/>
              <a:t>Offices in Europe (Estonia), US (San Francisco), China (</a:t>
            </a:r>
            <a:r>
              <a:rPr lang="en-GB" sz="2200" dirty="0" err="1"/>
              <a:t>Bejing</a:t>
            </a:r>
            <a:r>
              <a:rPr lang="en-GB" sz="2200" dirty="0"/>
              <a:t>) and India (New Delhi)</a:t>
            </a:r>
          </a:p>
          <a:p>
            <a:r>
              <a:rPr lang="en-US" sz="2200" dirty="0" smtClean="0"/>
              <a:t>Team of 60+ people</a:t>
            </a:r>
          </a:p>
          <a:p>
            <a:r>
              <a:rPr lang="en-US" sz="2200" dirty="0" smtClean="0"/>
              <a:t>Backed by Intel Capital &amp; </a:t>
            </a:r>
            <a:r>
              <a:rPr lang="en-US" sz="2200" dirty="0" err="1" smtClean="0"/>
              <a:t>Greycroft</a:t>
            </a:r>
            <a:r>
              <a:rPr lang="en-US" sz="2200" dirty="0" smtClean="0"/>
              <a:t> Partners</a:t>
            </a:r>
          </a:p>
        </p:txBody>
      </p:sp>
      <p:sp>
        <p:nvSpPr>
          <p:cNvPr id="8" name="Title 7"/>
          <p:cNvSpPr>
            <a:spLocks noGrp="1"/>
          </p:cNvSpPr>
          <p:nvPr>
            <p:ph type="title"/>
          </p:nvPr>
        </p:nvSpPr>
        <p:spPr/>
        <p:txBody>
          <a:bodyPr/>
          <a:lstStyle/>
          <a:p>
            <a:r>
              <a:rPr lang="en-US" dirty="0" smtClean="0"/>
              <a:t>Fortumo</a:t>
            </a:r>
            <a:endParaRPr lang="en-US" dirty="0"/>
          </a:p>
        </p:txBody>
      </p:sp>
      <p:pic>
        <p:nvPicPr>
          <p:cNvPr id="12" name="Picture 4"/>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4121150"/>
            <a:ext cx="9144000" cy="273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round/>
                <a:headEnd/>
                <a:tailEnd/>
              </a14:hiddenLine>
            </a:ext>
          </a:extLst>
        </p:spPr>
      </p:pic>
    </p:spTree>
    <p:extLst>
      <p:ext uri="{BB962C8B-B14F-4D97-AF65-F5344CB8AC3E}">
        <p14:creationId xmlns:p14="http://schemas.microsoft.com/office/powerpoint/2010/main" val="420522351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p:cNvPicPr>
            <a:picLocks noGrp="1" noChangeAspect="1"/>
          </p:cNvPicPr>
          <p:nvPr>
            <p:ph type="pic" idx="1"/>
          </p:nvPr>
        </p:nvPicPr>
        <p:blipFill>
          <a:blip r:embed="rId2" cstate="email">
            <a:extLst>
              <a:ext uri="{28A0092B-C50C-407E-A947-70E740481C1C}">
                <a14:useLocalDpi xmlns:a14="http://schemas.microsoft.com/office/drawing/2010/main"/>
              </a:ext>
            </a:extLst>
          </a:blip>
          <a:srcRect/>
          <a:stretch>
            <a:fillRect/>
          </a:stretch>
        </p:blipFill>
        <p:spPr>
          <a:xfrm>
            <a:off x="74613" y="1622425"/>
            <a:ext cx="8974137" cy="3105150"/>
          </a:xfrm>
        </p:spPr>
      </p:pic>
      <p:sp>
        <p:nvSpPr>
          <p:cNvPr id="6" name="Text Placeholder 5"/>
          <p:cNvSpPr>
            <a:spLocks noGrp="1"/>
          </p:cNvSpPr>
          <p:nvPr>
            <p:ph type="body" sz="half" idx="2"/>
          </p:nvPr>
        </p:nvSpPr>
        <p:spPr/>
        <p:txBody>
          <a:bodyPr>
            <a:normAutofit/>
          </a:bodyPr>
          <a:lstStyle/>
          <a:p>
            <a:r>
              <a:rPr lang="en-US" altLang="en-US" sz="2800" dirty="0">
                <a:latin typeface="Helvetica" charset="0"/>
                <a:ea typeface="Helvetica Neue" charset="0"/>
                <a:cs typeface="Helvetica" charset="0"/>
              </a:rPr>
              <a:t>... and </a:t>
            </a:r>
            <a:r>
              <a:rPr lang="et-EE" altLang="en-US" sz="2800" smtClean="0">
                <a:latin typeface="Helvetica" charset="0"/>
                <a:ea typeface="Helvetica Neue" charset="0"/>
                <a:cs typeface="Helvetica" charset="0"/>
              </a:rPr>
              <a:t>100</a:t>
            </a:r>
            <a:r>
              <a:rPr lang="en-US" altLang="en-US" sz="2800" smtClean="0">
                <a:latin typeface="Helvetica" charset="0"/>
                <a:ea typeface="Helvetica Neue" charset="0"/>
                <a:cs typeface="Helvetica" charset="0"/>
              </a:rPr>
              <a:t> </a:t>
            </a:r>
            <a:r>
              <a:rPr lang="en-US" altLang="en-US" sz="2800" dirty="0">
                <a:latin typeface="Helvetica" charset="0"/>
                <a:ea typeface="Helvetica Neue" charset="0"/>
                <a:cs typeface="Helvetica" charset="0"/>
              </a:rPr>
              <a:t>000 other developers in over 100 </a:t>
            </a:r>
            <a:r>
              <a:rPr lang="en-US" altLang="en-US" sz="2800" dirty="0" smtClean="0">
                <a:latin typeface="Helvetica" charset="0"/>
                <a:ea typeface="Helvetica Neue" charset="0"/>
                <a:cs typeface="Helvetica" charset="0"/>
              </a:rPr>
              <a:t>countries</a:t>
            </a:r>
            <a:endParaRPr lang="en-GB" sz="2800" dirty="0"/>
          </a:p>
        </p:txBody>
      </p:sp>
      <p:sp>
        <p:nvSpPr>
          <p:cNvPr id="4" name="Title 3"/>
          <p:cNvSpPr>
            <a:spLocks noGrp="1"/>
          </p:cNvSpPr>
          <p:nvPr>
            <p:ph type="title"/>
          </p:nvPr>
        </p:nvSpPr>
        <p:spPr/>
        <p:txBody>
          <a:bodyPr/>
          <a:lstStyle/>
          <a:p>
            <a:r>
              <a:rPr lang="en-US" altLang="en-US" dirty="0" err="1">
                <a:latin typeface="Helvetica" charset="0"/>
                <a:cs typeface="Helvetica" charset="0"/>
              </a:rPr>
              <a:t>Fortumo</a:t>
            </a:r>
            <a:r>
              <a:rPr lang="en-US" altLang="en-US" dirty="0">
                <a:latin typeface="Helvetica" charset="0"/>
                <a:cs typeface="Helvetica" charset="0"/>
              </a:rPr>
              <a:t> is used by...</a:t>
            </a:r>
            <a:endParaRPr lang="en-GB" dirty="0"/>
          </a:p>
        </p:txBody>
      </p:sp>
    </p:spTree>
    <p:extLst>
      <p:ext uri="{BB962C8B-B14F-4D97-AF65-F5344CB8AC3E}">
        <p14:creationId xmlns:p14="http://schemas.microsoft.com/office/powerpoint/2010/main" val="212042658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p:cNvPicPr>
            <a:picLocks noGrp="1" noChangeAspect="1"/>
          </p:cNvPicPr>
          <p:nvPr>
            <p:ph idx="1"/>
          </p:nvPr>
        </p:nvPicPr>
        <p:blipFill>
          <a:blip r:embed="rId3" cstate="email">
            <a:extLst>
              <a:ext uri="{28A0092B-C50C-407E-A947-70E740481C1C}">
                <a14:useLocalDpi xmlns:a14="http://schemas.microsoft.com/office/drawing/2010/main"/>
              </a:ext>
            </a:extLst>
          </a:blip>
          <a:stretch>
            <a:fillRect/>
          </a:stretch>
        </p:blipFill>
        <p:spPr>
          <a:xfrm>
            <a:off x="457200" y="2248727"/>
            <a:ext cx="8229600" cy="2603750"/>
          </a:xfrm>
          <a:prstGeom prst="rect">
            <a:avLst/>
          </a:prstGeom>
        </p:spPr>
      </p:pic>
      <p:sp>
        <p:nvSpPr>
          <p:cNvPr id="5" name="Title 4"/>
          <p:cNvSpPr>
            <a:spLocks noGrp="1"/>
          </p:cNvSpPr>
          <p:nvPr>
            <p:ph type="title"/>
          </p:nvPr>
        </p:nvSpPr>
        <p:spPr/>
        <p:txBody>
          <a:bodyPr/>
          <a:lstStyle/>
          <a:p>
            <a:r>
              <a:rPr lang="et-EE" dirty="0" smtClean="0"/>
              <a:t>Carrier Billing: Market Situation</a:t>
            </a:r>
            <a:endParaRPr lang="et-EE" dirty="0"/>
          </a:p>
        </p:txBody>
      </p:sp>
    </p:spTree>
    <p:extLst>
      <p:ext uri="{BB962C8B-B14F-4D97-AF65-F5344CB8AC3E}">
        <p14:creationId xmlns:p14="http://schemas.microsoft.com/office/powerpoint/2010/main" val="309538315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t-EE" dirty="0" smtClean="0"/>
              <a:t>Carrier Billing Stakeholders</a:t>
            </a:r>
            <a:endParaRPr lang="et-EE" dirty="0"/>
          </a:p>
        </p:txBody>
      </p:sp>
      <p:pic>
        <p:nvPicPr>
          <p:cNvPr id="1026" name="Picture 2" descr="http://www.examiner.com/images/blog/EXID25111/images/girl-texting(1).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533819" y="2070332"/>
            <a:ext cx="977958" cy="116922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http://www.examiner.com/images/blog/EXID25111/images/girl-texting(1).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533819" y="3444111"/>
            <a:ext cx="977958" cy="116922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http://www.examiner.com/images/blog/EXID25111/images/girl-texting(1).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533819" y="4712060"/>
            <a:ext cx="977958" cy="116922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058897" y="3646151"/>
            <a:ext cx="1120296" cy="57464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3"/>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862637" y="2330410"/>
            <a:ext cx="1770739" cy="491872"/>
          </a:xfrm>
          <a:prstGeom prst="rect">
            <a:avLst/>
          </a:prstGeom>
        </p:spPr>
      </p:pic>
      <p:pic>
        <p:nvPicPr>
          <p:cNvPr id="1032" name="Picture 8" descr="http://www.bradfordbroadwaydevelopment.co.uk/img/logos/vodafone.jp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4862637" y="3585299"/>
            <a:ext cx="1785106" cy="635498"/>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4862637" y="5091012"/>
            <a:ext cx="1712469" cy="411315"/>
          </a:xfrm>
          <a:prstGeom prst="rect">
            <a:avLst/>
          </a:prstGeom>
        </p:spPr>
      </p:pic>
      <p:cxnSp>
        <p:nvCxnSpPr>
          <p:cNvPr id="7" name="Straight Arrow Connector 6"/>
          <p:cNvCxnSpPr/>
          <p:nvPr/>
        </p:nvCxnSpPr>
        <p:spPr>
          <a:xfrm>
            <a:off x="2524539" y="3933474"/>
            <a:ext cx="397565" cy="0"/>
          </a:xfrm>
          <a:prstGeom prst="straightConnector1">
            <a:avLst/>
          </a:prstGeom>
          <a:ln>
            <a:tailEnd type="triangle"/>
          </a:ln>
        </p:spPr>
        <p:style>
          <a:lnRef idx="2">
            <a:schemeClr val="accent2"/>
          </a:lnRef>
          <a:fillRef idx="0">
            <a:schemeClr val="accent2"/>
          </a:fillRef>
          <a:effectRef idx="1">
            <a:schemeClr val="accent2"/>
          </a:effectRef>
          <a:fontRef idx="minor">
            <a:schemeClr val="tx1"/>
          </a:fontRef>
        </p:style>
      </p:cxnSp>
      <p:cxnSp>
        <p:nvCxnSpPr>
          <p:cNvPr id="17" name="Straight Arrow Connector 16"/>
          <p:cNvCxnSpPr/>
          <p:nvPr/>
        </p:nvCxnSpPr>
        <p:spPr>
          <a:xfrm>
            <a:off x="4373216" y="3933474"/>
            <a:ext cx="397565" cy="0"/>
          </a:xfrm>
          <a:prstGeom prst="straightConnector1">
            <a:avLst/>
          </a:prstGeom>
          <a:ln>
            <a:tailEnd type="triangle"/>
          </a:ln>
        </p:spPr>
        <p:style>
          <a:lnRef idx="2">
            <a:schemeClr val="accent2"/>
          </a:lnRef>
          <a:fillRef idx="0">
            <a:schemeClr val="accent2"/>
          </a:fillRef>
          <a:effectRef idx="1">
            <a:schemeClr val="accent2"/>
          </a:effectRef>
          <a:fontRef idx="minor">
            <a:schemeClr val="tx1"/>
          </a:fontRef>
        </p:style>
      </p:cxnSp>
      <p:cxnSp>
        <p:nvCxnSpPr>
          <p:cNvPr id="18" name="Straight Arrow Connector 17"/>
          <p:cNvCxnSpPr/>
          <p:nvPr/>
        </p:nvCxnSpPr>
        <p:spPr>
          <a:xfrm>
            <a:off x="4373216" y="3933474"/>
            <a:ext cx="397565" cy="1062490"/>
          </a:xfrm>
          <a:prstGeom prst="straightConnector1">
            <a:avLst/>
          </a:prstGeom>
          <a:ln>
            <a:tailEnd type="triangle"/>
          </a:ln>
        </p:spPr>
        <p:style>
          <a:lnRef idx="2">
            <a:schemeClr val="accent2"/>
          </a:lnRef>
          <a:fillRef idx="0">
            <a:schemeClr val="accent2"/>
          </a:fillRef>
          <a:effectRef idx="1">
            <a:schemeClr val="accent2"/>
          </a:effectRef>
          <a:fontRef idx="minor">
            <a:schemeClr val="tx1"/>
          </a:fontRef>
        </p:style>
      </p:cxnSp>
      <p:cxnSp>
        <p:nvCxnSpPr>
          <p:cNvPr id="21" name="Straight Arrow Connector 20"/>
          <p:cNvCxnSpPr/>
          <p:nvPr/>
        </p:nvCxnSpPr>
        <p:spPr>
          <a:xfrm flipV="1">
            <a:off x="4373216" y="2908746"/>
            <a:ext cx="397565" cy="1024728"/>
          </a:xfrm>
          <a:prstGeom prst="straightConnector1">
            <a:avLst/>
          </a:prstGeom>
          <a:ln>
            <a:tailEnd type="triangle"/>
          </a:ln>
        </p:spPr>
        <p:style>
          <a:lnRef idx="2">
            <a:schemeClr val="accent2"/>
          </a:lnRef>
          <a:fillRef idx="0">
            <a:schemeClr val="accent2"/>
          </a:fillRef>
          <a:effectRef idx="1">
            <a:schemeClr val="accent2"/>
          </a:effectRef>
          <a:fontRef idx="minor">
            <a:schemeClr val="tx1"/>
          </a:fontRef>
        </p:style>
      </p:cxnSp>
      <p:cxnSp>
        <p:nvCxnSpPr>
          <p:cNvPr id="26" name="Straight Arrow Connector 25"/>
          <p:cNvCxnSpPr/>
          <p:nvPr/>
        </p:nvCxnSpPr>
        <p:spPr>
          <a:xfrm>
            <a:off x="6821557" y="2570278"/>
            <a:ext cx="397565" cy="0"/>
          </a:xfrm>
          <a:prstGeom prst="straightConnector1">
            <a:avLst/>
          </a:prstGeom>
          <a:ln>
            <a:tailEnd type="triangle"/>
          </a:ln>
        </p:spPr>
        <p:style>
          <a:lnRef idx="2">
            <a:schemeClr val="accent2"/>
          </a:lnRef>
          <a:fillRef idx="0">
            <a:schemeClr val="accent2"/>
          </a:fillRef>
          <a:effectRef idx="1">
            <a:schemeClr val="accent2"/>
          </a:effectRef>
          <a:fontRef idx="minor">
            <a:schemeClr val="tx1"/>
          </a:fontRef>
        </p:style>
      </p:cxnSp>
      <p:cxnSp>
        <p:nvCxnSpPr>
          <p:cNvPr id="27" name="Straight Arrow Connector 26"/>
          <p:cNvCxnSpPr/>
          <p:nvPr/>
        </p:nvCxnSpPr>
        <p:spPr>
          <a:xfrm>
            <a:off x="6821557" y="3897419"/>
            <a:ext cx="397565" cy="0"/>
          </a:xfrm>
          <a:prstGeom prst="straightConnector1">
            <a:avLst/>
          </a:prstGeom>
          <a:ln>
            <a:tailEnd type="triangle"/>
          </a:ln>
        </p:spPr>
        <p:style>
          <a:lnRef idx="2">
            <a:schemeClr val="accent2"/>
          </a:lnRef>
          <a:fillRef idx="0">
            <a:schemeClr val="accent2"/>
          </a:fillRef>
          <a:effectRef idx="1">
            <a:schemeClr val="accent2"/>
          </a:effectRef>
          <a:fontRef idx="minor">
            <a:schemeClr val="tx1"/>
          </a:fontRef>
        </p:style>
      </p:cxnSp>
      <p:cxnSp>
        <p:nvCxnSpPr>
          <p:cNvPr id="28" name="Straight Arrow Connector 27"/>
          <p:cNvCxnSpPr/>
          <p:nvPr/>
        </p:nvCxnSpPr>
        <p:spPr>
          <a:xfrm>
            <a:off x="6824869" y="5296669"/>
            <a:ext cx="397565" cy="0"/>
          </a:xfrm>
          <a:prstGeom prst="straightConnector1">
            <a:avLst/>
          </a:prstGeom>
          <a:ln>
            <a:tailEnd type="triangle"/>
          </a:ln>
        </p:spPr>
        <p:style>
          <a:lnRef idx="2">
            <a:schemeClr val="accent2"/>
          </a:lnRef>
          <a:fillRef idx="0">
            <a:schemeClr val="accent2"/>
          </a:fillRef>
          <a:effectRef idx="1">
            <a:schemeClr val="accent2"/>
          </a:effectRef>
          <a:fontRef idx="minor">
            <a:schemeClr val="tx1"/>
          </a:fontRef>
        </p:style>
      </p:cxnSp>
      <p:sp>
        <p:nvSpPr>
          <p:cNvPr id="2" name="TextBox 1"/>
          <p:cNvSpPr txBox="1"/>
          <p:nvPr/>
        </p:nvSpPr>
        <p:spPr>
          <a:xfrm>
            <a:off x="645585" y="1674006"/>
            <a:ext cx="1339206" cy="369332"/>
          </a:xfrm>
          <a:prstGeom prst="rect">
            <a:avLst/>
          </a:prstGeom>
          <a:noFill/>
        </p:spPr>
        <p:txBody>
          <a:bodyPr wrap="square" rtlCol="0">
            <a:spAutoFit/>
          </a:bodyPr>
          <a:lstStyle/>
          <a:p>
            <a:r>
              <a:rPr lang="en-US" dirty="0" smtClean="0"/>
              <a:t>Developers</a:t>
            </a:r>
            <a:endParaRPr lang="en-US" dirty="0"/>
          </a:p>
        </p:txBody>
      </p:sp>
      <p:sp>
        <p:nvSpPr>
          <p:cNvPr id="19" name="TextBox 18"/>
          <p:cNvSpPr txBox="1"/>
          <p:nvPr/>
        </p:nvSpPr>
        <p:spPr>
          <a:xfrm>
            <a:off x="2922104" y="1658668"/>
            <a:ext cx="1339206" cy="369332"/>
          </a:xfrm>
          <a:prstGeom prst="rect">
            <a:avLst/>
          </a:prstGeom>
          <a:noFill/>
        </p:spPr>
        <p:txBody>
          <a:bodyPr wrap="square" rtlCol="0">
            <a:spAutoFit/>
          </a:bodyPr>
          <a:lstStyle/>
          <a:p>
            <a:r>
              <a:rPr lang="en-US" dirty="0" smtClean="0"/>
              <a:t>Aggregators</a:t>
            </a:r>
            <a:endParaRPr lang="en-US" dirty="0"/>
          </a:p>
        </p:txBody>
      </p:sp>
      <p:sp>
        <p:nvSpPr>
          <p:cNvPr id="20" name="TextBox 19"/>
          <p:cNvSpPr txBox="1"/>
          <p:nvPr/>
        </p:nvSpPr>
        <p:spPr>
          <a:xfrm>
            <a:off x="5235900" y="1667885"/>
            <a:ext cx="1339206" cy="369332"/>
          </a:xfrm>
          <a:prstGeom prst="rect">
            <a:avLst/>
          </a:prstGeom>
          <a:noFill/>
        </p:spPr>
        <p:txBody>
          <a:bodyPr wrap="square" rtlCol="0">
            <a:spAutoFit/>
          </a:bodyPr>
          <a:lstStyle/>
          <a:p>
            <a:r>
              <a:rPr lang="en-US" dirty="0" smtClean="0"/>
              <a:t>Carriers</a:t>
            </a:r>
            <a:endParaRPr lang="en-US" dirty="0"/>
          </a:p>
        </p:txBody>
      </p:sp>
      <p:sp>
        <p:nvSpPr>
          <p:cNvPr id="22" name="TextBox 21"/>
          <p:cNvSpPr txBox="1"/>
          <p:nvPr/>
        </p:nvSpPr>
        <p:spPr>
          <a:xfrm>
            <a:off x="7518358" y="1618686"/>
            <a:ext cx="1339206" cy="369332"/>
          </a:xfrm>
          <a:prstGeom prst="rect">
            <a:avLst/>
          </a:prstGeom>
          <a:noFill/>
        </p:spPr>
        <p:txBody>
          <a:bodyPr wrap="square" rtlCol="0">
            <a:spAutoFit/>
          </a:bodyPr>
          <a:lstStyle/>
          <a:p>
            <a:r>
              <a:rPr lang="en-US" dirty="0" smtClean="0"/>
              <a:t>End-users</a:t>
            </a:r>
            <a:endParaRPr lang="en-US" dirty="0"/>
          </a:p>
        </p:txBody>
      </p:sp>
      <p:pic>
        <p:nvPicPr>
          <p:cNvPr id="23" name="Picture 8"/>
          <p:cNvPicPr>
            <a:picLocks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566625" y="3154887"/>
            <a:ext cx="1751126" cy="1565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9032897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endParaRPr lang="en-GB" dirty="0"/>
          </a:p>
        </p:txBody>
      </p:sp>
      <p:sp>
        <p:nvSpPr>
          <p:cNvPr id="4" name="Title 3"/>
          <p:cNvSpPr>
            <a:spLocks noGrp="1"/>
          </p:cNvSpPr>
          <p:nvPr>
            <p:ph type="title"/>
          </p:nvPr>
        </p:nvSpPr>
        <p:spPr/>
        <p:txBody>
          <a:bodyPr/>
          <a:lstStyle/>
          <a:p>
            <a:r>
              <a:rPr lang="et-EE" dirty="0" smtClean="0"/>
              <a:t>In-App Purchase flow</a:t>
            </a:r>
            <a:endParaRPr lang="en-GB" dirty="0"/>
          </a:p>
        </p:txBody>
      </p:sp>
      <p:pic>
        <p:nvPicPr>
          <p:cNvPr id="6" name="Picture 13"/>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66700" y="1689100"/>
            <a:ext cx="4203700" cy="236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round/>
                <a:headEnd/>
                <a:tailEnd/>
              </a14:hiddenLine>
            </a:ext>
          </a:extLst>
        </p:spPr>
      </p:pic>
      <p:pic>
        <p:nvPicPr>
          <p:cNvPr id="7" name="Picture 14"/>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66700" y="4216400"/>
            <a:ext cx="4229100" cy="2376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round/>
                <a:headEnd/>
                <a:tailEnd/>
              </a14:hiddenLine>
            </a:ext>
          </a:extLst>
        </p:spPr>
      </p:pic>
      <p:pic>
        <p:nvPicPr>
          <p:cNvPr id="8" name="Picture 15"/>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686300" y="1660525"/>
            <a:ext cx="4224338" cy="2374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round/>
                <a:headEnd/>
                <a:tailEnd/>
              </a14:hiddenLine>
            </a:ext>
          </a:extLst>
        </p:spPr>
      </p:pic>
      <p:pic>
        <p:nvPicPr>
          <p:cNvPr id="9" name="Picture 16"/>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4686300" y="4222750"/>
            <a:ext cx="4203700" cy="236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round/>
                <a:headEnd/>
                <a:tailEnd/>
              </a14:hiddenLine>
            </a:ext>
          </a:extLst>
        </p:spPr>
      </p:pic>
    </p:spTree>
    <p:extLst>
      <p:ext uri="{BB962C8B-B14F-4D97-AF65-F5344CB8AC3E}">
        <p14:creationId xmlns:p14="http://schemas.microsoft.com/office/powerpoint/2010/main" val="23062256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457200" y="1880304"/>
            <a:ext cx="8229600" cy="4219222"/>
          </a:xfrm>
        </p:spPr>
        <p:txBody>
          <a:bodyPr>
            <a:normAutofit fontScale="92500" lnSpcReduction="20000"/>
          </a:bodyPr>
          <a:lstStyle/>
          <a:p>
            <a:r>
              <a:rPr lang="et-EE" dirty="0" smtClean="0"/>
              <a:t>70-30 revenue split</a:t>
            </a:r>
          </a:p>
          <a:p>
            <a:endParaRPr lang="et-EE" dirty="0" smtClean="0"/>
          </a:p>
          <a:p>
            <a:r>
              <a:rPr lang="et-EE" dirty="0" smtClean="0"/>
              <a:t>Direct Carrier Billing</a:t>
            </a:r>
          </a:p>
          <a:p>
            <a:endParaRPr lang="et-EE" dirty="0" smtClean="0"/>
          </a:p>
          <a:p>
            <a:r>
              <a:rPr lang="et-EE" dirty="0" smtClean="0"/>
              <a:t>Technical flexibility</a:t>
            </a:r>
          </a:p>
          <a:p>
            <a:endParaRPr lang="et-EE" dirty="0" smtClean="0"/>
          </a:p>
          <a:p>
            <a:r>
              <a:rPr lang="et-EE" dirty="0" smtClean="0"/>
              <a:t>Marketing support</a:t>
            </a:r>
          </a:p>
          <a:p>
            <a:endParaRPr lang="et-EE" dirty="0" smtClean="0"/>
          </a:p>
          <a:p>
            <a:r>
              <a:rPr lang="et-EE" dirty="0" smtClean="0"/>
              <a:t>Reporting </a:t>
            </a:r>
          </a:p>
          <a:p>
            <a:endParaRPr lang="et-EE" dirty="0"/>
          </a:p>
        </p:txBody>
      </p:sp>
      <p:sp>
        <p:nvSpPr>
          <p:cNvPr id="3" name="Title 2"/>
          <p:cNvSpPr>
            <a:spLocks noGrp="1"/>
          </p:cNvSpPr>
          <p:nvPr>
            <p:ph type="title"/>
          </p:nvPr>
        </p:nvSpPr>
        <p:spPr/>
        <p:txBody>
          <a:bodyPr>
            <a:normAutofit fontScale="90000"/>
          </a:bodyPr>
          <a:lstStyle/>
          <a:p>
            <a:r>
              <a:rPr lang="en-US" dirty="0"/>
              <a:t>What do App Developers want from Mobile Operators?</a:t>
            </a:r>
            <a:endParaRPr lang="et-EE" dirty="0"/>
          </a:p>
        </p:txBody>
      </p:sp>
    </p:spTree>
    <p:extLst>
      <p:ext uri="{BB962C8B-B14F-4D97-AF65-F5344CB8AC3E}">
        <p14:creationId xmlns:p14="http://schemas.microsoft.com/office/powerpoint/2010/main" val="305179693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7"/>
          <p:cNvPicPr>
            <a:picLocks noGrp="1" noChangeAspect="1"/>
          </p:cNvPicPr>
          <p:nvPr>
            <p:ph idx="1"/>
          </p:nvPr>
        </p:nvPicPr>
        <p:blipFill>
          <a:blip r:embed="rId3" cstate="email">
            <a:extLst>
              <a:ext uri="{28A0092B-C50C-407E-A947-70E740481C1C}">
                <a14:useLocalDpi xmlns:a14="http://schemas.microsoft.com/office/drawing/2010/main"/>
              </a:ext>
            </a:extLst>
          </a:blip>
          <a:srcRect/>
          <a:stretch>
            <a:fillRect/>
          </a:stretch>
        </p:blipFill>
        <p:spPr>
          <a:xfrm>
            <a:off x="331880" y="3831168"/>
            <a:ext cx="5107953" cy="2618789"/>
          </a:xfrm>
        </p:spPr>
      </p:pic>
      <p:sp>
        <p:nvSpPr>
          <p:cNvPr id="3" name="Title 2"/>
          <p:cNvSpPr>
            <a:spLocks noGrp="1"/>
          </p:cNvSpPr>
          <p:nvPr>
            <p:ph type="title"/>
          </p:nvPr>
        </p:nvSpPr>
        <p:spPr>
          <a:xfrm>
            <a:off x="457199" y="518055"/>
            <a:ext cx="8229600" cy="953029"/>
          </a:xfrm>
        </p:spPr>
        <p:txBody>
          <a:bodyPr>
            <a:normAutofit/>
          </a:bodyPr>
          <a:lstStyle/>
          <a:p>
            <a:r>
              <a:rPr lang="et-EE" sz="3600" dirty="0" smtClean="0"/>
              <a:t>Example #1: Box TV, Fortumo &amp; Singtel</a:t>
            </a:r>
            <a:endParaRPr lang="et-EE" sz="3600" dirty="0"/>
          </a:p>
        </p:txBody>
      </p:sp>
      <p:pic>
        <p:nvPicPr>
          <p:cNvPr id="4" name="Picture 3" descr="Screenshot_2014-02-28-20-10-54.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53372" y="1479567"/>
            <a:ext cx="1353811" cy="2256353"/>
          </a:xfrm>
          <a:prstGeom prst="rect">
            <a:avLst/>
          </a:prstGeom>
        </p:spPr>
      </p:pic>
      <p:pic>
        <p:nvPicPr>
          <p:cNvPr id="5" name="Picture 4" descr="Screenshot_2014-02-28-20-20-16.png"/>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919921" y="1479566"/>
            <a:ext cx="1353814" cy="2256355"/>
          </a:xfrm>
          <a:prstGeom prst="rect">
            <a:avLst/>
          </a:prstGeom>
        </p:spPr>
      </p:pic>
      <p:pic>
        <p:nvPicPr>
          <p:cNvPr id="6" name="Picture 5" descr="Screenshot_2014-02-28-20-20-29.png"/>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3592542" y="1479565"/>
            <a:ext cx="1353813" cy="2256355"/>
          </a:xfrm>
          <a:prstGeom prst="rect">
            <a:avLst/>
          </a:prstGeom>
        </p:spPr>
      </p:pic>
      <p:pic>
        <p:nvPicPr>
          <p:cNvPr id="7" name="Picture 6" descr="Screenshot_2014-02-28-20-20-56 (1) (1).png"/>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5320001" y="1479567"/>
            <a:ext cx="1353812" cy="2256354"/>
          </a:xfrm>
          <a:prstGeom prst="rect">
            <a:avLst/>
          </a:prstGeom>
        </p:spPr>
      </p:pic>
      <p:pic>
        <p:nvPicPr>
          <p:cNvPr id="9" name="Picture 8"/>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7616303" y="1808697"/>
            <a:ext cx="1396074" cy="446603"/>
          </a:xfrm>
          <a:prstGeom prst="rect">
            <a:avLst/>
          </a:prstGeom>
        </p:spPr>
      </p:pic>
      <p:pic>
        <p:nvPicPr>
          <p:cNvPr id="10" name="Picture 9" descr="Screen Shot 2014-05-28 at 7.28.32 am.png"/>
          <p:cNvPicPr>
            <a:picLocks noChangeAspect="1"/>
          </p:cNvPicPr>
          <p:nvPr/>
        </p:nvPicPr>
        <p:blipFill rotWithShape="1">
          <a:blip r:embed="rId9" cstate="email">
            <a:extLst>
              <a:ext uri="{28A0092B-C50C-407E-A947-70E740481C1C}">
                <a14:useLocalDpi xmlns:a14="http://schemas.microsoft.com/office/drawing/2010/main"/>
              </a:ext>
            </a:extLst>
          </a:blip>
          <a:srcRect/>
          <a:stretch/>
        </p:blipFill>
        <p:spPr>
          <a:xfrm>
            <a:off x="4037042" y="4088371"/>
            <a:ext cx="4851168" cy="2769629"/>
          </a:xfrm>
          <a:prstGeom prst="rect">
            <a:avLst/>
          </a:prstGeom>
        </p:spPr>
      </p:pic>
    </p:spTree>
    <p:extLst>
      <p:ext uri="{BB962C8B-B14F-4D97-AF65-F5344CB8AC3E}">
        <p14:creationId xmlns:p14="http://schemas.microsoft.com/office/powerpoint/2010/main" val="3407307082"/>
      </p:ext>
    </p:extLst>
  </p:cSld>
  <p:clrMapOvr>
    <a:masterClrMapping/>
  </p:clrMapOvr>
  <p:timing>
    <p:tnLst>
      <p:par>
        <p:cTn id="1" dur="indefinite" restart="never" nodeType="tmRoot"/>
      </p:par>
    </p:tnLst>
  </p:timing>
</p:sld>
</file>

<file path=ppt/theme/theme1.xml><?xml version="1.0" encoding="utf-8"?>
<a:theme xmlns:a="http://schemas.openxmlformats.org/drawingml/2006/main" name="Fortumo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969</TotalTime>
  <Words>1104</Words>
  <Application>Microsoft Office PowerPoint</Application>
  <PresentationFormat>On-screen Show (4:3)</PresentationFormat>
  <Paragraphs>82</Paragraphs>
  <Slides>12</Slides>
  <Notes>5</Notes>
  <HiddenSlides>0</HiddenSlides>
  <MMClips>0</MMClips>
  <ScaleCrop>false</ScaleCrop>
  <HeadingPairs>
    <vt:vector size="4" baseType="variant">
      <vt:variant>
        <vt:lpstr>Theme</vt:lpstr>
      </vt:variant>
      <vt:variant>
        <vt:i4>2</vt:i4>
      </vt:variant>
      <vt:variant>
        <vt:lpstr>Slide Titles</vt:lpstr>
      </vt:variant>
      <vt:variant>
        <vt:i4>12</vt:i4>
      </vt:variant>
    </vt:vector>
  </HeadingPairs>
  <TitlesOfParts>
    <vt:vector size="14" baseType="lpstr">
      <vt:lpstr>Fortumo Theme</vt:lpstr>
      <vt:lpstr>OMA Template</vt:lpstr>
      <vt:lpstr>   OMA-TP-2014-0138R01-INP_LookFwd_ADA_slides    What do App Developers want from Mobile Operators? </vt:lpstr>
      <vt:lpstr>What do App Developers want from Mobile Operators?</vt:lpstr>
      <vt:lpstr>Fortumo</vt:lpstr>
      <vt:lpstr>Fortumo is used by...</vt:lpstr>
      <vt:lpstr>Carrier Billing: Market Situation</vt:lpstr>
      <vt:lpstr>Carrier Billing Stakeholders</vt:lpstr>
      <vt:lpstr>In-App Purchase flow</vt:lpstr>
      <vt:lpstr>What do App Developers want from Mobile Operators?</vt:lpstr>
      <vt:lpstr>Example #1: Box TV, Fortumo &amp; Singtel</vt:lpstr>
      <vt:lpstr>Example #2: Nordeus, Turkcell &amp; Fortumo</vt:lpstr>
      <vt:lpstr>Q&amp;A</vt:lpstr>
      <vt:lpstr>Thank you!</vt:lpstr>
    </vt:vector>
  </TitlesOfParts>
  <Company>Fortumo</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Fortumo</dc:title>
  <dc:creator>Toomas Välja</dc:creator>
  <cp:lastModifiedBy>Telecom Italia S.p.A.</cp:lastModifiedBy>
  <cp:revision>39</cp:revision>
  <dcterms:created xsi:type="dcterms:W3CDTF">2013-10-01T07:01:57Z</dcterms:created>
  <dcterms:modified xsi:type="dcterms:W3CDTF">2014-06-02T18:19:38Z</dcterms:modified>
</cp:coreProperties>
</file>