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6"/>
  </p:notesMasterIdLst>
  <p:handoutMasterIdLst>
    <p:handoutMasterId r:id="rId7"/>
  </p:handoutMasterIdLst>
  <p:sldIdLst>
    <p:sldId id="374" r:id="rId2"/>
    <p:sldId id="375" r:id="rId3"/>
    <p:sldId id="378" r:id="rId4"/>
    <p:sldId id="377" r:id="rId5"/>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00000"/>
    <a:srgbClr val="6A93FA"/>
    <a:srgbClr val="608CFA"/>
    <a:srgbClr val="3A70F8"/>
    <a:srgbClr val="799EFB"/>
    <a:srgbClr val="9AB6FC"/>
    <a:srgbClr val="B5CAFD"/>
    <a:srgbClr val="88A9FC"/>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28" autoAdjust="0"/>
    <p:restoredTop sz="94746" autoAdjust="0"/>
  </p:normalViewPr>
  <p:slideViewPr>
    <p:cSldViewPr>
      <p:cViewPr>
        <p:scale>
          <a:sx n="100" d="100"/>
          <a:sy n="100" d="100"/>
        </p:scale>
        <p:origin x="-80" y="-80"/>
      </p:cViewPr>
      <p:guideLst>
        <p:guide orient="horz" pos="2208"/>
        <p:guide pos="26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2178"/>
    </p:cViewPr>
  </p:sorterViewPr>
  <p:notesViewPr>
    <p:cSldViewPr>
      <p:cViewPr varScale="1">
        <p:scale>
          <a:sx n="56" d="100"/>
          <a:sy n="56" d="100"/>
        </p:scale>
        <p:origin x="-2886" y="-78"/>
      </p:cViewPr>
      <p:guideLst>
        <p:guide orient="horz" pos="2891"/>
        <p:guide pos="2160"/>
      </p:guideLst>
    </p:cSldViewPr>
  </p:notes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theme" Target="theme/theme1.xml"/><Relationship Id="rId12"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notesMaster" Target="notesMasters/notesMaster1.xml"/><Relationship Id="rId7" Type="http://schemas.openxmlformats.org/officeDocument/2006/relationships/handoutMaster" Target="handoutMasters/handoutMaster1.xml"/><Relationship Id="rId8" Type="http://schemas.openxmlformats.org/officeDocument/2006/relationships/printerSettings" Target="printerSettings/printerSettings1.bin"/><Relationship Id="rId9" Type="http://schemas.openxmlformats.org/officeDocument/2006/relationships/presProps" Target="presProps.xml"/><Relationship Id="rId1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Macintosh%20HD:Users:friedhelmrodermund:Downloads:OMA-WISPR_Chart-LWM2M_SWMGMT_1_0-20141106023421.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0941828254847645"/>
          <c:y val="0.0123239436619718"/>
          <c:w val="0.901200369344414"/>
          <c:h val="0.908450704225352"/>
        </c:manualLayout>
      </c:layout>
      <c:barChart>
        <c:barDir val="bar"/>
        <c:grouping val="clustered"/>
        <c:varyColors val="0"/>
        <c:ser>
          <c:idx val="1"/>
          <c:order val="0"/>
          <c:tx>
            <c:strRef>
              <c:f>Data!$C$1</c:f>
              <c:strCache>
                <c:ptCount val="1"/>
                <c:pt idx="0">
                  <c:v>Current</c:v>
                </c:pt>
              </c:strCache>
            </c:strRef>
          </c:tx>
          <c:spPr>
            <a:solidFill>
              <a:srgbClr val="FF9900"/>
            </a:solidFill>
            <a:ln w="12700">
              <a:solidFill>
                <a:srgbClr val="000000"/>
              </a:solidFill>
              <a:prstDash val="solid"/>
            </a:ln>
            <a:effectLst>
              <a:outerShdw dist="35921" dir="2700000" algn="br">
                <a:srgbClr val="000000"/>
              </a:outerShdw>
            </a:effectLst>
          </c:spPr>
          <c:invertIfNegative val="0"/>
          <c:dLbls>
            <c:spPr>
              <a:noFill/>
              <a:ln w="25400">
                <a:noFill/>
              </a:ln>
            </c:spPr>
            <c:txPr>
              <a:bodyPr/>
              <a:lstStyle/>
              <a:p>
                <a:pPr>
                  <a:defRPr sz="850" b="1" i="0" u="none" strike="noStrike" baseline="0">
                    <a:solidFill>
                      <a:srgbClr val="000000"/>
                    </a:solidFill>
                    <a:latin typeface="Verdana"/>
                    <a:ea typeface="Verdana"/>
                    <a:cs typeface="Verdana"/>
                  </a:defRPr>
                </a:pPr>
                <a:endParaRPr lang="de-DE"/>
              </a:p>
            </c:txPr>
            <c:showLegendKey val="0"/>
            <c:showVal val="1"/>
            <c:showCatName val="0"/>
            <c:showSerName val="1"/>
            <c:showPercent val="0"/>
            <c:showBubbleSize val="0"/>
            <c:showLeaderLines val="0"/>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Data!$C$2:$C$8</c:f>
              <c:numCache>
                <c:formatCode>General</c:formatCode>
                <c:ptCount val="7"/>
                <c:pt idx="0" formatCode="yyyy\-mm\-dd;@">
                  <c:v>41943.0</c:v>
                </c:pt>
              </c:numCache>
            </c:numRef>
          </c:val>
        </c:ser>
        <c:ser>
          <c:idx val="0"/>
          <c:order val="1"/>
          <c:tx>
            <c:strRef>
              <c:f>Data!$D$1</c:f>
              <c:strCache>
                <c:ptCount val="1"/>
                <c:pt idx="0">
                  <c:v>Previous</c:v>
                </c:pt>
              </c:strCache>
            </c:strRef>
          </c:tx>
          <c:spPr>
            <a:solidFill>
              <a:srgbClr val="FFFF99"/>
            </a:solidFill>
            <a:ln w="12700">
              <a:solidFill>
                <a:srgbClr val="000000"/>
              </a:solidFill>
              <a:prstDash val="solid"/>
            </a:ln>
            <a:effectLst>
              <a:outerShdw dist="35921" dir="2700000" algn="br">
                <a:srgbClr val="000000"/>
              </a:outerShdw>
            </a:effectLst>
          </c:spPr>
          <c:invertIfNegative val="0"/>
          <c:dLbls>
            <c:spPr>
              <a:noFill/>
              <a:ln w="25400">
                <a:noFill/>
              </a:ln>
            </c:spPr>
            <c:txPr>
              <a:bodyPr/>
              <a:lstStyle/>
              <a:p>
                <a:pPr>
                  <a:defRPr sz="850" b="1" i="0" u="none" strike="noStrike" baseline="0">
                    <a:solidFill>
                      <a:srgbClr val="000000"/>
                    </a:solidFill>
                    <a:latin typeface="Verdana"/>
                    <a:ea typeface="Verdana"/>
                    <a:cs typeface="Verdana"/>
                  </a:defRPr>
                </a:pPr>
                <a:endParaRPr lang="de-DE"/>
              </a:p>
            </c:txPr>
            <c:showLegendKey val="0"/>
            <c:showVal val="1"/>
            <c:showCatName val="0"/>
            <c:showSerName val="1"/>
            <c:showPercent val="0"/>
            <c:showBubbleSize val="0"/>
            <c:separator> </c:separator>
            <c:showLeaderLines val="0"/>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Data!$D$2:$D$8</c:f>
              <c:numCache>
                <c:formatCode>General</c:formatCode>
                <c:ptCount val="7"/>
                <c:pt idx="0" formatCode="yyyy\-mm\-dd;@">
                  <c:v>41887.0</c:v>
                </c:pt>
              </c:numCache>
            </c:numRef>
          </c:val>
        </c:ser>
        <c:ser>
          <c:idx val="4"/>
          <c:order val="2"/>
          <c:tx>
            <c:strRef>
              <c:f>Data!$E$1</c:f>
              <c:strCache>
                <c:ptCount val="1"/>
                <c:pt idx="0">
                  <c:v>Original</c:v>
                </c:pt>
              </c:strCache>
            </c:strRef>
          </c:tx>
          <c:spPr>
            <a:solidFill>
              <a:srgbClr val="4BACC6"/>
            </a:solidFill>
            <a:ln w="12700">
              <a:solidFill>
                <a:srgbClr val="000000"/>
              </a:solidFill>
              <a:prstDash val="solid"/>
            </a:ln>
            <a:effectLst>
              <a:outerShdw dist="35921" dir="2700000" algn="br">
                <a:srgbClr val="000000"/>
              </a:outerShdw>
            </a:effectLst>
          </c:spPr>
          <c:invertIfNegative val="0"/>
          <c:dLbls>
            <c:spPr>
              <a:noFill/>
              <a:ln w="25400">
                <a:noFill/>
              </a:ln>
            </c:spPr>
            <c:showLegendKey val="0"/>
            <c:showVal val="1"/>
            <c:showCatName val="0"/>
            <c:showSerName val="1"/>
            <c:showPercent val="0"/>
            <c:showBubbleSize val="0"/>
            <c:showLeaderLines val="0"/>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Data!$E$2:$E$8</c:f>
              <c:numCache>
                <c:formatCode>yyyy\-mm\-dd;@</c:formatCode>
                <c:ptCount val="7"/>
                <c:pt idx="0">
                  <c:v>41887.0</c:v>
                </c:pt>
                <c:pt idx="1">
                  <c:v>41820.0</c:v>
                </c:pt>
                <c:pt idx="3">
                  <c:v>41771.0</c:v>
                </c:pt>
              </c:numCache>
            </c:numRef>
          </c:val>
        </c:ser>
        <c:ser>
          <c:idx val="2"/>
          <c:order val="3"/>
          <c:tx>
            <c:strRef>
              <c:f>Data!$B$1</c:f>
              <c:strCache>
                <c:ptCount val="1"/>
                <c:pt idx="0">
                  <c:v>Achieved</c:v>
                </c:pt>
              </c:strCache>
            </c:strRef>
          </c:tx>
          <c:spPr>
            <a:solidFill>
              <a:srgbClr val="339966"/>
            </a:solidFill>
            <a:ln w="12700">
              <a:solidFill>
                <a:srgbClr val="000000"/>
              </a:solidFill>
              <a:prstDash val="solid"/>
            </a:ln>
            <a:effectLst>
              <a:outerShdw dist="35921" dir="2700000" algn="br">
                <a:srgbClr val="000000"/>
              </a:outerShdw>
            </a:effectLst>
          </c:spPr>
          <c:invertIfNegative val="0"/>
          <c:dLbls>
            <c:spPr>
              <a:noFill/>
              <a:ln w="25400">
                <a:noFill/>
              </a:ln>
            </c:spPr>
            <c:txPr>
              <a:bodyPr/>
              <a:lstStyle/>
              <a:p>
                <a:pPr>
                  <a:defRPr sz="850" b="1" i="0" u="none" strike="noStrike" baseline="0">
                    <a:solidFill>
                      <a:srgbClr val="000000"/>
                    </a:solidFill>
                    <a:latin typeface="Verdana"/>
                    <a:ea typeface="Verdana"/>
                    <a:cs typeface="Verdana"/>
                  </a:defRPr>
                </a:pPr>
                <a:endParaRPr lang="de-DE"/>
              </a:p>
            </c:txPr>
            <c:showLegendKey val="0"/>
            <c:showVal val="1"/>
            <c:showCatName val="0"/>
            <c:showSerName val="1"/>
            <c:showPercent val="0"/>
            <c:showBubbleSize val="0"/>
            <c:showLeaderLines val="0"/>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Data!$B$2:$B$8</c:f>
              <c:numCache>
                <c:formatCode>yyyy\-mm\-dd;@</c:formatCode>
                <c:ptCount val="7"/>
                <c:pt idx="1">
                  <c:v>41923.0</c:v>
                </c:pt>
                <c:pt idx="3">
                  <c:v>41794.0</c:v>
                </c:pt>
              </c:numCache>
            </c:numRef>
          </c:val>
        </c:ser>
        <c:dLbls>
          <c:showLegendKey val="0"/>
          <c:showVal val="0"/>
          <c:showCatName val="0"/>
          <c:showSerName val="1"/>
          <c:showPercent val="0"/>
          <c:showBubbleSize val="0"/>
        </c:dLbls>
        <c:gapWidth val="150"/>
        <c:axId val="-2142034840"/>
        <c:axId val="2145724488"/>
      </c:barChart>
      <c:scatterChart>
        <c:scatterStyle val="lineMarker"/>
        <c:varyColors val="0"/>
        <c:ser>
          <c:idx val="3"/>
          <c:order val="4"/>
          <c:tx>
            <c:strRef>
              <c:f>Data!$G$1</c:f>
              <c:strCache>
                <c:ptCount val="1"/>
                <c:pt idx="0">
                  <c:v>2014-11-06</c:v>
                </c:pt>
              </c:strCache>
            </c:strRef>
          </c:tx>
          <c:spPr>
            <a:ln w="12700">
              <a:solidFill>
                <a:srgbClr val="DD0806"/>
              </a:solidFill>
              <a:prstDash val="solid"/>
            </a:ln>
          </c:spPr>
          <c:marker>
            <c:symbol val="none"/>
          </c:marker>
          <c:dLbls>
            <c:delete val="1"/>
          </c:dLbls>
          <c:xVal>
            <c:numRef>
              <c:f>Data!$G$2:$G$3</c:f>
              <c:numCache>
                <c:formatCode>yyyy\-mm\-dd\ hh:mm</c:formatCode>
                <c:ptCount val="2"/>
                <c:pt idx="0">
                  <c:v>41949.14896516204</c:v>
                </c:pt>
                <c:pt idx="1">
                  <c:v>41949.14896516204</c:v>
                </c:pt>
              </c:numCache>
            </c:numRef>
          </c:xVal>
          <c:yVal>
            <c:numRef>
              <c:f>Data!$H$2:$H$3</c:f>
              <c:numCache>
                <c:formatCode>General</c:formatCode>
                <c:ptCount val="2"/>
                <c:pt idx="0">
                  <c:v>0.0</c:v>
                </c:pt>
                <c:pt idx="1">
                  <c:v>1.0</c:v>
                </c:pt>
              </c:numCache>
            </c:numRef>
          </c:yVal>
          <c:smooth val="0"/>
        </c:ser>
        <c:dLbls>
          <c:showLegendKey val="0"/>
          <c:showVal val="0"/>
          <c:showCatName val="0"/>
          <c:showSerName val="1"/>
          <c:showPercent val="0"/>
          <c:showBubbleSize val="0"/>
        </c:dLbls>
        <c:axId val="-2141450696"/>
        <c:axId val="2146242056"/>
      </c:scatterChart>
      <c:catAx>
        <c:axId val="-2142034840"/>
        <c:scaling>
          <c:orientation val="minMax"/>
        </c:scaling>
        <c:delete val="0"/>
        <c:axPos val="l"/>
        <c:numFmt formatCode="dd/mm/yy" sourceLinked="0"/>
        <c:majorTickMark val="out"/>
        <c:minorTickMark val="none"/>
        <c:tickLblPos val="nextTo"/>
        <c:spPr>
          <a:ln w="3175">
            <a:solidFill>
              <a:srgbClr val="000000"/>
            </a:solidFill>
            <a:prstDash val="solid"/>
          </a:ln>
        </c:spPr>
        <c:txPr>
          <a:bodyPr rot="0" vert="horz"/>
          <a:lstStyle/>
          <a:p>
            <a:pPr>
              <a:defRPr sz="850" b="1" i="0" u="none" strike="noStrike" baseline="0">
                <a:solidFill>
                  <a:srgbClr val="000000"/>
                </a:solidFill>
                <a:latin typeface="Verdana"/>
                <a:ea typeface="Verdana"/>
                <a:cs typeface="Verdana"/>
              </a:defRPr>
            </a:pPr>
            <a:endParaRPr lang="de-DE"/>
          </a:p>
        </c:txPr>
        <c:crossAx val="2145724488"/>
        <c:crossesAt val="41640.0"/>
        <c:auto val="1"/>
        <c:lblAlgn val="ctr"/>
        <c:lblOffset val="100"/>
        <c:tickLblSkip val="1"/>
        <c:tickMarkSkip val="1"/>
        <c:noMultiLvlLbl val="0"/>
      </c:catAx>
      <c:valAx>
        <c:axId val="2145724488"/>
        <c:scaling>
          <c:orientation val="minMax"/>
          <c:max val="42004.0"/>
          <c:min val="41640.0"/>
        </c:scaling>
        <c:delete val="1"/>
        <c:axPos val="b"/>
        <c:numFmt formatCode="yyyy\-mm\-dd;@" sourceLinked="1"/>
        <c:majorTickMark val="out"/>
        <c:minorTickMark val="none"/>
        <c:tickLblPos val="nextTo"/>
        <c:crossAx val="-2142034840"/>
        <c:crosses val="autoZero"/>
        <c:crossBetween val="between"/>
      </c:valAx>
      <c:valAx>
        <c:axId val="-2141450696"/>
        <c:scaling>
          <c:orientation val="minMax"/>
        </c:scaling>
        <c:delete val="1"/>
        <c:axPos val="b"/>
        <c:numFmt formatCode="yyyy\-mm\-dd\ hh:mm" sourceLinked="1"/>
        <c:majorTickMark val="out"/>
        <c:minorTickMark val="none"/>
        <c:tickLblPos val="nextTo"/>
        <c:crossAx val="2146242056"/>
        <c:crosses val="autoZero"/>
        <c:crossBetween val="midCat"/>
      </c:valAx>
      <c:valAx>
        <c:axId val="2146242056"/>
        <c:scaling>
          <c:orientation val="minMax"/>
          <c:max val="1.0"/>
          <c:min val="0.0"/>
        </c:scaling>
        <c:delete val="1"/>
        <c:axPos val="r"/>
        <c:numFmt formatCode="General" sourceLinked="1"/>
        <c:majorTickMark val="out"/>
        <c:minorTickMark val="none"/>
        <c:tickLblPos val="nextTo"/>
        <c:crossAx val="-2141450696"/>
        <c:crosses val="max"/>
        <c:crossBetween val="midCat"/>
      </c:valAx>
      <c:spPr>
        <a:solidFill>
          <a:srgbClr val="C0C0C0"/>
        </a:solidFill>
        <a:ln w="12700">
          <a:solidFill>
            <a:srgbClr val="808080"/>
          </a:solidFill>
          <a:prstDash val="solid"/>
        </a:ln>
      </c:spPr>
    </c:plotArea>
    <c:legend>
      <c:legendPos val="r"/>
      <c:layout>
        <c:manualLayout>
          <c:xMode val="edge"/>
          <c:yMode val="edge"/>
          <c:x val="0.267782324199983"/>
          <c:y val="0.928933434542159"/>
          <c:w val="0.41945590626638"/>
          <c:h val="0.0406091118925534"/>
        </c:manualLayout>
      </c:layout>
      <c:overlay val="0"/>
      <c:spPr>
        <a:noFill/>
        <a:ln w="25400">
          <a:noFill/>
        </a:ln>
      </c:spPr>
    </c:legend>
    <c:plotVisOnly val="1"/>
    <c:dispBlanksAs val="gap"/>
    <c:showDLblsOverMax val="0"/>
  </c:chart>
  <c:spPr>
    <a:solidFill>
      <a:srgbClr val="FFFFFF"/>
    </a:solidFill>
    <a:ln w="3175">
      <a:solidFill>
        <a:srgbClr val="000000"/>
      </a:solidFill>
      <a:prstDash val="solid"/>
    </a:ln>
  </c:spPr>
  <c:txPr>
    <a:bodyPr/>
    <a:lstStyle/>
    <a:p>
      <a:pPr>
        <a:defRPr sz="850" b="1" i="0" u="none" strike="noStrike" baseline="0">
          <a:solidFill>
            <a:srgbClr val="000000"/>
          </a:solidFill>
          <a:latin typeface="Verdana"/>
          <a:ea typeface="Verdana"/>
          <a:cs typeface="Verdana"/>
        </a:defRPr>
      </a:pPr>
      <a:endParaRPr lang="de-DE"/>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29503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8382" tIns="43415" rIns="88382" bIns="43415"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147"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extLst>
      <p:ext uri="{BB962C8B-B14F-4D97-AF65-F5344CB8AC3E}">
        <p14:creationId xmlns:p14="http://schemas.microsoft.com/office/powerpoint/2010/main" val="2935124950"/>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spect="1" noChangeArrowheads="1" noTextEdit="1"/>
          </p:cNvSpPr>
          <p:nvPr>
            <p:ph type="sldImg"/>
          </p:nvPr>
        </p:nvSpPr>
        <p:spPr>
          <a:ln/>
        </p:spPr>
      </p:sp>
      <p:sp>
        <p:nvSpPr>
          <p:cNvPr id="7171"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noFill/>
          <a:ln w="9525"/>
        </p:spPr>
        <p:txBody>
          <a:bodyPr/>
          <a:lstStyle/>
          <a:p>
            <a:endParaRPr lang="ko-KR" altLang="en-US" smtClean="0">
              <a:ea typeface="굴림" pitchFamily="34" charset="-127"/>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spect="1" noChangeArrowheads="1" noTextEdit="1"/>
          </p:cNvSpPr>
          <p:nvPr>
            <p:ph type="sldImg"/>
          </p:nvPr>
        </p:nvSpPr>
        <p:spPr>
          <a:ln/>
        </p:spPr>
      </p:sp>
      <p:sp>
        <p:nvSpPr>
          <p:cNvPr id="10243" name="Rectangle 3"/>
          <p:cNvSpPr>
            <a:spLocks noGrp="1" noChangeArrowheads="1"/>
          </p:cNvSpPr>
          <p:nvPr>
            <p:ph type="body" idx="1"/>
          </p:nvPr>
        </p:nvSpPr>
        <p:spPr>
          <a:noFill/>
          <a:ln w="9525"/>
        </p:spPr>
        <p:txBody>
          <a:bodyPr/>
          <a:lstStyle/>
          <a:p>
            <a:endParaRPr lang="ko-KR" altLang="en-US" smtClean="0">
              <a:ea typeface="굴림" pitchFamily="34" charset="-127"/>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dirty="0" smtClean="0"/>
              <a:t>Click to edit Master title style</a:t>
            </a:r>
            <a:endParaRPr lang="en-GB" dirty="0"/>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6" descr="oma bg_v3_2"/>
          <p:cNvPicPr>
            <a:picLocks noChangeAspect="1" noChangeArrowheads="1"/>
          </p:cNvPicPr>
          <p:nvPr userDrawn="1"/>
        </p:nvPicPr>
        <p:blipFill>
          <a:blip r:embed="rId14" cstate="print"/>
          <a:srcRect/>
          <a:stretch>
            <a:fillRect/>
          </a:stretch>
        </p:blipFill>
        <p:spPr bwMode="auto">
          <a:xfrm>
            <a:off x="0" y="0"/>
            <a:ext cx="9363075" cy="7016750"/>
          </a:xfrm>
          <a:prstGeom prst="rect">
            <a:avLst/>
          </a:prstGeom>
          <a:noFill/>
          <a:ln w="9525">
            <a:noFill/>
            <a:miter lim="800000"/>
            <a:headEnd/>
            <a:tailEnd/>
          </a:ln>
        </p:spPr>
      </p:pic>
      <p:sp>
        <p:nvSpPr>
          <p:cNvPr id="186391" name="Rectangle 23"/>
          <p:cNvSpPr>
            <a:spLocks noChangeArrowheads="1"/>
          </p:cNvSpPr>
          <p:nvPr userDrawn="1"/>
        </p:nvSpPr>
        <p:spPr bwMode="auto">
          <a:xfrm>
            <a:off x="0" y="6619875"/>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pPr>
            <a:r>
              <a:rPr lang="en-GB" altLang="zh-CN" sz="1000" b="1" dirty="0">
                <a:ea typeface="宋体" charset="-122"/>
                <a:cs typeface="Times New Roman" pitchFamily="18" charset="0"/>
              </a:rPr>
              <a:t>© </a:t>
            </a:r>
            <a:r>
              <a:rPr lang="en-GB" altLang="zh-CN" sz="1000" b="1" dirty="0" smtClean="0">
                <a:ea typeface="宋体" charset="-122"/>
                <a:cs typeface="Times New Roman" pitchFamily="18" charset="0"/>
              </a:rPr>
              <a:t>2014 </a:t>
            </a:r>
            <a:r>
              <a:rPr lang="en-GB" altLang="zh-CN" sz="1000" b="1" dirty="0">
                <a:ea typeface="宋体" charset="-122"/>
                <a:cs typeface="Times New Roman" pitchFamily="18" charset="0"/>
              </a:rPr>
              <a:t>Open Mobile Alliance Ltd.  All Rights Reserved.</a:t>
            </a:r>
            <a:endParaRPr lang="en-US" altLang="zh-CN" sz="1000" b="1" dirty="0">
              <a:ea typeface="宋体" charset="-122"/>
              <a:cs typeface="Times New Roman" pitchFamily="18" charset="0"/>
            </a:endParaRPr>
          </a:p>
          <a:p>
            <a:pPr defTabSz="403225">
              <a:tabLst>
                <a:tab pos="5372100" algn="ctr"/>
                <a:tab pos="9182100" algn="r"/>
              </a:tabLst>
            </a:pPr>
            <a:r>
              <a:rPr lang="en-US" altLang="zh-CN" sz="900" b="1" dirty="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dirty="0">
              <a:solidFill>
                <a:srgbClr val="999999"/>
              </a:solidFill>
              <a:latin typeface="Arial Narrow" pitchFamily="34" charset="0"/>
              <a:ea typeface="宋体" charset="-122"/>
              <a:cs typeface="Times New Roman" pitchFamily="18" charset="0"/>
            </a:endParaRPr>
          </a:p>
        </p:txBody>
      </p:sp>
      <p:sp>
        <p:nvSpPr>
          <p:cNvPr id="186392" name="Rectangle 24"/>
          <p:cNvSpPr>
            <a:spLocks noChangeArrowheads="1"/>
          </p:cNvSpPr>
          <p:nvPr userDrawn="1"/>
        </p:nvSpPr>
        <p:spPr bwMode="auto">
          <a:xfrm>
            <a:off x="4724400" y="6619875"/>
            <a:ext cx="3352800" cy="343684"/>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pPr>
            <a:r>
              <a:rPr lang="en-GB" sz="1800" dirty="0" smtClean="0"/>
              <a:t>OMA-DM-2014-0259</a:t>
            </a:r>
            <a:endParaRPr lang="en-US" altLang="zh-CN" sz="1800" b="1" dirty="0">
              <a:latin typeface="Arial Narrow" pitchFamily="34" charset="0"/>
              <a:ea typeface="宋体" charset="-122"/>
            </a:endParaRPr>
          </a:p>
        </p:txBody>
      </p:sp>
      <p:sp>
        <p:nvSpPr>
          <p:cNvPr id="186393" name="Rectangle 25"/>
          <p:cNvSpPr>
            <a:spLocks noChangeArrowheads="1"/>
          </p:cNvSpPr>
          <p:nvPr userDrawn="1"/>
        </p:nvSpPr>
        <p:spPr bwMode="auto">
          <a:xfrm>
            <a:off x="8001000" y="6619875"/>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pPr>
            <a:r>
              <a:rPr lang="en-US" altLang="zh-CN" sz="1800" b="1" dirty="0">
                <a:latin typeface="Arial Narrow" pitchFamily="34" charset="0"/>
                <a:ea typeface="宋体" charset="-122"/>
              </a:rPr>
              <a:t>Slide #</a:t>
            </a:r>
            <a:fld id="{8B97EA87-F88A-45C1-B743-9B7F1188B242}" type="slidenum">
              <a:rPr lang="en-US" altLang="zh-CN" sz="1800" b="1">
                <a:latin typeface="Arial Narrow" pitchFamily="34" charset="0"/>
                <a:ea typeface="宋体" charset="-122"/>
              </a:rPr>
              <a:pPr algn="r" defTabSz="403225">
                <a:tabLst>
                  <a:tab pos="5372100" algn="ctr"/>
                  <a:tab pos="9182100" algn="r"/>
                </a:tabLst>
              </a:pPr>
              <a:t>‹Nr.›</a:t>
            </a:fld>
            <a:r>
              <a:rPr lang="en-US" altLang="zh-CN" sz="1800" b="1" dirty="0">
                <a:latin typeface="Arial Narrow" pitchFamily="34" charset="0"/>
                <a:ea typeface="宋体" charset="-122"/>
              </a:rPr>
              <a:t/>
            </a:r>
            <a:br>
              <a:rPr lang="en-US" altLang="zh-CN" sz="1800" b="1" dirty="0">
                <a:latin typeface="Arial Narrow" pitchFamily="34" charset="0"/>
                <a:ea typeface="宋体" charset="-122"/>
              </a:rPr>
            </a:br>
            <a:r>
              <a:rPr lang="en-US" altLang="zh-CN" sz="500" dirty="0">
                <a:solidFill>
                  <a:srgbClr val="999999"/>
                </a:solidFill>
                <a:ea typeface="宋体" charset="-122"/>
              </a:rPr>
              <a:t>[</a:t>
            </a:r>
            <a:r>
              <a:rPr lang="en-US" altLang="zh-CN" sz="500" dirty="0" smtClean="0">
                <a:solidFill>
                  <a:srgbClr val="999999"/>
                </a:solidFill>
                <a:ea typeface="宋体" charset="-122"/>
              </a:rPr>
              <a:t>OMA-Template-TPslides-20120101-I</a:t>
            </a:r>
            <a:r>
              <a:rPr lang="en-US" altLang="zh-CN" sz="500" dirty="0">
                <a:solidFill>
                  <a:srgbClr val="999999"/>
                </a:solidFill>
                <a:ea typeface="宋体" charset="-122"/>
              </a:rPr>
              <a:t>]</a:t>
            </a:r>
            <a:endParaRPr lang="en-US" altLang="zh-CN" sz="1800" b="1" dirty="0">
              <a:latin typeface="Arial Narrow" pitchFamily="34" charset="0"/>
              <a:ea typeface="宋体" charset="-122"/>
            </a:endParaRPr>
          </a:p>
        </p:txBody>
      </p:sp>
      <p:sp>
        <p:nvSpPr>
          <p:cNvPr id="1030"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r>
              <a:rPr lang="en-GB" altLang="zh-CN" smtClean="0"/>
              <a:t>Title</a:t>
            </a:r>
          </a:p>
        </p:txBody>
      </p:sp>
      <p:sp>
        <p:nvSpPr>
          <p:cNvPr id="1031"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GB" altLang="zh-CN" dirty="0" smtClean="0"/>
              <a:t>1st Level Bullet</a:t>
            </a:r>
          </a:p>
          <a:p>
            <a:pPr lvl="1"/>
            <a:r>
              <a:rPr lang="en-GB" altLang="zh-CN" dirty="0" smtClean="0"/>
              <a:t>2nd Level Bullet</a:t>
            </a:r>
          </a:p>
          <a:p>
            <a:pPr lvl="2"/>
            <a:r>
              <a:rPr lang="en-GB" altLang="zh-CN" dirty="0" smtClean="0"/>
              <a:t>3rd Level Bullet</a:t>
            </a:r>
          </a:p>
          <a:p>
            <a:pPr lvl="3"/>
            <a:r>
              <a:rPr lang="en-GB" altLang="zh-CN" dirty="0" smtClean="0"/>
              <a:t>4th Level Bullet</a:t>
            </a:r>
          </a:p>
          <a:p>
            <a:pPr lvl="4"/>
            <a:r>
              <a:rPr lang="en-GB" altLang="zh-CN" dirty="0" smtClean="0"/>
              <a:t>5th Level Bullet</a:t>
            </a:r>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endParaRPr lang="en-GB" altLang="zh-CN">
              <a:ea typeface="宋体" charset="-122"/>
            </a:endParaRPr>
          </a:p>
        </p:txBody>
      </p:sp>
    </p:spTree>
  </p:cSld>
  <p:clrMap bg1="lt1" tx1="dk1" bg2="lt2" tx2="dk2" accent1="accent1" accent2="accent2" accent3="accent3" accent4="accent4" accent5="accent5" accent6="accent6" hlink="hlink" folHlink="folHlink"/>
  <p:sldLayoutIdLst>
    <p:sldLayoutId id="2147483661" r:id="rId1"/>
    <p:sldLayoutId id="2147483660" r:id="rId2"/>
    <p:sldLayoutId id="2147483659" r:id="rId3"/>
    <p:sldLayoutId id="2147483658" r:id="rId4"/>
    <p:sldLayoutId id="2147483657" r:id="rId5"/>
    <p:sldLayoutId id="2147483656" r:id="rId6"/>
    <p:sldLayoutId id="2147483655" r:id="rId7"/>
    <p:sldLayoutId id="2147483654" r:id="rId8"/>
    <p:sldLayoutId id="2147483653" r:id="rId9"/>
    <p:sldLayoutId id="2147483652" r:id="rId10"/>
    <p:sldLayoutId id="2147483651" r:id="rId11"/>
    <p:sldLayoutId id="2147483650"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09538" indent="-109538" algn="l" defTabSz="762000"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38138" indent="-114300" algn="l" defTabSz="762000" rtl="0" eaLnBrk="0" fontAlgn="base" hangingPunct="0">
        <a:spcBef>
          <a:spcPct val="25000"/>
        </a:spcBef>
        <a:spcAft>
          <a:spcPct val="0"/>
        </a:spcAft>
        <a:buClr>
          <a:schemeClr val="tx1"/>
        </a:buClr>
        <a:buSzPct val="80000"/>
        <a:buChar char="•"/>
        <a:defRPr sz="2200">
          <a:solidFill>
            <a:srgbClr val="480024"/>
          </a:solidFill>
          <a:latin typeface="+mn-lt"/>
        </a:defRPr>
      </a:lvl2pPr>
      <a:lvl3pPr marL="565150" indent="-112713" algn="l" defTabSz="762000" rtl="0" eaLnBrk="0" fontAlgn="base" hangingPunct="0">
        <a:spcBef>
          <a:spcPct val="25000"/>
        </a:spcBef>
        <a:spcAft>
          <a:spcPct val="0"/>
        </a:spcAft>
        <a:buClr>
          <a:schemeClr val="tx1"/>
        </a:buClr>
        <a:buSzPct val="80000"/>
        <a:buChar char="•"/>
        <a:defRPr sz="2000">
          <a:solidFill>
            <a:srgbClr val="0B2200"/>
          </a:solidFill>
          <a:latin typeface="+mn-lt"/>
        </a:defRPr>
      </a:lvl3pPr>
      <a:lvl4pPr marL="787400" indent="-107950" algn="l" defTabSz="762000" rtl="0" eaLnBrk="0" fontAlgn="base" hangingPunct="0">
        <a:spcBef>
          <a:spcPct val="20000"/>
        </a:spcBef>
        <a:spcAft>
          <a:spcPct val="0"/>
        </a:spcAft>
        <a:buClr>
          <a:schemeClr val="tx1"/>
        </a:buClr>
        <a:buSzPct val="80000"/>
        <a:buChar char="•"/>
        <a:defRPr>
          <a:solidFill>
            <a:srgbClr val="543800"/>
          </a:solidFill>
          <a:latin typeface="+mn-lt"/>
        </a:defRPr>
      </a:lvl4pPr>
      <a:lvl5pPr marL="10207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5pPr>
      <a:lvl6pPr marL="14779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6pPr>
      <a:lvl7pPr marL="19351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7pPr>
      <a:lvl8pPr marL="23923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8pPr>
      <a:lvl9pPr marL="28495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hyperlink" Target="mailto:rodermund@vodafone.de" TargetMode="External"/><Relationship Id="rId5" Type="http://schemas.openxmlformats.org/officeDocument/2006/relationships/hyperlink" Target="mailto:richard.bailey@vodafone.com" TargetMode="External"/><Relationship Id="rId6" Type="http://schemas.openxmlformats.org/officeDocument/2006/relationships/hyperlink" Target="http://www.openmobilealliance.org/UseAgreement.html" TargetMode="External"/><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2051" name="Rectangle 3"/>
          <p:cNvSpPr>
            <a:spLocks noChangeArrowheads="1"/>
          </p:cNvSpPr>
          <p:nvPr/>
        </p:nvSpPr>
        <p:spPr bwMode="auto">
          <a:xfrm>
            <a:off x="642937" y="2444750"/>
            <a:ext cx="8458199" cy="213995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Submitted To:	</a:t>
            </a:r>
            <a:r>
              <a:rPr lang="en-US" altLang="zh-CN" sz="2000" b="1" dirty="0" smtClean="0">
                <a:latin typeface="Tahoma" pitchFamily="34" charset="0"/>
                <a:ea typeface="宋体" charset="-122"/>
              </a:rPr>
              <a:t>DM</a:t>
            </a:r>
            <a:endParaRPr lang="en-US" altLang="zh-CN" sz="2000"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Date:</a:t>
            </a:r>
            <a:r>
              <a:rPr lang="en-US" altLang="zh-CN" sz="2000" b="1">
                <a:latin typeface="Tahoma" pitchFamily="34" charset="0"/>
                <a:ea typeface="宋体" charset="-122"/>
              </a:rPr>
              <a:t>	</a:t>
            </a:r>
            <a:r>
              <a:rPr lang="en-US" altLang="zh-CN" sz="2000" b="1" smtClean="0">
                <a:latin typeface="Tahoma" pitchFamily="34" charset="0"/>
                <a:ea typeface="宋体" charset="-122"/>
              </a:rPr>
              <a:t>6</a:t>
            </a:r>
            <a:r>
              <a:rPr lang="en-US" altLang="zh-CN" sz="2000" b="1" baseline="30000" smtClean="0">
                <a:latin typeface="Tahoma" pitchFamily="34" charset="0"/>
                <a:ea typeface="宋体" charset="-122"/>
              </a:rPr>
              <a:t>th</a:t>
            </a:r>
            <a:r>
              <a:rPr lang="en-US" altLang="zh-CN" sz="2000" b="1" smtClean="0">
                <a:latin typeface="Tahoma" pitchFamily="34" charset="0"/>
                <a:ea typeface="宋体" charset="-122"/>
              </a:rPr>
              <a:t> Nov </a:t>
            </a:r>
            <a:r>
              <a:rPr lang="en-US" altLang="zh-CN" sz="2000" b="1" dirty="0" smtClean="0">
                <a:latin typeface="Tahoma" pitchFamily="34" charset="0"/>
                <a:ea typeface="宋体" charset="-122"/>
              </a:rPr>
              <a:t>2014</a:t>
            </a:r>
            <a:endParaRPr lang="en-US" altLang="zh-CN" sz="2000"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Availability:	      Public            OMA Confidential</a:t>
            </a: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Contact:	</a:t>
            </a:r>
            <a:r>
              <a:rPr lang="en-US" altLang="zh-CN" sz="2000" b="1" dirty="0" smtClean="0">
                <a:latin typeface="Tahoma" pitchFamily="34" charset="0"/>
                <a:ea typeface="宋体" charset="-122"/>
              </a:rPr>
              <a:t> F. </a:t>
            </a:r>
            <a:r>
              <a:rPr lang="en-US" altLang="zh-CN" sz="2000" b="1" dirty="0" err="1" smtClean="0">
                <a:latin typeface="Tahoma" pitchFamily="34" charset="0"/>
                <a:ea typeface="宋体" charset="-122"/>
              </a:rPr>
              <a:t>Rodermund</a:t>
            </a:r>
            <a:r>
              <a:rPr lang="en-US" altLang="zh-CN" sz="2000" b="1" dirty="0" smtClean="0">
                <a:latin typeface="Tahoma" pitchFamily="34" charset="0"/>
                <a:ea typeface="宋体" charset="-122"/>
              </a:rPr>
              <a:t>, Vodafone,  </a:t>
            </a:r>
            <a:r>
              <a:rPr lang="en-US" altLang="zh-CN" sz="2000" b="1" dirty="0" smtClean="0">
                <a:latin typeface="Tahoma" pitchFamily="34" charset="0"/>
                <a:ea typeface="宋体" charset="-122"/>
                <a:hlinkClick r:id="rId4"/>
              </a:rPr>
              <a:t>rodermund@vodafone.de</a:t>
            </a:r>
            <a:r>
              <a:rPr lang="en-US" altLang="zh-CN" sz="2000" b="1" dirty="0" smtClean="0">
                <a:latin typeface="Tahoma" pitchFamily="34" charset="0"/>
                <a:ea typeface="宋体" charset="-122"/>
              </a:rPr>
              <a:t> </a:t>
            </a:r>
          </a:p>
          <a:p>
            <a:pPr defTabSz="762000">
              <a:lnSpc>
                <a:spcPct val="95000"/>
              </a:lnSpc>
              <a:spcAft>
                <a:spcPct val="35000"/>
              </a:spcAft>
              <a:tabLst>
                <a:tab pos="1827213" algn="r"/>
                <a:tab pos="1939925" algn="l"/>
              </a:tabLst>
            </a:pPr>
            <a:r>
              <a:rPr lang="en-US" altLang="zh-CN" sz="2000" b="1" dirty="0" smtClean="0">
                <a:latin typeface="Tahoma" pitchFamily="34" charset="0"/>
                <a:ea typeface="宋体" charset="-122"/>
              </a:rPr>
              <a:t>		R. Bailey, Vodafone,  </a:t>
            </a:r>
            <a:r>
              <a:rPr lang="en-US" altLang="zh-CN" sz="2000" b="1" dirty="0" smtClean="0">
                <a:latin typeface="Tahoma" pitchFamily="34" charset="0"/>
                <a:ea typeface="宋体" charset="-122"/>
                <a:hlinkClick r:id="rId5"/>
              </a:rPr>
              <a:t>richard.bailey@vodafone.com</a:t>
            </a:r>
            <a:r>
              <a:rPr lang="en-US" altLang="zh-CN" sz="2000" b="1" dirty="0" smtClean="0">
                <a:latin typeface="Tahoma" pitchFamily="34" charset="0"/>
                <a:ea typeface="宋体" charset="-122"/>
              </a:rPr>
              <a:t>  </a:t>
            </a:r>
            <a:endParaRPr lang="en-US" altLang="zh-CN" sz="2000"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Source:	</a:t>
            </a:r>
            <a:r>
              <a:rPr lang="en-US" altLang="zh-CN" sz="2000" b="1" dirty="0" smtClean="0">
                <a:latin typeface="Tahoma" pitchFamily="34" charset="0"/>
                <a:ea typeface="宋体" charset="-122"/>
              </a:rPr>
              <a:t>DM WG</a:t>
            </a:r>
            <a:endParaRPr lang="en-US" altLang="zh-CN" sz="2000" b="1" dirty="0">
              <a:latin typeface="Tahoma" pitchFamily="34" charset="0"/>
              <a:ea typeface="宋体" charset="-122"/>
            </a:endParaRPr>
          </a:p>
        </p:txBody>
      </p:sp>
      <p:sp>
        <p:nvSpPr>
          <p:cNvPr id="2052" name="Rectangle 4"/>
          <p:cNvSpPr>
            <a:spLocks noGrp="1" noChangeArrowheads="1"/>
          </p:cNvSpPr>
          <p:nvPr>
            <p:ph type="ctrTitle"/>
          </p:nvPr>
        </p:nvSpPr>
        <p:spPr>
          <a:xfrm>
            <a:off x="414337" y="228600"/>
            <a:ext cx="8458200" cy="2139950"/>
          </a:xfrm>
          <a:noFill/>
        </p:spPr>
        <p:txBody>
          <a:bodyPr anchor="t"/>
          <a:lstStyle/>
          <a:p>
            <a:r>
              <a:rPr lang="en-GB" sz="2000" dirty="0"/>
              <a:t>OMA-TP-2014-0259-INP_LWM2M_SWMGMT_slip_request</a:t>
            </a:r>
            <a:r>
              <a:rPr lang="de-DE" sz="2000" dirty="0" smtClean="0"/>
              <a:t/>
            </a:r>
            <a:br>
              <a:rPr lang="de-DE" sz="2000" dirty="0" smtClean="0"/>
            </a:br>
            <a:r>
              <a:rPr lang="de-DE" sz="2000" dirty="0"/>
              <a:t/>
            </a:r>
            <a:br>
              <a:rPr lang="de-DE" sz="2000" dirty="0"/>
            </a:br>
            <a:r>
              <a:rPr lang="fr-FR" dirty="0" smtClean="0">
                <a:latin typeface="Tahoma" charset="0"/>
              </a:rPr>
              <a:t>LWM2M_SWMGMT </a:t>
            </a:r>
            <a:r>
              <a:rPr lang="en-US" altLang="zh-CN" dirty="0" smtClean="0">
                <a:ea typeface="宋体" charset="-122"/>
              </a:rPr>
              <a:t>Slip </a:t>
            </a:r>
            <a:r>
              <a:rPr lang="en-US" altLang="zh-CN" dirty="0">
                <a:ea typeface="宋体" charset="-122"/>
              </a:rPr>
              <a:t>Request</a:t>
            </a:r>
            <a:r>
              <a:rPr lang="en-US" altLang="zh-CN" dirty="0" smtClean="0">
                <a:ea typeface="宋体" charset="-122"/>
              </a:rPr>
              <a:t/>
            </a:r>
            <a:br>
              <a:rPr lang="en-US" altLang="zh-CN" dirty="0" smtClean="0">
                <a:ea typeface="宋体" charset="-122"/>
              </a:rPr>
            </a:br>
            <a:r>
              <a:rPr lang="en-US" altLang="zh-CN" sz="600" dirty="0" smtClean="0">
                <a:ea typeface="宋体" charset="-122"/>
              </a:rPr>
              <a:t/>
            </a:r>
            <a:br>
              <a:rPr lang="en-US" altLang="zh-CN" sz="600" dirty="0" smtClean="0">
                <a:ea typeface="宋体" charset="-122"/>
              </a:rPr>
            </a:br>
            <a:r>
              <a:rPr lang="en-US" altLang="zh-CN" sz="600" dirty="0" smtClean="0">
                <a:ea typeface="宋体" charset="-122"/>
              </a:rPr>
              <a:t/>
            </a:r>
            <a:br>
              <a:rPr lang="en-US" altLang="zh-CN" sz="600" dirty="0" smtClean="0">
                <a:ea typeface="宋体" charset="-122"/>
              </a:rPr>
            </a:br>
            <a:r>
              <a:rPr lang="en-US" altLang="zh-CN" sz="600" dirty="0" smtClean="0">
                <a:ea typeface="宋体" charset="-122"/>
              </a:rPr>
              <a:t/>
            </a:r>
            <a:br>
              <a:rPr lang="en-US" altLang="zh-CN" sz="600" dirty="0" smtClean="0">
                <a:ea typeface="宋体" charset="-122"/>
              </a:rPr>
            </a:br>
            <a:endParaRPr lang="en-US" altLang="zh-CN" dirty="0" smtClean="0">
              <a:ea typeface="宋体" charset="-122"/>
            </a:endParaRPr>
          </a:p>
        </p:txBody>
      </p:sp>
      <p:sp>
        <p:nvSpPr>
          <p:cNvPr id="2053" name="Text Box 5"/>
          <p:cNvSpPr txBox="1">
            <a:spLocks noChangeArrowheads="1"/>
          </p:cNvSpPr>
          <p:nvPr/>
        </p:nvSpPr>
        <p:spPr bwMode="auto">
          <a:xfrm>
            <a:off x="2743200" y="323850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GB" altLang="zh-CN" sz="1800" b="1" dirty="0" smtClean="0">
                <a:solidFill>
                  <a:srgbClr val="800000"/>
                </a:solidFill>
                <a:latin typeface="Tahoma" pitchFamily="34" charset="0"/>
                <a:ea typeface="宋体" charset="-122"/>
              </a:rPr>
              <a:t>x</a:t>
            </a:r>
            <a:endParaRPr lang="en-GB" altLang="zh-CN" sz="1800" b="1" dirty="0">
              <a:solidFill>
                <a:srgbClr val="800000"/>
              </a:solidFill>
              <a:latin typeface="Tahoma" pitchFamily="34" charset="0"/>
              <a:ea typeface="宋体" charset="-122"/>
            </a:endParaRPr>
          </a:p>
        </p:txBody>
      </p:sp>
      <p:sp>
        <p:nvSpPr>
          <p:cNvPr id="2054" name="Text Box 6"/>
          <p:cNvSpPr txBox="1">
            <a:spLocks noChangeArrowheads="1"/>
          </p:cNvSpPr>
          <p:nvPr/>
        </p:nvSpPr>
        <p:spPr bwMode="auto">
          <a:xfrm>
            <a:off x="4398963" y="323850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altLang="zh-CN" sz="1800" b="1" dirty="0">
              <a:solidFill>
                <a:srgbClr val="800000"/>
              </a:solidFill>
              <a:latin typeface="Tahoma" pitchFamily="34" charset="0"/>
              <a:ea typeface="宋体" charset="-122"/>
            </a:endParaRPr>
          </a:p>
        </p:txBody>
      </p:sp>
      <p:sp>
        <p:nvSpPr>
          <p:cNvPr id="2055" name="Text Box 9"/>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altLang="zh-CN" sz="900">
                <a:ea typeface="宋体" charset="-122"/>
                <a:cs typeface="Times New Roman" pitchFamily="18" charset="0"/>
              </a:rPr>
              <a:t>USE OF THIS DOCUMENT BY NON-OMA MEMBERS IS SUBJECT TO ALL OF THE TERMS AND CONDITIONS OF THE USE AGREEMENT (located at </a:t>
            </a:r>
            <a:r>
              <a:rPr lang="en-US" altLang="zh-CN" sz="900">
                <a:ea typeface="宋体" charset="-122"/>
                <a:cs typeface="Times New Roman" pitchFamily="18" charset="0"/>
                <a:hlinkClick r:id="rId6"/>
              </a:rPr>
              <a:t>http://www.openmobilealliance.org/UseAgreement.html</a:t>
            </a:r>
            <a:r>
              <a:rPr lang="en-US" altLang="zh-CN" sz="900">
                <a:ea typeface="宋体" charset="-122"/>
                <a:cs typeface="Times New Roman" pitchFamily="18" charset="0"/>
              </a:rPr>
              <a:t>) AND IF YOU HAVE NOT AGREED TO THE TERMS OF THE USE AGREEMENT, YOU DO NOT HAVE THE RIGHT TO USE, COPY OR DISTRIBUTE THIS DOCUMENT.</a:t>
            </a:r>
          </a:p>
          <a:p>
            <a:pPr defTabSz="762000">
              <a:spcBef>
                <a:spcPct val="35000"/>
              </a:spcBef>
            </a:pPr>
            <a:r>
              <a:rPr lang="en-US" altLang="zh-CN" sz="900">
                <a:ea typeface="宋体" charset="-122"/>
                <a:cs typeface="Times New Roman" pitchFamily="18" charset="0"/>
              </a:rPr>
              <a:t>THIS DOCUMENT IS PROVIDED ON AN "AS IS" "AS AVAILABLE" AND "WITH ALL FAULTS" BASIS.</a:t>
            </a:r>
          </a:p>
        </p:txBody>
      </p:sp>
      <p:sp>
        <p:nvSpPr>
          <p:cNvPr id="2056" name="Text Box 10"/>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US" altLang="zh-CN" sz="900" b="1">
                <a:ea typeface="宋体" charset="-122"/>
                <a:cs typeface="Times New Roman" pitchFamily="18" charset="0"/>
              </a:rPr>
              <a:t>Intellectual Property Rights</a:t>
            </a:r>
          </a:p>
          <a:p>
            <a:pPr defTabSz="762000">
              <a:spcBef>
                <a:spcPct val="35000"/>
              </a:spcBef>
            </a:pPr>
            <a:r>
              <a:rPr lang="en-US" altLang="zh-CN" sz="900">
                <a:ea typeface="宋体"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Grp="1" noChangeArrowheads="1"/>
          </p:cNvSpPr>
          <p:nvPr>
            <p:ph type="title"/>
          </p:nvPr>
        </p:nvSpPr>
        <p:spPr/>
        <p:txBody>
          <a:bodyPr/>
          <a:lstStyle/>
          <a:p>
            <a:r>
              <a:rPr lang="en-GB" altLang="ko-KR" smtClean="0">
                <a:ea typeface="굴림" pitchFamily="34" charset="-127"/>
              </a:rPr>
              <a:t>WISPR date slips</a:t>
            </a:r>
            <a:r>
              <a:rPr lang="en-GB" altLang="zh-CN" smtClean="0">
                <a:ea typeface="宋体" charset="-122"/>
              </a:rPr>
              <a:t> for approval</a:t>
            </a:r>
          </a:p>
        </p:txBody>
      </p:sp>
      <p:sp>
        <p:nvSpPr>
          <p:cNvPr id="3075" name="Rectangle 2"/>
          <p:cNvSpPr>
            <a:spLocks noGrp="1" noChangeArrowheads="1"/>
          </p:cNvSpPr>
          <p:nvPr>
            <p:ph type="body" idx="1"/>
          </p:nvPr>
        </p:nvSpPr>
        <p:spPr>
          <a:xfrm>
            <a:off x="292100" y="1011238"/>
            <a:ext cx="8778875" cy="5853112"/>
          </a:xfrm>
        </p:spPr>
        <p:txBody>
          <a:bodyPr/>
          <a:lstStyle/>
          <a:p>
            <a:pPr>
              <a:lnSpc>
                <a:spcPct val="90000"/>
              </a:lnSpc>
            </a:pPr>
            <a:r>
              <a:rPr lang="en-CA" altLang="zh-CN" sz="2000" dirty="0" smtClean="0">
                <a:ea typeface="宋体" charset="-122"/>
              </a:rPr>
              <a:t>New WISPR date request </a:t>
            </a:r>
            <a:r>
              <a:rPr lang="en-CA" altLang="ko-KR" sz="2000" dirty="0" smtClean="0">
                <a:ea typeface="굴림" pitchFamily="34" charset="-127"/>
              </a:rPr>
              <a:t>for </a:t>
            </a:r>
            <a:r>
              <a:rPr lang="en-US" altLang="ko-KR" sz="2000" dirty="0" smtClean="0">
                <a:ea typeface="굴림" pitchFamily="34" charset="-127"/>
              </a:rPr>
              <a:t>WID </a:t>
            </a:r>
            <a:r>
              <a:rPr lang="fr-FR" sz="2000" dirty="0" smtClean="0">
                <a:latin typeface="Tahoma" charset="0"/>
              </a:rPr>
              <a:t>LWM2M_SWMGMT RRP</a:t>
            </a:r>
            <a:endParaRPr lang="en-US" altLang="ko-KR" sz="2000" dirty="0" smtClean="0">
              <a:ea typeface="굴림" pitchFamily="34" charset="-127"/>
            </a:endParaRPr>
          </a:p>
          <a:p>
            <a:pPr>
              <a:lnSpc>
                <a:spcPct val="90000"/>
              </a:lnSpc>
            </a:pPr>
            <a:r>
              <a:rPr lang="en-CA" altLang="ko-KR" sz="2000" dirty="0" smtClean="0">
                <a:ea typeface="굴림" pitchFamily="34" charset="-127"/>
              </a:rPr>
              <a:t>Justification</a:t>
            </a:r>
            <a:r>
              <a:rPr lang="en-CA" altLang="zh-CN" sz="2000" dirty="0" smtClean="0">
                <a:ea typeface="宋体" charset="-122"/>
              </a:rPr>
              <a:t>:</a:t>
            </a:r>
            <a:endParaRPr lang="en-US" altLang="zh-CN" sz="2000" dirty="0" smtClean="0">
              <a:ea typeface="宋体" charset="-122"/>
            </a:endParaRPr>
          </a:p>
          <a:p>
            <a:pPr lvl="1">
              <a:lnSpc>
                <a:spcPct val="90000"/>
              </a:lnSpc>
            </a:pPr>
            <a:r>
              <a:rPr lang="en-CA" altLang="zh-CN" sz="1800" dirty="0" smtClean="0">
                <a:ea typeface="굴림" pitchFamily="34" charset="-127"/>
              </a:rPr>
              <a:t>Slight delay</a:t>
            </a:r>
            <a:endParaRPr lang="en-CA" altLang="zh-CN" sz="1600" dirty="0" smtClean="0">
              <a:ea typeface="굴림" pitchFamily="34" charset="-127"/>
            </a:endParaRPr>
          </a:p>
          <a:p>
            <a:pPr>
              <a:lnSpc>
                <a:spcPct val="90000"/>
              </a:lnSpc>
            </a:pPr>
            <a:r>
              <a:rPr lang="en-CA" altLang="zh-CN" sz="2000" dirty="0" smtClean="0">
                <a:ea typeface="굴림" pitchFamily="34" charset="-127"/>
              </a:rPr>
              <a:t>Corrective action</a:t>
            </a:r>
            <a:r>
              <a:rPr lang="en-CA" altLang="zh-CN" sz="2000" dirty="0" smtClean="0">
                <a:ea typeface="宋体" charset="-122"/>
              </a:rPr>
              <a:t>:</a:t>
            </a:r>
            <a:endParaRPr lang="en-US" altLang="zh-CN" sz="2000" dirty="0" smtClean="0">
              <a:ea typeface="宋体" charset="-122"/>
            </a:endParaRPr>
          </a:p>
          <a:p>
            <a:pPr lvl="1">
              <a:lnSpc>
                <a:spcPct val="90000"/>
              </a:lnSpc>
            </a:pPr>
            <a:r>
              <a:rPr lang="en-US" altLang="zh-CN" sz="1800" dirty="0" smtClean="0">
                <a:ea typeface="宋体" charset="-122"/>
              </a:rPr>
              <a:t>Work accelerated</a:t>
            </a:r>
          </a:p>
          <a:p>
            <a:pPr>
              <a:lnSpc>
                <a:spcPct val="90000"/>
              </a:lnSpc>
            </a:pPr>
            <a:r>
              <a:rPr lang="en-CA" altLang="ko-KR" sz="2000" dirty="0" smtClean="0">
                <a:ea typeface="굴림" pitchFamily="34" charset="-127"/>
              </a:rPr>
              <a:t>“Hard” WISPR dates affected: </a:t>
            </a:r>
            <a:endParaRPr lang="en-CA" altLang="ko-KR" sz="1600" b="1" dirty="0" smtClean="0">
              <a:solidFill>
                <a:srgbClr val="FF0000"/>
              </a:solidFill>
              <a:ea typeface="굴림" pitchFamily="34" charset="-127"/>
            </a:endParaRPr>
          </a:p>
          <a:p>
            <a:pPr lvl="1">
              <a:lnSpc>
                <a:spcPct val="90000"/>
              </a:lnSpc>
            </a:pPr>
            <a:r>
              <a:rPr lang="fr-FR" altLang="ko-KR" sz="1800" dirty="0" smtClean="0">
                <a:solidFill>
                  <a:srgbClr val="700000"/>
                </a:solidFill>
                <a:ea typeface="굴림" pitchFamily="34" charset="-127"/>
              </a:rPr>
              <a:t>Release </a:t>
            </a:r>
            <a:r>
              <a:rPr lang="fr-FR" altLang="ko-KR" sz="1800" dirty="0" err="1" smtClean="0">
                <a:solidFill>
                  <a:srgbClr val="700000"/>
                </a:solidFill>
                <a:ea typeface="굴림" pitchFamily="34" charset="-127"/>
              </a:rPr>
              <a:t>Approved</a:t>
            </a:r>
            <a:r>
              <a:rPr lang="fr-FR" altLang="ko-KR" sz="1800" dirty="0" smtClean="0">
                <a:solidFill>
                  <a:srgbClr val="700000"/>
                </a:solidFill>
                <a:ea typeface="굴림" pitchFamily="34" charset="-127"/>
              </a:rPr>
              <a:t> </a:t>
            </a:r>
            <a:r>
              <a:rPr lang="en-CA" altLang="ko-KR" sz="1800" dirty="0" smtClean="0">
                <a:solidFill>
                  <a:srgbClr val="700000"/>
                </a:solidFill>
                <a:ea typeface="굴림" pitchFamily="34" charset="-127"/>
              </a:rPr>
              <a:t>as Candidate:</a:t>
            </a:r>
            <a:r>
              <a:rPr lang="en-CA" altLang="ko-KR" sz="1800" dirty="0" smtClean="0">
                <a:solidFill>
                  <a:srgbClr val="7030A0"/>
                </a:solidFill>
                <a:ea typeface="굴림" pitchFamily="34" charset="-127"/>
              </a:rPr>
              <a:t> </a:t>
            </a:r>
            <a:r>
              <a:rPr lang="en-CA" altLang="ko-KR" sz="1800" dirty="0" smtClean="0">
                <a:solidFill>
                  <a:srgbClr val="000066"/>
                </a:solidFill>
                <a:ea typeface="굴림" pitchFamily="34" charset="-127"/>
              </a:rPr>
              <a:t>Existing Date: </a:t>
            </a:r>
            <a:r>
              <a:rPr lang="en-CA" altLang="ko-KR" sz="1800" dirty="0" smtClean="0">
                <a:solidFill>
                  <a:srgbClr val="FF0000"/>
                </a:solidFill>
                <a:ea typeface="굴림" pitchFamily="34" charset="-127"/>
              </a:rPr>
              <a:t>2014-10-31</a:t>
            </a:r>
            <a:r>
              <a:rPr lang="en-CA" altLang="ko-KR" sz="1800" dirty="0" smtClean="0">
                <a:solidFill>
                  <a:schemeClr val="hlink"/>
                </a:solidFill>
                <a:ea typeface="굴림" pitchFamily="34" charset="-127"/>
              </a:rPr>
              <a:t> </a:t>
            </a:r>
            <a:r>
              <a:rPr lang="en-CA" altLang="ko-KR" sz="1800" dirty="0" smtClean="0">
                <a:solidFill>
                  <a:srgbClr val="000066"/>
                </a:solidFill>
                <a:ea typeface="굴림" pitchFamily="34" charset="-127"/>
                <a:sym typeface="Wingdings" pitchFamily="2" charset="2"/>
              </a:rPr>
              <a:t></a:t>
            </a:r>
            <a:r>
              <a:rPr lang="en-CA" altLang="ko-KR" sz="1800" dirty="0" smtClean="0">
                <a:solidFill>
                  <a:srgbClr val="000066"/>
                </a:solidFill>
                <a:ea typeface="굴림" pitchFamily="34" charset="-127"/>
              </a:rPr>
              <a:t> New Date: </a:t>
            </a:r>
            <a:r>
              <a:rPr lang="en-CA" altLang="ko-KR" sz="1800" dirty="0" smtClean="0">
                <a:solidFill>
                  <a:srgbClr val="FF0000"/>
                </a:solidFill>
                <a:ea typeface="굴림" pitchFamily="34" charset="-127"/>
              </a:rPr>
              <a:t>2015-</a:t>
            </a:r>
            <a:r>
              <a:rPr lang="en-CA" altLang="ko-KR" sz="1800" dirty="0" smtClean="0">
                <a:solidFill>
                  <a:srgbClr val="FF0000"/>
                </a:solidFill>
                <a:ea typeface="굴림" pitchFamily="34" charset="-127"/>
              </a:rPr>
              <a:t>01-31</a:t>
            </a:r>
          </a:p>
          <a:p>
            <a:pPr lvl="1">
              <a:lnSpc>
                <a:spcPct val="90000"/>
              </a:lnSpc>
            </a:pPr>
            <a:r>
              <a:rPr lang="fr-FR" altLang="ko-KR" sz="1800" dirty="0" smtClean="0">
                <a:solidFill>
                  <a:srgbClr val="700000"/>
                </a:solidFill>
                <a:ea typeface="굴림" pitchFamily="34" charset="-127"/>
              </a:rPr>
              <a:t>Release Package </a:t>
            </a:r>
            <a:r>
              <a:rPr lang="fr-FR" altLang="ko-KR" sz="1800" dirty="0" err="1" smtClean="0">
                <a:solidFill>
                  <a:srgbClr val="700000"/>
                </a:solidFill>
                <a:ea typeface="굴림" pitchFamily="34" charset="-127"/>
              </a:rPr>
              <a:t>Approval</a:t>
            </a:r>
            <a:r>
              <a:rPr lang="en-CA" altLang="ko-KR" sz="1800" dirty="0" smtClean="0">
                <a:solidFill>
                  <a:srgbClr val="700000"/>
                </a:solidFill>
                <a:ea typeface="굴림" pitchFamily="34" charset="-127"/>
              </a:rPr>
              <a:t>:</a:t>
            </a:r>
            <a:r>
              <a:rPr lang="en-CA" altLang="ko-KR" sz="1800" dirty="0" smtClean="0">
                <a:solidFill>
                  <a:srgbClr val="7030A0"/>
                </a:solidFill>
                <a:ea typeface="굴림" pitchFamily="34" charset="-127"/>
              </a:rPr>
              <a:t> </a:t>
            </a:r>
            <a:r>
              <a:rPr lang="en-CA" altLang="ko-KR" sz="1800" dirty="0">
                <a:solidFill>
                  <a:srgbClr val="000066"/>
                </a:solidFill>
                <a:ea typeface="굴림" pitchFamily="34" charset="-127"/>
              </a:rPr>
              <a:t>Existing Date: </a:t>
            </a:r>
            <a:r>
              <a:rPr lang="en-CA" altLang="ko-KR" sz="1800" dirty="0">
                <a:solidFill>
                  <a:srgbClr val="FF0000"/>
                </a:solidFill>
                <a:ea typeface="굴림" pitchFamily="34" charset="-127"/>
              </a:rPr>
              <a:t>2015-01-</a:t>
            </a:r>
            <a:r>
              <a:rPr lang="en-CA" altLang="ko-KR" sz="1800" dirty="0" smtClean="0">
                <a:solidFill>
                  <a:srgbClr val="FF0000"/>
                </a:solidFill>
                <a:ea typeface="굴림" pitchFamily="34" charset="-127"/>
              </a:rPr>
              <a:t>31</a:t>
            </a:r>
            <a:r>
              <a:rPr lang="en-CA" altLang="ko-KR" sz="1800" dirty="0" smtClean="0">
                <a:solidFill>
                  <a:schemeClr val="hlink"/>
                </a:solidFill>
                <a:ea typeface="굴림" pitchFamily="34" charset="-127"/>
              </a:rPr>
              <a:t> </a:t>
            </a:r>
            <a:r>
              <a:rPr lang="en-CA" altLang="ko-KR" sz="1800" dirty="0">
                <a:solidFill>
                  <a:srgbClr val="000066"/>
                </a:solidFill>
                <a:ea typeface="굴림" pitchFamily="34" charset="-127"/>
                <a:sym typeface="Wingdings" pitchFamily="2" charset="2"/>
              </a:rPr>
              <a:t></a:t>
            </a:r>
            <a:r>
              <a:rPr lang="en-CA" altLang="ko-KR" sz="1800" dirty="0">
                <a:solidFill>
                  <a:srgbClr val="000066"/>
                </a:solidFill>
                <a:ea typeface="굴림" pitchFamily="34" charset="-127"/>
              </a:rPr>
              <a:t> New Date: </a:t>
            </a:r>
            <a:r>
              <a:rPr lang="en-CA" altLang="ko-KR" sz="1800" dirty="0" smtClean="0">
                <a:solidFill>
                  <a:srgbClr val="FF0000"/>
                </a:solidFill>
                <a:ea typeface="굴림" pitchFamily="34" charset="-127"/>
              </a:rPr>
              <a:t>2015-04-30</a:t>
            </a:r>
            <a:endParaRPr lang="en-CA" altLang="ko-KR" sz="1800" dirty="0">
              <a:solidFill>
                <a:srgbClr val="FF0000"/>
              </a:solidFill>
              <a:ea typeface="굴림" pitchFamily="34" charset="-127"/>
            </a:endParaRPr>
          </a:p>
          <a:p>
            <a:pPr lvl="1">
              <a:lnSpc>
                <a:spcPct val="90000"/>
              </a:lnSpc>
            </a:pPr>
            <a:endParaRPr lang="en-CA" altLang="ko-KR" sz="1800" dirty="0" smtClean="0">
              <a:solidFill>
                <a:srgbClr val="FF0000"/>
              </a:solidFill>
              <a:ea typeface="굴림" pitchFamily="34" charset="-127"/>
            </a:endParaRPr>
          </a:p>
          <a:p>
            <a:pPr marL="223838" lvl="1" indent="0">
              <a:lnSpc>
                <a:spcPct val="90000"/>
              </a:lnSpc>
              <a:buNone/>
            </a:pPr>
            <a:endParaRPr lang="en-CA" altLang="ko-KR" sz="1800" dirty="0" smtClean="0">
              <a:ea typeface="굴림" pitchFamily="34" charset="-127"/>
            </a:endParaRPr>
          </a:p>
          <a:p>
            <a:pPr lvl="1">
              <a:lnSpc>
                <a:spcPct val="90000"/>
              </a:lnSpc>
              <a:buNone/>
            </a:pPr>
            <a:endParaRPr lang="en-CA" altLang="ko-KR" sz="1600" dirty="0" smtClean="0">
              <a:ea typeface="굴림" pitchFamily="34" charset="-127"/>
            </a:endParaRPr>
          </a:p>
          <a:p>
            <a:pPr lvl="1">
              <a:lnSpc>
                <a:spcPct val="90000"/>
              </a:lnSpc>
              <a:buNone/>
            </a:pPr>
            <a:endParaRPr lang="en-CA" altLang="ko-KR" sz="1600" dirty="0" smtClean="0">
              <a:ea typeface="굴림" pitchFamily="34" charset="-127"/>
            </a:endParaRPr>
          </a:p>
          <a:p>
            <a:pPr lvl="2">
              <a:lnSpc>
                <a:spcPct val="90000"/>
              </a:lnSpc>
            </a:pPr>
            <a:endParaRPr lang="en-US" altLang="ja-JP" sz="1600" dirty="0" smtClean="0">
              <a:ea typeface="MS PGothic" pitchFamily="34" charset="-128"/>
            </a:endParaRPr>
          </a:p>
          <a:p>
            <a:pPr lvl="2">
              <a:lnSpc>
                <a:spcPct val="90000"/>
              </a:lnSpc>
            </a:pPr>
            <a:endParaRPr lang="en-US" altLang="ja-JP" sz="1600" dirty="0" smtClean="0">
              <a:ea typeface="MS PGothic" pitchFamily="34" charset="-128"/>
            </a:endParaRPr>
          </a:p>
          <a:p>
            <a:pPr lvl="2">
              <a:lnSpc>
                <a:spcPct val="90000"/>
              </a:lnSpc>
            </a:pPr>
            <a:endParaRPr lang="en-CA" altLang="ko-KR" sz="1600" dirty="0" smtClean="0">
              <a:ea typeface="굴림" pitchFamily="34" charset="-127"/>
            </a:endParaRPr>
          </a:p>
          <a:p>
            <a:pPr lvl="2">
              <a:lnSpc>
                <a:spcPct val="90000"/>
              </a:lnSpc>
            </a:pPr>
            <a:endParaRPr lang="en-CA" altLang="zh-CN" sz="1600" dirty="0" smtClean="0">
              <a:ea typeface="宋体" charset="-122"/>
            </a:endParaRPr>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dirty="0" smtClean="0"/>
              <a:t>WISPR Schedule Graph</a:t>
            </a:r>
            <a:endParaRPr lang="en-US" dirty="0"/>
          </a:p>
        </p:txBody>
      </p:sp>
      <p:graphicFrame>
        <p:nvGraphicFramePr>
          <p:cNvPr id="4" name="Chart 4"/>
          <p:cNvGraphicFramePr>
            <a:graphicFrameLocks/>
          </p:cNvGraphicFramePr>
          <p:nvPr>
            <p:extLst>
              <p:ext uri="{D42A27DB-BD31-4B8C-83A1-F6EECF244321}">
                <p14:modId xmlns:p14="http://schemas.microsoft.com/office/powerpoint/2010/main" val="3481382049"/>
              </p:ext>
            </p:extLst>
          </p:nvPr>
        </p:nvGraphicFramePr>
        <p:xfrm>
          <a:off x="719136" y="1009650"/>
          <a:ext cx="8229601" cy="46355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7124548"/>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ko-KR" smtClean="0">
                <a:ea typeface="굴림" pitchFamily="34" charset="-127"/>
              </a:rPr>
              <a:t>Recommendation</a:t>
            </a:r>
            <a:endParaRPr lang="en-GB" altLang="zh-CN" smtClean="0">
              <a:ea typeface="宋体" charset="-122"/>
            </a:endParaRPr>
          </a:p>
        </p:txBody>
      </p:sp>
      <p:sp>
        <p:nvSpPr>
          <p:cNvPr id="5123" name="Rectangle 5"/>
          <p:cNvSpPr>
            <a:spLocks noGrp="1" noChangeArrowheads="1"/>
          </p:cNvSpPr>
          <p:nvPr>
            <p:ph type="body" idx="1"/>
          </p:nvPr>
        </p:nvSpPr>
        <p:spPr/>
        <p:txBody>
          <a:bodyPr/>
          <a:lstStyle/>
          <a:p>
            <a:pPr marL="0" indent="0">
              <a:buFontTx/>
              <a:buNone/>
            </a:pPr>
            <a:r>
              <a:rPr lang="en-GB" altLang="ko-KR" sz="2400" dirty="0" smtClean="0">
                <a:solidFill>
                  <a:srgbClr val="01186C"/>
                </a:solidFill>
                <a:ea typeface="굴림" pitchFamily="34" charset="-127"/>
              </a:rPr>
              <a:t>TP is kindly requested to agree on the new WISPR dates for the LWM2M SWMGMT work item.</a:t>
            </a:r>
          </a:p>
          <a:p>
            <a:pPr marL="0" indent="0">
              <a:buFontTx/>
              <a:buNone/>
            </a:pPr>
            <a:endParaRPr lang="en-GB" altLang="zh-CN" sz="2400" dirty="0" smtClean="0">
              <a:solidFill>
                <a:srgbClr val="01186C"/>
              </a:solidFill>
              <a:ea typeface="宋体" charset="-122"/>
            </a:endParaRPr>
          </a:p>
        </p:txBody>
      </p:sp>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0</TotalTime>
  <Pages>15</Pages>
  <Words>303</Words>
  <Application>Microsoft Macintosh PowerPoint</Application>
  <PresentationFormat>Benutzerdefiniert</PresentationFormat>
  <Paragraphs>30</Paragraphs>
  <Slides>4</Slides>
  <Notes>3</Notes>
  <HiddenSlides>0</HiddenSlides>
  <MMClips>0</MMClips>
  <ScaleCrop>false</ScaleCrop>
  <HeadingPairs>
    <vt:vector size="4" baseType="variant">
      <vt:variant>
        <vt:lpstr>Design</vt:lpstr>
      </vt:variant>
      <vt:variant>
        <vt:i4>1</vt:i4>
      </vt:variant>
      <vt:variant>
        <vt:lpstr>Folientitel</vt:lpstr>
      </vt:variant>
      <vt:variant>
        <vt:i4>4</vt:i4>
      </vt:variant>
    </vt:vector>
  </HeadingPairs>
  <TitlesOfParts>
    <vt:vector size="5" baseType="lpstr">
      <vt:lpstr>OMA Template</vt:lpstr>
      <vt:lpstr>OMA-TP-2014-0259-INP_LWM2M_SWMGMT_slip_request  LWM2M_SWMGMT Slip Request    </vt:lpstr>
      <vt:lpstr>WISPR date slips for approval</vt:lpstr>
      <vt:lpstr>WISPR Schedule Graph</vt:lpstr>
      <vt:lpstr>Recommendation</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TP Opening Slides</dc:title>
  <dc:creator>OMA</dc:creator>
  <cp:lastModifiedBy>Friedhelm Rodermund</cp:lastModifiedBy>
  <cp:revision>569</cp:revision>
  <cp:lastPrinted>1999-04-27T06:51:51Z</cp:lastPrinted>
  <dcterms:created xsi:type="dcterms:W3CDTF">2002-03-19T14:05:12Z</dcterms:created>
  <dcterms:modified xsi:type="dcterms:W3CDTF">2014-11-06T02:44:32Z</dcterms:modified>
</cp:coreProperties>
</file>