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415" r:id="rId3"/>
    <p:sldId id="420" r:id="rId4"/>
    <p:sldId id="422" r:id="rId5"/>
    <p:sldId id="416" r:id="rId6"/>
    <p:sldId id="379" r:id="rId7"/>
    <p:sldId id="385" r:id="rId8"/>
    <p:sldId id="425" r:id="rId9"/>
    <p:sldId id="432" r:id="rId10"/>
    <p:sldId id="428" r:id="rId11"/>
    <p:sldId id="426" r:id="rId12"/>
    <p:sldId id="438" r:id="rId13"/>
    <p:sldId id="417" r:id="rId14"/>
    <p:sldId id="429" r:id="rId15"/>
    <p:sldId id="424" r:id="rId16"/>
    <p:sldId id="431" r:id="rId17"/>
    <p:sldId id="437" r:id="rId18"/>
    <p:sldId id="433" r:id="rId19"/>
    <p:sldId id="436" r:id="rId20"/>
    <p:sldId id="439" r:id="rId21"/>
    <p:sldId id="435" r:id="rId22"/>
    <p:sldId id="434" r:id="rId23"/>
    <p:sldId id="303" r:id="rId24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lecom Italia S.p.A." initials="TI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EC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79" autoAdjust="0"/>
    <p:restoredTop sz="91685" autoAdjust="0"/>
  </p:normalViewPr>
  <p:slideViewPr>
    <p:cSldViewPr snapToGrid="0" snapToObjects="1">
      <p:cViewPr>
        <p:scale>
          <a:sx n="100" d="100"/>
          <a:sy n="100" d="100"/>
        </p:scale>
        <p:origin x="-540" y="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7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2" d="100"/>
          <a:sy n="42" d="100"/>
        </p:scale>
        <p:origin x="-2550" y="-114"/>
      </p:cViewPr>
      <p:guideLst>
        <p:guide orient="horz" pos="312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2CC08-3EC7-1246-952D-71DE81925A1A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5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1205-EA7D-3F4B-92F8-AA44B2BD3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539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9D62-86C0-EF43-9440-E3526533F0E3}" type="datetimeFigureOut">
              <a:rPr lang="en-US" smtClean="0"/>
              <a:pPr/>
              <a:t>6/1/2015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AA30F-43C9-254D-9C05-203888F9F5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9101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297E40-B4B1-4207-816B-6041CD49F4A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59763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14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 smtClean="0">
                <a:latin typeface="Calibri" pitchFamily="34" charset="0"/>
              </a:rPr>
              <a:t>Services Providers, </a:t>
            </a:r>
            <a:r>
              <a:rPr lang="fr-FR" dirty="0" err="1" smtClean="0">
                <a:latin typeface="Calibri" pitchFamily="34" charset="0"/>
              </a:rPr>
              <a:t>OEMs</a:t>
            </a:r>
            <a:r>
              <a:rPr lang="fr-FR" dirty="0" smtClean="0">
                <a:latin typeface="Calibri" pitchFamily="34" charset="0"/>
              </a:rPr>
              <a:t>, end </a:t>
            </a:r>
            <a:r>
              <a:rPr lang="fr-FR" dirty="0" err="1" smtClean="0">
                <a:latin typeface="Calibri" pitchFamily="34" charset="0"/>
              </a:rPr>
              <a:t>users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take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benefit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from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uniform</a:t>
            </a:r>
            <a:r>
              <a:rPr lang="fr-FR" dirty="0" smtClean="0">
                <a:latin typeface="Calibri" pitchFamily="34" charset="0"/>
              </a:rPr>
              <a:t> management of </a:t>
            </a:r>
            <a:r>
              <a:rPr lang="fr-FR" dirty="0" err="1" smtClean="0">
                <a:latin typeface="Calibri" pitchFamily="34" charset="0"/>
              </a:rPr>
              <a:t>constrained</a:t>
            </a:r>
            <a:r>
              <a:rPr lang="fr-FR" dirty="0" smtClean="0">
                <a:latin typeface="Calibri" pitchFamily="34" charset="0"/>
              </a:rPr>
              <a:t>-</a:t>
            </a:r>
            <a:r>
              <a:rPr lang="fr-FR" dirty="0" err="1" smtClean="0">
                <a:latin typeface="Calibri" pitchFamily="34" charset="0"/>
              </a:rPr>
              <a:t>devices</a:t>
            </a:r>
            <a:r>
              <a:rPr lang="fr-FR" dirty="0" smtClean="0">
                <a:latin typeface="Calibri" pitchFamily="34" charset="0"/>
              </a:rPr>
              <a:t> (</a:t>
            </a:r>
            <a:r>
              <a:rPr lang="fr-FR" dirty="0" err="1" smtClean="0">
                <a:latin typeface="Calibri" pitchFamily="34" charset="0"/>
              </a:rPr>
              <a:t>cost</a:t>
            </a:r>
            <a:r>
              <a:rPr lang="fr-FR" dirty="0" smtClean="0">
                <a:latin typeface="Calibri" pitchFamily="34" charset="0"/>
              </a:rPr>
              <a:t>, usage and </a:t>
            </a:r>
            <a:r>
              <a:rPr lang="fr-FR" dirty="0" err="1" smtClean="0">
                <a:latin typeface="Calibri" pitchFamily="34" charset="0"/>
              </a:rPr>
              <a:t>dev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simplicity</a:t>
            </a:r>
            <a:r>
              <a:rPr lang="fr-FR" dirty="0" smtClean="0">
                <a:latin typeface="Calibri" pitchFamily="34" charset="0"/>
              </a:rPr>
              <a:t>, communication </a:t>
            </a:r>
            <a:r>
              <a:rPr lang="fr-FR" dirty="0" err="1" smtClean="0">
                <a:latin typeface="Calibri" pitchFamily="34" charset="0"/>
              </a:rPr>
              <a:t>efficiency</a:t>
            </a:r>
            <a:r>
              <a:rPr lang="fr-FR" dirty="0" smtClean="0">
                <a:latin typeface="Calibri" pitchFamily="34" charset="0"/>
              </a:rPr>
              <a:t>, multi-source </a:t>
            </a:r>
            <a:r>
              <a:rPr lang="fr-FR" dirty="0" err="1" smtClean="0">
                <a:latin typeface="Calibri" pitchFamily="34" charset="0"/>
              </a:rPr>
              <a:t>equipments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available</a:t>
            </a:r>
            <a:r>
              <a:rPr lang="fr-FR" dirty="0" smtClean="0">
                <a:latin typeface="Calibri" pitchFamily="34" charset="0"/>
              </a:rPr>
              <a:t>  ..)</a:t>
            </a: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 err="1" smtClean="0">
                <a:latin typeface="Calibri" pitchFamily="34" charset="0"/>
              </a:rPr>
              <a:t>Provide</a:t>
            </a:r>
            <a:r>
              <a:rPr lang="fr-FR" dirty="0" smtClean="0">
                <a:latin typeface="Calibri" pitchFamily="34" charset="0"/>
              </a:rPr>
              <a:t> a simple solution to manage </a:t>
            </a:r>
            <a:r>
              <a:rPr lang="fr-FR" dirty="0" err="1" smtClean="0">
                <a:latin typeface="Calibri" pitchFamily="34" charset="0"/>
              </a:rPr>
              <a:t>Dev</a:t>
            </a:r>
            <a:r>
              <a:rPr lang="fr-FR" dirty="0" smtClean="0">
                <a:latin typeface="Calibri" pitchFamily="34" charset="0"/>
              </a:rPr>
              <a:t> &amp; Application </a:t>
            </a:r>
            <a:r>
              <a:rPr lang="fr-FR" dirty="0" err="1" smtClean="0">
                <a:latin typeface="Calibri" pitchFamily="34" charset="0"/>
              </a:rPr>
              <a:t>Managment</a:t>
            </a:r>
            <a:r>
              <a:rPr lang="fr-FR" baseline="0" dirty="0" smtClean="0">
                <a:latin typeface="Calibri" pitchFamily="34" charset="0"/>
              </a:rPr>
              <a:t> in an </a:t>
            </a:r>
            <a:r>
              <a:rPr lang="fr-FR" baseline="0" dirty="0" err="1" smtClean="0">
                <a:latin typeface="Calibri" pitchFamily="34" charset="0"/>
              </a:rPr>
              <a:t>uniform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way</a:t>
            </a:r>
            <a:r>
              <a:rPr lang="fr-FR" baseline="0" dirty="0" smtClean="0">
                <a:latin typeface="Calibri" pitchFamily="34" charset="0"/>
              </a:rPr>
              <a:t>.</a:t>
            </a: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baseline="0" dirty="0" smtClean="0">
                <a:latin typeface="Calibri" pitchFamily="34" charset="0"/>
              </a:rPr>
              <a:t>This solution </a:t>
            </a:r>
            <a:r>
              <a:rPr lang="fr-FR" baseline="0" dirty="0" err="1" smtClean="0">
                <a:latin typeface="Calibri" pitchFamily="34" charset="0"/>
              </a:rPr>
              <a:t>is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based</a:t>
            </a:r>
            <a:r>
              <a:rPr lang="fr-FR" baseline="0" dirty="0" smtClean="0">
                <a:latin typeface="Calibri" pitchFamily="34" charset="0"/>
              </a:rPr>
              <a:t> on Open &amp; </a:t>
            </a:r>
            <a:r>
              <a:rPr lang="fr-FR" baseline="0" dirty="0" err="1" smtClean="0">
                <a:latin typeface="Calibri" pitchFamily="34" charset="0"/>
              </a:rPr>
              <a:t>Interoperable</a:t>
            </a:r>
            <a:r>
              <a:rPr lang="fr-FR" baseline="0" dirty="0" smtClean="0">
                <a:latin typeface="Calibri" pitchFamily="34" charset="0"/>
              </a:rPr>
              <a:t> solution </a:t>
            </a:r>
            <a:r>
              <a:rPr lang="fr-FR" baseline="0" dirty="0" err="1" smtClean="0">
                <a:latin typeface="Calibri" pitchFamily="34" charset="0"/>
              </a:rPr>
              <a:t>adressing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constrained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Env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without</a:t>
            </a:r>
            <a:r>
              <a:rPr lang="fr-FR" baseline="0" dirty="0" smtClean="0">
                <a:latin typeface="Calibri" pitchFamily="34" charset="0"/>
              </a:rPr>
              <a:t> compromission </a:t>
            </a:r>
            <a:r>
              <a:rPr lang="fr-FR" baseline="0" dirty="0" err="1" smtClean="0">
                <a:latin typeface="Calibri" pitchFamily="34" charset="0"/>
              </a:rPr>
              <a:t>regarding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security</a:t>
            </a:r>
            <a:endParaRPr lang="fr-FR" baseline="0" dirty="0" smtClean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baseline="0" dirty="0" smtClean="0">
                <a:latin typeface="Calibri" pitchFamily="34" charset="0"/>
              </a:rPr>
              <a:t>Simple Data Model </a:t>
            </a:r>
            <a:r>
              <a:rPr lang="fr-FR" baseline="0" dirty="0" err="1" smtClean="0">
                <a:latin typeface="Calibri" pitchFamily="34" charset="0"/>
              </a:rPr>
              <a:t>can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be</a:t>
            </a:r>
            <a:r>
              <a:rPr lang="fr-FR" baseline="0" dirty="0" smtClean="0">
                <a:latin typeface="Calibri" pitchFamily="34" charset="0"/>
              </a:rPr>
              <a:t> </a:t>
            </a:r>
            <a:r>
              <a:rPr lang="fr-FR" baseline="0" dirty="0" err="1" smtClean="0">
                <a:latin typeface="Calibri" pitchFamily="34" charset="0"/>
              </a:rPr>
              <a:t>extended</a:t>
            </a:r>
            <a:r>
              <a:rPr lang="fr-FR" baseline="0" dirty="0" smtClean="0">
                <a:latin typeface="Calibri" pitchFamily="34" charset="0"/>
              </a:rPr>
              <a:t> by </a:t>
            </a:r>
            <a:r>
              <a:rPr lang="fr-FR" baseline="0" dirty="0" err="1" smtClean="0">
                <a:latin typeface="Calibri" pitchFamily="34" charset="0"/>
              </a:rPr>
              <a:t>anybody</a:t>
            </a:r>
            <a:r>
              <a:rPr lang="fr-FR" baseline="0" dirty="0" smtClean="0">
                <a:latin typeface="Calibri" pitchFamily="34" charset="0"/>
              </a:rPr>
              <a:t> </a:t>
            </a: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baseline="0" dirty="0" err="1" smtClean="0">
                <a:latin typeface="Calibri" pitchFamily="34" charset="0"/>
              </a:rPr>
              <a:t>Ecosystem</a:t>
            </a:r>
            <a:r>
              <a:rPr lang="fr-FR" baseline="0" dirty="0" smtClean="0">
                <a:latin typeface="Calibri" pitchFamily="34" charset="0"/>
              </a:rPr>
              <a:t> … </a:t>
            </a:r>
            <a:endParaRPr lang="fr-FR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16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17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19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20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22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700" dirty="0" smtClean="0"/>
              <a:t>=&gt;  applications regarding  privacy, physical security, public safety are concerned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297E40-B4B1-4207-816B-6041CD49F4A0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a LwM2M Server  resides in a Data Center and  can be hosted by  Network Service Provider or M2M Application/Service Provider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6839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CoAP</a:t>
            </a:r>
            <a:r>
              <a:rPr lang="fr-FR" dirty="0" smtClean="0"/>
              <a:t> </a:t>
            </a:r>
            <a:r>
              <a:rPr lang="fr-FR" dirty="0" err="1" smtClean="0"/>
              <a:t>protocol</a:t>
            </a:r>
            <a:r>
              <a:rPr lang="fr-FR" dirty="0" smtClean="0"/>
              <a:t> </a:t>
            </a: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defined</a:t>
            </a:r>
            <a:r>
              <a:rPr lang="fr-FR" dirty="0" smtClean="0"/>
              <a:t> by</a:t>
            </a:r>
            <a:r>
              <a:rPr lang="fr-FR" baseline="0" dirty="0" smtClean="0"/>
              <a:t> IETF </a:t>
            </a:r>
            <a:r>
              <a:rPr lang="fr-FR" baseline="0" dirty="0" err="1" smtClean="0"/>
              <a:t>Constrained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RESTful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Environment</a:t>
            </a:r>
            <a:r>
              <a:rPr lang="fr-FR" baseline="0" dirty="0" smtClean="0"/>
              <a:t> (CORE) WG: main goal </a:t>
            </a:r>
            <a:r>
              <a:rPr lang="fr-FR" baseline="0" dirty="0" err="1" smtClean="0"/>
              <a:t>was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keep</a:t>
            </a:r>
            <a:r>
              <a:rPr lang="fr-FR" baseline="0" dirty="0" smtClean="0"/>
              <a:t> message </a:t>
            </a:r>
            <a:r>
              <a:rPr lang="fr-FR" baseline="0" dirty="0" err="1" smtClean="0"/>
              <a:t>overhead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small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limit</a:t>
            </a:r>
            <a:r>
              <a:rPr lang="fr-FR" baseline="0" dirty="0" smtClean="0"/>
              <a:t> fragmentation, support multicast and </a:t>
            </a:r>
            <a:r>
              <a:rPr lang="fr-FR" baseline="0" dirty="0" err="1" smtClean="0"/>
              <a:t>create</a:t>
            </a:r>
            <a:r>
              <a:rPr lang="fr-FR" baseline="0" dirty="0" smtClean="0"/>
              <a:t> a </a:t>
            </a:r>
            <a:r>
              <a:rPr lang="fr-FR" baseline="0" dirty="0" err="1" smtClean="0"/>
              <a:t>simplistic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protocol</a:t>
            </a:r>
            <a:r>
              <a:rPr lang="fr-FR" baseline="0" dirty="0" smtClean="0"/>
              <a:t> for M2M.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8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9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  <a:defRPr/>
            </a:pPr>
            <a:r>
              <a:rPr lang="en-US" sz="1600" b="1" dirty="0" smtClean="0">
                <a:latin typeface="Calibri" pitchFamily="34" charset="0"/>
                <a:cs typeface="Arial" charset="0"/>
              </a:rPr>
              <a:t>[RFC5262]  Main </a:t>
            </a:r>
            <a:r>
              <a:rPr lang="en-US" sz="1600" b="1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b="1" dirty="0" smtClean="0">
                <a:latin typeface="Calibri" pitchFamily="34" charset="0"/>
                <a:cs typeface="Arial" charset="0"/>
              </a:rPr>
              <a:t> required Features for LwM2M</a:t>
            </a:r>
            <a:endParaRPr lang="en-US" sz="16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only a small subset of options are required. 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the 4-byte binary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message header is used for Request and Response interactions. </a:t>
            </a:r>
          </a:p>
          <a:p>
            <a:pPr marL="742950" lvl="1" indent="-285750">
              <a:spcBef>
                <a:spcPts val="200"/>
              </a:spcBef>
              <a:buNone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                (12-bytes header for supporting the Information Reporting interface [NOTIFY])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Confirmable, Acknowledgement and Reset messages MUST be supported. </a:t>
            </a:r>
          </a:p>
          <a:p>
            <a:pPr marL="742950" lvl="1" indent="-285750">
              <a:spcBef>
                <a:spcPts val="200"/>
              </a:spcBef>
              <a:buNone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                (Non-Confirmable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msg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MAY be used by a Client for sending Notifications)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GET, PUT, POST and DELETE 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methods MUST be supported  (LwM2M Operations)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 A subset of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Response Codes MUST be supported for LwM2M response messages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The Content-Type option MAY be used  for the media type of the payload (text,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tlv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, opaque,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json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)</a:t>
            </a:r>
          </a:p>
          <a:p>
            <a:endParaRPr lang="en-US" dirty="0" smtClean="0"/>
          </a:p>
          <a:p>
            <a:r>
              <a:rPr lang="en-US" dirty="0" smtClean="0"/>
              <a:t>Enabler</a:t>
            </a:r>
            <a:r>
              <a:rPr lang="en-US" baseline="0" dirty="0" smtClean="0"/>
              <a:t> specifies the option which are </a:t>
            </a:r>
            <a:r>
              <a:rPr lang="en-US" baseline="0" smtClean="0"/>
              <a:t>required for  LwM2M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10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11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B784913B-408F-43D5-A3FD-18793F7BE687}" type="slidenum">
              <a:rPr lang="en-US" smtClean="0">
                <a:ea typeface="MS PGothic" pitchFamily="34" charset="-128"/>
              </a:rPr>
              <a:pPr defTabSz="461963"/>
              <a:t>12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0 : could </a:t>
            </a:r>
            <a:r>
              <a:rPr lang="en-US" smtClean="0"/>
              <a:t>be Bootstrap</a:t>
            </a:r>
            <a:r>
              <a:rPr lang="en-US" baseline="0" smtClean="0"/>
              <a:t> </a:t>
            </a:r>
            <a:r>
              <a:rPr lang="en-US" baseline="0" dirty="0" smtClean="0"/>
              <a:t>Server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</a:t>
            </a:r>
            <a:r>
              <a:rPr lang="en-US" smtClean="0"/>
              <a:t>|     Copyright © 2015  Open Mobile Alliance Ltd. </a:t>
            </a:r>
            <a:r>
              <a:rPr lang="en-US" dirty="0" smtClean="0"/>
              <a:t>All rights reserved.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3049505"/>
            <a:ext cx="9144000" cy="2509187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38200" y="3169691"/>
            <a:ext cx="7772400" cy="860091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838200" y="4048371"/>
            <a:ext cx="7772400" cy="17526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5638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1"/>
            <a:ext cx="8229600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809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1"/>
            <a:ext cx="8229600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128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1"/>
            <a:ext cx="8229600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12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1"/>
            <a:ext cx="8229600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128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049505"/>
            <a:ext cx="9144000" cy="2509187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2015  Open Mobile Alliance Ltd. All rights reserved.  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38200" y="3169691"/>
            <a:ext cx="7772400" cy="860091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38200" y="4048371"/>
            <a:ext cx="7772400" cy="17526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7404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999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4209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93233"/>
            <a:ext cx="8229600" cy="3832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72947"/>
            <a:ext cx="8229600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The information in this presentation is public.     </a:t>
            </a:r>
            <a:r>
              <a:rPr lang="en-US" smtClean="0"/>
              <a:t>|     Copyright © 2015  Open Mobile Alliance Ltd. </a:t>
            </a:r>
            <a:r>
              <a:rPr lang="en-US" dirty="0" smtClean="0"/>
              <a:t>All rights reserved.  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746506" y="6379351"/>
            <a:ext cx="356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EB63168F-A693-48BB-875A-ED2B8255F57B}" type="slidenum">
              <a:rPr lang="en-US" sz="1100" smtClean="0"/>
              <a:pPr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15166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60" r:id="rId4"/>
    <p:sldLayoutId id="2147483661" r:id="rId5"/>
    <p:sldLayoutId id="2147483658" r:id="rId6"/>
    <p:sldLayoutId id="2147483662" r:id="rId7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2400" b="1" i="0" kern="12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71550" indent="-51435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Visio_Drawing2.vsd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ects.eclipse.org/projects/technology.wakaama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rojects.eclipse.org/proposals/leshan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ical.openmobilealliance.org/Technical/technical-information/omna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://iot.eclipse.org/lwm2m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Visio_Drawing3.vsdx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pso-alliance.org/" TargetMode="External"/><Relationship Id="rId3" Type="http://schemas.openxmlformats.org/officeDocument/2006/relationships/hyperlink" Target="http://technical.openmobilealliance.org/Technical/technical-information/release-program/current-releases/oma-lightweightm2m-v1-0" TargetMode="External"/><Relationship Id="rId7" Type="http://schemas.openxmlformats.org/officeDocument/2006/relationships/hyperlink" Target="http://openmobilealliance.hs-sites.com/lightweight-m2m-specification-from-oma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ools.ietf.org/html/rfc6347" TargetMode="External"/><Relationship Id="rId11" Type="http://schemas.openxmlformats.org/officeDocument/2006/relationships/hyperlink" Target="http://member.openmobilealliance.org/ftp/Public_documents/DM/DM-M2MInterface/" TargetMode="External"/><Relationship Id="rId5" Type="http://schemas.openxmlformats.org/officeDocument/2006/relationships/hyperlink" Target="http://www.rfc-editor.org/rfc/rfc7252.txt" TargetMode="External"/><Relationship Id="rId10" Type="http://schemas.openxmlformats.org/officeDocument/2006/relationships/hyperlink" Target="http://www.onem2m.org/candidate_release/" TargetMode="External"/><Relationship Id="rId4" Type="http://schemas.openxmlformats.org/officeDocument/2006/relationships/hyperlink" Target="http://technical.openmobilealliance.org/Technical/technical-information/omna/lightweight-m2m-lwm2m-object-registry" TargetMode="External"/><Relationship Id="rId9" Type="http://schemas.openxmlformats.org/officeDocument/2006/relationships/hyperlink" Target="http://www.eclipse.org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1.vsdx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59567" y="3169691"/>
            <a:ext cx="8259581" cy="860091"/>
          </a:xfrm>
        </p:spPr>
        <p:txBody>
          <a:bodyPr/>
          <a:lstStyle/>
          <a:p>
            <a:r>
              <a:rPr lang="en-US" dirty="0" smtClean="0"/>
              <a:t>OMA  LwM2M Overview</a:t>
            </a:r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MIAMI   2015, June 8th</a:t>
            </a:r>
          </a:p>
          <a:p>
            <a:endParaRPr lang="en-US" dirty="0" smtClean="0"/>
          </a:p>
          <a:p>
            <a:r>
              <a:rPr lang="en-US" dirty="0" smtClean="0"/>
              <a:t>Thierry GARNIER,  </a:t>
            </a:r>
            <a:r>
              <a:rPr lang="en-US" dirty="0" err="1" smtClean="0"/>
              <a:t>Gemalto</a:t>
            </a:r>
            <a:r>
              <a:rPr lang="en-US" dirty="0" smtClean="0"/>
              <a:t>  N.V</a:t>
            </a:r>
          </a:p>
        </p:txBody>
      </p:sp>
    </p:spTree>
    <p:extLst>
      <p:ext uri="{BB962C8B-B14F-4D97-AF65-F5344CB8AC3E}">
        <p14:creationId xmlns:p14="http://schemas.microsoft.com/office/powerpoint/2010/main" xmlns="" val="55726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Technologies (5/7)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2293233"/>
            <a:ext cx="8229600" cy="406311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fr-FR" sz="1800" dirty="0" err="1" smtClean="0">
                <a:latin typeface="Calibri" pitchFamily="34" charset="0"/>
              </a:rPr>
              <a:t>CoAP</a:t>
            </a:r>
            <a:r>
              <a:rPr lang="fr-FR" sz="1800" dirty="0" smtClean="0">
                <a:latin typeface="Calibri" pitchFamily="34" charset="0"/>
              </a:rPr>
              <a:t>  vs HTTP rational for </a:t>
            </a:r>
            <a:r>
              <a:rPr lang="fr-FR" sz="1800" dirty="0" err="1" smtClean="0">
                <a:latin typeface="Calibri" pitchFamily="34" charset="0"/>
              </a:rPr>
              <a:t>constrained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environments</a:t>
            </a:r>
            <a:endParaRPr lang="fr-FR" sz="1800" dirty="0" smtClean="0">
              <a:latin typeface="Calibri" pitchFamily="34" charset="0"/>
            </a:endParaRPr>
          </a:p>
          <a:p>
            <a:pPr>
              <a:buNone/>
            </a:pPr>
            <a:endParaRPr lang="fr-FR" sz="1800" dirty="0" smtClean="0">
              <a:latin typeface="Calibri" pitchFamily="34" charset="0"/>
            </a:endParaRPr>
          </a:p>
          <a:p>
            <a:pPr lvl="1"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HTTP - ASCII- 55Bytes Header  vs </a:t>
            </a:r>
            <a:r>
              <a:rPr lang="fr-FR" dirty="0" err="1" smtClean="0">
                <a:latin typeface="Calibri" pitchFamily="34" charset="0"/>
              </a:rPr>
              <a:t>CoAP</a:t>
            </a:r>
            <a:r>
              <a:rPr lang="fr-FR" dirty="0" smtClean="0">
                <a:latin typeface="Calibri" pitchFamily="34" charset="0"/>
              </a:rPr>
              <a:t> - </a:t>
            </a:r>
            <a:r>
              <a:rPr lang="fr-FR" dirty="0" err="1" smtClean="0">
                <a:latin typeface="Calibri" pitchFamily="34" charset="0"/>
              </a:rPr>
              <a:t>Binary</a:t>
            </a:r>
            <a:r>
              <a:rPr lang="fr-FR" dirty="0" smtClean="0">
                <a:latin typeface="Calibri" pitchFamily="34" charset="0"/>
              </a:rPr>
              <a:t>- 4Bytes header</a:t>
            </a:r>
          </a:p>
          <a:p>
            <a:pPr lvl="1"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HTTP/TCP flow vs </a:t>
            </a:r>
            <a:r>
              <a:rPr lang="fr-FR" dirty="0" err="1" smtClean="0">
                <a:latin typeface="Calibri" pitchFamily="34" charset="0"/>
              </a:rPr>
              <a:t>CoAP</a:t>
            </a:r>
            <a:r>
              <a:rPr lang="fr-FR" dirty="0" smtClean="0">
                <a:latin typeface="Calibri" pitchFamily="34" charset="0"/>
              </a:rPr>
              <a:t>/ UDP flow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461408" y="5870116"/>
            <a:ext cx="16165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>
                <a:solidFill>
                  <a:schemeClr val="accent4">
                    <a:lumMod val="75000"/>
                  </a:schemeClr>
                </a:solidFill>
              </a:rPr>
              <a:t>HTTP/TCP   </a:t>
            </a:r>
            <a:r>
              <a:rPr lang="fr-FR" sz="1200" dirty="0">
                <a:solidFill>
                  <a:schemeClr val="accent4">
                    <a:lumMod val="75000"/>
                  </a:schemeClr>
                </a:solidFill>
              </a:rPr>
              <a:t>flow 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524602" y="5870116"/>
            <a:ext cx="15970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err="1" smtClean="0">
                <a:solidFill>
                  <a:schemeClr val="accent4">
                    <a:lumMod val="75000"/>
                  </a:schemeClr>
                </a:solidFill>
              </a:rPr>
              <a:t>CoAP</a:t>
            </a:r>
            <a:r>
              <a:rPr lang="fr-FR" sz="1200" dirty="0" smtClean="0">
                <a:solidFill>
                  <a:schemeClr val="accent4">
                    <a:lumMod val="75000"/>
                  </a:schemeClr>
                </a:solidFill>
              </a:rPr>
              <a:t>/UDP   </a:t>
            </a:r>
            <a:r>
              <a:rPr lang="fr-FR" sz="1200" dirty="0">
                <a:solidFill>
                  <a:schemeClr val="accent4">
                    <a:lumMod val="75000"/>
                  </a:schemeClr>
                </a:solidFill>
              </a:rPr>
              <a:t>flow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3234" y="3784503"/>
            <a:ext cx="1387921" cy="208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602" y="4424888"/>
            <a:ext cx="1201334" cy="101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652636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err="1" smtClean="0"/>
              <a:t>AccESS</a:t>
            </a:r>
            <a:r>
              <a:rPr lang="en-GB" dirty="0" smtClean="0"/>
              <a:t> CONTROL (6/7)</a:t>
            </a:r>
            <a:endParaRPr lang="en-US" dirty="0"/>
          </a:p>
        </p:txBody>
      </p:sp>
      <p:sp>
        <p:nvSpPr>
          <p:cNvPr id="105474" name="Content Placeholder 2"/>
          <p:cNvSpPr>
            <a:spLocks noGrp="1"/>
          </p:cNvSpPr>
          <p:nvPr>
            <p:ph idx="1"/>
          </p:nvPr>
        </p:nvSpPr>
        <p:spPr>
          <a:xfrm>
            <a:off x="2990850" y="1943100"/>
            <a:ext cx="5876925" cy="1366664"/>
          </a:xfrm>
        </p:spPr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Wingdings" pitchFamily="2" charset="2"/>
              <a:buChar char="v"/>
            </a:pPr>
            <a:endParaRPr lang="en-US" sz="1700" dirty="0" smtClean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Wingdings" pitchFamily="2" charset="2"/>
              <a:buChar char="v"/>
            </a:pPr>
            <a:endParaRPr lang="en-US" sz="900" dirty="0" smtClean="0">
              <a:latin typeface="Calibri" pitchFamily="34" charset="0"/>
            </a:endParaRPr>
          </a:p>
          <a:p>
            <a:pPr marL="465138" lvl="1" indent="-17463" algn="just">
              <a:spcBef>
                <a:spcPts val="200"/>
              </a:spcBef>
              <a:buNone/>
              <a:defRPr/>
            </a:pPr>
            <a:r>
              <a:rPr lang="en-US" sz="1700" dirty="0" smtClean="0">
                <a:latin typeface="Calibri" pitchFamily="34" charset="0"/>
              </a:rPr>
              <a:t>When a LwM2M client is registered with more than one LwM2M Server, Access Control Object Instances are allocated for managing  the Object Instances access rights</a:t>
            </a:r>
          </a:p>
          <a:p>
            <a:pPr marL="457200" lvl="1" indent="0">
              <a:spcBef>
                <a:spcPts val="200"/>
              </a:spcBef>
              <a:buFont typeface="Arial" pitchFamily="34" charset="0"/>
              <a:buChar char="•"/>
              <a:defRPr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200"/>
              </a:spcBef>
              <a:buNone/>
              <a:defRPr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200"/>
              </a:spcBef>
              <a:buNone/>
              <a:defRPr/>
            </a:pPr>
            <a:endParaRPr lang="en-US" sz="1000" dirty="0" smtClean="0">
              <a:latin typeface="Arial" charset="0"/>
              <a:cs typeface="Arial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457200" y="1795636"/>
          <a:ext cx="5149850" cy="4399210"/>
        </p:xfrm>
        <a:graphic>
          <a:graphicData uri="http://schemas.openxmlformats.org/presentationml/2006/ole">
            <p:oleObj spid="_x0000_s41985" name="Visio" r:id="rId4" imgW="9496440" imgH="6819990" progId="Visio.Drawing.15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652636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Technologies (7/7)</a:t>
            </a:r>
            <a:endParaRPr lang="en-US" dirty="0"/>
          </a:p>
        </p:txBody>
      </p:sp>
      <p:sp>
        <p:nvSpPr>
          <p:cNvPr id="105474" name="Content Placeholder 2"/>
          <p:cNvSpPr>
            <a:spLocks noGrp="1"/>
          </p:cNvSpPr>
          <p:nvPr>
            <p:ph idx="1"/>
          </p:nvPr>
        </p:nvSpPr>
        <p:spPr>
          <a:xfrm>
            <a:off x="220134" y="1481074"/>
            <a:ext cx="8737600" cy="5240402"/>
          </a:xfrm>
        </p:spPr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Wingdings" pitchFamily="2" charset="2"/>
              <a:buChar char="v"/>
            </a:pPr>
            <a:r>
              <a:rPr lang="en-US" sz="1700" dirty="0" smtClean="0">
                <a:latin typeface="Calibri" pitchFamily="34" charset="0"/>
              </a:rPr>
              <a:t>  Technical Specification LwM2M  1.0 Released in 4Q 2013</a:t>
            </a:r>
          </a:p>
          <a:p>
            <a:pPr marL="176213" indent="-176213" defTabSz="914400">
              <a:lnSpc>
                <a:spcPct val="80000"/>
              </a:lnSpc>
              <a:buFont typeface="Wingdings" pitchFamily="2" charset="2"/>
              <a:buChar char="v"/>
            </a:pPr>
            <a:endParaRPr lang="en-US" sz="900" dirty="0" smtClean="0">
              <a:latin typeface="Calibri" pitchFamily="34" charset="0"/>
            </a:endParaRPr>
          </a:p>
          <a:p>
            <a:pPr marL="465138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700" dirty="0" smtClean="0">
                <a:latin typeface="Calibri" pitchFamily="34" charset="0"/>
              </a:rPr>
              <a:t> OMA LwM2M Enabler also specifies a set of 8 Device Management-oriented Objects </a:t>
            </a:r>
          </a:p>
          <a:p>
            <a:pPr marL="800100" lvl="1" indent="-34290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b="1" dirty="0" smtClean="0">
                <a:latin typeface="Calibri" pitchFamily="34" charset="0"/>
              </a:rPr>
              <a:t> 0:  Security Object </a:t>
            </a:r>
            <a:r>
              <a:rPr lang="en-US" sz="1700" dirty="0" smtClean="0">
                <a:latin typeface="Calibri" pitchFamily="34" charset="0"/>
              </a:rPr>
              <a:t>-handles security aspects between LwM2M Client and Server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dirty="0" smtClean="0">
                <a:latin typeface="Calibri" pitchFamily="34" charset="0"/>
              </a:rPr>
              <a:t> </a:t>
            </a:r>
            <a:r>
              <a:rPr lang="en-US" sz="1700" b="1" dirty="0" smtClean="0">
                <a:latin typeface="Calibri" pitchFamily="34" charset="0"/>
              </a:rPr>
              <a:t>1:  Server  </a:t>
            </a:r>
            <a:r>
              <a:rPr lang="en-US" sz="1700" dirty="0" smtClean="0">
                <a:latin typeface="Calibri" pitchFamily="34" charset="0"/>
              </a:rPr>
              <a:t>-defines data and functions related to the  LwM2M Server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dirty="0" smtClean="0">
                <a:latin typeface="Calibri" pitchFamily="34" charset="0"/>
              </a:rPr>
              <a:t> </a:t>
            </a:r>
            <a:r>
              <a:rPr lang="en-US" sz="1700" b="1" dirty="0" smtClean="0">
                <a:latin typeface="Calibri" pitchFamily="34" charset="0"/>
              </a:rPr>
              <a:t>2:  Access Control  </a:t>
            </a:r>
            <a:r>
              <a:rPr lang="en-US" sz="1700" dirty="0" smtClean="0">
                <a:latin typeface="Calibri" pitchFamily="34" charset="0"/>
              </a:rPr>
              <a:t>-defines the access rights which can be granted on Client Objects for a given Server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dirty="0" smtClean="0">
                <a:latin typeface="Calibri" pitchFamily="34" charset="0"/>
              </a:rPr>
              <a:t> </a:t>
            </a:r>
            <a:r>
              <a:rPr lang="en-US" sz="1700" b="1" dirty="0" smtClean="0">
                <a:latin typeface="Calibri" pitchFamily="34" charset="0"/>
              </a:rPr>
              <a:t>3:  Device  </a:t>
            </a:r>
            <a:r>
              <a:rPr lang="en-US" sz="1700" dirty="0" smtClean="0">
                <a:latin typeface="Calibri" pitchFamily="34" charset="0"/>
              </a:rPr>
              <a:t>-details device specific information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dirty="0" smtClean="0">
                <a:latin typeface="Calibri" pitchFamily="34" charset="0"/>
              </a:rPr>
              <a:t> </a:t>
            </a:r>
            <a:r>
              <a:rPr lang="en-US" sz="1700" b="1" dirty="0" smtClean="0">
                <a:latin typeface="Calibri" pitchFamily="34" charset="0"/>
              </a:rPr>
              <a:t>4:  Firmware  </a:t>
            </a:r>
            <a:r>
              <a:rPr lang="en-US" sz="1700" dirty="0" smtClean="0">
                <a:latin typeface="Calibri" pitchFamily="34" charset="0"/>
              </a:rPr>
              <a:t>-details resources on the device useful for firmware upgrades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dirty="0" smtClean="0">
                <a:latin typeface="Calibri" pitchFamily="34" charset="0"/>
              </a:rPr>
              <a:t> </a:t>
            </a:r>
            <a:r>
              <a:rPr lang="en-US" sz="1700" b="1" dirty="0" smtClean="0">
                <a:latin typeface="Calibri" pitchFamily="34" charset="0"/>
              </a:rPr>
              <a:t>5:  Location  </a:t>
            </a:r>
            <a:r>
              <a:rPr lang="en-US" sz="1700" dirty="0" smtClean="0">
                <a:latin typeface="Calibri" pitchFamily="34" charset="0"/>
              </a:rPr>
              <a:t>-groups resources providing information about the device current location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b="1" dirty="0" smtClean="0">
                <a:latin typeface="Calibri" pitchFamily="34" charset="0"/>
              </a:rPr>
              <a:t> 6: Connectivity Monitoring </a:t>
            </a:r>
            <a:r>
              <a:rPr lang="en-US" sz="1700" dirty="0" smtClean="0">
                <a:latin typeface="Calibri" pitchFamily="34" charset="0"/>
              </a:rPr>
              <a:t>-groups resources that assist in monitoring the status of a network connection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  <a:defRPr/>
            </a:pPr>
            <a:r>
              <a:rPr lang="en-US" sz="1700" dirty="0" smtClean="0">
                <a:latin typeface="Calibri" pitchFamily="34" charset="0"/>
              </a:rPr>
              <a:t> </a:t>
            </a:r>
            <a:r>
              <a:rPr lang="en-US" sz="1700" b="1" dirty="0" smtClean="0">
                <a:latin typeface="Calibri" pitchFamily="34" charset="0"/>
              </a:rPr>
              <a:t>7: Connection Statistics </a:t>
            </a:r>
            <a:r>
              <a:rPr lang="en-US" sz="1700" dirty="0" smtClean="0">
                <a:latin typeface="Calibri" pitchFamily="34" charset="0"/>
              </a:rPr>
              <a:t>-groups resources that hold statistical information about an existing network connection </a:t>
            </a:r>
          </a:p>
          <a:p>
            <a:pPr marL="457200" lvl="1" indent="0">
              <a:spcBef>
                <a:spcPts val="200"/>
              </a:spcBef>
              <a:buFont typeface="Arial" pitchFamily="34" charset="0"/>
              <a:buChar char="•"/>
              <a:defRPr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200"/>
              </a:spcBef>
              <a:buFont typeface="Arial" pitchFamily="34" charset="0"/>
              <a:buChar char="•"/>
              <a:defRPr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200"/>
              </a:spcBef>
              <a:buNone/>
              <a:defRPr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200"/>
              </a:spcBef>
              <a:buNone/>
              <a:defRPr/>
            </a:pPr>
            <a:endParaRPr lang="en-US" sz="1000" dirty="0" smtClean="0">
              <a:latin typeface="Arial" charset="0"/>
              <a:cs typeface="Arial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endParaRPr lang="en-US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libri" pitchFamily="34" charset="0"/>
              </a:rPr>
              <a:t>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Market 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Technologies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Benefits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Ecosystem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context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Useful references </a:t>
            </a:r>
          </a:p>
          <a:p>
            <a:pPr marL="176213" indent="-176213" defTabSz="914400">
              <a:lnSpc>
                <a:spcPct val="80000"/>
              </a:lnSpc>
              <a:buNone/>
            </a:pP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0" indent="0" defTabSz="914400">
              <a:lnSpc>
                <a:spcPct val="80000"/>
              </a:lnSpc>
              <a:buNone/>
            </a:pPr>
            <a:endParaRPr lang="en-US" sz="28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015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686502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BENEFITS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1535499"/>
            <a:ext cx="9025467" cy="4649401"/>
          </a:xfrm>
        </p:spPr>
        <p:txBody>
          <a:bodyPr>
            <a:noAutofit/>
          </a:bodyPr>
          <a:lstStyle/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 err="1" smtClean="0">
                <a:latin typeface="Calibri" pitchFamily="34" charset="0"/>
              </a:rPr>
              <a:t>Provides</a:t>
            </a:r>
            <a:r>
              <a:rPr lang="fr-FR" dirty="0" smtClean="0">
                <a:latin typeface="Calibri" pitchFamily="34" charset="0"/>
              </a:rPr>
              <a:t> a Solution for </a:t>
            </a:r>
            <a:r>
              <a:rPr lang="fr-FR" dirty="0" err="1" smtClean="0">
                <a:latin typeface="Calibri" pitchFamily="34" charset="0"/>
              </a:rPr>
              <a:t>Device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>
                <a:latin typeface="Calibri" pitchFamily="34" charset="0"/>
              </a:rPr>
              <a:t>and Application </a:t>
            </a:r>
            <a:r>
              <a:rPr lang="fr-FR" dirty="0" smtClean="0">
                <a:latin typeface="Calibri" pitchFamily="34" charset="0"/>
              </a:rPr>
              <a:t>Management to </a:t>
            </a:r>
            <a:r>
              <a:rPr lang="fr-FR" dirty="0" err="1" smtClean="0">
                <a:latin typeface="Calibri" pitchFamily="34" charset="0"/>
              </a:rPr>
              <a:t>access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Constrained</a:t>
            </a:r>
            <a:r>
              <a:rPr lang="fr-FR" dirty="0" smtClean="0">
                <a:latin typeface="Calibri" pitchFamily="34" charset="0"/>
              </a:rPr>
              <a:t>-</a:t>
            </a:r>
            <a:r>
              <a:rPr lang="fr-FR" dirty="0" err="1" smtClean="0">
                <a:latin typeface="Calibri" pitchFamily="34" charset="0"/>
              </a:rPr>
              <a:t>Devices</a:t>
            </a:r>
            <a:r>
              <a:rPr lang="fr-FR" dirty="0" smtClean="0">
                <a:latin typeface="Calibri" pitchFamily="34" charset="0"/>
              </a:rPr>
              <a:t> </a:t>
            </a:r>
            <a:endParaRPr lang="fr-FR" dirty="0">
              <a:latin typeface="Calibri" pitchFamily="34" charset="0"/>
            </a:endParaRPr>
          </a:p>
          <a:p>
            <a:pPr marL="694944" lvl="1">
              <a:spcBef>
                <a:spcPts val="0"/>
              </a:spcBef>
              <a:buFont typeface="Wingdings" pitchFamily="2" charset="2"/>
              <a:buChar char="v"/>
            </a:pPr>
            <a:endParaRPr lang="fr-FR" dirty="0" smtClean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 smtClean="0">
                <a:latin typeface="Calibri" pitchFamily="34" charset="0"/>
              </a:rPr>
              <a:t>Services </a:t>
            </a:r>
            <a:r>
              <a:rPr lang="fr-FR" dirty="0">
                <a:latin typeface="Calibri" pitchFamily="34" charset="0"/>
              </a:rPr>
              <a:t>Providers, </a:t>
            </a:r>
            <a:r>
              <a:rPr lang="fr-FR" dirty="0" err="1">
                <a:latin typeface="Calibri" pitchFamily="34" charset="0"/>
              </a:rPr>
              <a:t>OEMs</a:t>
            </a:r>
            <a:r>
              <a:rPr lang="fr-FR" dirty="0">
                <a:latin typeface="Calibri" pitchFamily="34" charset="0"/>
              </a:rPr>
              <a:t>, end </a:t>
            </a:r>
            <a:r>
              <a:rPr lang="fr-FR" dirty="0" err="1">
                <a:latin typeface="Calibri" pitchFamily="34" charset="0"/>
              </a:rPr>
              <a:t>users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take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benefit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from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uniform</a:t>
            </a:r>
            <a:r>
              <a:rPr lang="fr-FR" dirty="0">
                <a:latin typeface="Calibri" pitchFamily="34" charset="0"/>
              </a:rPr>
              <a:t> management of </a:t>
            </a:r>
            <a:r>
              <a:rPr lang="fr-FR" dirty="0" err="1">
                <a:latin typeface="Calibri" pitchFamily="34" charset="0"/>
              </a:rPr>
              <a:t>constrained</a:t>
            </a:r>
            <a:r>
              <a:rPr lang="fr-FR" dirty="0">
                <a:latin typeface="Calibri" pitchFamily="34" charset="0"/>
              </a:rPr>
              <a:t>-</a:t>
            </a:r>
            <a:r>
              <a:rPr lang="fr-FR" dirty="0" err="1">
                <a:latin typeface="Calibri" pitchFamily="34" charset="0"/>
              </a:rPr>
              <a:t>devices</a:t>
            </a:r>
            <a:r>
              <a:rPr lang="fr-FR" dirty="0">
                <a:latin typeface="Calibri" pitchFamily="34" charset="0"/>
              </a:rPr>
              <a:t> (</a:t>
            </a:r>
            <a:r>
              <a:rPr lang="fr-FR" dirty="0" err="1">
                <a:latin typeface="Calibri" pitchFamily="34" charset="0"/>
              </a:rPr>
              <a:t>cost</a:t>
            </a:r>
            <a:r>
              <a:rPr lang="fr-FR" dirty="0">
                <a:latin typeface="Calibri" pitchFamily="34" charset="0"/>
              </a:rPr>
              <a:t>, </a:t>
            </a:r>
            <a:r>
              <a:rPr lang="fr-FR" dirty="0" err="1" smtClean="0">
                <a:latin typeface="Calibri" pitchFamily="34" charset="0"/>
              </a:rPr>
              <a:t>simplicity</a:t>
            </a:r>
            <a:r>
              <a:rPr lang="fr-FR" dirty="0">
                <a:latin typeface="Calibri" pitchFamily="34" charset="0"/>
              </a:rPr>
              <a:t>, </a:t>
            </a:r>
            <a:r>
              <a:rPr lang="fr-FR" dirty="0" err="1" smtClean="0">
                <a:latin typeface="Calibri" pitchFamily="34" charset="0"/>
              </a:rPr>
              <a:t>efficiency</a:t>
            </a:r>
            <a:r>
              <a:rPr lang="fr-FR" dirty="0">
                <a:latin typeface="Calibri" pitchFamily="34" charset="0"/>
              </a:rPr>
              <a:t>, </a:t>
            </a:r>
            <a:r>
              <a:rPr lang="fr-FR" dirty="0" smtClean="0">
                <a:latin typeface="Calibri" pitchFamily="34" charset="0"/>
              </a:rPr>
              <a:t>multi-source)</a:t>
            </a: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endParaRPr lang="fr-FR" dirty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 err="1">
                <a:latin typeface="Calibri" pitchFamily="34" charset="0"/>
              </a:rPr>
              <a:t>Complementary</a:t>
            </a:r>
            <a:r>
              <a:rPr lang="fr-FR" dirty="0">
                <a:latin typeface="Calibri" pitchFamily="34" charset="0"/>
              </a:rPr>
              <a:t> Solution to </a:t>
            </a:r>
            <a:r>
              <a:rPr lang="fr-FR" dirty="0" err="1">
                <a:latin typeface="Calibri" pitchFamily="34" charset="0"/>
              </a:rPr>
              <a:t>existing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Dev</a:t>
            </a:r>
            <a:r>
              <a:rPr lang="fr-FR" dirty="0">
                <a:latin typeface="Calibri" pitchFamily="34" charset="0"/>
              </a:rPr>
              <a:t> Management </a:t>
            </a:r>
            <a:r>
              <a:rPr lang="fr-FR" dirty="0" smtClean="0">
                <a:latin typeface="Calibri" pitchFamily="34" charset="0"/>
              </a:rPr>
              <a:t>(</a:t>
            </a:r>
            <a:r>
              <a:rPr lang="fr-FR" dirty="0" err="1" smtClean="0">
                <a:latin typeface="Calibri" pitchFamily="34" charset="0"/>
              </a:rPr>
              <a:t>e.g.OMA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>
                <a:latin typeface="Calibri" pitchFamily="34" charset="0"/>
              </a:rPr>
              <a:t>DM, BBF-TR 069 </a:t>
            </a:r>
            <a:r>
              <a:rPr lang="fr-FR" dirty="0" smtClean="0">
                <a:latin typeface="Calibri" pitchFamily="34" charset="0"/>
              </a:rPr>
              <a:t>) in </a:t>
            </a:r>
            <a:r>
              <a:rPr lang="fr-FR" dirty="0" err="1" smtClean="0">
                <a:latin typeface="Calibri" pitchFamily="34" charset="0"/>
              </a:rPr>
              <a:t>extending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>
                <a:latin typeface="Calibri" pitchFamily="34" charset="0"/>
              </a:rPr>
              <a:t>the range of </a:t>
            </a:r>
            <a:r>
              <a:rPr lang="fr-FR" dirty="0" err="1">
                <a:latin typeface="Calibri" pitchFamily="34" charset="0"/>
              </a:rPr>
              <a:t>devices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which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can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be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securely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managed</a:t>
            </a:r>
            <a:endParaRPr lang="fr-FR" dirty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endParaRPr lang="fr-FR" dirty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 err="1">
                <a:latin typeface="Calibri" pitchFamily="34" charset="0"/>
              </a:rPr>
              <a:t>Based</a:t>
            </a:r>
            <a:r>
              <a:rPr lang="fr-FR" dirty="0">
                <a:latin typeface="Calibri" pitchFamily="34" charset="0"/>
              </a:rPr>
              <a:t> on Open and </a:t>
            </a:r>
            <a:r>
              <a:rPr lang="fr-FR" dirty="0" err="1">
                <a:latin typeface="Calibri" pitchFamily="34" charset="0"/>
              </a:rPr>
              <a:t>Interoperable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Industry</a:t>
            </a:r>
            <a:r>
              <a:rPr lang="fr-FR" dirty="0">
                <a:latin typeface="Calibri" pitchFamily="34" charset="0"/>
              </a:rPr>
              <a:t> Standards</a:t>
            </a: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endParaRPr lang="fr-FR" dirty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>
                <a:latin typeface="Calibri" pitchFamily="34" charset="0"/>
              </a:rPr>
              <a:t>Extensible Data Model and open </a:t>
            </a:r>
            <a:r>
              <a:rPr lang="fr-FR" dirty="0" err="1" smtClean="0">
                <a:latin typeface="Calibri" pitchFamily="34" charset="0"/>
              </a:rPr>
              <a:t>naming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authority</a:t>
            </a:r>
            <a:r>
              <a:rPr lang="fr-FR" dirty="0" smtClean="0">
                <a:latin typeface="Calibri" pitchFamily="34" charset="0"/>
              </a:rPr>
              <a:t> for </a:t>
            </a:r>
            <a:r>
              <a:rPr lang="fr-FR" dirty="0" err="1" smtClean="0">
                <a:latin typeface="Calibri" pitchFamily="34" charset="0"/>
              </a:rPr>
              <a:t>Objects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registry</a:t>
            </a:r>
            <a:r>
              <a:rPr lang="fr-FR" dirty="0" smtClean="0">
                <a:latin typeface="Calibri" pitchFamily="34" charset="0"/>
              </a:rPr>
              <a:t> (OMNA),  </a:t>
            </a:r>
            <a:r>
              <a:rPr lang="fr-FR" dirty="0" err="1">
                <a:latin typeface="Calibri" pitchFamily="34" charset="0"/>
              </a:rPr>
              <a:t>provide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wide</a:t>
            </a:r>
            <a:r>
              <a:rPr lang="fr-FR" dirty="0">
                <a:latin typeface="Calibri" pitchFamily="34" charset="0"/>
              </a:rPr>
              <a:t> and </a:t>
            </a:r>
            <a:r>
              <a:rPr lang="fr-FR" dirty="0" err="1">
                <a:latin typeface="Calibri" pitchFamily="34" charset="0"/>
              </a:rPr>
              <a:t>easy</a:t>
            </a:r>
            <a:r>
              <a:rPr lang="fr-FR" dirty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access</a:t>
            </a:r>
            <a:r>
              <a:rPr lang="fr-FR" dirty="0">
                <a:latin typeface="Calibri" pitchFamily="34" charset="0"/>
              </a:rPr>
              <a:t> to </a:t>
            </a:r>
            <a:r>
              <a:rPr lang="fr-FR" dirty="0" err="1" smtClean="0">
                <a:latin typeface="Calibri" pitchFamily="34" charset="0"/>
              </a:rPr>
              <a:t>IoT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>
                <a:latin typeface="Calibri" pitchFamily="34" charset="0"/>
              </a:rPr>
              <a:t>industry</a:t>
            </a:r>
            <a:r>
              <a:rPr lang="fr-FR" dirty="0">
                <a:latin typeface="Calibri" pitchFamily="34" charset="0"/>
              </a:rPr>
              <a:t> </a:t>
            </a: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endParaRPr lang="fr-FR" dirty="0">
              <a:latin typeface="Calibri" pitchFamily="34" charset="0"/>
            </a:endParaRPr>
          </a:p>
          <a:p>
            <a:pPr marL="466344" lvl="1" indent="-285750">
              <a:spcBef>
                <a:spcPts val="0"/>
              </a:spcBef>
              <a:buFont typeface="Wingdings" charset="2"/>
              <a:buChar char="v"/>
            </a:pPr>
            <a:r>
              <a:rPr lang="fr-FR" dirty="0">
                <a:latin typeface="Calibri" pitchFamily="34" charset="0"/>
              </a:rPr>
              <a:t>A </a:t>
            </a:r>
            <a:r>
              <a:rPr lang="fr-FR" dirty="0" err="1">
                <a:latin typeface="Calibri" pitchFamily="34" charset="0"/>
              </a:rPr>
              <a:t>dynamic</a:t>
            </a:r>
            <a:r>
              <a:rPr lang="fr-FR" dirty="0">
                <a:latin typeface="Calibri" pitchFamily="34" charset="0"/>
              </a:rPr>
              <a:t>  </a:t>
            </a:r>
            <a:r>
              <a:rPr lang="fr-FR" dirty="0" smtClean="0">
                <a:latin typeface="Calibri" pitchFamily="34" charset="0"/>
              </a:rPr>
              <a:t>LwM2M </a:t>
            </a:r>
            <a:r>
              <a:rPr lang="fr-FR" dirty="0" err="1">
                <a:latin typeface="Calibri" pitchFamily="34" charset="0"/>
              </a:rPr>
              <a:t>ecosystem</a:t>
            </a:r>
            <a:r>
              <a:rPr lang="fr-FR" dirty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is being put in place by the community</a:t>
            </a:r>
            <a:r>
              <a:rPr lang="en-US" dirty="0"/>
              <a:t>  ….. </a:t>
            </a:r>
            <a:endParaRPr lang="fr-FR" dirty="0"/>
          </a:p>
          <a:p>
            <a:pPr marL="466344" lvl="1" indent="-285750">
              <a:buFont typeface="Wingdings" charset="2"/>
              <a:buChar char="v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libri" pitchFamily="34" charset="0"/>
              </a:rPr>
              <a:t>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Market 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Technologies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Benefits</a:t>
            </a: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Ecosystem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context</a:t>
            </a:r>
            <a:endParaRPr lang="en-US" sz="2800" dirty="0" smtClean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Useful references </a:t>
            </a:r>
          </a:p>
          <a:p>
            <a:pPr marL="0" indent="0" defTabSz="914400">
              <a:lnSpc>
                <a:spcPct val="80000"/>
              </a:lnSpc>
              <a:buNone/>
            </a:pPr>
            <a:endParaRPr lang="en-US" sz="28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18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821966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 ECOSYSTEM (1/2)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2399" y="1698630"/>
            <a:ext cx="8991601" cy="459105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fr-FR" sz="1800" dirty="0" smtClean="0">
                <a:latin typeface="Calibri" pitchFamily="34" charset="0"/>
              </a:rPr>
              <a:t>LwM2M </a:t>
            </a:r>
            <a:r>
              <a:rPr lang="fr-FR" sz="1800" dirty="0" err="1" smtClean="0">
                <a:latin typeface="Calibri" pitchFamily="34" charset="0"/>
              </a:rPr>
              <a:t>ecosystem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is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growing</a:t>
            </a:r>
            <a:endParaRPr lang="fr-FR" sz="1800" dirty="0" smtClean="0">
              <a:latin typeface="Calibri" pitchFamily="34" charset="0"/>
            </a:endParaRPr>
          </a:p>
          <a:p>
            <a:pPr lvl="1">
              <a:spcBef>
                <a:spcPts val="984"/>
              </a:spcBef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IPSO Alliance </a:t>
            </a:r>
            <a:r>
              <a:rPr lang="fr-FR" dirty="0" err="1" smtClean="0">
                <a:latin typeface="Calibri" pitchFamily="34" charset="0"/>
              </a:rPr>
              <a:t>is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defining</a:t>
            </a:r>
            <a:r>
              <a:rPr lang="fr-FR" dirty="0" smtClean="0">
                <a:latin typeface="Calibri" pitchFamily="34" charset="0"/>
              </a:rPr>
              <a:t> LwM2M </a:t>
            </a:r>
            <a:r>
              <a:rPr lang="fr-FR" dirty="0" err="1" smtClean="0">
                <a:latin typeface="Calibri" pitchFamily="34" charset="0"/>
              </a:rPr>
              <a:t>objects</a:t>
            </a:r>
            <a:r>
              <a:rPr lang="fr-FR" dirty="0" smtClean="0">
                <a:latin typeface="Calibri" pitchFamily="34" charset="0"/>
              </a:rPr>
              <a:t> for smart city/building applications</a:t>
            </a:r>
          </a:p>
          <a:p>
            <a:pPr lvl="1">
              <a:spcBef>
                <a:spcPts val="984"/>
              </a:spcBef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OMA DM has </a:t>
            </a:r>
            <a:r>
              <a:rPr lang="fr-FR" dirty="0" err="1" smtClean="0">
                <a:latin typeface="Calibri" pitchFamily="34" charset="0"/>
              </a:rPr>
              <a:t>added</a:t>
            </a:r>
            <a:r>
              <a:rPr lang="fr-FR" dirty="0" smtClean="0">
                <a:latin typeface="Calibri" pitchFamily="34" charset="0"/>
              </a:rPr>
              <a:t> new </a:t>
            </a:r>
            <a:r>
              <a:rPr lang="fr-FR" dirty="0" err="1" smtClean="0">
                <a:latin typeface="Calibri" pitchFamily="34" charset="0"/>
              </a:rPr>
              <a:t>functionalities</a:t>
            </a:r>
            <a:r>
              <a:rPr lang="fr-FR" dirty="0" smtClean="0">
                <a:latin typeface="Calibri" pitchFamily="34" charset="0"/>
              </a:rPr>
              <a:t>/</a:t>
            </a:r>
            <a:r>
              <a:rPr lang="fr-FR" dirty="0" err="1" smtClean="0">
                <a:latin typeface="Calibri" pitchFamily="34" charset="0"/>
              </a:rPr>
              <a:t>Objects</a:t>
            </a:r>
            <a:r>
              <a:rPr lang="fr-FR" dirty="0" smtClean="0">
                <a:latin typeface="Calibri" pitchFamily="34" charset="0"/>
              </a:rPr>
              <a:t> to LwM2M TS 1.0 </a:t>
            </a:r>
            <a:r>
              <a:rPr lang="fr-FR" dirty="0" err="1" smtClean="0">
                <a:latin typeface="Calibri" pitchFamily="34" charset="0"/>
              </a:rPr>
              <a:t>Enabler</a:t>
            </a:r>
            <a:r>
              <a:rPr lang="fr-FR" dirty="0" smtClean="0">
                <a:latin typeface="Calibri" pitchFamily="34" charset="0"/>
              </a:rPr>
              <a:t>  (</a:t>
            </a:r>
            <a:r>
              <a:rPr lang="en-US" dirty="0" smtClean="0">
                <a:latin typeface="Calibri" pitchFamily="34" charset="0"/>
              </a:rPr>
              <a:t>Connectivity, Wipe and Lock, Software </a:t>
            </a:r>
            <a:r>
              <a:rPr lang="en-US" dirty="0" err="1" smtClean="0">
                <a:latin typeface="Calibri" pitchFamily="34" charset="0"/>
              </a:rPr>
              <a:t>Mgnt</a:t>
            </a:r>
            <a:r>
              <a:rPr lang="en-US" dirty="0" smtClean="0">
                <a:latin typeface="Calibri" pitchFamily="34" charset="0"/>
              </a:rPr>
              <a:t>, Device Capability </a:t>
            </a:r>
            <a:r>
              <a:rPr lang="en-US" dirty="0" err="1" smtClean="0">
                <a:latin typeface="Calibri" pitchFamily="34" charset="0"/>
              </a:rPr>
              <a:t>Mgmt</a:t>
            </a:r>
            <a:r>
              <a:rPr lang="fr-FR" dirty="0" smtClean="0">
                <a:latin typeface="Calibri" pitchFamily="34" charset="0"/>
              </a:rPr>
              <a:t>)</a:t>
            </a:r>
          </a:p>
          <a:p>
            <a:pPr lvl="1">
              <a:spcBef>
                <a:spcPts val="984"/>
              </a:spcBef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Eclipse </a:t>
            </a:r>
            <a:r>
              <a:rPr lang="fr-FR" dirty="0" err="1" smtClean="0">
                <a:latin typeface="Calibri" pitchFamily="34" charset="0"/>
              </a:rPr>
              <a:t>Foundation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is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providing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two</a:t>
            </a:r>
            <a:r>
              <a:rPr lang="fr-FR" dirty="0" smtClean="0">
                <a:latin typeface="Calibri" pitchFamily="34" charset="0"/>
              </a:rPr>
              <a:t> LwM2M open source </a:t>
            </a:r>
            <a:r>
              <a:rPr lang="fr-FR" dirty="0" err="1" smtClean="0">
                <a:latin typeface="Calibri" pitchFamily="34" charset="0"/>
              </a:rPr>
              <a:t>projects</a:t>
            </a:r>
            <a:r>
              <a:rPr lang="fr-FR" dirty="0" smtClean="0">
                <a:latin typeface="Calibri" pitchFamily="34" charset="0"/>
              </a:rPr>
              <a:t> (</a:t>
            </a:r>
            <a:r>
              <a:rPr lang="en-US" altLang="en-US" dirty="0" err="1" smtClean="0">
                <a:solidFill>
                  <a:srgbClr val="003300"/>
                </a:solidFill>
                <a:latin typeface="Calibri" pitchFamily="34" charset="0"/>
                <a:hlinkClick r:id="rId3"/>
              </a:rPr>
              <a:t>Wakaama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, </a:t>
            </a:r>
            <a:r>
              <a:rPr lang="en-US" altLang="en-US" dirty="0" err="1" smtClean="0">
                <a:solidFill>
                  <a:srgbClr val="003300"/>
                </a:solidFill>
                <a:latin typeface="Calibri" pitchFamily="34" charset="0"/>
                <a:hlinkClick r:id="rId4"/>
              </a:rPr>
              <a:t>Leshan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fr-FR" dirty="0" smtClean="0">
              <a:latin typeface="Calibri" pitchFamily="34" charset="0"/>
            </a:endParaRPr>
          </a:p>
          <a:p>
            <a:pPr lvl="1">
              <a:spcBef>
                <a:spcPts val="984"/>
              </a:spcBef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OMA </a:t>
            </a:r>
            <a:r>
              <a:rPr lang="fr-FR" dirty="0" err="1" smtClean="0">
                <a:latin typeface="Calibri" pitchFamily="34" charset="0"/>
              </a:rPr>
              <a:t>is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developping</a:t>
            </a:r>
            <a:r>
              <a:rPr lang="fr-FR" dirty="0" smtClean="0">
                <a:latin typeface="Calibri" pitchFamily="34" charset="0"/>
              </a:rPr>
              <a:t> a test suite for </a:t>
            </a:r>
            <a:r>
              <a:rPr lang="fr-FR" dirty="0" err="1" smtClean="0">
                <a:latin typeface="Calibri" pitchFamily="34" charset="0"/>
              </a:rPr>
              <a:t>interoperability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purpose</a:t>
            </a:r>
            <a:endParaRPr lang="fr-FR" dirty="0" smtClean="0">
              <a:latin typeface="Calibri" pitchFamily="34" charset="0"/>
            </a:endParaRPr>
          </a:p>
          <a:p>
            <a:pPr lvl="1">
              <a:spcBef>
                <a:spcPts val="984"/>
              </a:spcBef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OMA  LwM2M  Plug Test </a:t>
            </a:r>
            <a:r>
              <a:rPr lang="fr-FR" dirty="0" err="1" smtClean="0">
                <a:latin typeface="Calibri" pitchFamily="34" charset="0"/>
              </a:rPr>
              <a:t>event</a:t>
            </a:r>
            <a:endParaRPr lang="fr-FR" dirty="0" smtClean="0">
              <a:latin typeface="Calibri" pitchFamily="34" charset="0"/>
            </a:endParaRPr>
          </a:p>
          <a:p>
            <a:pPr lvl="2">
              <a:lnSpc>
                <a:spcPct val="120000"/>
              </a:lnSpc>
              <a:spcBef>
                <a:spcPts val="384"/>
              </a:spcBef>
              <a:buFont typeface="Wingdings" pitchFamily="2" charset="2"/>
              <a:buChar char="§"/>
            </a:pPr>
            <a:r>
              <a:rPr lang="fr-FR" sz="1800" dirty="0" smtClean="0">
                <a:latin typeface="Calibri" pitchFamily="34" charset="0"/>
              </a:rPr>
              <a:t>a first </a:t>
            </a:r>
            <a:r>
              <a:rPr lang="fr-FR" sz="1800" dirty="0" err="1" smtClean="0">
                <a:latin typeface="Calibri" pitchFamily="34" charset="0"/>
              </a:rPr>
              <a:t>event</a:t>
            </a:r>
            <a:r>
              <a:rPr lang="fr-FR" sz="1800" dirty="0" smtClean="0">
                <a:latin typeface="Calibri" pitchFamily="34" charset="0"/>
              </a:rPr>
              <a:t> has been </a:t>
            </a:r>
            <a:r>
              <a:rPr lang="fr-FR" sz="1800" dirty="0" err="1" smtClean="0">
                <a:latin typeface="Calibri" pitchFamily="34" charset="0"/>
              </a:rPr>
              <a:t>held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with</a:t>
            </a:r>
            <a:r>
              <a:rPr lang="fr-FR" sz="1800" dirty="0" smtClean="0">
                <a:latin typeface="Calibri" pitchFamily="34" charset="0"/>
              </a:rPr>
              <a:t> ETSI and IPSO Alliance in </a:t>
            </a:r>
            <a:r>
              <a:rPr lang="fr-FR" sz="1800" dirty="0" err="1" smtClean="0">
                <a:latin typeface="Calibri" pitchFamily="34" charset="0"/>
              </a:rPr>
              <a:t>Nov</a:t>
            </a:r>
            <a:r>
              <a:rPr lang="fr-FR" sz="1800" dirty="0" smtClean="0">
                <a:latin typeface="Calibri" pitchFamily="34" charset="0"/>
              </a:rPr>
              <a:t> 2013 in Las Vegas</a:t>
            </a:r>
          </a:p>
          <a:p>
            <a:pPr lvl="2">
              <a:lnSpc>
                <a:spcPct val="120000"/>
              </a:lnSpc>
              <a:spcBef>
                <a:spcPts val="384"/>
              </a:spcBef>
              <a:buFont typeface="Wingdings" pitchFamily="2" charset="2"/>
              <a:buChar char="§"/>
            </a:pPr>
            <a:r>
              <a:rPr lang="fr-FR" sz="1800" dirty="0" smtClean="0">
                <a:latin typeface="Calibri" pitchFamily="34" charset="0"/>
              </a:rPr>
              <a:t>the second </a:t>
            </a:r>
            <a:r>
              <a:rPr lang="fr-FR" sz="1800" dirty="0" err="1" smtClean="0">
                <a:latin typeface="Calibri" pitchFamily="34" charset="0"/>
              </a:rPr>
              <a:t>event</a:t>
            </a:r>
            <a:r>
              <a:rPr lang="fr-FR" sz="1800" dirty="0" smtClean="0">
                <a:latin typeface="Calibri" pitchFamily="34" charset="0"/>
              </a:rPr>
              <a:t>  </a:t>
            </a:r>
            <a:r>
              <a:rPr lang="fr-FR" sz="1800" dirty="0" err="1" smtClean="0">
                <a:latin typeface="Calibri" pitchFamily="34" charset="0"/>
              </a:rPr>
              <a:t>took</a:t>
            </a:r>
            <a:r>
              <a:rPr lang="fr-FR" sz="1800" dirty="0" smtClean="0">
                <a:latin typeface="Calibri" pitchFamily="34" charset="0"/>
              </a:rPr>
              <a:t> place  2015, Jan 26-29</a:t>
            </a:r>
            <a:r>
              <a:rPr lang="fr-FR" sz="1800" baseline="30000" dirty="0" smtClean="0">
                <a:latin typeface="Calibri" pitchFamily="34" charset="0"/>
              </a:rPr>
              <a:t>th</a:t>
            </a:r>
            <a:r>
              <a:rPr lang="fr-FR" sz="1800" dirty="0" smtClean="0">
                <a:latin typeface="Calibri" pitchFamily="34" charset="0"/>
              </a:rPr>
              <a:t> in </a:t>
            </a:r>
            <a:r>
              <a:rPr lang="fr-FR" sz="1800" dirty="0" err="1" smtClean="0">
                <a:latin typeface="Calibri" pitchFamily="34" charset="0"/>
              </a:rPr>
              <a:t>Dusseldorf</a:t>
            </a:r>
            <a:r>
              <a:rPr lang="fr-FR" sz="1800" dirty="0" smtClean="0">
                <a:latin typeface="Calibri" pitchFamily="34" charset="0"/>
              </a:rPr>
              <a:t>, GERMANY</a:t>
            </a:r>
          </a:p>
          <a:p>
            <a:pPr lvl="2">
              <a:lnSpc>
                <a:spcPct val="120000"/>
              </a:lnSpc>
              <a:spcBef>
                <a:spcPts val="384"/>
              </a:spcBef>
              <a:buFont typeface="Wingdings" pitchFamily="2" charset="2"/>
              <a:buChar char="§"/>
            </a:pPr>
            <a:r>
              <a:rPr lang="fr-FR" sz="1800" dirty="0" smtClean="0">
                <a:latin typeface="Calibri" pitchFamily="34" charset="0"/>
              </a:rPr>
              <a:t>a </a:t>
            </a:r>
            <a:r>
              <a:rPr lang="fr-FR" sz="1800" dirty="0" err="1" smtClean="0">
                <a:latin typeface="Calibri" pitchFamily="34" charset="0"/>
              </a:rPr>
              <a:t>third</a:t>
            </a:r>
            <a:r>
              <a:rPr lang="fr-FR" sz="1800" dirty="0" smtClean="0">
                <a:latin typeface="Calibri" pitchFamily="34" charset="0"/>
              </a:rPr>
              <a:t>  </a:t>
            </a:r>
            <a:r>
              <a:rPr lang="fr-FR" sz="1800" dirty="0" err="1" smtClean="0">
                <a:latin typeface="Calibri" pitchFamily="34" charset="0"/>
              </a:rPr>
              <a:t>event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is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likely</a:t>
            </a:r>
            <a:r>
              <a:rPr lang="fr-FR" sz="1800" dirty="0" smtClean="0">
                <a:latin typeface="Calibri" pitchFamily="34" charset="0"/>
              </a:rPr>
              <a:t>  to </a:t>
            </a:r>
            <a:r>
              <a:rPr lang="fr-FR" sz="1800" dirty="0" err="1" smtClean="0">
                <a:latin typeface="Calibri" pitchFamily="34" charset="0"/>
              </a:rPr>
              <a:t>occur</a:t>
            </a:r>
            <a:r>
              <a:rPr lang="fr-FR" sz="1800" dirty="0" smtClean="0">
                <a:latin typeface="Calibri" pitchFamily="34" charset="0"/>
              </a:rPr>
              <a:t> end of 2015</a:t>
            </a:r>
          </a:p>
          <a:p>
            <a:pPr lvl="1">
              <a:lnSpc>
                <a:spcPct val="120000"/>
              </a:lnSpc>
              <a:spcBef>
                <a:spcPts val="984"/>
              </a:spcBef>
              <a:buFont typeface="Wingdings" charset="2"/>
              <a:buChar char="Ø"/>
            </a:pPr>
            <a:r>
              <a:rPr lang="fr-FR" dirty="0" smtClean="0">
                <a:latin typeface="Calibri" pitchFamily="34" charset="0"/>
              </a:rPr>
              <a:t>OMA  public </a:t>
            </a:r>
            <a:r>
              <a:rPr lang="fr-FR" dirty="0" err="1" smtClean="0">
                <a:latin typeface="Calibri" pitchFamily="34" charset="0"/>
              </a:rPr>
              <a:t>available</a:t>
            </a:r>
            <a:r>
              <a:rPr lang="fr-FR" dirty="0" smtClean="0">
                <a:latin typeface="Calibri" pitchFamily="34" charset="0"/>
              </a:rPr>
              <a:t> portal for </a:t>
            </a:r>
            <a:r>
              <a:rPr lang="fr-FR" dirty="0" err="1" smtClean="0">
                <a:latin typeface="Calibri" pitchFamily="34" charset="0"/>
              </a:rPr>
              <a:t>supporting</a:t>
            </a:r>
            <a:r>
              <a:rPr lang="fr-FR" dirty="0" smtClean="0">
                <a:latin typeface="Calibri" pitchFamily="34" charset="0"/>
              </a:rPr>
              <a:t> the LwM2M </a:t>
            </a:r>
            <a:r>
              <a:rPr lang="fr-FR" dirty="0" err="1" smtClean="0">
                <a:latin typeface="Calibri" pitchFamily="34" charset="0"/>
              </a:rPr>
              <a:t>developer’s</a:t>
            </a:r>
            <a:r>
              <a:rPr lang="fr-FR" dirty="0" smtClean="0">
                <a:latin typeface="Calibri" pitchFamily="34" charset="0"/>
              </a:rPr>
              <a:t> </a:t>
            </a:r>
            <a:r>
              <a:rPr lang="fr-FR" dirty="0" err="1" smtClean="0">
                <a:latin typeface="Calibri" pitchFamily="34" charset="0"/>
              </a:rPr>
              <a:t>community</a:t>
            </a:r>
            <a:r>
              <a:rPr lang="fr-FR" dirty="0" smtClean="0">
                <a:latin typeface="Calibri" pitchFamily="34" charset="0"/>
              </a:rPr>
              <a:t>   </a:t>
            </a:r>
          </a:p>
          <a:p>
            <a:pPr>
              <a:buNone/>
            </a:pPr>
            <a:endParaRPr lang="fr-FR" sz="1600" dirty="0" smtClean="0"/>
          </a:p>
          <a:p>
            <a:pPr>
              <a:buNone/>
            </a:pPr>
            <a:endParaRPr lang="fr-FR" sz="1600" dirty="0"/>
          </a:p>
        </p:txBody>
      </p:sp>
      <p:sp>
        <p:nvSpPr>
          <p:cNvPr id="5" name="Right Arrow 4"/>
          <p:cNvSpPr/>
          <p:nvPr/>
        </p:nvSpPr>
        <p:spPr>
          <a:xfrm>
            <a:off x="7934325" y="6346828"/>
            <a:ext cx="752475" cy="374648"/>
          </a:xfrm>
          <a:prstGeom prst="rightArrow">
            <a:avLst>
              <a:gd name="adj1" fmla="val 50000"/>
              <a:gd name="adj2" fmla="val 4661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solidFill>
                  <a:schemeClr val="accent2">
                    <a:lumMod val="75000"/>
                  </a:schemeClr>
                </a:solidFill>
              </a:rPr>
              <a:t>Focus</a:t>
            </a:r>
            <a:endParaRPr lang="fr-FR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906631"/>
            <a:ext cx="8229600" cy="62478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 ECOSYSTEM (2/2)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-50554" y="1379014"/>
            <a:ext cx="6773091" cy="536045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1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FOCUS </a:t>
            </a:r>
            <a:r>
              <a:rPr lang="en-US" altLang="en-US" sz="1600" dirty="0" smtClean="0">
                <a:latin typeface="Calibri" pitchFamily="34" charset="0"/>
              </a:rPr>
              <a:t>: OMA is proposing  a web site  (opened end of 2014)</a:t>
            </a:r>
            <a:endParaRPr lang="en-US" altLang="en-US" sz="1600" dirty="0" smtClean="0">
              <a:solidFill>
                <a:srgbClr val="003300"/>
              </a:solidFill>
              <a:latin typeface="Calibri" pitchFamily="34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v"/>
              <a:defRPr/>
            </a:pPr>
            <a:endParaRPr lang="en-US" altLang="en-US" sz="1600" dirty="0" smtClean="0">
              <a:solidFill>
                <a:srgbClr val="003300"/>
              </a:solidFill>
              <a:latin typeface="Calibri" pitchFamily="34" charset="0"/>
            </a:endParaRPr>
          </a:p>
          <a:p>
            <a:pPr marL="285750" indent="-285750">
              <a:spcBef>
                <a:spcPts val="600"/>
              </a:spcBef>
              <a:buFont typeface="Wingdings" charset="2"/>
              <a:buChar char="v"/>
              <a:defRPr/>
            </a:pPr>
            <a:r>
              <a:rPr lang="en-US" altLang="en-US" sz="1600" dirty="0" smtClean="0">
                <a:solidFill>
                  <a:srgbClr val="003300"/>
                </a:solidFill>
                <a:latin typeface="Calibri" pitchFamily="34" charset="0"/>
              </a:rPr>
              <a:t>   </a:t>
            </a:r>
            <a:r>
              <a:rPr lang="en-US" altLang="en-US" sz="1600" u="sng" dirty="0" smtClean="0">
                <a:solidFill>
                  <a:srgbClr val="003300"/>
                </a:solidFill>
                <a:latin typeface="Calibri" pitchFamily="34" charset="0"/>
              </a:rPr>
              <a:t>OMA Developer </a:t>
            </a:r>
            <a:r>
              <a:rPr lang="en-US" altLang="en-US" sz="1600" u="sng" dirty="0" err="1" smtClean="0">
                <a:solidFill>
                  <a:srgbClr val="003300"/>
                </a:solidFill>
                <a:latin typeface="Calibri" pitchFamily="34" charset="0"/>
              </a:rPr>
              <a:t>ToolKit</a:t>
            </a:r>
            <a:r>
              <a:rPr lang="en-US" altLang="en-US" sz="1600" u="sng" dirty="0" smtClean="0">
                <a:solidFill>
                  <a:srgbClr val="003300"/>
                </a:solidFill>
                <a:latin typeface="Calibri" pitchFamily="34" charset="0"/>
              </a:rPr>
              <a:t> main content</a:t>
            </a:r>
            <a:endParaRPr lang="en-US" altLang="en-US" sz="1600" dirty="0" smtClean="0">
              <a:solidFill>
                <a:srgbClr val="003300"/>
              </a:solidFill>
              <a:latin typeface="Calibri" pitchFamily="34" charset="0"/>
            </a:endParaRPr>
          </a:p>
          <a:p>
            <a:pPr marL="990600" lvl="2" indent="-361950">
              <a:spcBef>
                <a:spcPts val="600"/>
              </a:spcBef>
              <a:buFont typeface="Wingdings" charset="2"/>
              <a:buChar char="Ø"/>
              <a:defRPr/>
            </a:pPr>
            <a:r>
              <a:rPr lang="en-US" altLang="en-US" b="1" dirty="0" smtClean="0">
                <a:solidFill>
                  <a:srgbClr val="003300"/>
                </a:solidFill>
                <a:latin typeface="Calibri" pitchFamily="34" charset="0"/>
              </a:rPr>
              <a:t>LwM2M Technical Specifications 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 :Web based documents</a:t>
            </a:r>
          </a:p>
          <a:p>
            <a:pPr marL="990600" lvl="2" indent="-361950">
              <a:spcBef>
                <a:spcPts val="600"/>
              </a:spcBef>
              <a:buFont typeface="Wingdings" charset="2"/>
              <a:buChar char="Ø"/>
              <a:defRPr/>
            </a:pPr>
            <a:r>
              <a:rPr lang="en-US" altLang="en-US" b="1" dirty="0" smtClean="0">
                <a:solidFill>
                  <a:srgbClr val="003300"/>
                </a:solidFill>
                <a:latin typeface="Calibri" pitchFamily="34" charset="0"/>
              </a:rPr>
              <a:t>LwM2M Enabler Tutorial</a:t>
            </a:r>
          </a:p>
          <a:p>
            <a:pPr lvl="2" indent="-295275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Simulates Client and Server functions</a:t>
            </a:r>
          </a:p>
          <a:p>
            <a:pPr lvl="2" indent="-295275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Helps to analyze and modify  Client/Server messages exchanges</a:t>
            </a:r>
          </a:p>
          <a:p>
            <a:pPr lvl="2" indent="-295275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Client side is under development. (End of Dec 2014)</a:t>
            </a:r>
          </a:p>
          <a:p>
            <a:pPr marL="990600" lvl="2" indent="-361950">
              <a:spcBef>
                <a:spcPts val="600"/>
              </a:spcBef>
              <a:buFont typeface="Wingdings" charset="2"/>
              <a:buChar char="Ø"/>
              <a:defRPr/>
            </a:pPr>
            <a:r>
              <a:rPr lang="en-US" altLang="en-US" b="1" dirty="0" smtClean="0">
                <a:solidFill>
                  <a:srgbClr val="003300"/>
                </a:solidFill>
                <a:latin typeface="Calibri" pitchFamily="34" charset="0"/>
              </a:rPr>
              <a:t>Object Registration &amp; Object Editor 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  <a:hlinkClick r:id="rId3"/>
              </a:rPr>
              <a:t>OMNA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) </a:t>
            </a:r>
          </a:p>
          <a:p>
            <a:pPr marL="990600" lvl="2" indent="-361950">
              <a:spcBef>
                <a:spcPts val="600"/>
              </a:spcBef>
              <a:buFont typeface="Wingdings" charset="2"/>
              <a:buChar char="Ø"/>
              <a:defRPr/>
            </a:pPr>
            <a:r>
              <a:rPr lang="en-US" altLang="en-US" b="1" dirty="0" smtClean="0">
                <a:solidFill>
                  <a:srgbClr val="003300"/>
                </a:solidFill>
                <a:latin typeface="Calibri" pitchFamily="34" charset="0"/>
              </a:rPr>
              <a:t>Editor tool t</a:t>
            </a: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o construct  DM-MO as well as LwM2M Objects &amp; Resources (end of Dec 2014)</a:t>
            </a:r>
          </a:p>
          <a:p>
            <a:pPr marL="990600" lvl="2" indent="-361950">
              <a:spcBef>
                <a:spcPts val="600"/>
              </a:spcBef>
              <a:buFont typeface="Wingdings" charset="2"/>
              <a:buChar char="Ø"/>
              <a:defRPr/>
            </a:pPr>
            <a:r>
              <a:rPr lang="en-US" altLang="en-US" b="1" dirty="0" smtClean="0">
                <a:solidFill>
                  <a:srgbClr val="003300"/>
                </a:solidFill>
                <a:latin typeface="Calibri" pitchFamily="34" charset="0"/>
              </a:rPr>
              <a:t>Lab Kit </a:t>
            </a:r>
          </a:p>
          <a:p>
            <a:pPr lvl="2" indent="-295275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altLang="en-US" sz="1500" dirty="0" smtClean="0">
                <a:solidFill>
                  <a:srgbClr val="003300"/>
                </a:solidFill>
                <a:latin typeface="Calibri" pitchFamily="34" charset="0"/>
              </a:rPr>
              <a:t>Provides a list of platforms supporting OMA LwM2M Client</a:t>
            </a:r>
          </a:p>
          <a:p>
            <a:pPr lvl="2" indent="-295275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altLang="en-US" sz="1500" dirty="0" smtClean="0">
                <a:solidFill>
                  <a:srgbClr val="003300"/>
                </a:solidFill>
                <a:latin typeface="Calibri" pitchFamily="34" charset="0"/>
              </a:rPr>
              <a:t>Basic examples  dedicated for a given platform</a:t>
            </a:r>
          </a:p>
          <a:p>
            <a:pPr lvl="1" indent="-342900">
              <a:spcBef>
                <a:spcPts val="600"/>
              </a:spcBef>
              <a:buFont typeface="Wingdings" charset="2"/>
              <a:buChar char="Ø"/>
              <a:defRPr/>
            </a:pPr>
            <a:r>
              <a:rPr lang="en-US" altLang="en-US" sz="1600" b="1" dirty="0" smtClean="0">
                <a:solidFill>
                  <a:srgbClr val="003300"/>
                </a:solidFill>
                <a:latin typeface="Calibri" pitchFamily="34" charset="0"/>
              </a:rPr>
              <a:t>LwM2M Test Server</a:t>
            </a:r>
            <a:r>
              <a:rPr lang="en-US" altLang="en-US" sz="1600" dirty="0" smtClean="0">
                <a:solidFill>
                  <a:srgbClr val="003300"/>
                </a:solidFill>
                <a:latin typeface="Calibri" pitchFamily="34" charset="0"/>
              </a:rPr>
              <a:t>: </a:t>
            </a:r>
            <a:r>
              <a:rPr lang="en-US" altLang="en-US" sz="1600" dirty="0" smtClean="0">
                <a:latin typeface="Calibri" pitchFamily="34" charset="0"/>
                <a:hlinkClick r:id="rId4"/>
              </a:rPr>
              <a:t>Sandbox</a:t>
            </a:r>
            <a:r>
              <a:rPr lang="en-US" altLang="en-US" sz="1600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</a:p>
          <a:p>
            <a:pPr lvl="2" indent="-295275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altLang="en-US" dirty="0" smtClean="0">
                <a:solidFill>
                  <a:srgbClr val="003300"/>
                </a:solidFill>
                <a:latin typeface="Calibri" pitchFamily="34" charset="0"/>
              </a:rPr>
              <a:t>This LwM2M  Test server is maintained and provided by the Eclipse Foundation</a:t>
            </a:r>
          </a:p>
          <a:p>
            <a:pPr>
              <a:buNone/>
            </a:pPr>
            <a:endParaRPr lang="fr-FR" sz="18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579" y="1531411"/>
            <a:ext cx="2522473" cy="173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8674" y="4538133"/>
            <a:ext cx="3037590" cy="103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6853237" y="3353060"/>
            <a:ext cx="2070629" cy="44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727" tIns="39863" rIns="79727" bIns="39863">
            <a:spAutoFit/>
          </a:bodyPr>
          <a:lstStyle>
            <a:lvl1pPr>
              <a:defRPr sz="2600">
                <a:solidFill>
                  <a:srgbClr val="000066"/>
                </a:solidFill>
                <a:latin typeface="Arial Narrow" charset="0"/>
                <a:ea typeface="ＭＳ Ｐゴシック" charset="0"/>
              </a:defRPr>
            </a:lvl1pPr>
            <a:lvl2pPr marL="742950" indent="-285750">
              <a:defRPr sz="2200">
                <a:solidFill>
                  <a:srgbClr val="480024"/>
                </a:solidFill>
                <a:latin typeface="Arial Narrow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rgbClr val="0B2200"/>
                </a:solidFill>
                <a:latin typeface="Arial Narrow" charset="0"/>
                <a:ea typeface="ＭＳ Ｐゴシック" charset="0"/>
              </a:defRPr>
            </a:lvl3pPr>
            <a:lvl4pPr marL="1600200" indent="-228600">
              <a:defRPr>
                <a:solidFill>
                  <a:srgbClr val="543800"/>
                </a:solidFill>
                <a:latin typeface="Arial Narrow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5pPr>
            <a:lvl6pPr marL="25146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6pPr>
            <a:lvl7pPr marL="29718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7pPr>
            <a:lvl8pPr marL="34290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8pPr>
            <a:lvl9pPr marL="3886200" indent="-228600">
              <a:defRPr sz="1600">
                <a:solidFill>
                  <a:srgbClr val="330066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 sz="12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MS PGothic" charset="0"/>
                <a:cs typeface="MS PGothic" charset="0"/>
              </a:rPr>
              <a:t>OMA Developer </a:t>
            </a:r>
            <a:r>
              <a:rPr lang="en-GB" sz="1200" i="1" dirty="0" err="1" smtClean="0">
                <a:solidFill>
                  <a:schemeClr val="accent2">
                    <a:lumMod val="75000"/>
                  </a:schemeClr>
                </a:solidFill>
                <a:latin typeface="Arial" charset="0"/>
                <a:ea typeface="MS PGothic" charset="0"/>
                <a:cs typeface="MS PGothic" charset="0"/>
              </a:rPr>
              <a:t>ToolKit</a:t>
            </a:r>
            <a:r>
              <a:rPr lang="en-GB" sz="1200" i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ea typeface="MS PGothic" charset="0"/>
                <a:cs typeface="MS PGothic" charset="0"/>
              </a:rPr>
              <a:t>  </a:t>
            </a:r>
            <a:r>
              <a:rPr lang="en-GB" sz="12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MS PGothic" charset="0"/>
                <a:cs typeface="MS PGothic" charset="0"/>
              </a:rPr>
              <a:t>web site</a:t>
            </a:r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libri" pitchFamily="34" charset="0"/>
              </a:rPr>
              <a:t>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Market 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Technologies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Benefits</a:t>
            </a: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Ecosystem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 M2M context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Useful references </a:t>
            </a:r>
          </a:p>
          <a:p>
            <a:pPr marL="0" indent="0" defTabSz="914400">
              <a:lnSpc>
                <a:spcPct val="80000"/>
              </a:lnSpc>
              <a:buNone/>
            </a:pPr>
            <a:endParaRPr lang="en-US" sz="28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18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751509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 in M2M Context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98001" y="1480000"/>
            <a:ext cx="8726016" cy="48763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1800" dirty="0" smtClean="0">
                <a:latin typeface="Calibri" pitchFamily="34" charset="0"/>
              </a:rPr>
              <a:t>OMA has joined oneM2M as a Partner Type 2  (Sept 2012)</a:t>
            </a:r>
          </a:p>
          <a:p>
            <a:pPr>
              <a:buFont typeface="Wingdings" pitchFamily="2" charset="2"/>
              <a:buChar char="v"/>
            </a:pPr>
            <a:r>
              <a:rPr lang="fr-FR" sz="1800" dirty="0" smtClean="0">
                <a:latin typeface="Calibri" pitchFamily="34" charset="0"/>
              </a:rPr>
              <a:t>oneM2M uses </a:t>
            </a:r>
            <a:r>
              <a:rPr lang="fr-FR" sz="1800" dirty="0" err="1" smtClean="0">
                <a:latin typeface="Calibri" pitchFamily="34" charset="0"/>
              </a:rPr>
              <a:t>existing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Dev</a:t>
            </a:r>
            <a:r>
              <a:rPr lang="fr-FR" sz="1800" dirty="0" smtClean="0">
                <a:latin typeface="Calibri" pitchFamily="34" charset="0"/>
              </a:rPr>
              <a:t> </a:t>
            </a:r>
            <a:r>
              <a:rPr lang="fr-FR" sz="1800" dirty="0" err="1" smtClean="0">
                <a:latin typeface="Calibri" pitchFamily="34" charset="0"/>
              </a:rPr>
              <a:t>Mgnt</a:t>
            </a:r>
            <a:r>
              <a:rPr lang="fr-FR" sz="1800" dirty="0" smtClean="0">
                <a:latin typeface="Calibri" pitchFamily="34" charset="0"/>
              </a:rPr>
              <a:t> Technologies : </a:t>
            </a:r>
            <a:r>
              <a:rPr lang="fr-FR" sz="1700" dirty="0" smtClean="0">
                <a:latin typeface="Calibri" pitchFamily="34" charset="0"/>
              </a:rPr>
              <a:t>BBF TR-069 , OMA DM &amp; </a:t>
            </a:r>
            <a:r>
              <a:rPr lang="fr-FR" sz="1700" dirty="0" smtClean="0">
                <a:solidFill>
                  <a:srgbClr val="FF0000"/>
                </a:solidFill>
                <a:latin typeface="Calibri" pitchFamily="34" charset="0"/>
              </a:rPr>
              <a:t>OMA  LwM2M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smtClean="0">
                <a:latin typeface="Calibri" pitchFamily="34" charset="0"/>
              </a:rPr>
              <a:t>oneM2M has recently launched a  Work Item on LWM2M Interworking Proxy  (Jan 15)</a:t>
            </a:r>
          </a:p>
          <a:p>
            <a:pPr lvl="2">
              <a:buNone/>
            </a:pPr>
            <a:r>
              <a:rPr lang="en-US" dirty="0" smtClean="0">
                <a:latin typeface="Calibri" pitchFamily="34" charset="0"/>
              </a:rPr>
              <a:t>providing still more visibility to LWM2M   (Application Service Layer)</a:t>
            </a:r>
          </a:p>
          <a:p>
            <a:pPr lvl="2">
              <a:buNone/>
            </a:pPr>
            <a:endParaRPr lang="en-US" sz="1400" dirty="0" smtClean="0">
              <a:latin typeface="Calibri" pitchFamily="34" charset="0"/>
            </a:endParaRPr>
          </a:p>
          <a:p>
            <a:pPr lvl="2">
              <a:buNone/>
            </a:pPr>
            <a:endParaRPr lang="en-US" sz="1400" dirty="0" smtClean="0">
              <a:latin typeface="Calibri" pitchFamily="34" charset="0"/>
            </a:endParaRPr>
          </a:p>
          <a:p>
            <a:pPr>
              <a:buNone/>
            </a:pPr>
            <a:endParaRPr lang="fr-FR" sz="1600" dirty="0" smtClean="0"/>
          </a:p>
          <a:p>
            <a:pPr>
              <a:buFont typeface="Wingdings" pitchFamily="2" charset="2"/>
              <a:buChar char="v"/>
            </a:pPr>
            <a:endParaRPr lang="fr-FR" sz="1400" dirty="0" smtClean="0"/>
          </a:p>
          <a:p>
            <a:pPr>
              <a:buFont typeface="Wingdings" pitchFamily="2" charset="2"/>
              <a:buChar char="v"/>
            </a:pPr>
            <a:endParaRPr lang="fr-FR" sz="1400" dirty="0" smtClean="0"/>
          </a:p>
          <a:p>
            <a:pPr>
              <a:buNone/>
            </a:pPr>
            <a:r>
              <a:rPr lang="fr-FR" sz="1600" dirty="0" smtClean="0"/>
              <a:t> 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199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001" y="3069798"/>
            <a:ext cx="1185862" cy="80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3863" y="3069798"/>
            <a:ext cx="5578558" cy="328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12735" y="3027894"/>
            <a:ext cx="5649686" cy="332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libri" pitchFamily="34" charset="0"/>
              </a:rPr>
              <a:t>details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M2M Market </a:t>
            </a:r>
            <a:endParaRPr lang="en-US" sz="2800" dirty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Technologies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Benefits</a:t>
            </a: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Ecosystem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context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Useful references </a:t>
            </a:r>
          </a:p>
          <a:p>
            <a:pPr marL="176213" indent="-176213" defTabSz="914400">
              <a:lnSpc>
                <a:spcPct val="80000"/>
              </a:lnSpc>
              <a:buNone/>
            </a:pP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0" indent="0" defTabSz="914400">
              <a:lnSpc>
                <a:spcPct val="80000"/>
              </a:lnSpc>
              <a:buNone/>
            </a:pPr>
            <a:endParaRPr lang="en-US" sz="28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443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751509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OMA-LwM2M  in  GSMA-</a:t>
            </a:r>
            <a:r>
              <a:rPr lang="en-GB" dirty="0" err="1" smtClean="0"/>
              <a:t>IoT</a:t>
            </a:r>
            <a:r>
              <a:rPr lang="en-GB" dirty="0" smtClean="0"/>
              <a:t> Context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98001" y="1480000"/>
            <a:ext cx="8726016" cy="4876351"/>
          </a:xfrm>
        </p:spPr>
        <p:txBody>
          <a:bodyPr>
            <a:normAutofit/>
          </a:bodyPr>
          <a:lstStyle/>
          <a:p>
            <a:pPr lvl="2">
              <a:buNone/>
            </a:pPr>
            <a:endParaRPr lang="en-US" sz="1400" dirty="0" smtClean="0">
              <a:latin typeface="Calibri" pitchFamily="34" charset="0"/>
            </a:endParaRPr>
          </a:p>
          <a:p>
            <a:pPr lvl="2">
              <a:buNone/>
            </a:pPr>
            <a:endParaRPr lang="en-US" sz="1400" dirty="0" smtClean="0">
              <a:latin typeface="Calibri" pitchFamily="34" charset="0"/>
            </a:endParaRPr>
          </a:p>
          <a:p>
            <a:pPr>
              <a:buNone/>
            </a:pPr>
            <a:endParaRPr lang="fr-FR" sz="1600" dirty="0" smtClean="0"/>
          </a:p>
          <a:p>
            <a:pPr>
              <a:buFont typeface="Wingdings" pitchFamily="2" charset="2"/>
              <a:buChar char="v"/>
            </a:pPr>
            <a:endParaRPr lang="fr-FR" sz="1400" dirty="0" smtClean="0"/>
          </a:p>
          <a:p>
            <a:pPr>
              <a:buFont typeface="Wingdings" pitchFamily="2" charset="2"/>
              <a:buChar char="v"/>
            </a:pPr>
            <a:endParaRPr lang="fr-FR" sz="1400" dirty="0" smtClean="0"/>
          </a:p>
          <a:p>
            <a:pPr>
              <a:buNone/>
            </a:pPr>
            <a:r>
              <a:rPr lang="fr-FR" sz="1600" dirty="0" smtClean="0"/>
              <a:t> 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4120315" y="2264110"/>
          <a:ext cx="2683561" cy="3958891"/>
        </p:xfrm>
        <a:graphic>
          <a:graphicData uri="http://schemas.openxmlformats.org/presentationml/2006/ole">
            <p:oleObj spid="_x0000_s26625" name="Visio" r:id="rId4" imgW="4524390" imgH="7029450" progId="Visio.Drawing.15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0976" y="1746574"/>
            <a:ext cx="8505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ECEF"/>
              </a:buClr>
              <a:buFont typeface="Wingdings" pitchFamily="2" charset="2"/>
              <a:buChar char="v"/>
            </a:pPr>
            <a:r>
              <a:rPr lang="en-US" dirty="0" smtClean="0">
                <a:latin typeface="Calibri" pitchFamily="34" charset="0"/>
              </a:rPr>
              <a:t>   LwM2M is likely to support GSMA-</a:t>
            </a:r>
            <a:r>
              <a:rPr lang="en-US" dirty="0" err="1" smtClean="0">
                <a:latin typeface="Calibri" pitchFamily="34" charset="0"/>
              </a:rPr>
              <a:t>IoT</a:t>
            </a:r>
            <a:r>
              <a:rPr lang="en-US" dirty="0" smtClean="0">
                <a:latin typeface="Calibri" pitchFamily="34" charset="0"/>
              </a:rPr>
              <a:t> CLP.03 requirements </a:t>
            </a:r>
            <a:r>
              <a:rPr lang="en-US" sz="1400" dirty="0" smtClean="0">
                <a:latin typeface="Calibri" pitchFamily="34" charset="0"/>
              </a:rPr>
              <a:t>(</a:t>
            </a:r>
            <a:r>
              <a:rPr lang="en-US" sz="1400" dirty="0" smtClean="0"/>
              <a:t>DID4, DID5, DID6 , DID7</a:t>
            </a:r>
            <a:r>
              <a:rPr lang="en-US" sz="1400" dirty="0" smtClean="0">
                <a:latin typeface="Calibri" pitchFamily="34" charset="0"/>
              </a:rPr>
              <a:t>)</a:t>
            </a:r>
          </a:p>
          <a:p>
            <a:pPr>
              <a:buClr>
                <a:srgbClr val="00ECEF"/>
              </a:buClr>
            </a:pPr>
            <a:r>
              <a:rPr lang="en-US" dirty="0" smtClean="0">
                <a:latin typeface="Calibri" pitchFamily="34" charset="0"/>
              </a:rPr>
              <a:t>  </a:t>
            </a:r>
          </a:p>
          <a:p>
            <a:r>
              <a:rPr lang="en-US" dirty="0" smtClean="0">
                <a:latin typeface="Calibri" pitchFamily="34" charset="0"/>
              </a:rPr>
              <a:t> </a:t>
            </a:r>
            <a:r>
              <a:rPr lang="en-US" sz="1400" u="sng" dirty="0" smtClean="0">
                <a:latin typeface="Calibri" pitchFamily="34" charset="0"/>
              </a:rPr>
              <a:t>Note : </a:t>
            </a:r>
            <a:r>
              <a:rPr lang="en-US" i="1" dirty="0" err="1" smtClean="0">
                <a:solidFill>
                  <a:srgbClr val="C00000"/>
                </a:solidFill>
                <a:latin typeface="Calibri" pitchFamily="34" charset="0"/>
              </a:rPr>
              <a:t>IoT</a:t>
            </a:r>
            <a:r>
              <a:rPr lang="en-US" i="1" dirty="0" smtClean="0">
                <a:solidFill>
                  <a:srgbClr val="C00000"/>
                </a:solidFill>
                <a:latin typeface="Calibri" pitchFamily="34" charset="0"/>
              </a:rPr>
              <a:t> Device Host </a:t>
            </a:r>
            <a:r>
              <a:rPr lang="en-US" dirty="0" smtClean="0">
                <a:latin typeface="Calibri" pitchFamily="34" charset="0"/>
              </a:rPr>
              <a:t>can be a vehicle </a:t>
            </a:r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libri" pitchFamily="34" charset="0"/>
              </a:rPr>
              <a:t>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Market 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Technologies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Benefits</a:t>
            </a: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Ecosystem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context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Useful references </a:t>
            </a:r>
          </a:p>
          <a:p>
            <a:pPr marL="0" indent="0" defTabSz="914400">
              <a:lnSpc>
                <a:spcPct val="80000"/>
              </a:lnSpc>
              <a:buNone/>
            </a:pPr>
            <a:endParaRPr lang="en-US" sz="28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18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1134836"/>
            <a:ext cx="8229600" cy="61755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USEFUL  References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fr-FR" sz="1400" dirty="0" smtClean="0"/>
          </a:p>
          <a:p>
            <a:pPr lvl="1">
              <a:buFont typeface="Wingdings" pitchFamily="2" charset="2"/>
              <a:buChar char="v"/>
            </a:pPr>
            <a:endParaRPr lang="fr-FR" sz="1600" dirty="0" smtClean="0"/>
          </a:p>
          <a:p>
            <a:endParaRPr lang="fr-FR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609600" y="1567543"/>
            <a:ext cx="8229600" cy="4711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ECEF"/>
              </a:buClr>
              <a:buSzTx/>
              <a:buFont typeface="+mj-lt"/>
              <a:buAutoNum type="arabicPeriod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7"/>
          <p:cNvSpPr txBox="1">
            <a:spLocks/>
          </p:cNvSpPr>
          <p:nvPr/>
        </p:nvSpPr>
        <p:spPr>
          <a:xfrm>
            <a:off x="307522" y="1579038"/>
            <a:ext cx="8379278" cy="4699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</a:pPr>
            <a:r>
              <a:rPr lang="fr-FR" sz="1400" dirty="0" smtClean="0">
                <a:hlinkClick r:id="rId3"/>
              </a:rPr>
              <a:t>OMA-LwM2M</a:t>
            </a:r>
            <a:r>
              <a:rPr lang="fr-FR" sz="1400" dirty="0" smtClean="0"/>
              <a:t>   :  OMA-TS-LightweightM2M-V1_0, </a:t>
            </a:r>
            <a:r>
              <a:rPr lang="fr-FR" sz="1400" dirty="0" err="1" smtClean="0"/>
              <a:t>December</a:t>
            </a:r>
            <a:r>
              <a:rPr lang="fr-FR" sz="1400" dirty="0" smtClean="0"/>
              <a:t> 2013 (in 2014  &gt; 1153 </a:t>
            </a:r>
            <a:r>
              <a:rPr lang="fr-FR" sz="1400" dirty="0" err="1" smtClean="0"/>
              <a:t>downloads</a:t>
            </a:r>
            <a:r>
              <a:rPr lang="fr-FR" sz="1400" dirty="0" smtClean="0"/>
              <a:t>)</a:t>
            </a:r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</a:pPr>
            <a:endParaRPr lang="fr-FR" sz="1400" dirty="0" smtClean="0"/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</a:pPr>
            <a:r>
              <a:rPr lang="en-US" sz="1400" dirty="0" smtClean="0">
                <a:hlinkClick r:id="rId4"/>
              </a:rPr>
              <a:t>OMNA Lightweight M2M (LwM2M) Object &amp; Resource Registry</a:t>
            </a:r>
            <a:endParaRPr lang="en-US" sz="1400" dirty="0" smtClean="0"/>
          </a:p>
          <a:p>
            <a:pPr marL="971550" lvl="1" indent="-514350">
              <a:buClr>
                <a:srgbClr val="00ECEF"/>
              </a:buClr>
            </a:pPr>
            <a:endParaRPr lang="fr-FR" sz="1400" dirty="0" smtClean="0"/>
          </a:p>
          <a:p>
            <a:pPr marL="514350" indent="-514350">
              <a:buClr>
                <a:srgbClr val="00ECEF"/>
              </a:buClr>
              <a:buFont typeface="Wingdings" pitchFamily="2" charset="2"/>
              <a:buChar char="v"/>
            </a:pPr>
            <a:r>
              <a:rPr lang="fr-FR" sz="1400" dirty="0" smtClean="0">
                <a:hlinkClick r:id="rId5"/>
              </a:rPr>
              <a:t>[RFC 7252]</a:t>
            </a:r>
            <a:r>
              <a:rPr lang="fr-FR" sz="1400" b="1" dirty="0" smtClean="0">
                <a:hlinkClick r:id="rId5"/>
              </a:rPr>
              <a:t> </a:t>
            </a:r>
            <a:r>
              <a:rPr lang="fr-FR" sz="1400" b="1" dirty="0" smtClean="0"/>
              <a:t>: </a:t>
            </a:r>
            <a:r>
              <a:rPr lang="fr-FR" sz="1400" dirty="0" err="1" smtClean="0"/>
              <a:t>Constrained</a:t>
            </a:r>
            <a:r>
              <a:rPr lang="fr-FR" sz="1400" dirty="0" smtClean="0"/>
              <a:t> Application Protocol (</a:t>
            </a:r>
            <a:r>
              <a:rPr lang="fr-FR" sz="1400" dirty="0" err="1" smtClean="0"/>
              <a:t>CoAP</a:t>
            </a:r>
            <a:r>
              <a:rPr lang="fr-FR" sz="1400" dirty="0" smtClean="0"/>
              <a:t>) </a:t>
            </a:r>
            <a:r>
              <a:rPr lang="en-US" sz="1400" dirty="0" smtClean="0"/>
              <a:t>Shelby, Z., </a:t>
            </a:r>
            <a:r>
              <a:rPr lang="en-US" sz="1400" dirty="0" err="1" smtClean="0"/>
              <a:t>Hartke</a:t>
            </a:r>
            <a:r>
              <a:rPr lang="en-US" sz="1400" dirty="0" smtClean="0"/>
              <a:t>, K., Bormann, C., and B. </a:t>
            </a:r>
            <a:r>
              <a:rPr lang="en-US" sz="1400" dirty="0" err="1" smtClean="0"/>
              <a:t>Frank,June</a:t>
            </a:r>
            <a:r>
              <a:rPr lang="en-US" sz="1400" dirty="0" smtClean="0"/>
              <a:t> 2014</a:t>
            </a: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lang="fr-FR" sz="1400" dirty="0" smtClean="0"/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</a:pPr>
            <a:r>
              <a:rPr lang="en-GB" sz="1400" dirty="0" smtClean="0">
                <a:hlinkClick r:id="rId6"/>
              </a:rPr>
              <a:t>[RFC6347]</a:t>
            </a:r>
            <a:r>
              <a:rPr lang="fr-FR" sz="1400" dirty="0" smtClean="0">
                <a:hlinkClick r:id="rId6"/>
              </a:rPr>
              <a:t> </a:t>
            </a:r>
            <a:r>
              <a:rPr lang="en-US" sz="1400" dirty="0" smtClean="0"/>
              <a:t>, “Datagram Transport Layer Security Version 1.2”, </a:t>
            </a:r>
            <a:r>
              <a:rPr lang="en-US" sz="1400" dirty="0" err="1" smtClean="0"/>
              <a:t>Rescorla</a:t>
            </a:r>
            <a:r>
              <a:rPr lang="en-US" sz="1400" dirty="0" smtClean="0"/>
              <a:t>, E. and N. </a:t>
            </a:r>
            <a:r>
              <a:rPr lang="en-US" sz="1400" dirty="0" err="1" smtClean="0"/>
              <a:t>Modadugu,January</a:t>
            </a:r>
            <a:r>
              <a:rPr lang="en-US" sz="1400" dirty="0" smtClean="0"/>
              <a:t> 2012.</a:t>
            </a:r>
            <a:r>
              <a:rPr lang="fr-FR" sz="1400" dirty="0" smtClean="0"/>
              <a:t> </a:t>
            </a:r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tabLst/>
              <a:defRPr/>
            </a:pPr>
            <a:endParaRPr kumimoji="0" lang="fr-FR" sz="14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  <a:defRPr/>
            </a:pPr>
            <a:r>
              <a:rPr lang="fr-FR" sz="1400" dirty="0" smtClean="0">
                <a:hlinkClick r:id="rId7"/>
              </a:rPr>
              <a:t>OMA–</a:t>
            </a:r>
            <a:r>
              <a:rPr lang="fr-FR" sz="1400" dirty="0" err="1" smtClean="0">
                <a:hlinkClick r:id="rId7"/>
              </a:rPr>
              <a:t>Lightweight</a:t>
            </a:r>
            <a:r>
              <a:rPr lang="fr-FR" sz="1400" dirty="0" smtClean="0">
                <a:hlinkClick r:id="rId7"/>
              </a:rPr>
              <a:t> M2M White </a:t>
            </a:r>
            <a:r>
              <a:rPr lang="fr-FR" sz="1400" dirty="0" err="1" smtClean="0">
                <a:hlinkClick r:id="rId7"/>
              </a:rPr>
              <a:t>paper</a:t>
            </a:r>
            <a:r>
              <a:rPr lang="fr-FR" sz="1400" dirty="0" smtClean="0"/>
              <a:t> : G. Klas, F. Rodermund, Vodafone;  Z. </a:t>
            </a:r>
            <a:r>
              <a:rPr lang="fr-FR" sz="1400" dirty="0" err="1" smtClean="0"/>
              <a:t>Shelby,ARM</a:t>
            </a:r>
            <a:r>
              <a:rPr lang="fr-FR" sz="1400" dirty="0" smtClean="0"/>
              <a:t>; S. </a:t>
            </a:r>
            <a:r>
              <a:rPr lang="fr-FR" sz="1400" dirty="0" err="1" smtClean="0"/>
              <a:t>Akhour</a:t>
            </a:r>
            <a:r>
              <a:rPr lang="fr-FR" sz="1400" dirty="0" smtClean="0"/>
              <a:t>, J. </a:t>
            </a:r>
            <a:r>
              <a:rPr lang="fr-FR" sz="1400" dirty="0" err="1" smtClean="0"/>
              <a:t>Höller</a:t>
            </a:r>
            <a:r>
              <a:rPr lang="fr-FR" sz="1400" dirty="0" smtClean="0"/>
              <a:t>, Ericsson; 2014 (572 </a:t>
            </a:r>
            <a:r>
              <a:rPr lang="fr-FR" sz="1400" dirty="0" err="1" smtClean="0"/>
              <a:t>downloads</a:t>
            </a:r>
            <a:r>
              <a:rPr lang="fr-FR" sz="1400" dirty="0" smtClean="0"/>
              <a:t>)</a:t>
            </a:r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fr-FR" sz="1400" dirty="0" smtClean="0">
                <a:hlinkClick r:id="rId8"/>
              </a:rPr>
              <a:t>IPSO Alliance</a:t>
            </a: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fr-FR" sz="1400" dirty="0" smtClean="0">
                <a:hlinkClick r:id="rId9"/>
              </a:rPr>
              <a:t>Eclipse </a:t>
            </a:r>
            <a:r>
              <a:rPr lang="fr-FR" sz="1400" dirty="0" err="1" smtClean="0">
                <a:hlinkClick r:id="rId9"/>
              </a:rPr>
              <a:t>Foundation</a:t>
            </a: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lang="fr-FR" sz="1400" dirty="0" smtClean="0"/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  <a:defRPr/>
            </a:pPr>
            <a:r>
              <a:rPr lang="fr-FR" sz="1400" dirty="0" smtClean="0">
                <a:hlinkClick r:id="rId10"/>
              </a:rPr>
              <a:t>oneM2M   TS-0005-</a:t>
            </a:r>
            <a:r>
              <a:rPr lang="fr-FR" sz="1400" dirty="0" err="1" smtClean="0">
                <a:hlinkClick r:id="rId10"/>
              </a:rPr>
              <a:t>Management_Enablement</a:t>
            </a:r>
            <a:r>
              <a:rPr lang="fr-FR" sz="1400" dirty="0" smtClean="0">
                <a:hlinkClick r:id="rId10"/>
              </a:rPr>
              <a:t> (OMA)-V-2014-08 </a:t>
            </a:r>
            <a:endParaRPr lang="fr-FR" sz="1400" dirty="0" smtClean="0"/>
          </a:p>
          <a:p>
            <a:pPr marL="514350" lvl="0" indent="-514350">
              <a:buClr>
                <a:srgbClr val="00ECEF"/>
              </a:buClr>
              <a:defRPr/>
            </a:pPr>
            <a:endParaRPr lang="fr-FR" sz="1400" dirty="0" smtClean="0"/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  <a:defRPr/>
            </a:pPr>
            <a:endParaRPr lang="fr-FR" sz="1400" dirty="0" smtClean="0"/>
          </a:p>
          <a:p>
            <a:pPr marL="514350" lvl="0" indent="-514350">
              <a:buClr>
                <a:srgbClr val="00ECEF"/>
              </a:buClr>
              <a:buFont typeface="Wingdings" pitchFamily="2" charset="2"/>
              <a:buChar char="v"/>
              <a:defRPr/>
            </a:pPr>
            <a:r>
              <a:rPr lang="fr-FR" sz="1400" dirty="0" smtClean="0">
                <a:hlinkClick r:id="rId11"/>
              </a:rPr>
              <a:t>OMA-M2Mi </a:t>
            </a:r>
            <a:r>
              <a:rPr lang="fr-FR" sz="1400" dirty="0" smtClean="0"/>
              <a:t>: OMA Management Interface for M2M V1.0</a:t>
            </a:r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lang="fr-FR" sz="1400" dirty="0" smtClean="0"/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514350" marR="0" lvl="0" indent="-514350" algn="l" defTabSz="457200" rtl="0" eaLnBrk="1" fontAlgn="auto" latinLnBrk="0" hangingPunct="1">
              <a:spcAft>
                <a:spcPts val="0"/>
              </a:spcAft>
              <a:buClr>
                <a:srgbClr val="00ECEF"/>
              </a:buClr>
              <a:buSzTx/>
              <a:buFont typeface="+mj-lt"/>
              <a:buAutoNum type="arabicPeriod"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38200" y="3773456"/>
            <a:ext cx="7772400" cy="860091"/>
          </a:xfrm>
        </p:spPr>
        <p:txBody>
          <a:bodyPr/>
          <a:lstStyle/>
          <a:p>
            <a:pPr algn="ctr"/>
            <a:r>
              <a:rPr lang="en-US" sz="3200" dirty="0"/>
              <a:t>Thank </a:t>
            </a:r>
            <a:r>
              <a:rPr lang="en-US" sz="3200" dirty="0" smtClean="0"/>
              <a:t>you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31008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2" name="Rectangle 12"/>
          <p:cNvSpPr>
            <a:spLocks noGrp="1"/>
          </p:cNvSpPr>
          <p:nvPr>
            <p:ph type="title"/>
          </p:nvPr>
        </p:nvSpPr>
        <p:spPr>
          <a:xfrm>
            <a:off x="457200" y="872765"/>
            <a:ext cx="8229600" cy="854526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176213" indent="-176213" defTabSz="914400"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OMA LwM2M &amp; M2M Market (1/2) 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1213" name="Rectangle 13"/>
          <p:cNvSpPr>
            <a:spLocks noGrp="1"/>
          </p:cNvSpPr>
          <p:nvPr>
            <p:ph idx="1"/>
          </p:nvPr>
        </p:nvSpPr>
        <p:spPr>
          <a:xfrm>
            <a:off x="279400" y="1574893"/>
            <a:ext cx="8585200" cy="4724307"/>
          </a:xfrm>
        </p:spPr>
        <p:txBody>
          <a:bodyPr lIns="45720" tIns="0" rIns="0" bIns="0">
            <a:noAutofit/>
          </a:bodyPr>
          <a:lstStyle/>
          <a:p>
            <a:pPr marL="285750" indent="-285750">
              <a:spcBef>
                <a:spcPts val="0"/>
              </a:spcBef>
              <a:buFont typeface="Wingdings" charset="2"/>
              <a:buChar char="v"/>
            </a:pPr>
            <a:r>
              <a:rPr lang="en-US" sz="1700" dirty="0" smtClean="0">
                <a:latin typeface="Calibri" pitchFamily="34" charset="0"/>
              </a:rPr>
              <a:t>Since </a:t>
            </a:r>
            <a:r>
              <a:rPr lang="en-US" sz="1700" dirty="0">
                <a:latin typeface="Calibri" pitchFamily="34" charset="0"/>
              </a:rPr>
              <a:t>2002, OMA DM </a:t>
            </a:r>
            <a:r>
              <a:rPr lang="en-US" sz="1700" dirty="0" smtClean="0">
                <a:latin typeface="Calibri" pitchFamily="34" charset="0"/>
              </a:rPr>
              <a:t>Working </a:t>
            </a:r>
            <a:r>
              <a:rPr lang="en-US" sz="1800" dirty="0" smtClean="0">
                <a:latin typeface="Calibri" pitchFamily="34" charset="0"/>
              </a:rPr>
              <a:t>Group has </a:t>
            </a:r>
            <a:r>
              <a:rPr lang="en-US" sz="1800" dirty="0">
                <a:latin typeface="Calibri" pitchFamily="34" charset="0"/>
              </a:rPr>
              <a:t>released a suite of specifications </a:t>
            </a:r>
            <a:r>
              <a:rPr lang="en-US" sz="1800" dirty="0" smtClean="0">
                <a:latin typeface="Calibri" pitchFamily="34" charset="0"/>
              </a:rPr>
              <a:t> including:</a:t>
            </a:r>
          </a:p>
          <a:p>
            <a:pPr marL="1143000" lvl="2" indent="-285750">
              <a:spcBef>
                <a:spcPts val="0"/>
              </a:spcBef>
              <a:buFont typeface="Wingdings" charset="2"/>
              <a:buChar char="§"/>
            </a:pPr>
            <a:r>
              <a:rPr lang="en-US" sz="1800" dirty="0" smtClean="0">
                <a:latin typeface="Calibri" pitchFamily="34" charset="0"/>
              </a:rPr>
              <a:t>   20</a:t>
            </a:r>
            <a:r>
              <a:rPr lang="en-US" sz="1800" dirty="0">
                <a:latin typeface="Calibri" pitchFamily="34" charset="0"/>
              </a:rPr>
              <a:t>+ mobile service enablers </a:t>
            </a:r>
            <a:endParaRPr lang="en-US" sz="1800" dirty="0" smtClean="0">
              <a:latin typeface="Calibri" pitchFamily="34" charset="0"/>
            </a:endParaRPr>
          </a:p>
          <a:p>
            <a:pPr marL="1143000" lvl="2" indent="-285750">
              <a:spcBef>
                <a:spcPts val="0"/>
              </a:spcBef>
              <a:buFont typeface="Wingdings" charset="2"/>
              <a:buChar char="§"/>
            </a:pPr>
            <a:r>
              <a:rPr lang="en-US" sz="1800" dirty="0" smtClean="0">
                <a:latin typeface="Calibri" pitchFamily="34" charset="0"/>
              </a:rPr>
              <a:t>   more </a:t>
            </a:r>
            <a:r>
              <a:rPr lang="en-US" sz="1800" dirty="0">
                <a:latin typeface="Calibri" pitchFamily="34" charset="0"/>
              </a:rPr>
              <a:t>than 60 Management Objects </a:t>
            </a:r>
            <a:endParaRPr lang="en-US" sz="1800" dirty="0" smtClean="0">
              <a:latin typeface="Calibri" pitchFamily="34" charset="0"/>
            </a:endParaRPr>
          </a:p>
          <a:p>
            <a:pPr marL="285750" indent="-285750">
              <a:spcBef>
                <a:spcPts val="0"/>
              </a:spcBef>
              <a:buNone/>
            </a:pPr>
            <a:endParaRPr lang="en-US" sz="1400" dirty="0" smtClean="0">
              <a:latin typeface="Calibri" pitchFamily="34" charset="0"/>
            </a:endParaRPr>
          </a:p>
          <a:p>
            <a:pPr marL="285750" indent="-285750">
              <a:spcBef>
                <a:spcPts val="0"/>
              </a:spcBef>
              <a:buFont typeface="Wingdings" pitchFamily="2" charset="2"/>
              <a:buChar char="v"/>
            </a:pPr>
            <a:r>
              <a:rPr lang="en-US" sz="1800" dirty="0" smtClean="0">
                <a:latin typeface="Calibri" pitchFamily="34" charset="0"/>
              </a:rPr>
              <a:t>More than 20+ </a:t>
            </a:r>
            <a:r>
              <a:rPr lang="en-US" sz="1800" dirty="0">
                <a:latin typeface="Calibri" pitchFamily="34" charset="0"/>
              </a:rPr>
              <a:t>Management Objects </a:t>
            </a:r>
            <a:r>
              <a:rPr lang="en-US" sz="1800" dirty="0" smtClean="0">
                <a:latin typeface="Calibri" pitchFamily="34" charset="0"/>
              </a:rPr>
              <a:t> have been defined </a:t>
            </a:r>
            <a:r>
              <a:rPr lang="en-US" sz="1800" dirty="0">
                <a:latin typeface="Calibri" pitchFamily="34" charset="0"/>
              </a:rPr>
              <a:t>by other </a:t>
            </a:r>
            <a:r>
              <a:rPr lang="en-US" sz="1800" dirty="0" smtClean="0">
                <a:latin typeface="Calibri" pitchFamily="34" charset="0"/>
              </a:rPr>
              <a:t>standardization  organizations  (</a:t>
            </a:r>
            <a:r>
              <a:rPr lang="en-US" sz="1800" i="1" dirty="0" smtClean="0">
                <a:latin typeface="Calibri" pitchFamily="34" charset="0"/>
              </a:rPr>
              <a:t>ETSI, 3GPP,..)</a:t>
            </a:r>
          </a:p>
          <a:p>
            <a:pPr marL="285750" indent="-285750">
              <a:spcBef>
                <a:spcPts val="0"/>
              </a:spcBef>
              <a:buFont typeface="Wingdings" pitchFamily="2" charset="2"/>
              <a:buChar char="v"/>
            </a:pPr>
            <a:endParaRPr lang="en-US" sz="1400" i="1" dirty="0" smtClean="0">
              <a:latin typeface="Calibri" pitchFamily="34" charset="0"/>
            </a:endParaRPr>
          </a:p>
          <a:p>
            <a:pPr marL="285750" indent="-285750">
              <a:spcBef>
                <a:spcPts val="0"/>
              </a:spcBef>
              <a:buFont typeface="Wingdings" pitchFamily="2" charset="2"/>
              <a:buChar char="v"/>
            </a:pPr>
            <a:r>
              <a:rPr lang="en-US" sz="1800" dirty="0" smtClean="0">
                <a:latin typeface="Calibri" pitchFamily="34" charset="0"/>
              </a:rPr>
              <a:t>OMA approach provides cost effective ways to deploy applications &amp; services </a:t>
            </a:r>
          </a:p>
          <a:p>
            <a:pPr marL="285750" indent="-285750">
              <a:spcBef>
                <a:spcPts val="0"/>
              </a:spcBef>
              <a:buNone/>
            </a:pPr>
            <a:r>
              <a:rPr lang="en-US" sz="1800" dirty="0" smtClean="0">
                <a:latin typeface="Calibri" pitchFamily="34" charset="0"/>
              </a:rPr>
              <a:t>            ( Risk , Fragmentation, Duplication are minimized)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 smtClean="0">
              <a:latin typeface="Calibri" pitchFamily="34" charset="0"/>
            </a:endParaRPr>
          </a:p>
          <a:p>
            <a:pPr marL="285750" indent="-285750">
              <a:spcBef>
                <a:spcPts val="0"/>
              </a:spcBef>
              <a:buFont typeface="Wingdings" charset="2"/>
              <a:buChar char="v"/>
            </a:pPr>
            <a:r>
              <a:rPr lang="en-US" sz="1800" dirty="0" smtClean="0">
                <a:latin typeface="Calibri" pitchFamily="34" charset="0"/>
              </a:rPr>
              <a:t>In </a:t>
            </a:r>
            <a:r>
              <a:rPr lang="en-US" sz="1800" dirty="0" smtClean="0">
                <a:solidFill>
                  <a:srgbClr val="C00000"/>
                </a:solidFill>
                <a:latin typeface="Calibri" pitchFamily="34" charset="0"/>
              </a:rPr>
              <a:t>2010</a:t>
            </a:r>
            <a:r>
              <a:rPr lang="en-US" sz="1800" dirty="0" smtClean="0">
                <a:latin typeface="Calibri" pitchFamily="34" charset="0"/>
              </a:rPr>
              <a:t>, OMA </a:t>
            </a:r>
            <a:r>
              <a:rPr lang="en-US" sz="1800" dirty="0">
                <a:latin typeface="Calibri" pitchFamily="34" charset="0"/>
              </a:rPr>
              <a:t>DM </a:t>
            </a:r>
            <a:r>
              <a:rPr lang="en-US" sz="1800" dirty="0" smtClean="0">
                <a:latin typeface="Calibri" pitchFamily="34" charset="0"/>
              </a:rPr>
              <a:t>group realized the emergence of one M2M market facet:</a:t>
            </a:r>
          </a:p>
          <a:p>
            <a:pPr marL="285750" indent="-285750">
              <a:spcBef>
                <a:spcPts val="0"/>
              </a:spcBef>
              <a:buFont typeface="Wingdings" charset="2"/>
              <a:buChar char="v"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latin typeface="Calibri" pitchFamily="34" charset="0"/>
              </a:rPr>
              <a:t>  always more connected objects were investing Cars, Home, and the Cities areas..</a:t>
            </a:r>
          </a:p>
          <a:p>
            <a:pPr marL="457200" lvl="1" indent="0">
              <a:spcBef>
                <a:spcPts val="0"/>
              </a:spcBef>
              <a:buFont typeface="Wingdings" pitchFamily="2" charset="2"/>
              <a:buChar char="Ø"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latin typeface="Calibri" pitchFamily="34" charset="0"/>
              </a:rPr>
              <a:t>  a growing category among connected objects have  :</a:t>
            </a:r>
          </a:p>
          <a:p>
            <a:pPr marL="857250" lvl="2" inden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 smtClean="0">
                <a:latin typeface="Calibri" pitchFamily="34" charset="0"/>
              </a:rPr>
              <a:t>    limited power processing &amp; battery capacity </a:t>
            </a:r>
          </a:p>
          <a:p>
            <a:pPr marL="857250" lvl="2" indent="0"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dirty="0" smtClean="0">
                <a:latin typeface="Calibri" pitchFamily="34" charset="0"/>
              </a:rPr>
              <a:t>    reduced storage capacity, reduced size ..</a:t>
            </a:r>
          </a:p>
          <a:p>
            <a:pPr marL="857250" lvl="2" indent="0">
              <a:spcBef>
                <a:spcPts val="0"/>
              </a:spcBef>
              <a:buNone/>
            </a:pPr>
            <a:endParaRPr lang="en-US" sz="1000" dirty="0" smtClean="0">
              <a:latin typeface="Calibri" pitchFamily="34" charset="0"/>
            </a:endParaRPr>
          </a:p>
          <a:p>
            <a:pPr marL="457200" lvl="1" indent="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latin typeface="Calibri" pitchFamily="34" charset="0"/>
              </a:rPr>
              <a:t>  heterogeneous, fragmented and costly proprietary offers are a brake for this market</a:t>
            </a:r>
          </a:p>
          <a:p>
            <a:pPr marL="0" indent="0">
              <a:spcBef>
                <a:spcPts val="0"/>
              </a:spcBef>
              <a:buNone/>
            </a:pPr>
            <a:endParaRPr lang="en-US" sz="1700" dirty="0" smtClean="0">
              <a:latin typeface="Calibri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700" dirty="0" smtClean="0">
                <a:latin typeface="Calibri" pitchFamily="34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 smtClean="0"/>
          </a:p>
          <a:p>
            <a:pPr marL="0" indent="0">
              <a:spcBef>
                <a:spcPts val="0"/>
              </a:spcBef>
              <a:buNone/>
            </a:pPr>
            <a:endParaRPr lang="en-US" sz="1400" dirty="0" smtClean="0"/>
          </a:p>
          <a:p>
            <a:pPr marL="0" indent="0">
              <a:spcBef>
                <a:spcPts val="0"/>
              </a:spcBef>
              <a:buNone/>
            </a:pPr>
            <a:endParaRPr lang="en-US" sz="1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356351"/>
            <a:ext cx="8229600" cy="365125"/>
          </a:xfrm>
        </p:spPr>
        <p:txBody>
          <a:bodyPr/>
          <a:lstStyle/>
          <a:p>
            <a:r>
              <a:rPr lang="en-US" dirty="0" smtClean="0"/>
              <a:t>The information in this presentation is public.     |     Copyright © 2015 Open Mobile Alliance Ltd. All rights reserved.  </a:t>
            </a:r>
            <a:endParaRPr lang="en-US" dirty="0"/>
          </a:p>
        </p:txBody>
      </p:sp>
      <p:pic>
        <p:nvPicPr>
          <p:cNvPr id="5" name="Picture 1" descr="D:\Users\Thierry\Public\Standardization\OmaDM\F2F\shanghai14\Id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62" y="4661780"/>
            <a:ext cx="720675" cy="908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334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041193"/>
            <a:ext cx="8229600" cy="394819"/>
          </a:xfrm>
        </p:spPr>
        <p:txBody>
          <a:bodyPr/>
          <a:lstStyle/>
          <a:p>
            <a:pPr marL="176213" indent="-176213" defTabSz="914400">
              <a:lnSpc>
                <a:spcPct val="80000"/>
              </a:lnSpc>
            </a:pPr>
            <a:r>
              <a:rPr lang="en-US" dirty="0" smtClean="0">
                <a:latin typeface="Calibri" pitchFamily="34" charset="0"/>
              </a:rPr>
              <a:t>OMA LwM2M &amp; M2M Market (2/2) 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333" y="1436012"/>
            <a:ext cx="8876696" cy="4920340"/>
          </a:xfrm>
        </p:spPr>
        <p:txBody>
          <a:bodyPr>
            <a:noAutofit/>
          </a:bodyPr>
          <a:lstStyle/>
          <a:p>
            <a:pPr marL="0" indent="23813">
              <a:spcBef>
                <a:spcPts val="600"/>
              </a:spcBef>
              <a:buFont typeface="Wingdings" pitchFamily="2" charset="2"/>
              <a:buChar char="v"/>
            </a:pPr>
            <a:r>
              <a:rPr lang="en-US" sz="1600" dirty="0" smtClean="0"/>
              <a:t> </a:t>
            </a:r>
            <a:r>
              <a:rPr lang="en-US" sz="1700" dirty="0" smtClean="0">
                <a:latin typeface="Calibri" pitchFamily="34" charset="0"/>
              </a:rPr>
              <a:t>Then OMA-DM WG  has identified  several needs :</a:t>
            </a:r>
          </a:p>
          <a:p>
            <a:pPr marL="457200" lvl="1" indent="0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700" dirty="0" smtClean="0">
                <a:latin typeface="Calibri" pitchFamily="34" charset="0"/>
              </a:rPr>
              <a:t>   a need for more open and interoperable standards in the M2M arena technologies </a:t>
            </a:r>
          </a:p>
          <a:p>
            <a:pPr marL="449263" lvl="1" indent="0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700" dirty="0" smtClean="0">
                <a:latin typeface="Calibri" pitchFamily="34" charset="0"/>
              </a:rPr>
              <a:t>   a need for a M2M standard  able :  </a:t>
            </a:r>
          </a:p>
          <a:p>
            <a:pPr marL="1371600" lvl="3">
              <a:spcBef>
                <a:spcPts val="600"/>
              </a:spcBef>
              <a:buFont typeface="Wingdings" charset="2"/>
              <a:buChar char="§"/>
            </a:pPr>
            <a:r>
              <a:rPr lang="en-US" sz="1700" dirty="0" smtClean="0">
                <a:latin typeface="Calibri" pitchFamily="34" charset="0"/>
              </a:rPr>
              <a:t>to both address  Device Management </a:t>
            </a:r>
            <a:r>
              <a:rPr lang="en-US" sz="1700" dirty="0" smtClean="0">
                <a:solidFill>
                  <a:srgbClr val="C00000"/>
                </a:solidFill>
                <a:latin typeface="Calibri" pitchFamily="34" charset="0"/>
              </a:rPr>
              <a:t>&amp; </a:t>
            </a:r>
            <a:r>
              <a:rPr lang="en-US" sz="1700" dirty="0" smtClean="0">
                <a:latin typeface="Calibri" pitchFamily="34" charset="0"/>
              </a:rPr>
              <a:t>Application Enablement </a:t>
            </a:r>
          </a:p>
          <a:p>
            <a:pPr marL="1371600" lvl="3">
              <a:spcBef>
                <a:spcPts val="600"/>
              </a:spcBef>
              <a:buFont typeface="Wingdings" charset="2"/>
              <a:buChar char="§"/>
            </a:pPr>
            <a:r>
              <a:rPr lang="en-US" sz="1700" dirty="0" smtClean="0">
                <a:latin typeface="Calibri" pitchFamily="34" charset="0"/>
              </a:rPr>
              <a:t>to be  used across various industry segments</a:t>
            </a:r>
          </a:p>
          <a:p>
            <a:pPr marL="457200" lvl="1" indent="0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700" dirty="0" smtClean="0">
                <a:latin typeface="Calibri" pitchFamily="34" charset="0"/>
              </a:rPr>
              <a:t>  a  need to address Constrained devices and environments, without sacrificing  security </a:t>
            </a:r>
          </a:p>
          <a:p>
            <a:pPr marL="457200" lvl="1" indent="0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700" dirty="0" smtClean="0">
                <a:latin typeface="Calibri" pitchFamily="34" charset="0"/>
              </a:rPr>
              <a:t> a need for reducing M2M  fragmentation offers  in providing  :</a:t>
            </a:r>
          </a:p>
          <a:p>
            <a:pPr marL="1143000" lvl="2" indent="-285750">
              <a:spcBef>
                <a:spcPts val="600"/>
              </a:spcBef>
              <a:buSzPct val="100000"/>
              <a:buFont typeface="Wingdings" pitchFamily="2" charset="2"/>
              <a:buChar char="§"/>
            </a:pPr>
            <a:r>
              <a:rPr lang="en-US" sz="1700" dirty="0" smtClean="0">
                <a:latin typeface="Calibri" pitchFamily="34" charset="0"/>
              </a:rPr>
              <a:t>faster solution development time  (e.g. selected device could come with </a:t>
            </a:r>
            <a:r>
              <a:rPr lang="en-US" sz="1700" dirty="0">
                <a:latin typeface="Calibri" pitchFamily="34" charset="0"/>
              </a:rPr>
              <a:t>inadequate /no remote management capability)</a:t>
            </a:r>
          </a:p>
          <a:p>
            <a:pPr marL="1143000" lvl="2" indent="-285750"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700" dirty="0" smtClean="0">
                <a:latin typeface="Calibri" pitchFamily="34" charset="0"/>
              </a:rPr>
              <a:t>lower costs </a:t>
            </a:r>
            <a:r>
              <a:rPr lang="en-US" sz="1700" dirty="0">
                <a:latin typeface="Calibri" pitchFamily="34" charset="0"/>
              </a:rPr>
              <a:t>for M2M customers   </a:t>
            </a:r>
            <a:r>
              <a:rPr lang="en-US" sz="1700" dirty="0" smtClean="0">
                <a:latin typeface="Calibri" pitchFamily="34" charset="0"/>
              </a:rPr>
              <a:t>(economies </a:t>
            </a:r>
            <a:r>
              <a:rPr lang="en-US" sz="1700" dirty="0">
                <a:latin typeface="Calibri" pitchFamily="34" charset="0"/>
              </a:rPr>
              <a:t>of scale / </a:t>
            </a:r>
            <a:r>
              <a:rPr lang="en-US" sz="1700" dirty="0" smtClean="0">
                <a:latin typeface="Calibri" pitchFamily="34" charset="0"/>
              </a:rPr>
              <a:t>leverage </a:t>
            </a:r>
            <a:r>
              <a:rPr lang="en-US" sz="1700" dirty="0">
                <a:latin typeface="Calibri" pitchFamily="34" charset="0"/>
              </a:rPr>
              <a:t>to innovation</a:t>
            </a:r>
            <a:r>
              <a:rPr lang="en-US" sz="1700" dirty="0" smtClean="0">
                <a:latin typeface="Calibri" pitchFamily="34" charset="0"/>
              </a:rPr>
              <a:t>).</a:t>
            </a:r>
          </a:p>
          <a:p>
            <a:pPr marL="742950" lvl="1" indent="-285750">
              <a:spcBef>
                <a:spcPts val="600"/>
              </a:spcBef>
              <a:buFont typeface="Wingdings" charset="2"/>
              <a:buChar char="Ø"/>
            </a:pPr>
            <a:endParaRPr lang="en-US" sz="1700" dirty="0">
              <a:latin typeface="Calibri" pitchFamily="34" charset="0"/>
            </a:endParaRPr>
          </a:p>
          <a:p>
            <a:pPr marL="0" indent="0">
              <a:spcBef>
                <a:spcPts val="600"/>
              </a:spcBef>
              <a:buFont typeface="Wingdings" pitchFamily="2" charset="2"/>
              <a:buChar char="v"/>
            </a:pPr>
            <a:r>
              <a:rPr lang="en-US" sz="1700" dirty="0" smtClean="0">
                <a:latin typeface="Calibri" pitchFamily="34" charset="0"/>
              </a:rPr>
              <a:t> Within that scope OMA-DM group developed the </a:t>
            </a:r>
            <a:r>
              <a:rPr lang="en-US" sz="1700" dirty="0" smtClean="0">
                <a:solidFill>
                  <a:srgbClr val="C00000"/>
                </a:solidFill>
                <a:latin typeface="Calibri" pitchFamily="34" charset="0"/>
              </a:rPr>
              <a:t>Lightweight M2M </a:t>
            </a:r>
            <a:r>
              <a:rPr lang="en-US" sz="1700" dirty="0" smtClean="0">
                <a:latin typeface="Calibri" pitchFamily="34" charset="0"/>
              </a:rPr>
              <a:t>Enabler providing: </a:t>
            </a:r>
            <a:endParaRPr lang="en-US" sz="17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742950" lvl="1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1700" dirty="0" smtClean="0">
                <a:latin typeface="Calibri" pitchFamily="34" charset="0"/>
              </a:rPr>
              <a:t>   an highly innovative, slim and efficient client-server protocol </a:t>
            </a:r>
          </a:p>
          <a:p>
            <a:pPr marL="742950" lvl="1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1700" dirty="0" smtClean="0">
                <a:latin typeface="Calibri" pitchFamily="34" charset="0"/>
              </a:rPr>
              <a:t>   an extendable data model</a:t>
            </a:r>
            <a:endParaRPr lang="en-US" sz="1700" i="1" u="sng" dirty="0" smtClean="0">
              <a:solidFill>
                <a:srgbClr val="7030A0"/>
              </a:solidFill>
              <a:latin typeface="Calibri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v"/>
            </a:pPr>
            <a:r>
              <a:rPr lang="en-US" sz="1700" i="1" u="sng" dirty="0" smtClean="0">
                <a:solidFill>
                  <a:srgbClr val="7030A0"/>
                </a:solidFill>
                <a:latin typeface="Calibri" pitchFamily="34" charset="0"/>
              </a:rPr>
              <a:t>OMA  LwM2M Enabler  1.0   has been released in December 2013</a:t>
            </a:r>
            <a:r>
              <a:rPr lang="en-US" sz="1700" dirty="0" smtClean="0">
                <a:latin typeface="Calibri" pitchFamily="34" charset="0"/>
              </a:rPr>
              <a:t>.</a:t>
            </a:r>
          </a:p>
          <a:p>
            <a:pPr>
              <a:spcBef>
                <a:spcPts val="600"/>
              </a:spcBef>
              <a:buNone/>
            </a:pPr>
            <a:endParaRPr lang="en-US" sz="1600" dirty="0" smtClean="0"/>
          </a:p>
          <a:p>
            <a:pPr>
              <a:spcBef>
                <a:spcPts val="600"/>
              </a:spcBef>
              <a:buNone/>
            </a:pPr>
            <a:endParaRPr lang="en-US" sz="1600" dirty="0" smtClean="0"/>
          </a:p>
          <a:p>
            <a:pPr>
              <a:spcBef>
                <a:spcPts val="600"/>
              </a:spcBef>
            </a:pPr>
            <a:endParaRPr lang="fr-FR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pic>
        <p:nvPicPr>
          <p:cNvPr id="6" name="Picture 9" descr="D:\Users\Thierry\Public\Standardization\Quaterly\May13\work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8181" y="5717754"/>
            <a:ext cx="746060" cy="774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libri" pitchFamily="34" charset="0"/>
              </a:rPr>
              <a:t>details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45720" tIns="0" rIns="0" bIns="0" rtlCol="0">
            <a:noAutofit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Market 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Calibri" pitchFamily="34" charset="0"/>
              </a:rPr>
              <a:t>Technologies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Benefits</a:t>
            </a:r>
            <a:endParaRPr lang="en-US" sz="2800" dirty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Ecosystem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M2M context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Useful references </a:t>
            </a:r>
          </a:p>
          <a:p>
            <a:pPr marL="176213" indent="-176213" defTabSz="914400">
              <a:lnSpc>
                <a:spcPct val="80000"/>
              </a:lnSpc>
              <a:buNone/>
            </a:pPr>
            <a:endParaRPr lang="en-US" sz="2800" dirty="0" smtClean="0">
              <a:solidFill>
                <a:schemeClr val="bg1">
                  <a:lumMod val="85000"/>
                </a:schemeClr>
              </a:solidFill>
              <a:latin typeface="Calibri" pitchFamily="34" charset="0"/>
            </a:endParaRPr>
          </a:p>
          <a:p>
            <a:pPr marL="0" indent="0" defTabSz="914400">
              <a:lnSpc>
                <a:spcPct val="80000"/>
              </a:lnSpc>
              <a:buNone/>
            </a:pPr>
            <a:endParaRPr lang="en-US" sz="28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107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/>
          </p:cNvSpPr>
          <p:nvPr>
            <p:ph type="title"/>
          </p:nvPr>
        </p:nvSpPr>
        <p:spPr>
          <a:xfrm>
            <a:off x="457200" y="771167"/>
            <a:ext cx="8229600" cy="1143000"/>
          </a:xfrm>
        </p:spPr>
        <p:txBody>
          <a:bodyPr/>
          <a:lstStyle/>
          <a:p>
            <a:r>
              <a:rPr lang="en-GB" dirty="0" smtClean="0"/>
              <a:t>OMA-LwM2M Technologies (1/7)</a:t>
            </a:r>
            <a:endParaRPr lang="en-US" dirty="0"/>
          </a:p>
        </p:txBody>
      </p:sp>
      <p:sp>
        <p:nvSpPr>
          <p:cNvPr id="103426" name="Rectangle 3"/>
          <p:cNvSpPr>
            <a:spLocks noGrp="1"/>
          </p:cNvSpPr>
          <p:nvPr>
            <p:ph idx="1"/>
          </p:nvPr>
        </p:nvSpPr>
        <p:spPr>
          <a:xfrm>
            <a:off x="241301" y="1507762"/>
            <a:ext cx="8674100" cy="4848589"/>
          </a:xfrm>
        </p:spPr>
        <p:txBody>
          <a:bodyPr vert="horz" lIns="45720" tIns="0" rIns="0" bIns="0" rtlCol="0">
            <a:noAutofit/>
          </a:bodyPr>
          <a:lstStyle/>
          <a:p>
            <a:pPr marL="0" indent="0" defTabSz="914400">
              <a:lnSpc>
                <a:spcPct val="80000"/>
              </a:lnSpc>
              <a:buNone/>
            </a:pPr>
            <a:endParaRPr lang="en-US" sz="1600" dirty="0" smtClean="0">
              <a:latin typeface="+mj-lt"/>
            </a:endParaRPr>
          </a:p>
          <a:p>
            <a:pPr marL="176213" indent="-176213" defTabSz="914400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en-US" sz="1800" dirty="0" smtClean="0">
                <a:latin typeface="Calibri" pitchFamily="34" charset="0"/>
              </a:rPr>
              <a:t>LwM2M Enabler defines the application layer communication protocol between a Server and     a  Client</a:t>
            </a:r>
          </a:p>
          <a:p>
            <a:pPr marL="685800" lvl="1" indent="-285750" defTabSz="914400">
              <a:lnSpc>
                <a:spcPct val="8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en-US" dirty="0">
                <a:latin typeface="Calibri" pitchFamily="34" charset="0"/>
              </a:rPr>
              <a:t>Client-Server </a:t>
            </a:r>
            <a:r>
              <a:rPr lang="en-US" dirty="0" smtClean="0">
                <a:latin typeface="Calibri" pitchFamily="34" charset="0"/>
              </a:rPr>
              <a:t>Protocol is </a:t>
            </a:r>
            <a:r>
              <a:rPr lang="en-US" dirty="0">
                <a:latin typeface="Calibri" pitchFamily="34" charset="0"/>
              </a:rPr>
              <a:t>based </a:t>
            </a:r>
            <a:r>
              <a:rPr lang="en-US" dirty="0" smtClean="0">
                <a:latin typeface="Calibri" pitchFamily="34" charset="0"/>
              </a:rPr>
              <a:t>on open </a:t>
            </a:r>
            <a:r>
              <a:rPr lang="en-US" dirty="0">
                <a:latin typeface="Calibri" pitchFamily="34" charset="0"/>
              </a:rPr>
              <a:t>IETF standards</a:t>
            </a:r>
          </a:p>
          <a:p>
            <a:pPr marL="1143000" lvl="3" indent="-285750" defTabSz="914400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CoAP</a:t>
            </a:r>
            <a:r>
              <a:rPr lang="en-US" sz="1800" dirty="0" smtClean="0">
                <a:latin typeface="Calibri" pitchFamily="34" charset="0"/>
              </a:rPr>
              <a:t> is an alternative to HTTP for </a:t>
            </a:r>
            <a:r>
              <a:rPr lang="en-US" sz="1800" dirty="0" err="1" smtClean="0">
                <a:latin typeface="Calibri" pitchFamily="34" charset="0"/>
              </a:rPr>
              <a:t>RESTfull</a:t>
            </a:r>
            <a:r>
              <a:rPr lang="en-US" sz="1800" dirty="0" smtClean="0">
                <a:latin typeface="Calibri" pitchFamily="34" charset="0"/>
              </a:rPr>
              <a:t> APIs in resource-constrained area</a:t>
            </a:r>
          </a:p>
          <a:p>
            <a:pPr marL="1143000" lvl="3" indent="-285750" defTabSz="914400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sz="1800" dirty="0" smtClean="0">
                <a:latin typeface="Calibri" pitchFamily="34" charset="0"/>
              </a:rPr>
              <a:t> DTLS  brings TLS-like feature to the </a:t>
            </a:r>
            <a:r>
              <a:rPr lang="en-US" sz="1800" dirty="0" err="1" smtClean="0">
                <a:latin typeface="Calibri" pitchFamily="34" charset="0"/>
              </a:rPr>
              <a:t>CoAP</a:t>
            </a:r>
            <a:r>
              <a:rPr lang="en-US" sz="1800" dirty="0" smtClean="0">
                <a:latin typeface="Calibri" pitchFamily="34" charset="0"/>
              </a:rPr>
              <a:t> layer</a:t>
            </a:r>
          </a:p>
          <a:p>
            <a:pPr marL="685800" lvl="2" indent="-285750" defTabSz="914400">
              <a:lnSpc>
                <a:spcPct val="8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en-US" sz="1800" dirty="0" smtClean="0">
                <a:latin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</a:rPr>
              <a:t>CoAP</a:t>
            </a:r>
            <a:r>
              <a:rPr lang="en-US" sz="1800" dirty="0" smtClean="0">
                <a:latin typeface="Calibri" pitchFamily="34" charset="0"/>
              </a:rPr>
              <a:t> and DTLS are bound to UDP or SMS bearers</a:t>
            </a:r>
          </a:p>
          <a:p>
            <a:pPr marL="176213" indent="-176213" defTabSz="914400">
              <a:lnSpc>
                <a:spcPct val="80000"/>
              </a:lnSpc>
              <a:spcBef>
                <a:spcPts val="600"/>
              </a:spcBef>
              <a:buFont typeface="Arial" pitchFamily="34" charset="0"/>
              <a:buChar char="•"/>
            </a:pPr>
            <a:endParaRPr lang="en-US" sz="1800" dirty="0" smtClean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en-US" sz="1800" dirty="0" smtClean="0">
                <a:latin typeface="Calibri" pitchFamily="34" charset="0"/>
              </a:rPr>
              <a:t> Typically :</a:t>
            </a:r>
          </a:p>
          <a:p>
            <a:pPr marL="685800" lvl="1" indent="-285750" defTabSz="914400">
              <a:lnSpc>
                <a:spcPct val="8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en-US" dirty="0" smtClean="0">
                <a:latin typeface="Calibri" pitchFamily="34" charset="0"/>
              </a:rPr>
              <a:t>In LwM2M, the Server  </a:t>
            </a:r>
            <a:r>
              <a:rPr lang="en-US" dirty="0">
                <a:latin typeface="Calibri" pitchFamily="34" charset="0"/>
              </a:rPr>
              <a:t>resides in a Data Center and  </a:t>
            </a:r>
            <a:r>
              <a:rPr lang="en-US" dirty="0" smtClean="0">
                <a:latin typeface="Calibri" pitchFamily="34" charset="0"/>
              </a:rPr>
              <a:t>the Client resides in the Device</a:t>
            </a:r>
            <a:endParaRPr lang="en-US" dirty="0">
              <a:latin typeface="Calibri" pitchFamily="34" charset="0"/>
            </a:endParaRPr>
          </a:p>
          <a:p>
            <a:pPr marL="685800" lvl="1" indent="-285750" defTabSz="914400">
              <a:lnSpc>
                <a:spcPct val="8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en-US" dirty="0" smtClean="0">
                <a:latin typeface="Calibri" pitchFamily="34" charset="0"/>
              </a:rPr>
              <a:t>LwM2M separates Protocol </a:t>
            </a:r>
            <a:r>
              <a:rPr lang="en-US" dirty="0">
                <a:latin typeface="Calibri" pitchFamily="34" charset="0"/>
              </a:rPr>
              <a:t>Commands and Data Object </a:t>
            </a:r>
            <a:r>
              <a:rPr lang="en-US" dirty="0" smtClean="0">
                <a:latin typeface="Calibri" pitchFamily="34" charset="0"/>
              </a:rPr>
              <a:t> (as in OMA DM 1.x and 2.0 )</a:t>
            </a:r>
          </a:p>
          <a:p>
            <a:pPr marL="633413" lvl="1" indent="-176213" defTabSz="914400">
              <a:lnSpc>
                <a:spcPct val="80000"/>
              </a:lnSpc>
              <a:spcBef>
                <a:spcPts val="600"/>
              </a:spcBef>
              <a:buFont typeface="Arial" pitchFamily="34" charset="0"/>
              <a:buChar char="•"/>
            </a:pPr>
            <a:endParaRPr lang="en-US" dirty="0" smtClean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v"/>
            </a:pPr>
            <a:r>
              <a:rPr lang="en-US" sz="1800" dirty="0" smtClean="0">
                <a:latin typeface="Calibri" pitchFamily="34" charset="0"/>
              </a:rPr>
              <a:t>LwM2M  Enabler is focused on constrained M2M devices (low-power µC, low amount of Flash &amp; RAM)</a:t>
            </a:r>
          </a:p>
          <a:p>
            <a:pPr marL="685800" lvl="1" indent="-285750" defTabSz="914400">
              <a:lnSpc>
                <a:spcPct val="8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en-US" dirty="0">
                <a:latin typeface="Calibri" pitchFamily="34" charset="0"/>
              </a:rPr>
              <a:t>Applicable to Cellular, 6LoWPAN, </a:t>
            </a:r>
            <a:r>
              <a:rPr lang="en-US" dirty="0" err="1">
                <a:latin typeface="Calibri" pitchFamily="34" charset="0"/>
              </a:rPr>
              <a:t>WiFi</a:t>
            </a:r>
            <a:r>
              <a:rPr lang="en-US" dirty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or </a:t>
            </a:r>
            <a:r>
              <a:rPr lang="en-US" dirty="0">
                <a:latin typeface="Calibri" pitchFamily="34" charset="0"/>
              </a:rPr>
              <a:t>any other IP based constrained devices or networks</a:t>
            </a:r>
          </a:p>
          <a:p>
            <a:pPr marL="685800" lvl="1" indent="-285750" defTabSz="914400">
              <a:lnSpc>
                <a:spcPct val="8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en-US" dirty="0">
                <a:latin typeface="Calibri" pitchFamily="34" charset="0"/>
              </a:rPr>
              <a:t>Public registry of Objects from OMA, other SDOs or enterprises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478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0238"/>
            <a:ext cx="8229600" cy="1143000"/>
          </a:xfrm>
        </p:spPr>
        <p:txBody>
          <a:bodyPr/>
          <a:lstStyle/>
          <a:p>
            <a:r>
              <a:rPr lang="en-GB" dirty="0" smtClean="0"/>
              <a:t>OMA-LwM2M Technologies (2/7)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1224" y="1840841"/>
            <a:ext cx="4958968" cy="4113749"/>
          </a:xfrm>
        </p:spPr>
        <p:txBody>
          <a:bodyPr vert="horz" lIns="45720" tIns="0" rIns="0" bIns="0" rtlCol="0">
            <a:noAutofit/>
          </a:bodyPr>
          <a:lstStyle/>
          <a:p>
            <a:pPr marL="285750" indent="-285750" defTabSz="914400">
              <a:lnSpc>
                <a:spcPct val="80000"/>
              </a:lnSpc>
              <a:spcBef>
                <a:spcPts val="1080"/>
              </a:spcBef>
              <a:buFont typeface="Wingdings" charset="2"/>
              <a:buChar char="v"/>
            </a:pPr>
            <a:r>
              <a:rPr lang="en-US" sz="1800" dirty="0" smtClean="0">
                <a:latin typeface="Calibri" pitchFamily="34" charset="0"/>
              </a:rPr>
              <a:t> Client-Server </a:t>
            </a:r>
            <a:r>
              <a:rPr lang="en-US" sz="1800" dirty="0">
                <a:latin typeface="Calibri" pitchFamily="34" charset="0"/>
              </a:rPr>
              <a:t>Protocol based </a:t>
            </a:r>
            <a:r>
              <a:rPr lang="en-US" sz="1800" dirty="0" smtClean="0">
                <a:latin typeface="Calibri" pitchFamily="34" charset="0"/>
              </a:rPr>
              <a:t>on </a:t>
            </a:r>
            <a:r>
              <a:rPr lang="en-US" sz="1800" dirty="0" err="1" smtClean="0">
                <a:latin typeface="Calibri" pitchFamily="34" charset="0"/>
              </a:rPr>
              <a:t>CoAP</a:t>
            </a:r>
            <a:r>
              <a:rPr lang="en-US" sz="1800" dirty="0" smtClean="0">
                <a:latin typeface="Calibri" pitchFamily="34" charset="0"/>
              </a:rPr>
              <a:t>  and DTLS IETF Standards</a:t>
            </a:r>
            <a:endParaRPr lang="en-US" dirty="0">
              <a:latin typeface="Calibri" pitchFamily="34" charset="0"/>
            </a:endParaRPr>
          </a:p>
          <a:p>
            <a:pPr marL="285750" indent="-285750" defTabSz="914400">
              <a:lnSpc>
                <a:spcPct val="80000"/>
              </a:lnSpc>
              <a:spcBef>
                <a:spcPts val="1080"/>
              </a:spcBef>
              <a:buFont typeface="Wingdings" charset="2"/>
              <a:buChar char="v"/>
            </a:pPr>
            <a:r>
              <a:rPr lang="en-US" sz="1800" dirty="0" smtClean="0">
                <a:latin typeface="Calibri" pitchFamily="34" charset="0"/>
              </a:rPr>
              <a:t> Extensible </a:t>
            </a:r>
            <a:r>
              <a:rPr lang="en-US" sz="1800" dirty="0">
                <a:latin typeface="Calibri" pitchFamily="34" charset="0"/>
              </a:rPr>
              <a:t>Object and Resource model for application semantics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1080"/>
              </a:spcBef>
              <a:buFont typeface="Wingdings" charset="2"/>
              <a:buChar char="Ø"/>
            </a:pPr>
            <a:r>
              <a:rPr lang="en-US" dirty="0" smtClean="0">
                <a:latin typeface="Calibri" pitchFamily="34" charset="0"/>
              </a:rPr>
              <a:t> A </a:t>
            </a:r>
            <a:r>
              <a:rPr lang="en-US" dirty="0">
                <a:latin typeface="Calibri" pitchFamily="34" charset="0"/>
              </a:rPr>
              <a:t>Client has one or more Object Instances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1080"/>
              </a:spcBef>
              <a:buFont typeface="Wingdings" charset="2"/>
              <a:buChar char="Ø"/>
            </a:pPr>
            <a:r>
              <a:rPr lang="en-US" dirty="0" smtClean="0">
                <a:latin typeface="Calibri" pitchFamily="34" charset="0"/>
              </a:rPr>
              <a:t> An </a:t>
            </a:r>
            <a:r>
              <a:rPr lang="en-US" dirty="0">
                <a:latin typeface="Calibri" pitchFamily="34" charset="0"/>
              </a:rPr>
              <a:t>Object is a collection of </a:t>
            </a:r>
            <a:r>
              <a:rPr lang="en-US" dirty="0" smtClean="0">
                <a:latin typeface="Calibri" pitchFamily="34" charset="0"/>
              </a:rPr>
              <a:t>Resources</a:t>
            </a:r>
          </a:p>
          <a:p>
            <a:pPr marL="742950" lvl="1" indent="-285750" defTabSz="914400">
              <a:spcBef>
                <a:spcPts val="1080"/>
              </a:spcBef>
              <a:buFont typeface="Wingdings" charset="2"/>
              <a:buChar char="Ø"/>
            </a:pPr>
            <a:r>
              <a:rPr lang="en-US" dirty="0" smtClean="0"/>
              <a:t> </a:t>
            </a:r>
            <a:r>
              <a:rPr lang="en-US" dirty="0" smtClean="0">
                <a:latin typeface="Calibri" pitchFamily="34" charset="0"/>
              </a:rPr>
              <a:t>A resource may be “Read”, “Written” or “Executed” and “Observed”</a:t>
            </a:r>
            <a:endParaRPr lang="en-US" dirty="0">
              <a:latin typeface="Calibri" pitchFamily="34" charset="0"/>
            </a:endParaRPr>
          </a:p>
          <a:p>
            <a:pPr marL="742950" lvl="1" indent="-285750" defTabSz="914400">
              <a:lnSpc>
                <a:spcPct val="80000"/>
              </a:lnSpc>
              <a:spcBef>
                <a:spcPts val="1080"/>
              </a:spcBef>
              <a:buFont typeface="Wingdings" charset="2"/>
              <a:buChar char="Ø"/>
            </a:pPr>
            <a:r>
              <a:rPr lang="en-US" dirty="0" smtClean="0">
                <a:latin typeface="Calibri" pitchFamily="34" charset="0"/>
              </a:rPr>
              <a:t> A </a:t>
            </a:r>
            <a:r>
              <a:rPr lang="en-US" dirty="0">
                <a:latin typeface="Calibri" pitchFamily="34" charset="0"/>
              </a:rPr>
              <a:t>Resource </a:t>
            </a:r>
            <a:r>
              <a:rPr lang="en-US" dirty="0" smtClean="0">
                <a:latin typeface="Calibri" pitchFamily="34" charset="0"/>
              </a:rPr>
              <a:t> may  contain :</a:t>
            </a:r>
          </a:p>
          <a:p>
            <a:pPr marL="1033463" lvl="2" indent="-176213" defTabSz="914400">
              <a:lnSpc>
                <a:spcPct val="80000"/>
              </a:lnSpc>
              <a:spcBef>
                <a:spcPts val="1080"/>
              </a:spcBef>
              <a:buFont typeface="Arial" pitchFamily="34" charset="0"/>
              <a:buChar char="•"/>
            </a:pPr>
            <a:r>
              <a:rPr lang="en-US" sz="1800" dirty="0" smtClean="0">
                <a:latin typeface="Calibri" pitchFamily="34" charset="0"/>
              </a:rPr>
              <a:t>a piece </a:t>
            </a:r>
            <a:r>
              <a:rPr lang="en-US" sz="1800" dirty="0">
                <a:latin typeface="Calibri" pitchFamily="34" charset="0"/>
              </a:rPr>
              <a:t>of </a:t>
            </a:r>
            <a:r>
              <a:rPr lang="en-US" sz="1800" dirty="0" smtClean="0">
                <a:latin typeface="Calibri" pitchFamily="34" charset="0"/>
              </a:rPr>
              <a:t>information (value)</a:t>
            </a:r>
          </a:p>
          <a:p>
            <a:pPr marL="1033463" lvl="2" indent="-176213" defTabSz="914400">
              <a:lnSpc>
                <a:spcPct val="80000"/>
              </a:lnSpc>
              <a:spcBef>
                <a:spcPts val="1080"/>
              </a:spcBef>
              <a:buFont typeface="Arial" pitchFamily="34" charset="0"/>
              <a:buChar char="•"/>
            </a:pPr>
            <a:r>
              <a:rPr lang="en-US" sz="1800" dirty="0" smtClean="0">
                <a:latin typeface="Calibri" pitchFamily="34" charset="0"/>
              </a:rPr>
              <a:t>a reference to an other Object Instance</a:t>
            </a:r>
            <a:endParaRPr lang="en-US" sz="1800" dirty="0">
              <a:latin typeface="Calibri" pitchFamily="34" charset="0"/>
            </a:endParaRPr>
          </a:p>
          <a:p>
            <a:pPr marL="742950" lvl="1" indent="-285750" defTabSz="914400">
              <a:lnSpc>
                <a:spcPct val="80000"/>
              </a:lnSpc>
              <a:spcBef>
                <a:spcPts val="1080"/>
              </a:spcBef>
              <a:buFont typeface="Wingdings" charset="2"/>
              <a:buChar char="Ø"/>
            </a:pPr>
            <a:r>
              <a:rPr lang="en-US" dirty="0" smtClean="0">
                <a:latin typeface="Calibri" pitchFamily="34" charset="0"/>
              </a:rPr>
              <a:t> Resources </a:t>
            </a:r>
            <a:r>
              <a:rPr lang="en-US" dirty="0">
                <a:latin typeface="Calibri" pitchFamily="34" charset="0"/>
              </a:rPr>
              <a:t>can have multiple </a:t>
            </a:r>
            <a:r>
              <a:rPr lang="en-US" dirty="0" smtClean="0">
                <a:latin typeface="Calibri" pitchFamily="34" charset="0"/>
              </a:rPr>
              <a:t>instances</a:t>
            </a:r>
          </a:p>
          <a:p>
            <a:pPr marL="176213" indent="-176213" defTabSz="914400">
              <a:lnSpc>
                <a:spcPct val="80000"/>
              </a:lnSpc>
              <a:spcBef>
                <a:spcPts val="1080"/>
              </a:spcBef>
              <a:buFont typeface="Arial" pitchFamily="34" charset="0"/>
              <a:buChar char="•"/>
            </a:pPr>
            <a:endParaRPr lang="en-US" sz="1800" dirty="0">
              <a:latin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pic>
        <p:nvPicPr>
          <p:cNvPr id="5" name="Picture 4" descr="architectur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459" y="1803943"/>
            <a:ext cx="2636332" cy="417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evice-object-resourc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02" y="4698403"/>
            <a:ext cx="1121408" cy="163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519363" y="5211611"/>
          <a:ext cx="1462087" cy="928688"/>
        </p:xfrm>
        <a:graphic>
          <a:graphicData uri="http://schemas.openxmlformats.org/presentationml/2006/ole">
            <p:oleObj spid="_x0000_s1026" name="Visio" r:id="rId6" imgW="2685960" imgH="1705065" progId="Visio.Drawing.15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7401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1110343"/>
            <a:ext cx="8229600" cy="661307"/>
          </a:xfr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GB" dirty="0" smtClean="0"/>
              <a:t>OMA-LwM2M Technologies (3/7) </a:t>
            </a:r>
            <a:r>
              <a:rPr lang="en-US" i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en-US" i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0921" y="2185095"/>
            <a:ext cx="3477986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610404" y="2020214"/>
            <a:ext cx="4343400" cy="4113749"/>
          </a:xfrm>
          <a:prstGeom prst="rect">
            <a:avLst/>
          </a:prstGeom>
        </p:spPr>
        <p:txBody>
          <a:bodyPr vert="horz" lIns="45720" tIns="0" rIns="0" bIns="0" rtlCol="0">
            <a:noAutofit/>
          </a:bodyPr>
          <a:lstStyle/>
          <a:p>
            <a:pPr marL="176213" marR="0" lvl="0" indent="-176213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n-US" sz="2000" dirty="0" smtClean="0">
                <a:latin typeface="Calibri" pitchFamily="34" charset="0"/>
              </a:rPr>
              <a:t>  4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Categories of LwM2M Operations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600"/>
              </a:spcBef>
              <a:buClr>
                <a:srgbClr val="00ECEF"/>
              </a:buClr>
              <a:buFont typeface="Wingdings" charset="2"/>
              <a:buChar char="Ø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Bootstrap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operations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600"/>
              </a:spcBef>
              <a:buClr>
                <a:srgbClr val="00ECEF"/>
              </a:buClr>
              <a:buFont typeface="Wingdings" charset="2"/>
              <a:buChar char="Ø"/>
              <a:defRPr/>
            </a:pPr>
            <a:r>
              <a:rPr lang="en-US" sz="2000" baseline="0" dirty="0" smtClean="0">
                <a:latin typeface="Calibri" pitchFamily="34" charset="0"/>
              </a:rPr>
              <a:t>Discovery</a:t>
            </a:r>
            <a:r>
              <a:rPr lang="en-US" sz="2000" dirty="0" smtClean="0">
                <a:latin typeface="Calibri" pitchFamily="34" charset="0"/>
              </a:rPr>
              <a:t>/</a:t>
            </a:r>
            <a:r>
              <a:rPr lang="en-US" sz="2000" baseline="0" dirty="0" smtClean="0">
                <a:latin typeface="Calibri" pitchFamily="34" charset="0"/>
              </a:rPr>
              <a:t>Registration</a:t>
            </a:r>
            <a:r>
              <a:rPr lang="en-US" sz="2000" dirty="0" smtClean="0">
                <a:latin typeface="Calibri" pitchFamily="34" charset="0"/>
              </a:rPr>
              <a:t> operations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600"/>
              </a:spcBef>
              <a:buClr>
                <a:srgbClr val="00ECEF"/>
              </a:buClr>
              <a:buFont typeface="Wingdings" charset="2"/>
              <a:buChar char="Ø"/>
              <a:defRPr/>
            </a:pPr>
            <a:r>
              <a:rPr lang="en-US" sz="2000" dirty="0" smtClean="0">
                <a:latin typeface="Calibri" pitchFamily="34" charset="0"/>
              </a:rPr>
              <a:t>Device Mgt &amp; Serv. Enablement Operations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600"/>
              </a:spcBef>
              <a:buClr>
                <a:srgbClr val="00ECEF"/>
              </a:buClr>
              <a:buFont typeface="Wingdings" charset="2"/>
              <a:buChar char="Ø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Observe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&amp; Notify operations (Information reporting)</a:t>
            </a:r>
            <a:endParaRPr lang="en-US" sz="2000" dirty="0" smtClean="0">
              <a:latin typeface="Calibri" pitchFamily="34" charset="0"/>
            </a:endParaRPr>
          </a:p>
          <a:p>
            <a:pPr marL="176213" marR="0" lvl="0" indent="-176213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ECEF"/>
              </a:buClr>
              <a:buSzTx/>
              <a:buFont typeface="Arial" pitchFamily="34" charset="0"/>
              <a:buChar char="•"/>
              <a:tabLst/>
              <a:defRPr/>
            </a:pPr>
            <a:endParaRPr lang="en-US" sz="2000" dirty="0" smtClean="0">
              <a:latin typeface="Calibri" pitchFamily="34" charset="0"/>
            </a:endParaRPr>
          </a:p>
          <a:p>
            <a:pPr marL="176213" marR="0" lvl="0" indent="-176213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ECEF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 LwM2M Operations are mapped on  :</a:t>
            </a:r>
          </a:p>
          <a:p>
            <a:pPr marL="742950" lvl="1" indent="-285750" defTabSz="914400">
              <a:lnSpc>
                <a:spcPct val="80000"/>
              </a:lnSpc>
              <a:spcBef>
                <a:spcPts val="600"/>
              </a:spcBef>
              <a:buClr>
                <a:srgbClr val="00ECEF"/>
              </a:buClr>
              <a:buFont typeface="Wingdings" charset="2"/>
              <a:buChar char="Ø"/>
              <a:defRPr/>
            </a:pPr>
            <a:r>
              <a:rPr lang="en-US" sz="2000" dirty="0" smtClean="0">
                <a:latin typeface="Calibri" pitchFamily="34" charset="0"/>
              </a:rPr>
              <a:t>GET</a:t>
            </a:r>
            <a:r>
              <a:rPr lang="en-US" sz="2000" dirty="0">
                <a:latin typeface="Calibri" pitchFamily="34" charset="0"/>
              </a:rPr>
              <a:t>, PUT, POST and DELETE </a:t>
            </a:r>
            <a:r>
              <a:rPr lang="en-US" sz="2000" dirty="0" err="1">
                <a:latin typeface="Calibri" pitchFamily="34" charset="0"/>
              </a:rPr>
              <a:t>CoAP</a:t>
            </a:r>
            <a:r>
              <a:rPr lang="en-US" sz="2000" dirty="0">
                <a:latin typeface="Calibri" pitchFamily="34" charset="0"/>
              </a:rPr>
              <a:t> Operations </a:t>
            </a:r>
          </a:p>
          <a:p>
            <a:pPr marL="176213" marR="0" lvl="0" indent="-176213" algn="l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00ECEF"/>
              </a:buClr>
              <a:buSzTx/>
              <a:tabLst/>
              <a:defRPr/>
            </a:pPr>
            <a:endParaRPr lang="en-US" sz="2000" baseline="0" dirty="0" smtClean="0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0921" y="1771650"/>
            <a:ext cx="3236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LwM2M Abstract Message Flow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457200" y="1008230"/>
            <a:ext cx="8229600" cy="39481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2000" dirty="0" smtClean="0"/>
              <a:t>OMA-LwM2M </a:t>
            </a:r>
            <a:r>
              <a:rPr lang="en-GB" sz="2000" dirty="0"/>
              <a:t>Technologies </a:t>
            </a:r>
            <a:r>
              <a:rPr lang="en-GB" sz="2000" dirty="0" smtClean="0"/>
              <a:t>(4/</a:t>
            </a:r>
            <a:r>
              <a:rPr lang="en-GB" sz="2000" dirty="0"/>
              <a:t>7</a:t>
            </a:r>
            <a:r>
              <a:rPr lang="en-GB" sz="2000" dirty="0" smtClean="0"/>
              <a:t>)</a:t>
            </a:r>
            <a:endParaRPr lang="en-US" sz="2000" dirty="0"/>
          </a:p>
        </p:txBody>
      </p:sp>
      <p:sp>
        <p:nvSpPr>
          <p:cNvPr id="105474" name="Content Placeholder 2"/>
          <p:cNvSpPr>
            <a:spLocks noGrp="1"/>
          </p:cNvSpPr>
          <p:nvPr>
            <p:ph idx="1"/>
          </p:nvPr>
        </p:nvSpPr>
        <p:spPr>
          <a:xfrm>
            <a:off x="101598" y="1403049"/>
            <a:ext cx="8983950" cy="5454952"/>
          </a:xfrm>
        </p:spPr>
        <p:txBody>
          <a:bodyPr vert="horz" lIns="45720" tIns="0" rIns="0" bIns="0" rtlCol="0">
            <a:noAutofit/>
          </a:bodyPr>
          <a:lstStyle/>
          <a:p>
            <a:pPr marL="0" indent="0">
              <a:spcAft>
                <a:spcPts val="600"/>
              </a:spcAft>
              <a:buNone/>
              <a:defRPr/>
            </a:pPr>
            <a:r>
              <a:rPr lang="en-GB" sz="1600" b="1" dirty="0" smtClean="0"/>
              <a:t>     OMA-LwM2M is based </a:t>
            </a:r>
            <a:r>
              <a:rPr lang="en-GB" sz="1600" b="1" dirty="0"/>
              <a:t>on OPEN IETF </a:t>
            </a:r>
            <a:r>
              <a:rPr lang="en-GB" sz="1600" b="1" dirty="0" smtClean="0"/>
              <a:t>Standards</a:t>
            </a:r>
            <a:endParaRPr lang="en-US" sz="1600" b="1" dirty="0" smtClean="0"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en-US" sz="1600" b="1" dirty="0" smtClean="0">
                <a:latin typeface="Calibri" pitchFamily="34" charset="0"/>
                <a:cs typeface="Arial" charset="0"/>
              </a:rPr>
              <a:t>[RFC5262]  </a:t>
            </a:r>
            <a:r>
              <a:rPr lang="en-US" sz="1600" b="1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b="1" dirty="0" smtClean="0">
                <a:latin typeface="Calibri" pitchFamily="34" charset="0"/>
                <a:cs typeface="Arial" charset="0"/>
              </a:rPr>
              <a:t>  main features required for LwM2M</a:t>
            </a:r>
            <a:endParaRPr lang="en-US" sz="16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the 4-byte binary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message header is used for Request and Response interactions. </a:t>
            </a:r>
          </a:p>
          <a:p>
            <a:pPr marL="742950" lvl="1" indent="-285750">
              <a:spcBef>
                <a:spcPts val="200"/>
              </a:spcBef>
              <a:buNone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                (12-bytes header for supporting the Information Reporting interface [NOTIFY])</a:t>
            </a:r>
          </a:p>
          <a:p>
            <a:pPr marL="742950" lvl="1" indent="-285750">
              <a:spcBef>
                <a:spcPts val="200"/>
              </a:spcBef>
              <a:buNone/>
              <a:defRPr/>
            </a:pPr>
            <a:endParaRPr lang="en-US" sz="1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Confirmable, Acknowledgement and Reset messages MUST be supported. </a:t>
            </a:r>
          </a:p>
          <a:p>
            <a:pPr marL="742950" lvl="1" indent="-285750">
              <a:spcBef>
                <a:spcPts val="200"/>
              </a:spcBef>
              <a:buNone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                (Non-Confirmable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msg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MAY be used by a Client for sending Notifications)</a:t>
            </a:r>
          </a:p>
          <a:p>
            <a:pPr marL="742950" lvl="1" indent="-285750">
              <a:spcBef>
                <a:spcPts val="200"/>
              </a:spcBef>
              <a:buNone/>
              <a:defRPr/>
            </a:pPr>
            <a:endParaRPr lang="en-US" sz="1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GET, PUT, POST and DELETE 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CoAP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 methods MUST be supported  (LwM2M Operations)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endParaRPr lang="en-US" sz="1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Possibility  to specify the payload media type (Text, TLV, Opaque, </a:t>
            </a:r>
            <a:r>
              <a:rPr lang="en-US" sz="1600" dirty="0" err="1" smtClean="0">
                <a:latin typeface="Calibri" pitchFamily="34" charset="0"/>
                <a:cs typeface="Arial" charset="0"/>
              </a:rPr>
              <a:t>Json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)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endParaRPr lang="en-US" sz="1100" dirty="0" smtClean="0">
              <a:latin typeface="Calibri" pitchFamily="34" charset="0"/>
              <a:cs typeface="Arial" charset="0"/>
            </a:endParaRPr>
          </a:p>
          <a:p>
            <a:pPr marL="342900" lvl="1" indent="-342900" algn="just">
              <a:buSzPct val="120000"/>
              <a:buFont typeface="Wingdings" pitchFamily="2" charset="2"/>
              <a:buChar char="v"/>
              <a:defRPr/>
            </a:pPr>
            <a:r>
              <a:rPr lang="en-US" sz="1600" b="1" dirty="0" smtClean="0">
                <a:latin typeface="Calibri" pitchFamily="34" charset="0"/>
                <a:cs typeface="Arial" charset="0"/>
              </a:rPr>
              <a:t> [RFC6347] </a:t>
            </a:r>
            <a:r>
              <a:rPr lang="en-US" sz="1600" b="1" dirty="0" smtClean="0">
                <a:latin typeface="Calibri" pitchFamily="34" charset="0"/>
              </a:rPr>
              <a:t>UDP Channel Security </a:t>
            </a:r>
            <a:r>
              <a:rPr lang="en-US" sz="1600" dirty="0" smtClean="0">
                <a:latin typeface="Calibri" pitchFamily="34" charset="0"/>
              </a:rPr>
              <a:t>for </a:t>
            </a:r>
            <a:r>
              <a:rPr lang="en-US" sz="1600" dirty="0" err="1" smtClean="0">
                <a:latin typeface="Calibri" pitchFamily="34" charset="0"/>
              </a:rPr>
              <a:t>CoAP</a:t>
            </a:r>
            <a:r>
              <a:rPr lang="en-US" sz="1600" dirty="0" smtClean="0">
                <a:latin typeface="Calibri" pitchFamily="34" charset="0"/>
              </a:rPr>
              <a:t> is  DTLS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>
                <a:latin typeface="Calibri" pitchFamily="34" charset="0"/>
                <a:cs typeface="Arial" charset="0"/>
              </a:rPr>
              <a:t>equivalent of TLS v1.2 for HTTP modified to allow  UDP unreliable and out of order 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transfers. 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endParaRPr lang="en-US" sz="1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use  </a:t>
            </a:r>
            <a:r>
              <a:rPr lang="en-US" sz="1600" dirty="0">
                <a:latin typeface="Calibri" pitchFamily="34" charset="0"/>
                <a:cs typeface="Arial" charset="0"/>
              </a:rPr>
              <a:t>a subset of the Cipher </a:t>
            </a:r>
            <a:r>
              <a:rPr lang="en-US" sz="1600" dirty="0" smtClean="0">
                <a:latin typeface="Calibri" pitchFamily="34" charset="0"/>
                <a:cs typeface="Arial" charset="0"/>
              </a:rPr>
              <a:t>Suites defined in TLS  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endParaRPr lang="en-US" sz="1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secure handshake with session key generation, mutual authentication, data integrity and confidentiality. </a:t>
            </a: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endParaRPr lang="en-US" sz="100" dirty="0" smtClean="0">
              <a:latin typeface="Calibri" pitchFamily="34" charset="0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 typeface="Wingdings" charset="2"/>
              <a:buChar char="Ø"/>
              <a:defRPr/>
            </a:pPr>
            <a:r>
              <a:rPr lang="en-US" sz="1600" dirty="0" smtClean="0">
                <a:latin typeface="Calibri" pitchFamily="34" charset="0"/>
                <a:cs typeface="Arial" charset="0"/>
              </a:rPr>
              <a:t>Keying material  for securing  DTLS session :</a:t>
            </a:r>
          </a:p>
          <a:p>
            <a:pPr lvl="2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Calibri" pitchFamily="34" charset="0"/>
              </a:rPr>
              <a:t>is provided during the Bootstrap phase</a:t>
            </a:r>
          </a:p>
          <a:p>
            <a:pPr lvl="2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Calibri" pitchFamily="34" charset="0"/>
              </a:rPr>
              <a:t>is carried in a LwM2M Security Object Instance </a:t>
            </a:r>
          </a:p>
          <a:p>
            <a:pPr marL="457200" lvl="1" indent="0">
              <a:spcBef>
                <a:spcPts val="200"/>
              </a:spcBef>
              <a:buNone/>
              <a:defRPr/>
            </a:pPr>
            <a:endParaRPr lang="en-US" sz="1400" dirty="0" smtClean="0">
              <a:latin typeface="Arial" charset="0"/>
              <a:cs typeface="Arial" charset="0"/>
            </a:endParaRPr>
          </a:p>
          <a:p>
            <a:pPr marL="176213" indent="-176213" defTabSz="914400">
              <a:buFont typeface="Arial" pitchFamily="34" charset="0"/>
              <a:buChar char="•"/>
            </a:pPr>
            <a:endParaRPr lang="en-US" sz="1400" dirty="0">
              <a:latin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</a:t>
            </a:r>
            <a:r>
              <a:rPr lang="en-US" dirty="0" smtClean="0"/>
              <a:t>2015  </a:t>
            </a:r>
            <a:r>
              <a:rPr lang="en-US" dirty="0" smtClean="0"/>
              <a:t>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30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16348</TotalTime>
  <Words>2317</Words>
  <Application>Microsoft Office PowerPoint</Application>
  <PresentationFormat>On-screen Show (4:3)</PresentationFormat>
  <Paragraphs>314</Paragraphs>
  <Slides>23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Visio</vt:lpstr>
      <vt:lpstr>OMA  LwM2M Overview</vt:lpstr>
      <vt:lpstr>details</vt:lpstr>
      <vt:lpstr>OMA LwM2M &amp; M2M Market (1/2) </vt:lpstr>
      <vt:lpstr>OMA LwM2M &amp; M2M Market (2/2) </vt:lpstr>
      <vt:lpstr>details</vt:lpstr>
      <vt:lpstr>OMA-LwM2M Technologies (1/7)</vt:lpstr>
      <vt:lpstr>OMA-LwM2M Technologies (2/7)</vt:lpstr>
      <vt:lpstr>OMA-LwM2M Technologies (3/7)  </vt:lpstr>
      <vt:lpstr>OMA-LwM2M Technologies (4/7)</vt:lpstr>
      <vt:lpstr>OMA-LwM2M Technologies (5/7)</vt:lpstr>
      <vt:lpstr>AccESS CONTROL (6/7)</vt:lpstr>
      <vt:lpstr>OMA-LwM2M Technologies (7/7)</vt:lpstr>
      <vt:lpstr>details</vt:lpstr>
      <vt:lpstr>OMA-LwM2M BENEFITS </vt:lpstr>
      <vt:lpstr>details</vt:lpstr>
      <vt:lpstr>OMA-LwM2M  ECOSYSTEM (1/2)</vt:lpstr>
      <vt:lpstr>OMA-LwM2M  ECOSYSTEM (2/2)</vt:lpstr>
      <vt:lpstr>details</vt:lpstr>
      <vt:lpstr>OMA-LwM2M  in M2M Context </vt:lpstr>
      <vt:lpstr>OMA-LwM2M  in  GSMA-IoT Context</vt:lpstr>
      <vt:lpstr>details</vt:lpstr>
      <vt:lpstr>USEFUL  References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Checkers McGee</dc:creator>
  <cp:lastModifiedBy>tgarnier2</cp:lastModifiedBy>
  <cp:revision>470</cp:revision>
  <dcterms:created xsi:type="dcterms:W3CDTF">2013-01-09T22:19:17Z</dcterms:created>
  <dcterms:modified xsi:type="dcterms:W3CDTF">2015-06-01T10:10:49Z</dcterms:modified>
</cp:coreProperties>
</file>