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tiff" ContentType="image/tiff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2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3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4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89" r:id="rId5"/>
    <p:sldMasterId id="2147483713" r:id="rId6"/>
    <p:sldMasterId id="2147483750" r:id="rId7"/>
    <p:sldMasterId id="2147483787" r:id="rId8"/>
  </p:sldMasterIdLst>
  <p:notesMasterIdLst>
    <p:notesMasterId r:id="rId30"/>
  </p:notesMasterIdLst>
  <p:sldIdLst>
    <p:sldId id="257" r:id="rId9"/>
    <p:sldId id="311" r:id="rId10"/>
    <p:sldId id="304" r:id="rId11"/>
    <p:sldId id="312" r:id="rId12"/>
    <p:sldId id="308" r:id="rId13"/>
    <p:sldId id="295" r:id="rId14"/>
    <p:sldId id="296" r:id="rId15"/>
    <p:sldId id="297" r:id="rId16"/>
    <p:sldId id="298" r:id="rId17"/>
    <p:sldId id="299" r:id="rId18"/>
    <p:sldId id="293" r:id="rId19"/>
    <p:sldId id="303" r:id="rId20"/>
    <p:sldId id="300" r:id="rId21"/>
    <p:sldId id="301" r:id="rId22"/>
    <p:sldId id="305" r:id="rId23"/>
    <p:sldId id="309" r:id="rId24"/>
    <p:sldId id="287" r:id="rId25"/>
    <p:sldId id="302" r:id="rId26"/>
    <p:sldId id="286" r:id="rId27"/>
    <p:sldId id="310" r:id="rId28"/>
    <p:sldId id="313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19" autoAdjust="0"/>
    <p:restoredTop sz="88562" autoAdjust="0"/>
  </p:normalViewPr>
  <p:slideViewPr>
    <p:cSldViewPr snapToGrid="0">
      <p:cViewPr>
        <p:scale>
          <a:sx n="74" d="100"/>
          <a:sy n="74" d="100"/>
        </p:scale>
        <p:origin x="1216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3552" y="6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2.xml"/><Relationship Id="rId21" Type="http://schemas.openxmlformats.org/officeDocument/2006/relationships/slide" Target="slides/slide13.xml"/><Relationship Id="rId22" Type="http://schemas.openxmlformats.org/officeDocument/2006/relationships/slide" Target="slides/slide14.xml"/><Relationship Id="rId23" Type="http://schemas.openxmlformats.org/officeDocument/2006/relationships/slide" Target="slides/slide15.xml"/><Relationship Id="rId24" Type="http://schemas.openxmlformats.org/officeDocument/2006/relationships/slide" Target="slides/slide16.xml"/><Relationship Id="rId25" Type="http://schemas.openxmlformats.org/officeDocument/2006/relationships/slide" Target="slides/slide17.xml"/><Relationship Id="rId26" Type="http://schemas.openxmlformats.org/officeDocument/2006/relationships/slide" Target="slides/slide18.xml"/><Relationship Id="rId27" Type="http://schemas.openxmlformats.org/officeDocument/2006/relationships/slide" Target="slides/slide19.xml"/><Relationship Id="rId28" Type="http://schemas.openxmlformats.org/officeDocument/2006/relationships/slide" Target="slides/slide20.xml"/><Relationship Id="rId29" Type="http://schemas.openxmlformats.org/officeDocument/2006/relationships/slide" Target="slides/slide21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Master" Target="slideMasters/slideMaster2.xml"/><Relationship Id="rId30" Type="http://schemas.openxmlformats.org/officeDocument/2006/relationships/notesMaster" Target="notesMasters/notesMaster1.xml"/><Relationship Id="rId31" Type="http://schemas.openxmlformats.org/officeDocument/2006/relationships/presProps" Target="presProps.xml"/><Relationship Id="rId32" Type="http://schemas.openxmlformats.org/officeDocument/2006/relationships/viewProps" Target="viewProps.xml"/><Relationship Id="rId9" Type="http://schemas.openxmlformats.org/officeDocument/2006/relationships/slide" Target="slides/slide1.xml"/><Relationship Id="rId6" Type="http://schemas.openxmlformats.org/officeDocument/2006/relationships/slideMaster" Target="slideMasters/slideMaster3.xml"/><Relationship Id="rId7" Type="http://schemas.openxmlformats.org/officeDocument/2006/relationships/slideMaster" Target="slideMasters/slideMaster4.xml"/><Relationship Id="rId8" Type="http://schemas.openxmlformats.org/officeDocument/2006/relationships/slideMaster" Target="slideMasters/slideMaster5.xml"/><Relationship Id="rId33" Type="http://schemas.openxmlformats.org/officeDocument/2006/relationships/theme" Target="theme/theme1.xml"/><Relationship Id="rId34" Type="http://schemas.openxmlformats.org/officeDocument/2006/relationships/tableStyles" Target="tableStyles.xml"/><Relationship Id="rId10" Type="http://schemas.openxmlformats.org/officeDocument/2006/relationships/slide" Target="slides/slide2.xml"/><Relationship Id="rId11" Type="http://schemas.openxmlformats.org/officeDocument/2006/relationships/slide" Target="slides/slide3.xml"/><Relationship Id="rId12" Type="http://schemas.openxmlformats.org/officeDocument/2006/relationships/slide" Target="slides/slide4.xml"/><Relationship Id="rId13" Type="http://schemas.openxmlformats.org/officeDocument/2006/relationships/slide" Target="slides/slide5.xml"/><Relationship Id="rId14" Type="http://schemas.openxmlformats.org/officeDocument/2006/relationships/slide" Target="slides/slide6.xml"/><Relationship Id="rId15" Type="http://schemas.openxmlformats.org/officeDocument/2006/relationships/slide" Target="slides/slide7.xml"/><Relationship Id="rId16" Type="http://schemas.openxmlformats.org/officeDocument/2006/relationships/slide" Target="slides/slide8.xml"/><Relationship Id="rId17" Type="http://schemas.openxmlformats.org/officeDocument/2006/relationships/slide" Target="slides/slide9.xml"/><Relationship Id="rId18" Type="http://schemas.openxmlformats.org/officeDocument/2006/relationships/slide" Target="slides/slide10.xml"/><Relationship Id="rId19" Type="http://schemas.openxmlformats.org/officeDocument/2006/relationships/slide" Target="slides/slide1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844C64-ADF5-B04A-929E-9C852D2236E8}" type="doc">
      <dgm:prSet loTypeId="urn:microsoft.com/office/officeart/2005/8/layout/hList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D15C1F5-B443-DA44-A8B4-6D17093AB99F}">
      <dgm:prSet phldrT="[Text]"/>
      <dgm:spPr/>
      <dgm:t>
        <a:bodyPr/>
        <a:lstStyle/>
        <a:p>
          <a:r>
            <a:rPr lang="en-US" dirty="0" smtClean="0"/>
            <a:t>Tags</a:t>
          </a:r>
          <a:endParaRPr lang="en-US" dirty="0"/>
        </a:p>
      </dgm:t>
    </dgm:pt>
    <dgm:pt modelId="{D97AEB95-589E-3B4C-BF19-38E996843075}" type="parTrans" cxnId="{41D56222-B962-CD43-8C7C-0CD04A961F4E}">
      <dgm:prSet/>
      <dgm:spPr/>
      <dgm:t>
        <a:bodyPr/>
        <a:lstStyle/>
        <a:p>
          <a:endParaRPr lang="en-US"/>
        </a:p>
      </dgm:t>
    </dgm:pt>
    <dgm:pt modelId="{4843F776-2D89-3447-91BD-9CB779A2FC1D}" type="sibTrans" cxnId="{41D56222-B962-CD43-8C7C-0CD04A961F4E}">
      <dgm:prSet/>
      <dgm:spPr/>
      <dgm:t>
        <a:bodyPr/>
        <a:lstStyle/>
        <a:p>
          <a:endParaRPr lang="en-US"/>
        </a:p>
      </dgm:t>
    </dgm:pt>
    <dgm:pt modelId="{8351325D-45F9-414C-AC39-91CD53BF16E6}">
      <dgm:prSet phldrT="[Text]"/>
      <dgm:spPr/>
      <dgm:t>
        <a:bodyPr/>
        <a:lstStyle/>
        <a:p>
          <a:r>
            <a:rPr lang="en-US" dirty="0" smtClean="0"/>
            <a:t>Strings that</a:t>
          </a:r>
          <a:r>
            <a:rPr lang="en-US" baseline="0" dirty="0" smtClean="0"/>
            <a:t> annotate devices into groups</a:t>
          </a:r>
          <a:endParaRPr lang="en-US" dirty="0"/>
        </a:p>
      </dgm:t>
    </dgm:pt>
    <dgm:pt modelId="{796C9333-CB2B-A049-AF1D-441A345511A6}" type="parTrans" cxnId="{3B9D5E26-36D6-5E46-AD19-3EBF6B65AD83}">
      <dgm:prSet/>
      <dgm:spPr/>
      <dgm:t>
        <a:bodyPr/>
        <a:lstStyle/>
        <a:p>
          <a:endParaRPr lang="en-US"/>
        </a:p>
      </dgm:t>
    </dgm:pt>
    <dgm:pt modelId="{B31F12FA-9DDA-C14B-A3B8-0DA423C134D4}" type="sibTrans" cxnId="{3B9D5E26-36D6-5E46-AD19-3EBF6B65AD83}">
      <dgm:prSet/>
      <dgm:spPr/>
      <dgm:t>
        <a:bodyPr/>
        <a:lstStyle/>
        <a:p>
          <a:endParaRPr lang="en-US"/>
        </a:p>
      </dgm:t>
    </dgm:pt>
    <dgm:pt modelId="{897A7ADB-246C-3242-BB0A-A681D2FE7F79}">
      <dgm:prSet phldrT="[Text]"/>
      <dgm:spPr/>
      <dgm:t>
        <a:bodyPr/>
        <a:lstStyle/>
        <a:p>
          <a:endParaRPr lang="en-US" dirty="0"/>
        </a:p>
      </dgm:t>
    </dgm:pt>
    <dgm:pt modelId="{668F0112-6836-B447-8DFD-D31C2D9055E6}" type="parTrans" cxnId="{6DEEB63A-DFC5-1B41-93EB-721364AB4619}">
      <dgm:prSet/>
      <dgm:spPr/>
      <dgm:t>
        <a:bodyPr/>
        <a:lstStyle/>
        <a:p>
          <a:endParaRPr lang="en-US"/>
        </a:p>
      </dgm:t>
    </dgm:pt>
    <dgm:pt modelId="{5F171551-5746-4C4A-81B8-DAC5547FA73B}" type="sibTrans" cxnId="{6DEEB63A-DFC5-1B41-93EB-721364AB4619}">
      <dgm:prSet/>
      <dgm:spPr/>
      <dgm:t>
        <a:bodyPr/>
        <a:lstStyle/>
        <a:p>
          <a:endParaRPr lang="en-US"/>
        </a:p>
      </dgm:t>
    </dgm:pt>
    <dgm:pt modelId="{E956FB76-D11D-D84C-AC83-309CAB395D72}">
      <dgm:prSet phldrT="[Text]"/>
      <dgm:spPr/>
      <dgm:t>
        <a:bodyPr/>
        <a:lstStyle/>
        <a:p>
          <a:r>
            <a:rPr lang="en-US" dirty="0" smtClean="0"/>
            <a:t>Device Properties</a:t>
          </a:r>
          <a:endParaRPr lang="en-US" dirty="0"/>
        </a:p>
      </dgm:t>
    </dgm:pt>
    <dgm:pt modelId="{275F882E-0138-214A-8CC0-644707773118}" type="parTrans" cxnId="{C2C96FE4-34B8-CF44-83A9-48C390608202}">
      <dgm:prSet/>
      <dgm:spPr/>
      <dgm:t>
        <a:bodyPr/>
        <a:lstStyle/>
        <a:p>
          <a:endParaRPr lang="en-US"/>
        </a:p>
      </dgm:t>
    </dgm:pt>
    <dgm:pt modelId="{2840D15D-A2BB-C342-A54C-097E38FD175A}" type="sibTrans" cxnId="{C2C96FE4-34B8-CF44-83A9-48C390608202}">
      <dgm:prSet/>
      <dgm:spPr/>
      <dgm:t>
        <a:bodyPr/>
        <a:lstStyle/>
        <a:p>
          <a:endParaRPr lang="en-US"/>
        </a:p>
      </dgm:t>
    </dgm:pt>
    <dgm:pt modelId="{C8EF39DF-D0CF-F04C-8F8E-68E7CB8B6A79}">
      <dgm:prSet phldrT="[Text]"/>
      <dgm:spPr/>
      <dgm:t>
        <a:bodyPr/>
        <a:lstStyle/>
        <a:p>
          <a:r>
            <a:rPr lang="en-US" dirty="0" smtClean="0"/>
            <a:t>Describe</a:t>
          </a:r>
          <a:r>
            <a:rPr lang="en-US" baseline="0" dirty="0" smtClean="0"/>
            <a:t> the physical devices (e.g. </a:t>
          </a:r>
          <a:r>
            <a:rPr lang="en-US" baseline="0" dirty="0" err="1" smtClean="0"/>
            <a:t>fwversion</a:t>
          </a:r>
          <a:r>
            <a:rPr lang="en-US" baseline="0" dirty="0" smtClean="0"/>
            <a:t>)</a:t>
          </a:r>
        </a:p>
      </dgm:t>
    </dgm:pt>
    <dgm:pt modelId="{240A168D-1066-F641-A5CE-537E2B993D34}" type="parTrans" cxnId="{64D50B23-90D4-A84D-8FC0-766FD60CBE22}">
      <dgm:prSet/>
      <dgm:spPr/>
      <dgm:t>
        <a:bodyPr/>
        <a:lstStyle/>
        <a:p>
          <a:endParaRPr lang="en-US"/>
        </a:p>
      </dgm:t>
    </dgm:pt>
    <dgm:pt modelId="{0CE0F079-9A81-7F48-9442-2A2BFEC2CE62}" type="sibTrans" cxnId="{64D50B23-90D4-A84D-8FC0-766FD60CBE22}">
      <dgm:prSet/>
      <dgm:spPr/>
      <dgm:t>
        <a:bodyPr/>
        <a:lstStyle/>
        <a:p>
          <a:endParaRPr lang="en-US"/>
        </a:p>
      </dgm:t>
    </dgm:pt>
    <dgm:pt modelId="{E83CAC59-96A3-BA47-9AB5-EB05D2056178}">
      <dgm:prSet phldrT="[Text]"/>
      <dgm:spPr/>
      <dgm:t>
        <a:bodyPr/>
        <a:lstStyle/>
        <a:p>
          <a:endParaRPr lang="en-US" dirty="0"/>
        </a:p>
      </dgm:t>
    </dgm:pt>
    <dgm:pt modelId="{99B345E0-68D7-2640-B48A-0619DC47231A}" type="parTrans" cxnId="{D437E223-C64F-E246-91D8-ED3B923FD7B9}">
      <dgm:prSet/>
      <dgm:spPr/>
      <dgm:t>
        <a:bodyPr/>
        <a:lstStyle/>
        <a:p>
          <a:endParaRPr lang="en-US"/>
        </a:p>
      </dgm:t>
    </dgm:pt>
    <dgm:pt modelId="{261E1CA0-94BC-0240-A2A2-01C841553496}" type="sibTrans" cxnId="{D437E223-C64F-E246-91D8-ED3B923FD7B9}">
      <dgm:prSet/>
      <dgm:spPr/>
      <dgm:t>
        <a:bodyPr/>
        <a:lstStyle/>
        <a:p>
          <a:endParaRPr lang="en-US"/>
        </a:p>
      </dgm:t>
    </dgm:pt>
    <dgm:pt modelId="{E1EAD00C-E7F8-8D42-BA8B-256B5E107C25}">
      <dgm:prSet phldrT="[Text]"/>
      <dgm:spPr/>
      <dgm:t>
        <a:bodyPr/>
        <a:lstStyle/>
        <a:p>
          <a:r>
            <a:rPr lang="en-US" dirty="0" smtClean="0"/>
            <a:t>Service Properties</a:t>
          </a:r>
          <a:endParaRPr lang="en-US" dirty="0"/>
        </a:p>
      </dgm:t>
    </dgm:pt>
    <dgm:pt modelId="{BCDB047C-6DA3-EA41-82FC-F4410D144F37}" type="parTrans" cxnId="{AE0E5221-7616-5641-A7B2-D06C17B156DD}">
      <dgm:prSet/>
      <dgm:spPr/>
      <dgm:t>
        <a:bodyPr/>
        <a:lstStyle/>
        <a:p>
          <a:endParaRPr lang="en-US"/>
        </a:p>
      </dgm:t>
    </dgm:pt>
    <dgm:pt modelId="{CC4CA2D8-0471-5E42-8377-CD5B33382787}" type="sibTrans" cxnId="{AE0E5221-7616-5641-A7B2-D06C17B156DD}">
      <dgm:prSet/>
      <dgm:spPr/>
      <dgm:t>
        <a:bodyPr/>
        <a:lstStyle/>
        <a:p>
          <a:endParaRPr lang="en-US"/>
        </a:p>
      </dgm:t>
    </dgm:pt>
    <dgm:pt modelId="{9856A904-2824-7945-AE07-0F19D818D178}">
      <dgm:prSet phldrT="[Text]"/>
      <dgm:spPr/>
      <dgm:t>
        <a:bodyPr/>
        <a:lstStyle/>
        <a:p>
          <a:pPr marL="285750" marR="0" lvl="1" indent="-285750" algn="l" defTabSz="15113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None/>
            <a:tabLst/>
            <a:defRPr/>
          </a:pPr>
          <a:r>
            <a:rPr lang="en-US" dirty="0" smtClean="0"/>
            <a:t>Extend device model into cloud </a:t>
          </a:r>
          <a:endParaRPr lang="en-US" dirty="0"/>
        </a:p>
      </dgm:t>
    </dgm:pt>
    <dgm:pt modelId="{D481A64F-C397-144A-AB8B-2311E598B30D}" type="parTrans" cxnId="{4B8220E3-C28F-A046-A0B8-97508F8DE8E3}">
      <dgm:prSet/>
      <dgm:spPr/>
      <dgm:t>
        <a:bodyPr/>
        <a:lstStyle/>
        <a:p>
          <a:endParaRPr lang="en-US"/>
        </a:p>
      </dgm:t>
    </dgm:pt>
    <dgm:pt modelId="{1869F9B9-9B0A-2540-B763-2BB0F890D763}" type="sibTrans" cxnId="{4B8220E3-C28F-A046-A0B8-97508F8DE8E3}">
      <dgm:prSet/>
      <dgm:spPr/>
      <dgm:t>
        <a:bodyPr/>
        <a:lstStyle/>
        <a:p>
          <a:endParaRPr lang="en-US"/>
        </a:p>
      </dgm:t>
    </dgm:pt>
    <dgm:pt modelId="{4AF3928A-12E6-8243-B4A3-6717EC6A5078}" type="pres">
      <dgm:prSet presAssocID="{38844C64-ADF5-B04A-929E-9C852D2236E8}" presName="Name0" presStyleCnt="0">
        <dgm:presLayoutVars>
          <dgm:dir/>
          <dgm:animLvl val="lvl"/>
          <dgm:resizeHandles val="exact"/>
        </dgm:presLayoutVars>
      </dgm:prSet>
      <dgm:spPr/>
    </dgm:pt>
    <dgm:pt modelId="{1069A661-4030-7346-8BFF-467A8C0816E5}" type="pres">
      <dgm:prSet presAssocID="{9D15C1F5-B443-DA44-A8B4-6D17093AB99F}" presName="composite" presStyleCnt="0"/>
      <dgm:spPr/>
    </dgm:pt>
    <dgm:pt modelId="{E6B4B085-CE3F-3347-8577-C502DF01D3B0}" type="pres">
      <dgm:prSet presAssocID="{9D15C1F5-B443-DA44-A8B4-6D17093AB99F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AC6D30-0798-C940-A0C7-EE04A525BC42}" type="pres">
      <dgm:prSet presAssocID="{9D15C1F5-B443-DA44-A8B4-6D17093AB99F}" presName="desTx" presStyleLbl="alignAccFollowNode1" presStyleIdx="0" presStyleCnt="3">
        <dgm:presLayoutVars>
          <dgm:bulletEnabled val="1"/>
        </dgm:presLayoutVars>
      </dgm:prSet>
      <dgm:spPr/>
    </dgm:pt>
    <dgm:pt modelId="{7EA129AA-8E65-2448-A29F-62ED1C962EF7}" type="pres">
      <dgm:prSet presAssocID="{4843F776-2D89-3447-91BD-9CB779A2FC1D}" presName="space" presStyleCnt="0"/>
      <dgm:spPr/>
    </dgm:pt>
    <dgm:pt modelId="{19496275-0D07-1947-BDB4-5EADE0612286}" type="pres">
      <dgm:prSet presAssocID="{E956FB76-D11D-D84C-AC83-309CAB395D72}" presName="composite" presStyleCnt="0"/>
      <dgm:spPr/>
    </dgm:pt>
    <dgm:pt modelId="{1EED22BC-38AF-304B-AA61-13963EF925D1}" type="pres">
      <dgm:prSet presAssocID="{E956FB76-D11D-D84C-AC83-309CAB395D72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DF8A98CA-4C6C-0642-856D-F2C3BC895E02}" type="pres">
      <dgm:prSet presAssocID="{E956FB76-D11D-D84C-AC83-309CAB395D72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E41F76-AFA6-AA48-8641-9FEE7B73D354}" type="pres">
      <dgm:prSet presAssocID="{2840D15D-A2BB-C342-A54C-097E38FD175A}" presName="space" presStyleCnt="0"/>
      <dgm:spPr/>
    </dgm:pt>
    <dgm:pt modelId="{E849DCB5-BEED-7846-A4AC-5A900AD1BD11}" type="pres">
      <dgm:prSet presAssocID="{E1EAD00C-E7F8-8D42-BA8B-256B5E107C25}" presName="composite" presStyleCnt="0"/>
      <dgm:spPr/>
    </dgm:pt>
    <dgm:pt modelId="{54ED24D4-0BE7-D144-8CE2-3B799DDF3F08}" type="pres">
      <dgm:prSet presAssocID="{E1EAD00C-E7F8-8D42-BA8B-256B5E107C25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1C69906C-48A7-CC4F-BBB9-0DF2D42D1674}" type="pres">
      <dgm:prSet presAssocID="{E1EAD00C-E7F8-8D42-BA8B-256B5E107C25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B9D5E26-36D6-5E46-AD19-3EBF6B65AD83}" srcId="{9D15C1F5-B443-DA44-A8B4-6D17093AB99F}" destId="{8351325D-45F9-414C-AC39-91CD53BF16E6}" srcOrd="0" destOrd="0" parTransId="{796C9333-CB2B-A049-AF1D-441A345511A6}" sibTransId="{B31F12FA-9DDA-C14B-A3B8-0DA423C134D4}"/>
    <dgm:cxn modelId="{89FA2025-E077-3F47-A4D1-3B072D0C5B00}" type="presOf" srcId="{8351325D-45F9-414C-AC39-91CD53BF16E6}" destId="{5DAC6D30-0798-C940-A0C7-EE04A525BC42}" srcOrd="0" destOrd="0" presId="urn:microsoft.com/office/officeart/2005/8/layout/hList1"/>
    <dgm:cxn modelId="{BE4AB6B0-E7A5-4B47-AFFD-9BDBCD198D89}" type="presOf" srcId="{38844C64-ADF5-B04A-929E-9C852D2236E8}" destId="{4AF3928A-12E6-8243-B4A3-6717EC6A5078}" srcOrd="0" destOrd="0" presId="urn:microsoft.com/office/officeart/2005/8/layout/hList1"/>
    <dgm:cxn modelId="{1A831D5F-A6AE-EA49-A774-F5C5F780D88B}" type="presOf" srcId="{E956FB76-D11D-D84C-AC83-309CAB395D72}" destId="{1EED22BC-38AF-304B-AA61-13963EF925D1}" srcOrd="0" destOrd="0" presId="urn:microsoft.com/office/officeart/2005/8/layout/hList1"/>
    <dgm:cxn modelId="{EBE61671-678F-544D-AE89-35D08C8AB71E}" type="presOf" srcId="{9856A904-2824-7945-AE07-0F19D818D178}" destId="{1C69906C-48A7-CC4F-BBB9-0DF2D42D1674}" srcOrd="0" destOrd="0" presId="urn:microsoft.com/office/officeart/2005/8/layout/hList1"/>
    <dgm:cxn modelId="{E099F991-004C-FB4F-8D8A-A0F9E87E2CE8}" type="presOf" srcId="{897A7ADB-246C-3242-BB0A-A681D2FE7F79}" destId="{5DAC6D30-0798-C940-A0C7-EE04A525BC42}" srcOrd="0" destOrd="1" presId="urn:microsoft.com/office/officeart/2005/8/layout/hList1"/>
    <dgm:cxn modelId="{CDAFB674-DB3B-EA4A-8026-4433E85CBE69}" type="presOf" srcId="{9D15C1F5-B443-DA44-A8B4-6D17093AB99F}" destId="{E6B4B085-CE3F-3347-8577-C502DF01D3B0}" srcOrd="0" destOrd="0" presId="urn:microsoft.com/office/officeart/2005/8/layout/hList1"/>
    <dgm:cxn modelId="{92EB2ACB-29B3-4A43-A8C1-FAEFF6D32DE2}" type="presOf" srcId="{E1EAD00C-E7F8-8D42-BA8B-256B5E107C25}" destId="{54ED24D4-0BE7-D144-8CE2-3B799DDF3F08}" srcOrd="0" destOrd="0" presId="urn:microsoft.com/office/officeart/2005/8/layout/hList1"/>
    <dgm:cxn modelId="{64D50B23-90D4-A84D-8FC0-766FD60CBE22}" srcId="{E956FB76-D11D-D84C-AC83-309CAB395D72}" destId="{C8EF39DF-D0CF-F04C-8F8E-68E7CB8B6A79}" srcOrd="0" destOrd="0" parTransId="{240A168D-1066-F641-A5CE-537E2B993D34}" sibTransId="{0CE0F079-9A81-7F48-9442-2A2BFEC2CE62}"/>
    <dgm:cxn modelId="{C2C96FE4-34B8-CF44-83A9-48C390608202}" srcId="{38844C64-ADF5-B04A-929E-9C852D2236E8}" destId="{E956FB76-D11D-D84C-AC83-309CAB395D72}" srcOrd="1" destOrd="0" parTransId="{275F882E-0138-214A-8CC0-644707773118}" sibTransId="{2840D15D-A2BB-C342-A54C-097E38FD175A}"/>
    <dgm:cxn modelId="{91729960-617D-DB4E-ADD7-C9AB9438CEC4}" type="presOf" srcId="{C8EF39DF-D0CF-F04C-8F8E-68E7CB8B6A79}" destId="{DF8A98CA-4C6C-0642-856D-F2C3BC895E02}" srcOrd="0" destOrd="0" presId="urn:microsoft.com/office/officeart/2005/8/layout/hList1"/>
    <dgm:cxn modelId="{6DEEB63A-DFC5-1B41-93EB-721364AB4619}" srcId="{9D15C1F5-B443-DA44-A8B4-6D17093AB99F}" destId="{897A7ADB-246C-3242-BB0A-A681D2FE7F79}" srcOrd="1" destOrd="0" parTransId="{668F0112-6836-B447-8DFD-D31C2D9055E6}" sibTransId="{5F171551-5746-4C4A-81B8-DAC5547FA73B}"/>
    <dgm:cxn modelId="{6C04D9F3-4EF2-744E-AA10-F1F595CA0A70}" type="presOf" srcId="{E83CAC59-96A3-BA47-9AB5-EB05D2056178}" destId="{DF8A98CA-4C6C-0642-856D-F2C3BC895E02}" srcOrd="0" destOrd="1" presId="urn:microsoft.com/office/officeart/2005/8/layout/hList1"/>
    <dgm:cxn modelId="{AE0E5221-7616-5641-A7B2-D06C17B156DD}" srcId="{38844C64-ADF5-B04A-929E-9C852D2236E8}" destId="{E1EAD00C-E7F8-8D42-BA8B-256B5E107C25}" srcOrd="2" destOrd="0" parTransId="{BCDB047C-6DA3-EA41-82FC-F4410D144F37}" sibTransId="{CC4CA2D8-0471-5E42-8377-CD5B33382787}"/>
    <dgm:cxn modelId="{4B8220E3-C28F-A046-A0B8-97508F8DE8E3}" srcId="{E1EAD00C-E7F8-8D42-BA8B-256B5E107C25}" destId="{9856A904-2824-7945-AE07-0F19D818D178}" srcOrd="0" destOrd="0" parTransId="{D481A64F-C397-144A-AB8B-2311E598B30D}" sibTransId="{1869F9B9-9B0A-2540-B763-2BB0F890D763}"/>
    <dgm:cxn modelId="{41D56222-B962-CD43-8C7C-0CD04A961F4E}" srcId="{38844C64-ADF5-B04A-929E-9C852D2236E8}" destId="{9D15C1F5-B443-DA44-A8B4-6D17093AB99F}" srcOrd="0" destOrd="0" parTransId="{D97AEB95-589E-3B4C-BF19-38E996843075}" sibTransId="{4843F776-2D89-3447-91BD-9CB779A2FC1D}"/>
    <dgm:cxn modelId="{D437E223-C64F-E246-91D8-ED3B923FD7B9}" srcId="{E956FB76-D11D-D84C-AC83-309CAB395D72}" destId="{E83CAC59-96A3-BA47-9AB5-EB05D2056178}" srcOrd="1" destOrd="0" parTransId="{99B345E0-68D7-2640-B48A-0619DC47231A}" sibTransId="{261E1CA0-94BC-0240-A2A2-01C841553496}"/>
    <dgm:cxn modelId="{E03B6603-8F45-0A46-80D9-AEBB40BC041F}" type="presParOf" srcId="{4AF3928A-12E6-8243-B4A3-6717EC6A5078}" destId="{1069A661-4030-7346-8BFF-467A8C0816E5}" srcOrd="0" destOrd="0" presId="urn:microsoft.com/office/officeart/2005/8/layout/hList1"/>
    <dgm:cxn modelId="{DC0D560D-02E1-084A-BD09-29351712A39B}" type="presParOf" srcId="{1069A661-4030-7346-8BFF-467A8C0816E5}" destId="{E6B4B085-CE3F-3347-8577-C502DF01D3B0}" srcOrd="0" destOrd="0" presId="urn:microsoft.com/office/officeart/2005/8/layout/hList1"/>
    <dgm:cxn modelId="{EBB5EFF4-C8E7-2D46-9B27-04BEC80B2637}" type="presParOf" srcId="{1069A661-4030-7346-8BFF-467A8C0816E5}" destId="{5DAC6D30-0798-C940-A0C7-EE04A525BC42}" srcOrd="1" destOrd="0" presId="urn:microsoft.com/office/officeart/2005/8/layout/hList1"/>
    <dgm:cxn modelId="{B9CC31E7-500F-1D4E-81D7-083E2A9A505A}" type="presParOf" srcId="{4AF3928A-12E6-8243-B4A3-6717EC6A5078}" destId="{7EA129AA-8E65-2448-A29F-62ED1C962EF7}" srcOrd="1" destOrd="0" presId="urn:microsoft.com/office/officeart/2005/8/layout/hList1"/>
    <dgm:cxn modelId="{8628BEA5-9F78-8741-9A5A-1270EC44F2C1}" type="presParOf" srcId="{4AF3928A-12E6-8243-B4A3-6717EC6A5078}" destId="{19496275-0D07-1947-BDB4-5EADE0612286}" srcOrd="2" destOrd="0" presId="urn:microsoft.com/office/officeart/2005/8/layout/hList1"/>
    <dgm:cxn modelId="{B2EA288A-C51C-AB45-83D7-5CB44BBA8BDC}" type="presParOf" srcId="{19496275-0D07-1947-BDB4-5EADE0612286}" destId="{1EED22BC-38AF-304B-AA61-13963EF925D1}" srcOrd="0" destOrd="0" presId="urn:microsoft.com/office/officeart/2005/8/layout/hList1"/>
    <dgm:cxn modelId="{71157CF2-FFCB-3042-8662-BE638BD4148A}" type="presParOf" srcId="{19496275-0D07-1947-BDB4-5EADE0612286}" destId="{DF8A98CA-4C6C-0642-856D-F2C3BC895E02}" srcOrd="1" destOrd="0" presId="urn:microsoft.com/office/officeart/2005/8/layout/hList1"/>
    <dgm:cxn modelId="{351A31B0-B988-854C-9F6D-8152D7F1EC98}" type="presParOf" srcId="{4AF3928A-12E6-8243-B4A3-6717EC6A5078}" destId="{9CE41F76-AFA6-AA48-8641-9FEE7B73D354}" srcOrd="3" destOrd="0" presId="urn:microsoft.com/office/officeart/2005/8/layout/hList1"/>
    <dgm:cxn modelId="{04AA58DD-1D08-264E-AA28-9709E0F5D279}" type="presParOf" srcId="{4AF3928A-12E6-8243-B4A3-6717EC6A5078}" destId="{E849DCB5-BEED-7846-A4AC-5A900AD1BD11}" srcOrd="4" destOrd="0" presId="urn:microsoft.com/office/officeart/2005/8/layout/hList1"/>
    <dgm:cxn modelId="{C643E849-47D4-8B4A-914D-A52F420374BA}" type="presParOf" srcId="{E849DCB5-BEED-7846-A4AC-5A900AD1BD11}" destId="{54ED24D4-0BE7-D144-8CE2-3B799DDF3F08}" srcOrd="0" destOrd="0" presId="urn:microsoft.com/office/officeart/2005/8/layout/hList1"/>
    <dgm:cxn modelId="{1D9EE27C-7F4B-F048-8FE0-6E6CC692BF5B}" type="presParOf" srcId="{E849DCB5-BEED-7846-A4AC-5A900AD1BD11}" destId="{1C69906C-48A7-CC4F-BBB9-0DF2D42D167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B4B085-CE3F-3347-8577-C502DF01D3B0}">
      <dsp:nvSpPr>
        <dsp:cNvPr id="0" name=""/>
        <dsp:cNvSpPr/>
      </dsp:nvSpPr>
      <dsp:spPr>
        <a:xfrm>
          <a:off x="3180" y="70313"/>
          <a:ext cx="3100867" cy="123218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808" tIns="138176" rIns="241808" bIns="138176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Tags</a:t>
          </a:r>
          <a:endParaRPr lang="en-US" sz="3400" kern="1200" dirty="0"/>
        </a:p>
      </dsp:txBody>
      <dsp:txXfrm>
        <a:off x="3180" y="70313"/>
        <a:ext cx="3100867" cy="1232186"/>
      </dsp:txXfrm>
    </dsp:sp>
    <dsp:sp modelId="{5DAC6D30-0798-C940-A0C7-EE04A525BC42}">
      <dsp:nvSpPr>
        <dsp:cNvPr id="0" name=""/>
        <dsp:cNvSpPr/>
      </dsp:nvSpPr>
      <dsp:spPr>
        <a:xfrm>
          <a:off x="3180" y="1302499"/>
          <a:ext cx="3100867" cy="293989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1356" tIns="181356" rIns="241808" bIns="272034" numCol="1" spcCol="1270" anchor="t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400" kern="1200" dirty="0" smtClean="0"/>
            <a:t>Strings that</a:t>
          </a:r>
          <a:r>
            <a:rPr lang="en-US" sz="3400" kern="1200" baseline="0" dirty="0" smtClean="0"/>
            <a:t> annotate devices into groups</a:t>
          </a:r>
          <a:endParaRPr lang="en-US" sz="3400" kern="1200" dirty="0"/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3400" kern="1200" dirty="0"/>
        </a:p>
      </dsp:txBody>
      <dsp:txXfrm>
        <a:off x="3180" y="1302499"/>
        <a:ext cx="3100867" cy="2939895"/>
      </dsp:txXfrm>
    </dsp:sp>
    <dsp:sp modelId="{1EED22BC-38AF-304B-AA61-13963EF925D1}">
      <dsp:nvSpPr>
        <dsp:cNvPr id="0" name=""/>
        <dsp:cNvSpPr/>
      </dsp:nvSpPr>
      <dsp:spPr>
        <a:xfrm>
          <a:off x="3538169" y="70313"/>
          <a:ext cx="3100867" cy="123218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808" tIns="138176" rIns="241808" bIns="138176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Device Properties</a:t>
          </a:r>
          <a:endParaRPr lang="en-US" sz="3400" kern="1200" dirty="0"/>
        </a:p>
      </dsp:txBody>
      <dsp:txXfrm>
        <a:off x="3538169" y="70313"/>
        <a:ext cx="3100867" cy="1232186"/>
      </dsp:txXfrm>
    </dsp:sp>
    <dsp:sp modelId="{DF8A98CA-4C6C-0642-856D-F2C3BC895E02}">
      <dsp:nvSpPr>
        <dsp:cNvPr id="0" name=""/>
        <dsp:cNvSpPr/>
      </dsp:nvSpPr>
      <dsp:spPr>
        <a:xfrm>
          <a:off x="3538169" y="1302499"/>
          <a:ext cx="3100867" cy="293989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1356" tIns="181356" rIns="241808" bIns="272034" numCol="1" spcCol="1270" anchor="t" anchorCtr="0">
          <a:noAutofit/>
        </a:bodyPr>
        <a:lstStyle/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400" kern="1200" dirty="0" smtClean="0"/>
            <a:t>Describe</a:t>
          </a:r>
          <a:r>
            <a:rPr lang="en-US" sz="3400" kern="1200" baseline="0" dirty="0" smtClean="0"/>
            <a:t> the physical devices (e.g. </a:t>
          </a:r>
          <a:r>
            <a:rPr lang="en-US" sz="3400" kern="1200" baseline="0" dirty="0" err="1" smtClean="0"/>
            <a:t>fwversion</a:t>
          </a:r>
          <a:r>
            <a:rPr lang="en-US" sz="3400" kern="1200" baseline="0" dirty="0" smtClean="0"/>
            <a:t>)</a:t>
          </a:r>
        </a:p>
        <a:p>
          <a:pPr marL="285750" lvl="1" indent="-285750" algn="l" defTabSz="1511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n-US" sz="3400" kern="1200" dirty="0"/>
        </a:p>
      </dsp:txBody>
      <dsp:txXfrm>
        <a:off x="3538169" y="1302499"/>
        <a:ext cx="3100867" cy="2939895"/>
      </dsp:txXfrm>
    </dsp:sp>
    <dsp:sp modelId="{54ED24D4-0BE7-D144-8CE2-3B799DDF3F08}">
      <dsp:nvSpPr>
        <dsp:cNvPr id="0" name=""/>
        <dsp:cNvSpPr/>
      </dsp:nvSpPr>
      <dsp:spPr>
        <a:xfrm>
          <a:off x="7073158" y="70313"/>
          <a:ext cx="3100867" cy="123218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1808" tIns="138176" rIns="241808" bIns="138176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Service Properties</a:t>
          </a:r>
          <a:endParaRPr lang="en-US" sz="3400" kern="1200" dirty="0"/>
        </a:p>
      </dsp:txBody>
      <dsp:txXfrm>
        <a:off x="7073158" y="70313"/>
        <a:ext cx="3100867" cy="1232186"/>
      </dsp:txXfrm>
    </dsp:sp>
    <dsp:sp modelId="{1C69906C-48A7-CC4F-BBB9-0DF2D42D1674}">
      <dsp:nvSpPr>
        <dsp:cNvPr id="0" name=""/>
        <dsp:cNvSpPr/>
      </dsp:nvSpPr>
      <dsp:spPr>
        <a:xfrm>
          <a:off x="7073158" y="1302499"/>
          <a:ext cx="3100867" cy="293989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1356" tIns="181356" rIns="241808" bIns="272034" numCol="1" spcCol="1270" anchor="t" anchorCtr="0">
          <a:noAutofit/>
        </a:bodyPr>
        <a:lstStyle/>
        <a:p>
          <a:pPr marL="285750" marR="0" lvl="1" indent="-285750" algn="l" defTabSz="1511300" rtl="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15000"/>
            </a:spcAft>
            <a:buClrTx/>
            <a:buSzTx/>
            <a:buFontTx/>
            <a:buChar char="••"/>
            <a:tabLst/>
            <a:defRPr/>
          </a:pPr>
          <a:r>
            <a:rPr lang="en-US" sz="3400" kern="1200" dirty="0" smtClean="0"/>
            <a:t>Extend device model into cloud </a:t>
          </a:r>
          <a:endParaRPr lang="en-US" sz="3400" kern="1200" dirty="0"/>
        </a:p>
      </dsp:txBody>
      <dsp:txXfrm>
        <a:off x="7073158" y="1302499"/>
        <a:ext cx="3100867" cy="29398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B6E508-67FC-4D5E-84C7-A8FC8C8A3A0C}" type="datetimeFigureOut">
              <a:rPr lang="en-US" smtClean="0"/>
              <a:t>5/3/16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A9B2AB-A501-42D5-968B-13D7A16B4B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4166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9B2AB-A501-42D5-968B-13D7A16B4B9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0162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9B2AB-A501-42D5-968B-13D7A16B4B9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956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0EC29EE-A8AD-4CE0-9C0B-116E0D4D7533}" type="datetime8">
              <a:rPr lang="en-US" smtClean="0"/>
              <a:t>5/3/16 10:50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62881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0EC29EE-A8AD-4CE0-9C0B-116E0D4D7533}" type="datetime8">
              <a:rPr lang="en-US" smtClean="0"/>
              <a:t>5/3/16 10:50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2677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0EC29EE-A8AD-4CE0-9C0B-116E0D4D7533}" type="datetime8">
              <a:rPr lang="en-US" smtClean="0"/>
              <a:t>5/3/16 10:50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55608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0EC29EE-A8AD-4CE0-9C0B-116E0D4D7533}" type="datetime8">
              <a:rPr lang="en-US" smtClean="0"/>
              <a:t>5/3/16 10:50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30034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2016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2"/>
          </p:nvPr>
        </p:nvSpPr>
        <p:spPr/>
        <p:txBody>
          <a:bodyPr/>
          <a:lstStyle/>
          <a:p>
            <a:fld id="{90EC29EE-A8AD-4CE0-9C0B-116E0D4D7533}" type="datetime8">
              <a:rPr lang="en-US" smtClean="0"/>
              <a:t>5/3/16 10:50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51119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9B2AB-A501-42D5-968B-13D7A16B4B9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913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9B2AB-A501-42D5-968B-13D7A16B4B9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6982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A9B2AB-A501-42D5-968B-13D7A16B4B9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449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6.jpg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67.png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68.emf"/><Relationship Id="rId3" Type="http://schemas.openxmlformats.org/officeDocument/2006/relationships/image" Target="../media/image9.png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Layouts/_rels/slideLayout11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.png"/><Relationship Id="rId14" Type="http://schemas.openxmlformats.org/officeDocument/2006/relationships/image" Target="../media/image23.png"/><Relationship Id="rId15" Type="http://schemas.openxmlformats.org/officeDocument/2006/relationships/image" Target="../media/image24.png"/><Relationship Id="rId16" Type="http://schemas.openxmlformats.org/officeDocument/2006/relationships/image" Target="../media/image25.png"/><Relationship Id="rId17" Type="http://schemas.openxmlformats.org/officeDocument/2006/relationships/image" Target="../media/image26.png"/><Relationship Id="rId18" Type="http://schemas.openxmlformats.org/officeDocument/2006/relationships/image" Target="../media/image27.png"/><Relationship Id="rId19" Type="http://schemas.openxmlformats.org/officeDocument/2006/relationships/image" Target="../media/image28.png"/><Relationship Id="rId50" Type="http://schemas.openxmlformats.org/officeDocument/2006/relationships/image" Target="../media/image59.png"/><Relationship Id="rId51" Type="http://schemas.openxmlformats.org/officeDocument/2006/relationships/image" Target="../media/image60.png"/><Relationship Id="rId52" Type="http://schemas.openxmlformats.org/officeDocument/2006/relationships/image" Target="../media/image61.png"/><Relationship Id="rId53" Type="http://schemas.openxmlformats.org/officeDocument/2006/relationships/image" Target="../media/image62.png"/><Relationship Id="rId40" Type="http://schemas.openxmlformats.org/officeDocument/2006/relationships/image" Target="../media/image49.png"/><Relationship Id="rId41" Type="http://schemas.openxmlformats.org/officeDocument/2006/relationships/image" Target="../media/image50.png"/><Relationship Id="rId42" Type="http://schemas.openxmlformats.org/officeDocument/2006/relationships/image" Target="../media/image51.png"/><Relationship Id="rId43" Type="http://schemas.openxmlformats.org/officeDocument/2006/relationships/image" Target="../media/image52.png"/><Relationship Id="rId44" Type="http://schemas.openxmlformats.org/officeDocument/2006/relationships/image" Target="../media/image53.png"/><Relationship Id="rId45" Type="http://schemas.openxmlformats.org/officeDocument/2006/relationships/image" Target="../media/image54.png"/><Relationship Id="rId46" Type="http://schemas.openxmlformats.org/officeDocument/2006/relationships/image" Target="../media/image55.png"/><Relationship Id="rId47" Type="http://schemas.openxmlformats.org/officeDocument/2006/relationships/image" Target="../media/image56.png"/><Relationship Id="rId48" Type="http://schemas.openxmlformats.org/officeDocument/2006/relationships/image" Target="../media/image57.png"/><Relationship Id="rId49" Type="http://schemas.openxmlformats.org/officeDocument/2006/relationships/image" Target="../media/image58.png"/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image" Target="../media/image17.png"/><Relationship Id="rId9" Type="http://schemas.openxmlformats.org/officeDocument/2006/relationships/image" Target="../media/image18.png"/><Relationship Id="rId30" Type="http://schemas.openxmlformats.org/officeDocument/2006/relationships/image" Target="../media/image39.png"/><Relationship Id="rId31" Type="http://schemas.openxmlformats.org/officeDocument/2006/relationships/image" Target="../media/image40.png"/><Relationship Id="rId32" Type="http://schemas.openxmlformats.org/officeDocument/2006/relationships/image" Target="../media/image41.png"/><Relationship Id="rId33" Type="http://schemas.openxmlformats.org/officeDocument/2006/relationships/image" Target="../media/image42.png"/><Relationship Id="rId34" Type="http://schemas.openxmlformats.org/officeDocument/2006/relationships/image" Target="../media/image43.png"/><Relationship Id="rId35" Type="http://schemas.openxmlformats.org/officeDocument/2006/relationships/image" Target="../media/image44.png"/><Relationship Id="rId36" Type="http://schemas.openxmlformats.org/officeDocument/2006/relationships/image" Target="../media/image45.png"/><Relationship Id="rId37" Type="http://schemas.openxmlformats.org/officeDocument/2006/relationships/image" Target="../media/image46.png"/><Relationship Id="rId38" Type="http://schemas.openxmlformats.org/officeDocument/2006/relationships/image" Target="../media/image47.png"/><Relationship Id="rId39" Type="http://schemas.openxmlformats.org/officeDocument/2006/relationships/image" Target="../media/image48.png"/><Relationship Id="rId20" Type="http://schemas.openxmlformats.org/officeDocument/2006/relationships/image" Target="../media/image29.png"/><Relationship Id="rId21" Type="http://schemas.openxmlformats.org/officeDocument/2006/relationships/image" Target="../media/image30.png"/><Relationship Id="rId22" Type="http://schemas.openxmlformats.org/officeDocument/2006/relationships/image" Target="../media/image31.png"/><Relationship Id="rId23" Type="http://schemas.openxmlformats.org/officeDocument/2006/relationships/image" Target="../media/image32.png"/><Relationship Id="rId24" Type="http://schemas.openxmlformats.org/officeDocument/2006/relationships/image" Target="../media/image33.png"/><Relationship Id="rId25" Type="http://schemas.openxmlformats.org/officeDocument/2006/relationships/image" Target="../media/image34.png"/><Relationship Id="rId26" Type="http://schemas.openxmlformats.org/officeDocument/2006/relationships/image" Target="../media/image35.png"/><Relationship Id="rId27" Type="http://schemas.openxmlformats.org/officeDocument/2006/relationships/image" Target="../media/image36.png"/><Relationship Id="rId28" Type="http://schemas.openxmlformats.org/officeDocument/2006/relationships/image" Target="../media/image37.png"/><Relationship Id="rId29" Type="http://schemas.openxmlformats.org/officeDocument/2006/relationships/image" Target="../media/image38.png"/><Relationship Id="rId10" Type="http://schemas.openxmlformats.org/officeDocument/2006/relationships/image" Target="../media/image19.png"/><Relationship Id="rId11" Type="http://schemas.openxmlformats.org/officeDocument/2006/relationships/image" Target="../media/image20.png"/><Relationship Id="rId12" Type="http://schemas.openxmlformats.org/officeDocument/2006/relationships/image" Target="../media/image21.png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63.emf"/><Relationship Id="rId3" Type="http://schemas.openxmlformats.org/officeDocument/2006/relationships/image" Target="../media/image64.emf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63.emf"/><Relationship Id="rId3" Type="http://schemas.openxmlformats.org/officeDocument/2006/relationships/image" Target="../media/image64.emf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63.emf"/><Relationship Id="rId3" Type="http://schemas.openxmlformats.org/officeDocument/2006/relationships/image" Target="../media/image64.emf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65.jpeg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65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3.png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66.png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3.png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6.jpg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67.png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68.emf"/><Relationship Id="rId3" Type="http://schemas.openxmlformats.org/officeDocument/2006/relationships/image" Target="../media/image9.png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Layouts/_rels/slideLayout4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.png"/><Relationship Id="rId14" Type="http://schemas.openxmlformats.org/officeDocument/2006/relationships/image" Target="../media/image23.png"/><Relationship Id="rId15" Type="http://schemas.openxmlformats.org/officeDocument/2006/relationships/image" Target="../media/image24.png"/><Relationship Id="rId16" Type="http://schemas.openxmlformats.org/officeDocument/2006/relationships/image" Target="../media/image25.png"/><Relationship Id="rId17" Type="http://schemas.openxmlformats.org/officeDocument/2006/relationships/image" Target="../media/image26.png"/><Relationship Id="rId18" Type="http://schemas.openxmlformats.org/officeDocument/2006/relationships/image" Target="../media/image27.png"/><Relationship Id="rId19" Type="http://schemas.openxmlformats.org/officeDocument/2006/relationships/image" Target="../media/image28.png"/><Relationship Id="rId50" Type="http://schemas.openxmlformats.org/officeDocument/2006/relationships/image" Target="../media/image59.png"/><Relationship Id="rId51" Type="http://schemas.openxmlformats.org/officeDocument/2006/relationships/image" Target="../media/image60.png"/><Relationship Id="rId52" Type="http://schemas.openxmlformats.org/officeDocument/2006/relationships/image" Target="../media/image61.png"/><Relationship Id="rId53" Type="http://schemas.openxmlformats.org/officeDocument/2006/relationships/image" Target="../media/image62.png"/><Relationship Id="rId40" Type="http://schemas.openxmlformats.org/officeDocument/2006/relationships/image" Target="../media/image49.png"/><Relationship Id="rId41" Type="http://schemas.openxmlformats.org/officeDocument/2006/relationships/image" Target="../media/image50.png"/><Relationship Id="rId42" Type="http://schemas.openxmlformats.org/officeDocument/2006/relationships/image" Target="../media/image51.png"/><Relationship Id="rId43" Type="http://schemas.openxmlformats.org/officeDocument/2006/relationships/image" Target="../media/image52.png"/><Relationship Id="rId44" Type="http://schemas.openxmlformats.org/officeDocument/2006/relationships/image" Target="../media/image53.png"/><Relationship Id="rId45" Type="http://schemas.openxmlformats.org/officeDocument/2006/relationships/image" Target="../media/image54.png"/><Relationship Id="rId46" Type="http://schemas.openxmlformats.org/officeDocument/2006/relationships/image" Target="../media/image55.png"/><Relationship Id="rId47" Type="http://schemas.openxmlformats.org/officeDocument/2006/relationships/image" Target="../media/image56.png"/><Relationship Id="rId48" Type="http://schemas.openxmlformats.org/officeDocument/2006/relationships/image" Target="../media/image57.png"/><Relationship Id="rId49" Type="http://schemas.openxmlformats.org/officeDocument/2006/relationships/image" Target="../media/image58.png"/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image" Target="../media/image17.png"/><Relationship Id="rId9" Type="http://schemas.openxmlformats.org/officeDocument/2006/relationships/image" Target="../media/image18.png"/><Relationship Id="rId30" Type="http://schemas.openxmlformats.org/officeDocument/2006/relationships/image" Target="../media/image39.png"/><Relationship Id="rId31" Type="http://schemas.openxmlformats.org/officeDocument/2006/relationships/image" Target="../media/image40.png"/><Relationship Id="rId32" Type="http://schemas.openxmlformats.org/officeDocument/2006/relationships/image" Target="../media/image41.png"/><Relationship Id="rId33" Type="http://schemas.openxmlformats.org/officeDocument/2006/relationships/image" Target="../media/image42.png"/><Relationship Id="rId34" Type="http://schemas.openxmlformats.org/officeDocument/2006/relationships/image" Target="../media/image43.png"/><Relationship Id="rId35" Type="http://schemas.openxmlformats.org/officeDocument/2006/relationships/image" Target="../media/image44.png"/><Relationship Id="rId36" Type="http://schemas.openxmlformats.org/officeDocument/2006/relationships/image" Target="../media/image45.png"/><Relationship Id="rId37" Type="http://schemas.openxmlformats.org/officeDocument/2006/relationships/image" Target="../media/image46.png"/><Relationship Id="rId38" Type="http://schemas.openxmlformats.org/officeDocument/2006/relationships/image" Target="../media/image47.png"/><Relationship Id="rId39" Type="http://schemas.openxmlformats.org/officeDocument/2006/relationships/image" Target="../media/image48.png"/><Relationship Id="rId20" Type="http://schemas.openxmlformats.org/officeDocument/2006/relationships/image" Target="../media/image29.png"/><Relationship Id="rId21" Type="http://schemas.openxmlformats.org/officeDocument/2006/relationships/image" Target="../media/image30.png"/><Relationship Id="rId22" Type="http://schemas.openxmlformats.org/officeDocument/2006/relationships/image" Target="../media/image31.png"/><Relationship Id="rId23" Type="http://schemas.openxmlformats.org/officeDocument/2006/relationships/image" Target="../media/image32.png"/><Relationship Id="rId24" Type="http://schemas.openxmlformats.org/officeDocument/2006/relationships/image" Target="../media/image33.png"/><Relationship Id="rId25" Type="http://schemas.openxmlformats.org/officeDocument/2006/relationships/image" Target="../media/image34.png"/><Relationship Id="rId26" Type="http://schemas.openxmlformats.org/officeDocument/2006/relationships/image" Target="../media/image35.png"/><Relationship Id="rId27" Type="http://schemas.openxmlformats.org/officeDocument/2006/relationships/image" Target="../media/image36.png"/><Relationship Id="rId28" Type="http://schemas.openxmlformats.org/officeDocument/2006/relationships/image" Target="../media/image37.png"/><Relationship Id="rId29" Type="http://schemas.openxmlformats.org/officeDocument/2006/relationships/image" Target="../media/image38.png"/><Relationship Id="rId10" Type="http://schemas.openxmlformats.org/officeDocument/2006/relationships/image" Target="../media/image19.png"/><Relationship Id="rId11" Type="http://schemas.openxmlformats.org/officeDocument/2006/relationships/image" Target="../media/image20.png"/><Relationship Id="rId12" Type="http://schemas.openxmlformats.org/officeDocument/2006/relationships/image" Target="../media/image21.png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3.emf"/><Relationship Id="rId3" Type="http://schemas.openxmlformats.org/officeDocument/2006/relationships/image" Target="../media/image64.emf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3.emf"/><Relationship Id="rId3" Type="http://schemas.openxmlformats.org/officeDocument/2006/relationships/image" Target="../media/image64.emf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3.emf"/><Relationship Id="rId3" Type="http://schemas.openxmlformats.org/officeDocument/2006/relationships/image" Target="../media/image64.emf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5.jpeg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5.jpe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6.png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.jpg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7.png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8.emf"/><Relationship Id="rId3" Type="http://schemas.openxmlformats.org/officeDocument/2006/relationships/image" Target="../media/image9.png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Layouts/_rels/slideLayout7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.png"/><Relationship Id="rId14" Type="http://schemas.openxmlformats.org/officeDocument/2006/relationships/image" Target="../media/image23.png"/><Relationship Id="rId15" Type="http://schemas.openxmlformats.org/officeDocument/2006/relationships/image" Target="../media/image24.png"/><Relationship Id="rId16" Type="http://schemas.openxmlformats.org/officeDocument/2006/relationships/image" Target="../media/image25.png"/><Relationship Id="rId17" Type="http://schemas.openxmlformats.org/officeDocument/2006/relationships/image" Target="../media/image26.png"/><Relationship Id="rId18" Type="http://schemas.openxmlformats.org/officeDocument/2006/relationships/image" Target="../media/image27.png"/><Relationship Id="rId19" Type="http://schemas.openxmlformats.org/officeDocument/2006/relationships/image" Target="../media/image28.png"/><Relationship Id="rId50" Type="http://schemas.openxmlformats.org/officeDocument/2006/relationships/image" Target="../media/image59.png"/><Relationship Id="rId51" Type="http://schemas.openxmlformats.org/officeDocument/2006/relationships/image" Target="../media/image60.png"/><Relationship Id="rId52" Type="http://schemas.openxmlformats.org/officeDocument/2006/relationships/image" Target="../media/image61.png"/><Relationship Id="rId53" Type="http://schemas.openxmlformats.org/officeDocument/2006/relationships/image" Target="../media/image62.png"/><Relationship Id="rId40" Type="http://schemas.openxmlformats.org/officeDocument/2006/relationships/image" Target="../media/image49.png"/><Relationship Id="rId41" Type="http://schemas.openxmlformats.org/officeDocument/2006/relationships/image" Target="../media/image50.png"/><Relationship Id="rId42" Type="http://schemas.openxmlformats.org/officeDocument/2006/relationships/image" Target="../media/image51.png"/><Relationship Id="rId43" Type="http://schemas.openxmlformats.org/officeDocument/2006/relationships/image" Target="../media/image52.png"/><Relationship Id="rId44" Type="http://schemas.openxmlformats.org/officeDocument/2006/relationships/image" Target="../media/image53.png"/><Relationship Id="rId45" Type="http://schemas.openxmlformats.org/officeDocument/2006/relationships/image" Target="../media/image54.png"/><Relationship Id="rId46" Type="http://schemas.openxmlformats.org/officeDocument/2006/relationships/image" Target="../media/image55.png"/><Relationship Id="rId47" Type="http://schemas.openxmlformats.org/officeDocument/2006/relationships/image" Target="../media/image56.png"/><Relationship Id="rId48" Type="http://schemas.openxmlformats.org/officeDocument/2006/relationships/image" Target="../media/image57.png"/><Relationship Id="rId49" Type="http://schemas.openxmlformats.org/officeDocument/2006/relationships/image" Target="../media/image58.png"/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image" Target="../media/image17.png"/><Relationship Id="rId9" Type="http://schemas.openxmlformats.org/officeDocument/2006/relationships/image" Target="../media/image18.png"/><Relationship Id="rId30" Type="http://schemas.openxmlformats.org/officeDocument/2006/relationships/image" Target="../media/image39.png"/><Relationship Id="rId31" Type="http://schemas.openxmlformats.org/officeDocument/2006/relationships/image" Target="../media/image40.png"/><Relationship Id="rId32" Type="http://schemas.openxmlformats.org/officeDocument/2006/relationships/image" Target="../media/image41.png"/><Relationship Id="rId33" Type="http://schemas.openxmlformats.org/officeDocument/2006/relationships/image" Target="../media/image42.png"/><Relationship Id="rId34" Type="http://schemas.openxmlformats.org/officeDocument/2006/relationships/image" Target="../media/image43.png"/><Relationship Id="rId35" Type="http://schemas.openxmlformats.org/officeDocument/2006/relationships/image" Target="../media/image44.png"/><Relationship Id="rId36" Type="http://schemas.openxmlformats.org/officeDocument/2006/relationships/image" Target="../media/image45.png"/><Relationship Id="rId37" Type="http://schemas.openxmlformats.org/officeDocument/2006/relationships/image" Target="../media/image46.png"/><Relationship Id="rId38" Type="http://schemas.openxmlformats.org/officeDocument/2006/relationships/image" Target="../media/image47.png"/><Relationship Id="rId39" Type="http://schemas.openxmlformats.org/officeDocument/2006/relationships/image" Target="../media/image48.png"/><Relationship Id="rId20" Type="http://schemas.openxmlformats.org/officeDocument/2006/relationships/image" Target="../media/image29.png"/><Relationship Id="rId21" Type="http://schemas.openxmlformats.org/officeDocument/2006/relationships/image" Target="../media/image30.png"/><Relationship Id="rId22" Type="http://schemas.openxmlformats.org/officeDocument/2006/relationships/image" Target="../media/image31.png"/><Relationship Id="rId23" Type="http://schemas.openxmlformats.org/officeDocument/2006/relationships/image" Target="../media/image32.png"/><Relationship Id="rId24" Type="http://schemas.openxmlformats.org/officeDocument/2006/relationships/image" Target="../media/image33.png"/><Relationship Id="rId25" Type="http://schemas.openxmlformats.org/officeDocument/2006/relationships/image" Target="../media/image34.png"/><Relationship Id="rId26" Type="http://schemas.openxmlformats.org/officeDocument/2006/relationships/image" Target="../media/image35.png"/><Relationship Id="rId27" Type="http://schemas.openxmlformats.org/officeDocument/2006/relationships/image" Target="../media/image36.png"/><Relationship Id="rId28" Type="http://schemas.openxmlformats.org/officeDocument/2006/relationships/image" Target="../media/image37.png"/><Relationship Id="rId29" Type="http://schemas.openxmlformats.org/officeDocument/2006/relationships/image" Target="../media/image38.png"/><Relationship Id="rId10" Type="http://schemas.openxmlformats.org/officeDocument/2006/relationships/image" Target="../media/image19.png"/><Relationship Id="rId11" Type="http://schemas.openxmlformats.org/officeDocument/2006/relationships/image" Target="../media/image20.png"/><Relationship Id="rId12" Type="http://schemas.openxmlformats.org/officeDocument/2006/relationships/image" Target="../media/image21.png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63.emf"/><Relationship Id="rId3" Type="http://schemas.openxmlformats.org/officeDocument/2006/relationships/image" Target="../media/image64.emf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63.emf"/><Relationship Id="rId3" Type="http://schemas.openxmlformats.org/officeDocument/2006/relationships/image" Target="../media/image64.emf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63.emf"/><Relationship Id="rId3" Type="http://schemas.openxmlformats.org/officeDocument/2006/relationships/image" Target="../media/image64.emf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65.jpeg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65.jpeg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66.png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alkin No til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5" y="1556"/>
            <a:ext cx="12185847" cy="685551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2"/>
          <p:cNvSpPr/>
          <p:nvPr userDrawn="1"/>
        </p:nvSpPr>
        <p:spPr bwMode="gray">
          <a:xfrm>
            <a:off x="0" y="6409724"/>
            <a:ext cx="12191377" cy="448276"/>
          </a:xfrm>
          <a:prstGeom prst="rect">
            <a:avLst/>
          </a:prstGeom>
          <a:solidFill>
            <a:srgbClr val="50505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03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" name="Rectangle 1"/>
          <p:cNvSpPr/>
          <p:nvPr userDrawn="1"/>
        </p:nvSpPr>
        <p:spPr bwMode="auto">
          <a:xfrm>
            <a:off x="269239" y="2077801"/>
            <a:ext cx="6274974" cy="2696029"/>
          </a:xfrm>
          <a:prstGeom prst="rect">
            <a:avLst/>
          </a:prstGeom>
          <a:noFill/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03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54" y="6547867"/>
            <a:ext cx="806774" cy="171991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287977" y="2980725"/>
            <a:ext cx="4248056" cy="76951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marL="0" marR="0" lvl="0" indent="0" algn="r" defTabSz="114286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902" b="0" i="0" u="none" strike="noStrike" kern="1200" cap="none" spc="-123" normalizeH="0" baseline="0" noProof="0" dirty="0">
                <a:ln w="3175">
                  <a:noFill/>
                </a:ln>
                <a:gradFill>
                  <a:gsLst>
                    <a:gs pos="84066">
                      <a:srgbClr val="000000"/>
                    </a:gs>
                    <a:gs pos="57576">
                      <a:srgbClr val="000000"/>
                    </a:gs>
                  </a:gsLst>
                  <a:lin ang="5400000" scaled="0"/>
                </a:gradFill>
                <a:effectLst/>
                <a:uLnTx/>
                <a:uFillTx/>
                <a:latin typeface="Segoe UI Light"/>
                <a:ea typeface="+mn-ea"/>
                <a:cs typeface="Segoe UI" pitchFamily="34" charset="0"/>
              </a:rPr>
              <a:t>Spark the future.</a:t>
            </a:r>
          </a:p>
        </p:txBody>
      </p:sp>
      <p:sp>
        <p:nvSpPr>
          <p:cNvPr id="10" name="Rectangle 9"/>
          <p:cNvSpPr/>
          <p:nvPr userDrawn="1"/>
        </p:nvSpPr>
        <p:spPr>
          <a:xfrm>
            <a:off x="2393776" y="4527712"/>
            <a:ext cx="2142257" cy="70161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marL="0" marR="0" lvl="0" indent="0" algn="r" defTabSz="114286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6" b="0" i="0" u="none" strike="noStrike" kern="1200" cap="none" spc="0" normalizeH="0" baseline="0" noProof="0" dirty="0">
                <a:ln w="3175">
                  <a:noFill/>
                </a:ln>
                <a:gradFill>
                  <a:gsLst>
                    <a:gs pos="84066">
                      <a:srgbClr val="000000"/>
                    </a:gs>
                    <a:gs pos="57576">
                      <a:srgbClr val="000000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May 4 – 8, 2015</a:t>
            </a:r>
            <a:br>
              <a:rPr kumimoji="0" lang="en-US" sz="2206" b="0" i="0" u="none" strike="noStrike" kern="1200" cap="none" spc="0" normalizeH="0" baseline="0" noProof="0" dirty="0">
                <a:ln w="3175">
                  <a:noFill/>
                </a:ln>
                <a:gradFill>
                  <a:gsLst>
                    <a:gs pos="84066">
                      <a:srgbClr val="000000"/>
                    </a:gs>
                    <a:gs pos="57576">
                      <a:srgbClr val="000000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</a:br>
            <a:r>
              <a:rPr kumimoji="0" lang="en-US" sz="2206" b="0" i="0" u="none" strike="noStrike" kern="1200" cap="none" spc="0" normalizeH="0" baseline="0" noProof="0" dirty="0">
                <a:ln w="3175">
                  <a:noFill/>
                </a:ln>
                <a:gradFill>
                  <a:gsLst>
                    <a:gs pos="84066">
                      <a:srgbClr val="000000"/>
                    </a:gs>
                    <a:gs pos="57576">
                      <a:srgbClr val="000000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Chicago, IL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3145" y="4008247"/>
            <a:ext cx="2445282" cy="377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4644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2" y="1189176"/>
            <a:ext cx="5378548" cy="2377940"/>
          </a:xfrm>
        </p:spPr>
        <p:txBody>
          <a:bodyPr wrap="square">
            <a:spAutoFit/>
          </a:bodyPr>
          <a:lstStyle>
            <a:lvl1pPr marL="281655" indent="-281655"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3137"/>
            </a:lvl1pPr>
            <a:lvl2pPr marL="520660" indent="-228582">
              <a:buFont typeface="Wingdings" panose="05000000000000000000" pitchFamily="2" charset="2"/>
              <a:buChar char="§"/>
              <a:defRPr sz="2353"/>
            </a:lvl2pPr>
            <a:lvl3pPr marL="685748" indent="-165088">
              <a:buFont typeface="Wingdings" panose="05000000000000000000" pitchFamily="2" charset="2"/>
              <a:buChar char="§"/>
              <a:tabLst/>
              <a:defRPr sz="1961"/>
            </a:lvl3pPr>
            <a:lvl4pPr marL="863534" indent="-177786">
              <a:buFont typeface="Wingdings" panose="05000000000000000000" pitchFamily="2" charset="2"/>
              <a:buChar char="§"/>
              <a:defRPr/>
            </a:lvl4pPr>
            <a:lvl5pPr marL="1028622" indent="-165088">
              <a:buFont typeface="Wingdings" panose="05000000000000000000" pitchFamily="2" charset="2"/>
              <a:buChar char="§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5" y="1189176"/>
            <a:ext cx="5378548" cy="2377940"/>
          </a:xfrm>
        </p:spPr>
        <p:txBody>
          <a:bodyPr wrap="square">
            <a:spAutoFit/>
          </a:bodyPr>
          <a:lstStyle>
            <a:lvl1pPr marL="281655" indent="-281655">
              <a:spcBef>
                <a:spcPts val="1200"/>
              </a:spcBef>
              <a:buClr>
                <a:schemeClr val="tx1"/>
              </a:buClr>
              <a:buFont typeface="Wingdings" panose="05000000000000000000" pitchFamily="2" charset="2"/>
              <a:buChar char="§"/>
              <a:defRPr sz="3137"/>
            </a:lvl1pPr>
            <a:lvl2pPr marL="520660" indent="-228582">
              <a:buFont typeface="Wingdings" panose="05000000000000000000" pitchFamily="2" charset="2"/>
              <a:buChar char="§"/>
              <a:defRPr sz="2353"/>
            </a:lvl2pPr>
            <a:lvl3pPr marL="685748" indent="-165088">
              <a:buFont typeface="Wingdings" panose="05000000000000000000" pitchFamily="2" charset="2"/>
              <a:buChar char="§"/>
              <a:tabLst/>
              <a:defRPr sz="1961"/>
            </a:lvl3pPr>
            <a:lvl4pPr marL="863534" indent="-177786">
              <a:buFont typeface="Wingdings" panose="05000000000000000000" pitchFamily="2" charset="2"/>
              <a:buChar char="§"/>
              <a:defRPr/>
            </a:lvl4pPr>
            <a:lvl5pPr marL="1028622" indent="-165088">
              <a:buFont typeface="Wingdings" panose="05000000000000000000" pitchFamily="2" charset="2"/>
              <a:buChar char="§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4050517"/>
      </p:ext>
    </p:extLst>
  </p:cSld>
  <p:clrMapOvr>
    <a:masterClrMapping/>
  </p:clrMapOvr>
  <p:transition>
    <p:fad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76250">
                      <a:schemeClr val="tx1"/>
                    </a:gs>
                    <a:gs pos="31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8342297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1" y="1217195"/>
            <a:ext cx="5378548" cy="1973570"/>
          </a:xfrm>
        </p:spPr>
        <p:txBody>
          <a:bodyPr>
            <a:spAutoFit/>
          </a:bodyPr>
          <a:lstStyle>
            <a:lvl1pPr>
              <a:defRPr sz="647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097556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822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387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63780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53425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6860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189176"/>
            <a:ext cx="12192000" cy="5668824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2" tIns="45722" rIns="45722" bIns="4572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0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39" y="1197322"/>
            <a:ext cx="11653522" cy="1956973"/>
          </a:xfrm>
        </p:spPr>
        <p:txBody>
          <a:bodyPr/>
          <a:lstStyle>
            <a:lvl1pPr marL="0" indent="0">
              <a:buNone/>
              <a:defRPr sz="3235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3972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73090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79851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30292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4442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 Blue 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314067"/>
            <a:ext cx="11655840" cy="899665"/>
          </a:xfrm>
        </p:spPr>
        <p:txBody>
          <a:bodyPr/>
          <a:lstStyle>
            <a:lvl1pPr>
              <a:defRPr baseline="0">
                <a:gradFill>
                  <a:gsLst>
                    <a:gs pos="22500">
                      <a:schemeClr val="bg2"/>
                    </a:gs>
                    <a:gs pos="4800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39" y="1197322"/>
            <a:ext cx="11653522" cy="1956973"/>
          </a:xfrm>
        </p:spPr>
        <p:txBody>
          <a:bodyPr/>
          <a:lstStyle>
            <a:lvl1pPr marL="0" indent="0">
              <a:buNone/>
              <a:defRPr sz="3235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3972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73090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79851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30292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4614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69239" y="6171616"/>
            <a:ext cx="11653522" cy="39531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79285" tIns="143428" rIns="179285" bIns="143428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3924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86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2015 Microsoft Corporation. All rights reserved.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50202" y="3083653"/>
            <a:ext cx="3223861" cy="690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921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 Accent Color 3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3853286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4778655"/>
      </p:ext>
    </p:extLst>
  </p:cSld>
  <p:clrMapOvr>
    <a:masterClrMapping/>
  </p:clrMapOvr>
  <p:transition>
    <p:fad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69239" y="1189177"/>
            <a:ext cx="11653523" cy="2396047"/>
          </a:xfrm>
          <a:prstGeom prst="rect">
            <a:avLst/>
          </a:prstGeom>
        </p:spPr>
        <p:txBody>
          <a:bodyPr/>
          <a:lstStyle>
            <a:lvl1pPr marL="284790" indent="-284790">
              <a:buClr>
                <a:schemeClr val="tx1"/>
              </a:buClr>
              <a:buSzPct val="90000"/>
              <a:buFont typeface="Arial" pitchFamily="34" charset="0"/>
              <a:buChar char="•"/>
              <a:defRPr sz="352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60241" indent="-275453">
              <a:buClr>
                <a:schemeClr val="tx1"/>
              </a:buClr>
              <a:buSzPct val="90000"/>
              <a:buFont typeface="Arial" pitchFamily="34" charset="0"/>
              <a:buChar char="•"/>
              <a:defRPr sz="3137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5031" indent="-284790">
              <a:buClr>
                <a:schemeClr val="tx1"/>
              </a:buClr>
              <a:buSzPct val="90000"/>
              <a:buFont typeface="Arial" pitchFamily="34" charset="0"/>
              <a:buChar char="•"/>
              <a:defRPr sz="2745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9128" indent="-224097">
              <a:buClr>
                <a:schemeClr val="tx1"/>
              </a:buClr>
              <a:buSzPct val="90000"/>
              <a:buFont typeface="Arial" pitchFamily="34" charset="0"/>
              <a:buChar char="•"/>
              <a:defRPr sz="2353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93225" indent="-224097">
              <a:buClr>
                <a:schemeClr val="tx1"/>
              </a:buClr>
              <a:buSzPct val="90000"/>
              <a:buFont typeface="Arial" pitchFamily="34" charset="0"/>
              <a:buChar char="•"/>
              <a:defRPr sz="196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38876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27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281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Photo_Option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invGray">
          <a:xfrm>
            <a:off x="350168" y="400024"/>
            <a:ext cx="1476922" cy="315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4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5773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69240" y="1189178"/>
            <a:ext cx="11653523" cy="1985641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1961"/>
            </a:lvl2pPr>
            <a:lvl3pPr marL="224054" indent="0">
              <a:buNone/>
              <a:defRPr/>
            </a:lvl3pPr>
            <a:lvl4pPr marL="448107" indent="0">
              <a:buNone/>
              <a:defRPr/>
            </a:lvl4pPr>
            <a:lvl5pPr marL="672161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6378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zureC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" y="0"/>
            <a:ext cx="1219044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084187"/>
            <a:ext cx="8964185" cy="1793090"/>
          </a:xfrm>
          <a:noFill/>
        </p:spPr>
        <p:txBody>
          <a:bodyPr lIns="146304" tIns="91440" rIns="146304" bIns="91440" anchor="t" anchorCtr="0"/>
          <a:lstStyle>
            <a:lvl1pPr>
              <a:defRPr sz="5294" spc="-98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1" y="3878574"/>
            <a:ext cx="7171337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137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Speaker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48213" y="470411"/>
            <a:ext cx="1613876" cy="345766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10263456" y="291068"/>
            <a:ext cx="1659306" cy="615609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53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AzureCon</a:t>
            </a:r>
            <a:endParaRPr kumimoji="0" lang="en-US" sz="2353" b="0" i="0" u="none" strike="noStrike" kern="1200" cap="none" spc="0" normalizeH="0" baseline="0" noProof="0" dirty="0">
              <a:ln>
                <a:noFill/>
              </a:ln>
              <a:gradFill>
                <a:gsLst>
                  <a:gs pos="2917">
                    <a:srgbClr val="FFFFFF"/>
                  </a:gs>
                  <a:gs pos="3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3432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 userDrawn="1"/>
        </p:nvGrpSpPr>
        <p:grpSpPr>
          <a:xfrm>
            <a:off x="-233159" y="0"/>
            <a:ext cx="12658319" cy="6842189"/>
            <a:chOff x="-237835" y="0"/>
            <a:chExt cx="12912145" cy="6978399"/>
          </a:xfrm>
        </p:grpSpPr>
        <p:sp>
          <p:nvSpPr>
            <p:cNvPr id="261" name="Rectangle 260"/>
            <p:cNvSpPr/>
            <p:nvPr/>
          </p:nvSpPr>
          <p:spPr bwMode="auto">
            <a:xfrm>
              <a:off x="0" y="0"/>
              <a:ext cx="12436475" cy="5949950"/>
            </a:xfrm>
            <a:prstGeom prst="rect">
              <a:avLst/>
            </a:prstGeom>
            <a:solidFill>
              <a:srgbClr val="002846"/>
            </a:solidFill>
            <a:ln w="1079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0" tIns="46637" rIns="0" bIns="46637" anchor="ctr"/>
            <a:lstStyle/>
            <a:p>
              <a:pPr marL="0" marR="0" lvl="0" indent="0" algn="ctr" defTabSz="91403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61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6814">
                      <a:srgbClr val="FFFFFF"/>
                    </a:gs>
                    <a:gs pos="46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62" name="Freeform 261"/>
            <p:cNvSpPr/>
            <p:nvPr/>
          </p:nvSpPr>
          <p:spPr bwMode="auto">
            <a:xfrm>
              <a:off x="11399838" y="2357438"/>
              <a:ext cx="68262" cy="38100"/>
            </a:xfrm>
            <a:custGeom>
              <a:avLst/>
              <a:gdLst>
                <a:gd name="connsiteX0" fmla="*/ 0 w 69056"/>
                <a:gd name="connsiteY0" fmla="*/ 16668 h 38723"/>
                <a:gd name="connsiteX1" fmla="*/ 26194 w 69056"/>
                <a:gd name="connsiteY1" fmla="*/ 7143 h 38723"/>
                <a:gd name="connsiteX2" fmla="*/ 28575 w 69056"/>
                <a:gd name="connsiteY2" fmla="*/ 0 h 38723"/>
                <a:gd name="connsiteX3" fmla="*/ 30956 w 69056"/>
                <a:gd name="connsiteY3" fmla="*/ 7143 h 38723"/>
                <a:gd name="connsiteX4" fmla="*/ 33337 w 69056"/>
                <a:gd name="connsiteY4" fmla="*/ 38100 h 38723"/>
                <a:gd name="connsiteX5" fmla="*/ 35719 w 69056"/>
                <a:gd name="connsiteY5" fmla="*/ 28575 h 38723"/>
                <a:gd name="connsiteX6" fmla="*/ 42862 w 69056"/>
                <a:gd name="connsiteY6" fmla="*/ 23812 h 38723"/>
                <a:gd name="connsiteX7" fmla="*/ 69056 w 69056"/>
                <a:gd name="connsiteY7" fmla="*/ 19050 h 38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056" h="38723">
                  <a:moveTo>
                    <a:pt x="0" y="16668"/>
                  </a:moveTo>
                  <a:cubicBezTo>
                    <a:pt x="14329" y="14877"/>
                    <a:pt x="18768" y="18282"/>
                    <a:pt x="26194" y="7143"/>
                  </a:cubicBezTo>
                  <a:cubicBezTo>
                    <a:pt x="27586" y="5055"/>
                    <a:pt x="27781" y="2381"/>
                    <a:pt x="28575" y="0"/>
                  </a:cubicBezTo>
                  <a:cubicBezTo>
                    <a:pt x="29369" y="2381"/>
                    <a:pt x="30645" y="4653"/>
                    <a:pt x="30956" y="7143"/>
                  </a:cubicBezTo>
                  <a:cubicBezTo>
                    <a:pt x="32240" y="17413"/>
                    <a:pt x="31092" y="27997"/>
                    <a:pt x="33337" y="38100"/>
                  </a:cubicBezTo>
                  <a:cubicBezTo>
                    <a:pt x="34047" y="41295"/>
                    <a:pt x="33904" y="31298"/>
                    <a:pt x="35719" y="28575"/>
                  </a:cubicBezTo>
                  <a:cubicBezTo>
                    <a:pt x="37306" y="26194"/>
                    <a:pt x="40247" y="24974"/>
                    <a:pt x="42862" y="23812"/>
                  </a:cubicBezTo>
                  <a:cubicBezTo>
                    <a:pt x="56400" y="17795"/>
                    <a:pt x="55699" y="19050"/>
                    <a:pt x="69056" y="19050"/>
                  </a:cubicBezTo>
                </a:path>
              </a:pathLst>
            </a:custGeom>
            <a:noFill/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marL="0" marR="0" lvl="0" indent="0" algn="ctr" defTabSz="9140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58" name="Rectangle 457"/>
            <p:cNvSpPr/>
            <p:nvPr/>
          </p:nvSpPr>
          <p:spPr bwMode="auto">
            <a:xfrm>
              <a:off x="112714" y="4411652"/>
              <a:ext cx="12203111" cy="1391390"/>
            </a:xfrm>
            <a:prstGeom prst="rect">
              <a:avLst/>
            </a:prstGeom>
            <a:solidFill>
              <a:srgbClr val="0072C6">
                <a:lumMod val="75000"/>
              </a:srgbClr>
            </a:solidFill>
            <a:ln w="635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lIns="179285" tIns="91440" rIns="179285" bIns="143428"/>
            <a:lstStyle/>
            <a:p>
              <a:pPr marL="0" marR="0" lvl="0" indent="0" algn="ctr" defTabSz="895923" rtl="0" eaLnBrk="1" fontAlgn="base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68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92500">
                        <a:srgbClr val="FFC000"/>
                      </a:gs>
                      <a:gs pos="33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Segoe UI" pitchFamily="34" charset="0"/>
                  <a:cs typeface="Segoe UI Semibold" panose="020B0702040204020203" pitchFamily="34" charset="0"/>
                </a:rPr>
                <a:t>Infrastructure Services</a:t>
              </a:r>
            </a:p>
          </p:txBody>
        </p:sp>
        <p:grpSp>
          <p:nvGrpSpPr>
            <p:cNvPr id="459" name="Group 458"/>
            <p:cNvGrpSpPr/>
            <p:nvPr/>
          </p:nvGrpSpPr>
          <p:grpSpPr>
            <a:xfrm>
              <a:off x="2945483" y="4783867"/>
              <a:ext cx="2834641" cy="790575"/>
              <a:chOff x="3078280" y="4930775"/>
              <a:chExt cx="2834641" cy="790575"/>
            </a:xfrm>
          </p:grpSpPr>
          <p:sp>
            <p:nvSpPr>
              <p:cNvPr id="507" name="Rectangle 506"/>
              <p:cNvSpPr/>
              <p:nvPr/>
            </p:nvSpPr>
            <p:spPr bwMode="auto">
              <a:xfrm>
                <a:off x="3078280" y="4930775"/>
                <a:ext cx="2834640" cy="790575"/>
              </a:xfrm>
              <a:prstGeom prst="rect">
                <a:avLst/>
              </a:prstGeom>
              <a:solidFill>
                <a:srgbClr val="0072C6"/>
              </a:solidFill>
              <a:ln w="635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bIns="143428"/>
              <a:lstStyle/>
              <a:p>
                <a:pPr marL="0" marR="0" lvl="0" indent="0" algn="ctr" defTabSz="895923" rtl="0" eaLnBrk="1" fontAlgn="base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76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76250">
                          <a:srgbClr val="FFFFFF"/>
                        </a:gs>
                        <a:gs pos="31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 Semibold" panose="020B0702040204020203" pitchFamily="34" charset="0"/>
                    <a:ea typeface="Segoe UI" pitchFamily="34" charset="0"/>
                    <a:cs typeface="Segoe UI Semibold" panose="020B0702040204020203" pitchFamily="34" charset="0"/>
                  </a:rPr>
                  <a:t>Storage</a:t>
                </a:r>
              </a:p>
            </p:txBody>
          </p:sp>
          <p:grpSp>
            <p:nvGrpSpPr>
              <p:cNvPr id="508" name="Group 507"/>
              <p:cNvGrpSpPr/>
              <p:nvPr/>
            </p:nvGrpSpPr>
            <p:grpSpPr>
              <a:xfrm>
                <a:off x="3141325" y="5190883"/>
                <a:ext cx="920051" cy="363782"/>
                <a:chOff x="3141325" y="5190883"/>
                <a:chExt cx="920051" cy="363782"/>
              </a:xfrm>
            </p:grpSpPr>
            <p:sp>
              <p:nvSpPr>
                <p:cNvPr id="515" name="Rectangle 514"/>
                <p:cNvSpPr/>
                <p:nvPr/>
              </p:nvSpPr>
              <p:spPr bwMode="auto">
                <a:xfrm>
                  <a:off x="3399149" y="5190883"/>
                  <a:ext cx="662227" cy="363782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BLOB </a:t>
                  </a:r>
                  <a:b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</a:b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Storage</a:t>
                  </a:r>
                </a:p>
              </p:txBody>
            </p:sp>
            <p:pic>
              <p:nvPicPr>
                <p:cNvPr id="516" name="Picture 231" descr="Storage blob.png"/>
                <p:cNvPicPr>
                  <a:picLocks noChangeAspect="1"/>
                </p:cNvPicPr>
                <p:nvPr/>
              </p:nvPicPr>
              <p:blipFill>
                <a:blip r:embed="rId2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141325" y="5253461"/>
                  <a:ext cx="247650" cy="2460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509" name="Group 508"/>
              <p:cNvGrpSpPr/>
              <p:nvPr/>
            </p:nvGrpSpPr>
            <p:grpSpPr>
              <a:xfrm>
                <a:off x="4130780" y="5194673"/>
                <a:ext cx="817562" cy="363782"/>
                <a:chOff x="4079535" y="5194673"/>
                <a:chExt cx="817562" cy="363782"/>
              </a:xfrm>
            </p:grpSpPr>
            <p:sp>
              <p:nvSpPr>
                <p:cNvPr id="513" name="Rectangle 512"/>
                <p:cNvSpPr/>
                <p:nvPr/>
              </p:nvSpPr>
              <p:spPr bwMode="auto">
                <a:xfrm>
                  <a:off x="4351381" y="5194673"/>
                  <a:ext cx="545716" cy="363782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Azure </a:t>
                  </a:r>
                  <a:b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</a:b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Files</a:t>
                  </a:r>
                </a:p>
              </p:txBody>
            </p:sp>
            <p:pic>
              <p:nvPicPr>
                <p:cNvPr id="514" name="Picture 232" descr="Storage blob.png"/>
                <p:cNvPicPr>
                  <a:picLocks noChangeAspect="1"/>
                </p:cNvPicPr>
                <p:nvPr/>
              </p:nvPicPr>
              <p:blipFill>
                <a:blip r:embed="rId2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79535" y="5253461"/>
                  <a:ext cx="247650" cy="2460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510" name="Group 509"/>
              <p:cNvGrpSpPr/>
              <p:nvPr/>
            </p:nvGrpSpPr>
            <p:grpSpPr>
              <a:xfrm>
                <a:off x="5017746" y="5193643"/>
                <a:ext cx="895175" cy="363782"/>
                <a:chOff x="5017746" y="5193643"/>
                <a:chExt cx="895175" cy="363782"/>
              </a:xfrm>
            </p:grpSpPr>
            <p:sp>
              <p:nvSpPr>
                <p:cNvPr id="511" name="Rectangle 510"/>
                <p:cNvSpPr/>
                <p:nvPr/>
              </p:nvSpPr>
              <p:spPr bwMode="auto">
                <a:xfrm>
                  <a:off x="5292049" y="5193643"/>
                  <a:ext cx="620872" cy="363782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Premium Storage</a:t>
                  </a:r>
                </a:p>
              </p:txBody>
            </p:sp>
            <p:pic>
              <p:nvPicPr>
                <p:cNvPr id="512" name="Picture 233" descr="Storage blob.png"/>
                <p:cNvPicPr>
                  <a:picLocks noChangeAspect="1"/>
                </p:cNvPicPr>
                <p:nvPr/>
              </p:nvPicPr>
              <p:blipFill>
                <a:blip r:embed="rId2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17746" y="5253461"/>
                  <a:ext cx="247650" cy="2460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grpSp>
          <p:nvGrpSpPr>
            <p:cNvPr id="460" name="Group 459"/>
            <p:cNvGrpSpPr/>
            <p:nvPr/>
          </p:nvGrpSpPr>
          <p:grpSpPr>
            <a:xfrm>
              <a:off x="249566" y="4783867"/>
              <a:ext cx="2573556" cy="788988"/>
              <a:chOff x="249566" y="4930775"/>
              <a:chExt cx="2573556" cy="788988"/>
            </a:xfrm>
          </p:grpSpPr>
          <p:sp>
            <p:nvSpPr>
              <p:cNvPr id="484" name="Rectangle 483"/>
              <p:cNvSpPr/>
              <p:nvPr/>
            </p:nvSpPr>
            <p:spPr bwMode="auto">
              <a:xfrm>
                <a:off x="249566" y="4930775"/>
                <a:ext cx="2573556" cy="788988"/>
              </a:xfrm>
              <a:prstGeom prst="rect">
                <a:avLst/>
              </a:prstGeom>
              <a:solidFill>
                <a:srgbClr val="0072C6"/>
              </a:solidFill>
              <a:ln w="635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bIns="143428"/>
              <a:lstStyle/>
              <a:p>
                <a:pPr marL="0" marR="0" lvl="0" indent="0" algn="ctr" defTabSz="895923" rtl="0" eaLnBrk="1" fontAlgn="base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76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76250">
                          <a:srgbClr val="FFFFFF"/>
                        </a:gs>
                        <a:gs pos="31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 Semibold" panose="020B0702040204020203" pitchFamily="34" charset="0"/>
                    <a:ea typeface="Segoe UI" pitchFamily="34" charset="0"/>
                    <a:cs typeface="Segoe UI Semibold" panose="020B0702040204020203" pitchFamily="34" charset="0"/>
                  </a:rPr>
                  <a:t>Compute</a:t>
                </a:r>
              </a:p>
            </p:txBody>
          </p:sp>
          <p:grpSp>
            <p:nvGrpSpPr>
              <p:cNvPr id="486" name="Group 485"/>
              <p:cNvGrpSpPr/>
              <p:nvPr/>
            </p:nvGrpSpPr>
            <p:grpSpPr>
              <a:xfrm>
                <a:off x="485673" y="5263570"/>
                <a:ext cx="952409" cy="261937"/>
                <a:chOff x="607413" y="5263570"/>
                <a:chExt cx="952409" cy="261937"/>
              </a:xfrm>
            </p:grpSpPr>
            <p:sp>
              <p:nvSpPr>
                <p:cNvPr id="503" name="Rectangle 502"/>
                <p:cNvSpPr/>
                <p:nvPr/>
              </p:nvSpPr>
              <p:spPr bwMode="auto">
                <a:xfrm>
                  <a:off x="892212" y="5263570"/>
                  <a:ext cx="667610" cy="218104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Virtual</a:t>
                  </a:r>
                  <a:b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</a:b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Machine</a:t>
                  </a:r>
                </a:p>
              </p:txBody>
            </p:sp>
            <p:pic>
              <p:nvPicPr>
                <p:cNvPr id="504" name="Picture 395"/>
                <p:cNvPicPr>
                  <a:picLocks noChangeAspect="1"/>
                </p:cNvPicPr>
                <p:nvPr/>
              </p:nvPicPr>
              <p:blipFill>
                <a:blip r:embed="rId3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07413" y="5263570"/>
                  <a:ext cx="261938" cy="2619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487" name="Group 486"/>
              <p:cNvGrpSpPr/>
              <p:nvPr/>
            </p:nvGrpSpPr>
            <p:grpSpPr>
              <a:xfrm>
                <a:off x="1737729" y="5259936"/>
                <a:ext cx="934978" cy="239587"/>
                <a:chOff x="1737729" y="5267270"/>
                <a:chExt cx="934978" cy="239587"/>
              </a:xfrm>
            </p:grpSpPr>
            <p:sp>
              <p:nvSpPr>
                <p:cNvPr id="488" name="Rectangle 487"/>
                <p:cNvSpPr/>
                <p:nvPr/>
              </p:nvSpPr>
              <p:spPr bwMode="auto">
                <a:xfrm>
                  <a:off x="1970460" y="5267270"/>
                  <a:ext cx="702247" cy="239587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Containers</a:t>
                  </a:r>
                </a:p>
              </p:txBody>
            </p:sp>
            <p:grpSp>
              <p:nvGrpSpPr>
                <p:cNvPr id="489" name="Group 411"/>
                <p:cNvGrpSpPr>
                  <a:grpSpLocks/>
                </p:cNvGrpSpPr>
                <p:nvPr/>
              </p:nvGrpSpPr>
              <p:grpSpPr bwMode="auto">
                <a:xfrm>
                  <a:off x="1737729" y="5302132"/>
                  <a:ext cx="220664" cy="169862"/>
                  <a:chOff x="1116824" y="5288934"/>
                  <a:chExt cx="294653" cy="226942"/>
                </a:xfrm>
              </p:grpSpPr>
              <p:grpSp>
                <p:nvGrpSpPr>
                  <p:cNvPr id="490" name="Group 489"/>
                  <p:cNvGrpSpPr/>
                  <p:nvPr/>
                </p:nvGrpSpPr>
                <p:grpSpPr>
                  <a:xfrm>
                    <a:off x="1143956" y="5308454"/>
                    <a:ext cx="97033" cy="104041"/>
                    <a:chOff x="429567" y="3925067"/>
                    <a:chExt cx="291844" cy="312924"/>
                  </a:xfrm>
                  <a:solidFill>
                    <a:srgbClr val="FFFFFF"/>
                  </a:solidFill>
                </p:grpSpPr>
                <p:sp>
                  <p:nvSpPr>
                    <p:cNvPr id="500" name="Diamond 499"/>
                    <p:cNvSpPr/>
                    <p:nvPr/>
                  </p:nvSpPr>
                  <p:spPr bwMode="auto">
                    <a:xfrm rot="19690132">
                      <a:off x="429567" y="3991206"/>
                      <a:ext cx="148049" cy="245584"/>
                    </a:xfrm>
                    <a:prstGeom prst="diamond">
                      <a:avLst/>
                    </a:prstGeom>
                    <a:grpFill/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  <a:scene3d>
                      <a:camera prst="orthographicFront">
                        <a:rot lat="899860" lon="21583921" rev="21540000"/>
                      </a:camera>
                      <a:lightRig rig="threePt" dir="t"/>
                    </a:scene3d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  <p:sp>
                  <p:nvSpPr>
                    <p:cNvPr id="501" name="Diamond 500"/>
                    <p:cNvSpPr/>
                    <p:nvPr/>
                  </p:nvSpPr>
                  <p:spPr bwMode="auto">
                    <a:xfrm rot="1935408">
                      <a:off x="567471" y="3991342"/>
                      <a:ext cx="153940" cy="246649"/>
                    </a:xfrm>
                    <a:prstGeom prst="diamond">
                      <a:avLst/>
                    </a:prstGeom>
                    <a:grpFill/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  <p:sp>
                  <p:nvSpPr>
                    <p:cNvPr id="502" name="Diamond 501"/>
                    <p:cNvSpPr/>
                    <p:nvPr/>
                  </p:nvSpPr>
                  <p:spPr bwMode="auto">
                    <a:xfrm rot="5400000">
                      <a:off x="498047" y="3879246"/>
                      <a:ext cx="153941" cy="245584"/>
                    </a:xfrm>
                    <a:prstGeom prst="diamond">
                      <a:avLst/>
                    </a:prstGeom>
                    <a:grpFill/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  <a:scene3d>
                      <a:camera prst="orthographicFront">
                        <a:rot lat="21599979" lon="2400000" rev="0"/>
                      </a:camera>
                      <a:lightRig rig="threePt" dir="t"/>
                    </a:scene3d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</p:grpSp>
              <p:sp>
                <p:nvSpPr>
                  <p:cNvPr id="491" name="Rounded Rectangle 490"/>
                  <p:cNvSpPr/>
                  <p:nvPr/>
                </p:nvSpPr>
                <p:spPr bwMode="auto">
                  <a:xfrm>
                    <a:off x="1116824" y="5288934"/>
                    <a:ext cx="294653" cy="226942"/>
                  </a:xfrm>
                  <a:prstGeom prst="roundRect">
                    <a:avLst>
                      <a:gd name="adj" fmla="val 9184"/>
                    </a:avLst>
                  </a:prstGeom>
                  <a:noFill/>
                  <a:ln w="19050" cap="flat" cmpd="sng" algn="ctr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effectLst/>
                </p:spPr>
                <p:txBody>
                  <a:bodyPr lIns="182880" tIns="146304" rIns="182880" bIns="146304"/>
                  <a:lstStyle/>
                  <a:p>
                    <a:pPr marL="0" marR="0" lvl="0" indent="0" algn="ctr" defTabSz="914102" rtl="0" eaLnBrk="1" fontAlgn="base" latinLnBrk="0" hangingPunct="1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961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Segoe UI Light"/>
                      <a:ea typeface="Segoe UI" pitchFamily="34" charset="0"/>
                      <a:cs typeface="Segoe UI" pitchFamily="34" charset="0"/>
                    </a:endParaRPr>
                  </a:p>
                </p:txBody>
              </p:sp>
              <p:grpSp>
                <p:nvGrpSpPr>
                  <p:cNvPr id="492" name="Group 491"/>
                  <p:cNvGrpSpPr/>
                  <p:nvPr/>
                </p:nvGrpSpPr>
                <p:grpSpPr>
                  <a:xfrm>
                    <a:off x="1288799" y="5308986"/>
                    <a:ext cx="97033" cy="104040"/>
                    <a:chOff x="429561" y="3925070"/>
                    <a:chExt cx="291847" cy="312921"/>
                  </a:xfrm>
                  <a:solidFill>
                    <a:srgbClr val="FFFFFF"/>
                  </a:solidFill>
                </p:grpSpPr>
                <p:sp>
                  <p:nvSpPr>
                    <p:cNvPr id="497" name="Diamond 496"/>
                    <p:cNvSpPr/>
                    <p:nvPr/>
                  </p:nvSpPr>
                  <p:spPr bwMode="auto">
                    <a:xfrm rot="19690132">
                      <a:off x="429561" y="3991205"/>
                      <a:ext cx="148050" cy="245585"/>
                    </a:xfrm>
                    <a:prstGeom prst="diamond">
                      <a:avLst/>
                    </a:prstGeom>
                    <a:grpFill/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  <a:scene3d>
                      <a:camera prst="orthographicFront">
                        <a:rot lat="899860" lon="21583921" rev="21540000"/>
                      </a:camera>
                      <a:lightRig rig="threePt" dir="t"/>
                    </a:scene3d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  <p:sp>
                  <p:nvSpPr>
                    <p:cNvPr id="498" name="Diamond 497"/>
                    <p:cNvSpPr/>
                    <p:nvPr/>
                  </p:nvSpPr>
                  <p:spPr bwMode="auto">
                    <a:xfrm rot="1935408">
                      <a:off x="567466" y="3991341"/>
                      <a:ext cx="153942" cy="246650"/>
                    </a:xfrm>
                    <a:prstGeom prst="diamond">
                      <a:avLst/>
                    </a:prstGeom>
                    <a:grpFill/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  <p:sp>
                  <p:nvSpPr>
                    <p:cNvPr id="499" name="Diamond 498"/>
                    <p:cNvSpPr/>
                    <p:nvPr/>
                  </p:nvSpPr>
                  <p:spPr bwMode="auto">
                    <a:xfrm rot="5400000">
                      <a:off x="498041" y="3879250"/>
                      <a:ext cx="153941" cy="245582"/>
                    </a:xfrm>
                    <a:prstGeom prst="diamond">
                      <a:avLst/>
                    </a:prstGeom>
                    <a:grpFill/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  <a:scene3d>
                      <a:camera prst="orthographicFront">
                        <a:rot lat="21599979" lon="2400000" rev="0"/>
                      </a:camera>
                      <a:lightRig rig="threePt" dir="t"/>
                    </a:scene3d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</p:grpSp>
              <p:grpSp>
                <p:nvGrpSpPr>
                  <p:cNvPr id="493" name="Group 492"/>
                  <p:cNvGrpSpPr/>
                  <p:nvPr/>
                </p:nvGrpSpPr>
                <p:grpSpPr>
                  <a:xfrm>
                    <a:off x="1220330" y="5390443"/>
                    <a:ext cx="97032" cy="104039"/>
                    <a:chOff x="429564" y="3925074"/>
                    <a:chExt cx="291843" cy="312917"/>
                  </a:xfrm>
                  <a:solidFill>
                    <a:srgbClr val="FFFFFF"/>
                  </a:solidFill>
                </p:grpSpPr>
                <p:sp>
                  <p:nvSpPr>
                    <p:cNvPr id="494" name="Diamond 493"/>
                    <p:cNvSpPr/>
                    <p:nvPr/>
                  </p:nvSpPr>
                  <p:spPr bwMode="auto">
                    <a:xfrm rot="19690132">
                      <a:off x="429564" y="3991204"/>
                      <a:ext cx="148050" cy="245585"/>
                    </a:xfrm>
                    <a:prstGeom prst="diamond">
                      <a:avLst/>
                    </a:prstGeom>
                    <a:grpFill/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  <a:scene3d>
                      <a:camera prst="orthographicFront">
                        <a:rot lat="899860" lon="21583921" rev="21540000"/>
                      </a:camera>
                      <a:lightRig rig="threePt" dir="t"/>
                    </a:scene3d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  <p:sp>
                  <p:nvSpPr>
                    <p:cNvPr id="495" name="Diamond 494"/>
                    <p:cNvSpPr/>
                    <p:nvPr/>
                  </p:nvSpPr>
                  <p:spPr bwMode="auto">
                    <a:xfrm rot="1935408">
                      <a:off x="567465" y="3991345"/>
                      <a:ext cx="153942" cy="246646"/>
                    </a:xfrm>
                    <a:prstGeom prst="diamond">
                      <a:avLst/>
                    </a:prstGeom>
                    <a:grpFill/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  <p:sp>
                  <p:nvSpPr>
                    <p:cNvPr id="496" name="Diamond 495"/>
                    <p:cNvSpPr/>
                    <p:nvPr/>
                  </p:nvSpPr>
                  <p:spPr bwMode="auto">
                    <a:xfrm rot="5400000">
                      <a:off x="502612" y="3879253"/>
                      <a:ext cx="153940" cy="245581"/>
                    </a:xfrm>
                    <a:prstGeom prst="diamond">
                      <a:avLst/>
                    </a:prstGeom>
                    <a:grpFill/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  <a:scene3d>
                      <a:camera prst="orthographicFront">
                        <a:rot lat="21599979" lon="2400000" rev="0"/>
                      </a:camera>
                      <a:lightRig rig="threePt" dir="t"/>
                    </a:scene3d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</p:grpSp>
            </p:grpSp>
          </p:grpSp>
        </p:grpSp>
        <p:grpSp>
          <p:nvGrpSpPr>
            <p:cNvPr id="461" name="Group 460"/>
            <p:cNvGrpSpPr/>
            <p:nvPr/>
          </p:nvGrpSpPr>
          <p:grpSpPr>
            <a:xfrm>
              <a:off x="5900614" y="4783867"/>
              <a:ext cx="6292850" cy="790575"/>
              <a:chOff x="6022975" y="4930775"/>
              <a:chExt cx="6292850" cy="790575"/>
            </a:xfrm>
          </p:grpSpPr>
          <p:sp>
            <p:nvSpPr>
              <p:cNvPr id="462" name="Rectangle 461"/>
              <p:cNvSpPr/>
              <p:nvPr/>
            </p:nvSpPr>
            <p:spPr bwMode="auto">
              <a:xfrm>
                <a:off x="6022975" y="4930775"/>
                <a:ext cx="6292850" cy="790575"/>
              </a:xfrm>
              <a:prstGeom prst="rect">
                <a:avLst/>
              </a:prstGeom>
              <a:solidFill>
                <a:srgbClr val="0072C6"/>
              </a:solidFill>
              <a:ln w="635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bIns="143428"/>
              <a:lstStyle/>
              <a:p>
                <a:pPr marL="0" marR="0" lvl="0" indent="0" algn="ctr" defTabSz="895923" rtl="0" eaLnBrk="1" fontAlgn="base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76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76250">
                          <a:srgbClr val="FFFFFF"/>
                        </a:gs>
                        <a:gs pos="31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 Semibold" panose="020B0702040204020203" pitchFamily="34" charset="0"/>
                    <a:ea typeface="Segoe UI" pitchFamily="34" charset="0"/>
                    <a:cs typeface="Segoe UI Semibold" panose="020B0702040204020203" pitchFamily="34" charset="0"/>
                  </a:rPr>
                  <a:t>Networking</a:t>
                </a:r>
              </a:p>
            </p:txBody>
          </p:sp>
          <p:grpSp>
            <p:nvGrpSpPr>
              <p:cNvPr id="463" name="Group 462"/>
              <p:cNvGrpSpPr/>
              <p:nvPr/>
            </p:nvGrpSpPr>
            <p:grpSpPr>
              <a:xfrm>
                <a:off x="6120092" y="5210907"/>
                <a:ext cx="947766" cy="346518"/>
                <a:chOff x="6120092" y="5210907"/>
                <a:chExt cx="947766" cy="346518"/>
              </a:xfrm>
            </p:grpSpPr>
            <p:sp>
              <p:nvSpPr>
                <p:cNvPr id="482" name="Rectangle 481"/>
                <p:cNvSpPr/>
                <p:nvPr/>
              </p:nvSpPr>
              <p:spPr bwMode="auto">
                <a:xfrm>
                  <a:off x="6388100" y="5210907"/>
                  <a:ext cx="679758" cy="346518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Virtual Network</a:t>
                  </a:r>
                </a:p>
              </p:txBody>
            </p:sp>
            <p:pic>
              <p:nvPicPr>
                <p:cNvPr id="483" name="Picture 226"/>
                <p:cNvPicPr>
                  <a:picLocks noChangeAspect="1"/>
                </p:cNvPicPr>
                <p:nvPr/>
              </p:nvPicPr>
              <p:blipFill>
                <a:blip r:embed="rId4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20092" y="5242269"/>
                  <a:ext cx="268287" cy="268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464" name="Group 463"/>
              <p:cNvGrpSpPr/>
              <p:nvPr/>
            </p:nvGrpSpPr>
            <p:grpSpPr>
              <a:xfrm>
                <a:off x="8599909" y="5210661"/>
                <a:ext cx="854686" cy="346764"/>
                <a:chOff x="8608651" y="5210661"/>
                <a:chExt cx="854686" cy="346764"/>
              </a:xfrm>
            </p:grpSpPr>
            <p:sp>
              <p:nvSpPr>
                <p:cNvPr id="480" name="Rectangle 479"/>
                <p:cNvSpPr/>
                <p:nvPr/>
              </p:nvSpPr>
              <p:spPr bwMode="auto">
                <a:xfrm>
                  <a:off x="8913208" y="5210661"/>
                  <a:ext cx="550129" cy="346764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Express</a:t>
                  </a:r>
                </a:p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Route</a:t>
                  </a:r>
                </a:p>
              </p:txBody>
            </p:sp>
            <p:pic>
              <p:nvPicPr>
                <p:cNvPr id="481" name="Picture 227"/>
                <p:cNvPicPr>
                  <a:picLocks noChangeAspect="1"/>
                </p:cNvPicPr>
                <p:nvPr/>
              </p:nvPicPr>
              <p:blipFill>
                <a:blip r:embed="rId5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608651" y="5234771"/>
                  <a:ext cx="285077" cy="2832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465" name="Group 464"/>
              <p:cNvGrpSpPr/>
              <p:nvPr/>
            </p:nvGrpSpPr>
            <p:grpSpPr>
              <a:xfrm>
                <a:off x="9499896" y="5210661"/>
                <a:ext cx="856833" cy="346764"/>
                <a:chOff x="9542661" y="5210661"/>
                <a:chExt cx="856833" cy="346764"/>
              </a:xfrm>
            </p:grpSpPr>
            <p:sp>
              <p:nvSpPr>
                <p:cNvPr id="478" name="Rectangle 477"/>
                <p:cNvSpPr/>
                <p:nvPr/>
              </p:nvSpPr>
              <p:spPr bwMode="auto">
                <a:xfrm>
                  <a:off x="9773921" y="5210661"/>
                  <a:ext cx="625573" cy="346764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Traffic Manager</a:t>
                  </a:r>
                </a:p>
              </p:txBody>
            </p:sp>
            <p:pic>
              <p:nvPicPr>
                <p:cNvPr id="479" name="Picture 88"/>
                <p:cNvPicPr>
                  <a:picLocks noChangeAspect="1"/>
                </p:cNvPicPr>
                <p:nvPr/>
              </p:nvPicPr>
              <p:blipFill>
                <a:blip r:embed="rId6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542661" y="5271638"/>
                  <a:ext cx="211137" cy="2095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466" name="Group 465"/>
              <p:cNvGrpSpPr/>
              <p:nvPr/>
            </p:nvGrpSpPr>
            <p:grpSpPr>
              <a:xfrm>
                <a:off x="11270141" y="5210661"/>
                <a:ext cx="985359" cy="346764"/>
                <a:chOff x="11270141" y="5210661"/>
                <a:chExt cx="985359" cy="346764"/>
              </a:xfrm>
            </p:grpSpPr>
            <p:sp>
              <p:nvSpPr>
                <p:cNvPr id="476" name="Rectangle 475"/>
                <p:cNvSpPr/>
                <p:nvPr/>
              </p:nvSpPr>
              <p:spPr bwMode="auto">
                <a:xfrm>
                  <a:off x="11524599" y="5210661"/>
                  <a:ext cx="730901" cy="346764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Application Gateway</a:t>
                  </a:r>
                </a:p>
              </p:txBody>
            </p:sp>
            <p:sp>
              <p:nvSpPr>
                <p:cNvPr id="477" name="Freeform 476"/>
                <p:cNvSpPr/>
                <p:nvPr/>
              </p:nvSpPr>
              <p:spPr bwMode="auto">
                <a:xfrm rot="2700000">
                  <a:off x="11270140" y="5281957"/>
                  <a:ext cx="188913" cy="188912"/>
                </a:xfrm>
                <a:custGeom>
                  <a:avLst/>
                  <a:gdLst>
                    <a:gd name="connsiteX0" fmla="*/ 314803 w 613867"/>
                    <a:gd name="connsiteY0" fmla="*/ 374281 h 613867"/>
                    <a:gd name="connsiteX1" fmla="*/ 390557 w 613867"/>
                    <a:gd name="connsiteY1" fmla="*/ 450035 h 613867"/>
                    <a:gd name="connsiteX2" fmla="*/ 330696 w 613867"/>
                    <a:gd name="connsiteY2" fmla="*/ 509896 h 613867"/>
                    <a:gd name="connsiteX3" fmla="*/ 507842 w 613867"/>
                    <a:gd name="connsiteY3" fmla="*/ 504902 h 613867"/>
                    <a:gd name="connsiteX4" fmla="*/ 512837 w 613867"/>
                    <a:gd name="connsiteY4" fmla="*/ 327756 h 613867"/>
                    <a:gd name="connsiteX5" fmla="*/ 452975 w 613867"/>
                    <a:gd name="connsiteY5" fmla="*/ 387617 h 613867"/>
                    <a:gd name="connsiteX6" fmla="*/ 377221 w 613867"/>
                    <a:gd name="connsiteY6" fmla="*/ 311863 h 613867"/>
                    <a:gd name="connsiteX7" fmla="*/ 367619 w 613867"/>
                    <a:gd name="connsiteY7" fmla="*/ 63753 h 613867"/>
                    <a:gd name="connsiteX8" fmla="*/ 372612 w 613867"/>
                    <a:gd name="connsiteY8" fmla="*/ 240900 h 613867"/>
                    <a:gd name="connsiteX9" fmla="*/ 549761 w 613867"/>
                    <a:gd name="connsiteY9" fmla="*/ 245895 h 613867"/>
                    <a:gd name="connsiteX10" fmla="*/ 489898 w 613867"/>
                    <a:gd name="connsiteY10" fmla="*/ 186033 h 613867"/>
                    <a:gd name="connsiteX11" fmla="*/ 565652 w 613867"/>
                    <a:gd name="connsiteY11" fmla="*/ 110279 h 613867"/>
                    <a:gd name="connsiteX12" fmla="*/ 503234 w 613867"/>
                    <a:gd name="connsiteY12" fmla="*/ 47861 h 613867"/>
                    <a:gd name="connsiteX13" fmla="*/ 427480 w 613867"/>
                    <a:gd name="connsiteY13" fmla="*/ 123615 h 613867"/>
                    <a:gd name="connsiteX14" fmla="*/ 60550 w 613867"/>
                    <a:gd name="connsiteY14" fmla="*/ 370823 h 613867"/>
                    <a:gd name="connsiteX15" fmla="*/ 120411 w 613867"/>
                    <a:gd name="connsiteY15" fmla="*/ 430684 h 613867"/>
                    <a:gd name="connsiteX16" fmla="*/ 44657 w 613867"/>
                    <a:gd name="connsiteY16" fmla="*/ 506438 h 613867"/>
                    <a:gd name="connsiteX17" fmla="*/ 107075 w 613867"/>
                    <a:gd name="connsiteY17" fmla="*/ 568856 h 613867"/>
                    <a:gd name="connsiteX18" fmla="*/ 182829 w 613867"/>
                    <a:gd name="connsiteY18" fmla="*/ 493102 h 613867"/>
                    <a:gd name="connsiteX19" fmla="*/ 242691 w 613867"/>
                    <a:gd name="connsiteY19" fmla="*/ 552964 h 613867"/>
                    <a:gd name="connsiteX20" fmla="*/ 237696 w 613867"/>
                    <a:gd name="connsiteY20" fmla="*/ 375818 h 613867"/>
                    <a:gd name="connsiteX21" fmla="*/ 104519 w 613867"/>
                    <a:gd name="connsiteY21" fmla="*/ 101580 h 613867"/>
                    <a:gd name="connsiteX22" fmla="*/ 99524 w 613867"/>
                    <a:gd name="connsiteY22" fmla="*/ 278727 h 613867"/>
                    <a:gd name="connsiteX23" fmla="*/ 159386 w 613867"/>
                    <a:gd name="connsiteY23" fmla="*/ 218865 h 613867"/>
                    <a:gd name="connsiteX24" fmla="*/ 235140 w 613867"/>
                    <a:gd name="connsiteY24" fmla="*/ 294619 h 613867"/>
                    <a:gd name="connsiteX25" fmla="*/ 297558 w 613867"/>
                    <a:gd name="connsiteY25" fmla="*/ 232201 h 613867"/>
                    <a:gd name="connsiteX26" fmla="*/ 221804 w 613867"/>
                    <a:gd name="connsiteY26" fmla="*/ 156447 h 613867"/>
                    <a:gd name="connsiteX27" fmla="*/ 281665 w 613867"/>
                    <a:gd name="connsiteY27" fmla="*/ 96586 h 613867"/>
                    <a:gd name="connsiteX28" fmla="*/ 29967 w 613867"/>
                    <a:gd name="connsiteY28" fmla="*/ 29967 h 613867"/>
                    <a:gd name="connsiteX29" fmla="*/ 102313 w 613867"/>
                    <a:gd name="connsiteY29" fmla="*/ 0 h 613867"/>
                    <a:gd name="connsiteX30" fmla="*/ 511554 w 613867"/>
                    <a:gd name="connsiteY30" fmla="*/ 0 h 613867"/>
                    <a:gd name="connsiteX31" fmla="*/ 613867 w 613867"/>
                    <a:gd name="connsiteY31" fmla="*/ 102313 h 613867"/>
                    <a:gd name="connsiteX32" fmla="*/ 613867 w 613867"/>
                    <a:gd name="connsiteY32" fmla="*/ 511554 h 613867"/>
                    <a:gd name="connsiteX33" fmla="*/ 511554 w 613867"/>
                    <a:gd name="connsiteY33" fmla="*/ 613867 h 613867"/>
                    <a:gd name="connsiteX34" fmla="*/ 102313 w 613867"/>
                    <a:gd name="connsiteY34" fmla="*/ 613867 h 613867"/>
                    <a:gd name="connsiteX35" fmla="*/ 0 w 613867"/>
                    <a:gd name="connsiteY35" fmla="*/ 511554 h 613867"/>
                    <a:gd name="connsiteX36" fmla="*/ 0 w 613867"/>
                    <a:gd name="connsiteY36" fmla="*/ 102313 h 613867"/>
                    <a:gd name="connsiteX37" fmla="*/ 29967 w 613867"/>
                    <a:gd name="connsiteY37" fmla="*/ 29967 h 613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613867" h="613867">
                      <a:moveTo>
                        <a:pt x="314803" y="374281"/>
                      </a:moveTo>
                      <a:lnTo>
                        <a:pt x="390557" y="450035"/>
                      </a:lnTo>
                      <a:lnTo>
                        <a:pt x="330696" y="509896"/>
                      </a:lnTo>
                      <a:lnTo>
                        <a:pt x="507842" y="504902"/>
                      </a:lnTo>
                      <a:lnTo>
                        <a:pt x="512837" y="327756"/>
                      </a:lnTo>
                      <a:lnTo>
                        <a:pt x="452975" y="387617"/>
                      </a:lnTo>
                      <a:lnTo>
                        <a:pt x="377221" y="311863"/>
                      </a:lnTo>
                      <a:close/>
                      <a:moveTo>
                        <a:pt x="367619" y="63753"/>
                      </a:moveTo>
                      <a:lnTo>
                        <a:pt x="372612" y="240900"/>
                      </a:lnTo>
                      <a:lnTo>
                        <a:pt x="549761" y="245895"/>
                      </a:lnTo>
                      <a:lnTo>
                        <a:pt x="489898" y="186033"/>
                      </a:lnTo>
                      <a:lnTo>
                        <a:pt x="565652" y="110279"/>
                      </a:lnTo>
                      <a:lnTo>
                        <a:pt x="503234" y="47861"/>
                      </a:lnTo>
                      <a:lnTo>
                        <a:pt x="427480" y="123615"/>
                      </a:lnTo>
                      <a:close/>
                      <a:moveTo>
                        <a:pt x="60550" y="370823"/>
                      </a:moveTo>
                      <a:lnTo>
                        <a:pt x="120411" y="430684"/>
                      </a:lnTo>
                      <a:lnTo>
                        <a:pt x="44657" y="506438"/>
                      </a:lnTo>
                      <a:lnTo>
                        <a:pt x="107075" y="568856"/>
                      </a:lnTo>
                      <a:lnTo>
                        <a:pt x="182829" y="493102"/>
                      </a:lnTo>
                      <a:lnTo>
                        <a:pt x="242691" y="552964"/>
                      </a:lnTo>
                      <a:lnTo>
                        <a:pt x="237696" y="375818"/>
                      </a:lnTo>
                      <a:close/>
                      <a:moveTo>
                        <a:pt x="104519" y="101580"/>
                      </a:moveTo>
                      <a:lnTo>
                        <a:pt x="99524" y="278727"/>
                      </a:lnTo>
                      <a:lnTo>
                        <a:pt x="159386" y="218865"/>
                      </a:lnTo>
                      <a:lnTo>
                        <a:pt x="235140" y="294619"/>
                      </a:lnTo>
                      <a:lnTo>
                        <a:pt x="297558" y="232201"/>
                      </a:lnTo>
                      <a:lnTo>
                        <a:pt x="221804" y="156447"/>
                      </a:lnTo>
                      <a:lnTo>
                        <a:pt x="281665" y="96586"/>
                      </a:lnTo>
                      <a:close/>
                      <a:moveTo>
                        <a:pt x="29967" y="29967"/>
                      </a:moveTo>
                      <a:cubicBezTo>
                        <a:pt x="48482" y="11452"/>
                        <a:pt x="74060" y="0"/>
                        <a:pt x="102313" y="0"/>
                      </a:cubicBezTo>
                      <a:lnTo>
                        <a:pt x="511554" y="0"/>
                      </a:lnTo>
                      <a:cubicBezTo>
                        <a:pt x="568060" y="0"/>
                        <a:pt x="613867" y="45807"/>
                        <a:pt x="613867" y="102313"/>
                      </a:cubicBezTo>
                      <a:lnTo>
                        <a:pt x="613867" y="511554"/>
                      </a:lnTo>
                      <a:cubicBezTo>
                        <a:pt x="613867" y="568060"/>
                        <a:pt x="568060" y="613867"/>
                        <a:pt x="511554" y="613867"/>
                      </a:cubicBezTo>
                      <a:lnTo>
                        <a:pt x="102313" y="613867"/>
                      </a:lnTo>
                      <a:cubicBezTo>
                        <a:pt x="45807" y="613867"/>
                        <a:pt x="0" y="568060"/>
                        <a:pt x="0" y="511554"/>
                      </a:cubicBezTo>
                      <a:lnTo>
                        <a:pt x="0" y="102313"/>
                      </a:lnTo>
                      <a:cubicBezTo>
                        <a:pt x="0" y="74060"/>
                        <a:pt x="11452" y="48482"/>
                        <a:pt x="29967" y="2996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lIns="182880" tIns="146304" rIns="182880" bIns="146304"/>
                <a:lstStyle/>
                <a:p>
                  <a:pPr marL="0" marR="0" lvl="0" indent="0" algn="ctr" defTabSz="914102" rtl="0" eaLnBrk="1" fontAlgn="base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961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/>
                    <a:ea typeface="Segoe UI" pitchFamily="34" charset="0"/>
                    <a:cs typeface="Segoe UI" pitchFamily="34" charset="0"/>
                  </a:endParaRPr>
                </a:p>
              </p:txBody>
            </p:sp>
          </p:grpSp>
          <p:grpSp>
            <p:nvGrpSpPr>
              <p:cNvPr id="467" name="Group 466"/>
              <p:cNvGrpSpPr/>
              <p:nvPr/>
            </p:nvGrpSpPr>
            <p:grpSpPr>
              <a:xfrm>
                <a:off x="7897520" y="5210661"/>
                <a:ext cx="657088" cy="346764"/>
                <a:chOff x="7872239" y="5210661"/>
                <a:chExt cx="657088" cy="346764"/>
              </a:xfrm>
            </p:grpSpPr>
            <p:sp>
              <p:nvSpPr>
                <p:cNvPr id="474" name="Rectangle 473"/>
                <p:cNvSpPr/>
                <p:nvPr/>
              </p:nvSpPr>
              <p:spPr bwMode="auto">
                <a:xfrm>
                  <a:off x="8127646" y="5210661"/>
                  <a:ext cx="401681" cy="346764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 anchor="ctr" anchorCtr="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DNS</a:t>
                  </a:r>
                </a:p>
              </p:txBody>
            </p:sp>
            <p:pic>
              <p:nvPicPr>
                <p:cNvPr id="475" name="Picture 3"/>
                <p:cNvPicPr>
                  <a:picLocks noChangeAspect="1"/>
                </p:cNvPicPr>
                <p:nvPr/>
              </p:nvPicPr>
              <p:blipFill>
                <a:blip r:embed="rId7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872239" y="5259380"/>
                  <a:ext cx="234066" cy="234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468" name="Group 467"/>
              <p:cNvGrpSpPr/>
              <p:nvPr/>
            </p:nvGrpSpPr>
            <p:grpSpPr>
              <a:xfrm>
                <a:off x="10402030" y="5210661"/>
                <a:ext cx="822809" cy="346764"/>
                <a:chOff x="10440820" y="5210661"/>
                <a:chExt cx="822809" cy="346764"/>
              </a:xfrm>
            </p:grpSpPr>
            <p:sp>
              <p:nvSpPr>
                <p:cNvPr id="472" name="Rectangle 471"/>
                <p:cNvSpPr/>
                <p:nvPr/>
              </p:nvSpPr>
              <p:spPr bwMode="auto">
                <a:xfrm>
                  <a:off x="10673647" y="5210661"/>
                  <a:ext cx="589982" cy="346764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VPN </a:t>
                  </a:r>
                  <a:b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</a:b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Gateway</a:t>
                  </a:r>
                </a:p>
              </p:txBody>
            </p:sp>
            <p:pic>
              <p:nvPicPr>
                <p:cNvPr id="473" name="Picture 9"/>
                <p:cNvPicPr>
                  <a:picLocks noChangeAspect="1"/>
                </p:cNvPicPr>
                <p:nvPr/>
              </p:nvPicPr>
              <p:blipFill>
                <a:blip r:embed="rId8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440820" y="5255763"/>
                  <a:ext cx="241300" cy="2413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469" name="Group 468"/>
              <p:cNvGrpSpPr/>
              <p:nvPr/>
            </p:nvGrpSpPr>
            <p:grpSpPr>
              <a:xfrm>
                <a:off x="7004047" y="5210907"/>
                <a:ext cx="848172" cy="346518"/>
                <a:chOff x="7002727" y="5210907"/>
                <a:chExt cx="848172" cy="346518"/>
              </a:xfrm>
            </p:grpSpPr>
            <p:sp>
              <p:nvSpPr>
                <p:cNvPr id="470" name="Rectangle 469"/>
                <p:cNvSpPr/>
                <p:nvPr/>
              </p:nvSpPr>
              <p:spPr bwMode="auto">
                <a:xfrm>
                  <a:off x="7265455" y="5210907"/>
                  <a:ext cx="585444" cy="346518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Load Balancer</a:t>
                  </a:r>
                </a:p>
              </p:txBody>
            </p:sp>
            <p:pic>
              <p:nvPicPr>
                <p:cNvPr id="471" name="Picture 11"/>
                <p:cNvPicPr>
                  <a:picLocks noChangeAspect="1"/>
                </p:cNvPicPr>
                <p:nvPr/>
              </p:nvPicPr>
              <p:blipFill>
                <a:blip r:embed="rId9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002727" y="5257351"/>
                  <a:ext cx="239713" cy="2381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342" name="Rectangle 341"/>
            <p:cNvSpPr/>
            <p:nvPr/>
          </p:nvSpPr>
          <p:spPr bwMode="auto">
            <a:xfrm>
              <a:off x="112714" y="104775"/>
              <a:ext cx="12203111" cy="4349182"/>
            </a:xfrm>
            <a:prstGeom prst="rect">
              <a:avLst/>
            </a:prstGeom>
            <a:solidFill>
              <a:srgbClr val="005695"/>
            </a:solidFill>
            <a:ln w="635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lIns="179285" tIns="143428" rIns="179285" bIns="143428"/>
            <a:lstStyle/>
            <a:p>
              <a:pPr marL="0" marR="0" lvl="0" indent="0" algn="ctr" defTabSz="895923" rtl="0" eaLnBrk="1" fontAlgn="base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68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92500">
                        <a:srgbClr val="FFC000"/>
                      </a:gs>
                      <a:gs pos="33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Segoe UI" pitchFamily="34" charset="0"/>
                  <a:cs typeface="Segoe UI Semibold" panose="020B0702040204020203" pitchFamily="34" charset="0"/>
                </a:rPr>
                <a:t>Platform Services</a:t>
              </a: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249566" y="543029"/>
              <a:ext cx="11942434" cy="3795291"/>
              <a:chOff x="249566" y="543029"/>
              <a:chExt cx="11942434" cy="3795291"/>
            </a:xfrm>
          </p:grpSpPr>
          <p:grpSp>
            <p:nvGrpSpPr>
              <p:cNvPr id="343" name="Group 342"/>
              <p:cNvGrpSpPr/>
              <p:nvPr/>
            </p:nvGrpSpPr>
            <p:grpSpPr>
              <a:xfrm>
                <a:off x="2087227" y="543029"/>
                <a:ext cx="8372241" cy="3790160"/>
                <a:chOff x="2082009" y="543029"/>
                <a:chExt cx="8372241" cy="3790160"/>
              </a:xfrm>
            </p:grpSpPr>
            <p:grpSp>
              <p:nvGrpSpPr>
                <p:cNvPr id="344" name="Group 343"/>
                <p:cNvGrpSpPr/>
                <p:nvPr/>
              </p:nvGrpSpPr>
              <p:grpSpPr>
                <a:xfrm>
                  <a:off x="4343326" y="543029"/>
                  <a:ext cx="3736693" cy="1371600"/>
                  <a:chOff x="4336920" y="650979"/>
                  <a:chExt cx="3736693" cy="1371600"/>
                </a:xfrm>
              </p:grpSpPr>
              <p:sp>
                <p:nvSpPr>
                  <p:cNvPr id="439" name="Rectangle 438"/>
                  <p:cNvSpPr/>
                  <p:nvPr/>
                </p:nvSpPr>
                <p:spPr bwMode="auto">
                  <a:xfrm>
                    <a:off x="4336920" y="650979"/>
                    <a:ext cx="3736693" cy="1371600"/>
                  </a:xfrm>
                  <a:prstGeom prst="rect">
                    <a:avLst/>
                  </a:prstGeom>
                  <a:solidFill>
                    <a:srgbClr val="0072C6"/>
                  </a:solidFill>
                  <a:ln w="6350" cap="flat" cmpd="sng" algn="ctr">
                    <a:noFill/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txBody>
                  <a:bodyPr lIns="179285" tIns="143428" rIns="179285" bIns="143428"/>
                  <a:lstStyle/>
                  <a:p>
                    <a:pPr marL="0" marR="0" lvl="0" indent="0" algn="ctr" defTabSz="895923" rtl="0" eaLnBrk="1" fontAlgn="base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76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76250">
                              <a:srgbClr val="FFFFFF"/>
                            </a:gs>
                            <a:gs pos="31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latin typeface="Segoe UI Semibold" panose="020B0702040204020203" pitchFamily="34" charset="0"/>
                        <a:ea typeface="Segoe UI" pitchFamily="34" charset="0"/>
                        <a:cs typeface="Segoe UI Semibold" panose="020B0702040204020203" pitchFamily="34" charset="0"/>
                      </a:rPr>
                      <a:t>Web and mobile</a:t>
                    </a:r>
                  </a:p>
                </p:txBody>
              </p:sp>
              <p:grpSp>
                <p:nvGrpSpPr>
                  <p:cNvPr id="440" name="Group 439"/>
                  <p:cNvGrpSpPr/>
                  <p:nvPr/>
                </p:nvGrpSpPr>
                <p:grpSpPr>
                  <a:xfrm>
                    <a:off x="4516491" y="1046498"/>
                    <a:ext cx="1003842" cy="300037"/>
                    <a:chOff x="4516491" y="987018"/>
                    <a:chExt cx="1003842" cy="300037"/>
                  </a:xfrm>
                </p:grpSpPr>
                <p:sp>
                  <p:nvSpPr>
                    <p:cNvPr id="456" name="TextBox 455"/>
                    <p:cNvSpPr txBox="1"/>
                    <p:nvPr/>
                  </p:nvSpPr>
                  <p:spPr bwMode="auto">
                    <a:xfrm>
                      <a:off x="4861521" y="987018"/>
                      <a:ext cx="658812" cy="3000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Web 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Apps</a:t>
                      </a:r>
                    </a:p>
                  </p:txBody>
                </p:sp>
                <p:pic>
                  <p:nvPicPr>
                    <p:cNvPr id="457" name="Picture 151"/>
                    <p:cNvPicPr>
                      <a:picLocks noChangeAspect="1"/>
                    </p:cNvPicPr>
                    <p:nvPr/>
                  </p:nvPicPr>
                  <p:blipFill>
                    <a:blip r:embed="rId10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516491" y="993596"/>
                      <a:ext cx="286768" cy="28688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441" name="Group 440"/>
                  <p:cNvGrpSpPr/>
                  <p:nvPr/>
                </p:nvGrpSpPr>
                <p:grpSpPr>
                  <a:xfrm>
                    <a:off x="4516491" y="1617114"/>
                    <a:ext cx="1003842" cy="291190"/>
                    <a:chOff x="4516491" y="1514601"/>
                    <a:chExt cx="1003842" cy="291190"/>
                  </a:xfrm>
                </p:grpSpPr>
                <p:sp>
                  <p:nvSpPr>
                    <p:cNvPr id="454" name="TextBox 453"/>
                    <p:cNvSpPr txBox="1"/>
                    <p:nvPr/>
                  </p:nvSpPr>
                  <p:spPr bwMode="auto">
                    <a:xfrm>
                      <a:off x="4861521" y="1530021"/>
                      <a:ext cx="658812" cy="26035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Mobile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Apps</a:t>
                      </a:r>
                    </a:p>
                  </p:txBody>
                </p:sp>
                <p:pic>
                  <p:nvPicPr>
                    <p:cNvPr id="455" name="Picture 153"/>
                    <p:cNvPicPr>
                      <a:picLocks noChangeAspect="1"/>
                    </p:cNvPicPr>
                    <p:nvPr/>
                  </p:nvPicPr>
                  <p:blipFill>
                    <a:blip r:embed="rId11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516491" y="1514601"/>
                      <a:ext cx="291075" cy="29119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442" name="Group 441"/>
                  <p:cNvGrpSpPr/>
                  <p:nvPr/>
                </p:nvGrpSpPr>
                <p:grpSpPr>
                  <a:xfrm>
                    <a:off x="6846369" y="1044910"/>
                    <a:ext cx="1017770" cy="301625"/>
                    <a:chOff x="6784198" y="987352"/>
                    <a:chExt cx="1017770" cy="301625"/>
                  </a:xfrm>
                </p:grpSpPr>
                <p:sp>
                  <p:nvSpPr>
                    <p:cNvPr id="452" name="TextBox 451"/>
                    <p:cNvSpPr txBox="1"/>
                    <p:nvPr/>
                  </p:nvSpPr>
                  <p:spPr bwMode="auto">
                    <a:xfrm>
                      <a:off x="7143156" y="987352"/>
                      <a:ext cx="658812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API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Management</a:t>
                      </a:r>
                    </a:p>
                  </p:txBody>
                </p:sp>
                <p:pic>
                  <p:nvPicPr>
                    <p:cNvPr id="453" name="Picture 155"/>
                    <p:cNvPicPr>
                      <a:picLocks noChangeAspect="1"/>
                    </p:cNvPicPr>
                    <p:nvPr/>
                  </p:nvPicPr>
                  <p:blipFill>
                    <a:blip r:embed="rId12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6784198" y="987819"/>
                      <a:ext cx="291528" cy="29164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443" name="Group 442"/>
                  <p:cNvGrpSpPr/>
                  <p:nvPr/>
                </p:nvGrpSpPr>
                <p:grpSpPr>
                  <a:xfrm>
                    <a:off x="5673359" y="1051631"/>
                    <a:ext cx="1019983" cy="294904"/>
                    <a:chOff x="5648693" y="1000311"/>
                    <a:chExt cx="1019983" cy="294904"/>
                  </a:xfrm>
                </p:grpSpPr>
                <p:sp>
                  <p:nvSpPr>
                    <p:cNvPr id="450" name="TextBox 449"/>
                    <p:cNvSpPr txBox="1"/>
                    <p:nvPr/>
                  </p:nvSpPr>
                  <p:spPr bwMode="auto">
                    <a:xfrm>
                      <a:off x="6008276" y="1024727"/>
                      <a:ext cx="660400" cy="25717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API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Apps</a:t>
                      </a:r>
                    </a:p>
                  </p:txBody>
                </p:sp>
                <p:pic>
                  <p:nvPicPr>
                    <p:cNvPr id="451" name="Picture 157"/>
                    <p:cNvPicPr>
                      <a:picLocks noChangeAspect="1"/>
                    </p:cNvPicPr>
                    <p:nvPr/>
                  </p:nvPicPr>
                  <p:blipFill>
                    <a:blip r:embed="rId13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5648693" y="1000311"/>
                      <a:ext cx="294787" cy="29490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444" name="Group 443"/>
                  <p:cNvGrpSpPr/>
                  <p:nvPr/>
                </p:nvGrpSpPr>
                <p:grpSpPr>
                  <a:xfrm>
                    <a:off x="5673359" y="1617114"/>
                    <a:ext cx="1022642" cy="301625"/>
                    <a:chOff x="5646034" y="1516851"/>
                    <a:chExt cx="1022642" cy="301625"/>
                  </a:xfrm>
                </p:grpSpPr>
                <p:sp>
                  <p:nvSpPr>
                    <p:cNvPr id="448" name="TextBox 447"/>
                    <p:cNvSpPr txBox="1"/>
                    <p:nvPr/>
                  </p:nvSpPr>
                  <p:spPr bwMode="auto">
                    <a:xfrm>
                      <a:off x="6008276" y="1516851"/>
                      <a:ext cx="660400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Logic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Apps</a:t>
                      </a:r>
                    </a:p>
                  </p:txBody>
                </p:sp>
                <p:pic>
                  <p:nvPicPr>
                    <p:cNvPr id="449" name="Picture 159"/>
                    <p:cNvPicPr>
                      <a:picLocks noChangeAspect="1"/>
                    </p:cNvPicPr>
                    <p:nvPr/>
                  </p:nvPicPr>
                  <p:blipFill>
                    <a:blip r:embed="rId14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5646034" y="1517893"/>
                      <a:ext cx="292406" cy="29252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445" name="Group 444"/>
                  <p:cNvGrpSpPr/>
                  <p:nvPr/>
                </p:nvGrpSpPr>
                <p:grpSpPr>
                  <a:xfrm>
                    <a:off x="6846368" y="1617114"/>
                    <a:ext cx="1017771" cy="301625"/>
                    <a:chOff x="6784198" y="1512087"/>
                    <a:chExt cx="1017771" cy="301625"/>
                  </a:xfrm>
                </p:grpSpPr>
                <p:sp>
                  <p:nvSpPr>
                    <p:cNvPr id="446" name="TextBox 445"/>
                    <p:cNvSpPr txBox="1"/>
                    <p:nvPr/>
                  </p:nvSpPr>
                  <p:spPr bwMode="auto">
                    <a:xfrm>
                      <a:off x="7143156" y="1512087"/>
                      <a:ext cx="658813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Notification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Hubs</a:t>
                      </a:r>
                    </a:p>
                  </p:txBody>
                </p:sp>
                <p:pic>
                  <p:nvPicPr>
                    <p:cNvPr id="447" name="Picture 161"/>
                    <p:cNvPicPr>
                      <a:picLocks noChangeAspect="1"/>
                    </p:cNvPicPr>
                    <p:nvPr/>
                  </p:nvPicPr>
                  <p:blipFill>
                    <a:blip r:embed="rId15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6784198" y="1519474"/>
                      <a:ext cx="289246" cy="28936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</p:grpSp>
            <p:grpSp>
              <p:nvGrpSpPr>
                <p:cNvPr id="345" name="Group 344"/>
                <p:cNvGrpSpPr/>
                <p:nvPr/>
              </p:nvGrpSpPr>
              <p:grpSpPr>
                <a:xfrm>
                  <a:off x="2082009" y="3493402"/>
                  <a:ext cx="2491556" cy="839787"/>
                  <a:chOff x="2082009" y="3607702"/>
                  <a:chExt cx="2491556" cy="839787"/>
                </a:xfrm>
              </p:grpSpPr>
              <p:sp>
                <p:nvSpPr>
                  <p:cNvPr id="431" name="Rectangle 430"/>
                  <p:cNvSpPr/>
                  <p:nvPr/>
                </p:nvSpPr>
                <p:spPr bwMode="auto">
                  <a:xfrm>
                    <a:off x="2082009" y="3607702"/>
                    <a:ext cx="2491556" cy="839787"/>
                  </a:xfrm>
                  <a:prstGeom prst="rect">
                    <a:avLst/>
                  </a:prstGeom>
                  <a:solidFill>
                    <a:srgbClr val="0072C6"/>
                  </a:solidFill>
                  <a:ln w="6350" cap="flat" cmpd="sng" algn="ctr">
                    <a:noFill/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txBody>
                  <a:bodyPr lIns="179285" tIns="143428" rIns="179285" bIns="143428"/>
                  <a:lstStyle/>
                  <a:p>
                    <a:pPr marL="0" marR="0" lvl="0" indent="0" algn="ctr" defTabSz="895923" rtl="0" eaLnBrk="1" fontAlgn="base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76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76250">
                              <a:srgbClr val="FFFFFF"/>
                            </a:gs>
                            <a:gs pos="31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latin typeface="Segoe UI Semibold" panose="020B0702040204020203" pitchFamily="34" charset="0"/>
                        <a:ea typeface="Segoe UI" pitchFamily="34" charset="0"/>
                        <a:cs typeface="Segoe UI Semibold" panose="020B0702040204020203" pitchFamily="34" charset="0"/>
                      </a:rPr>
                      <a:t>Media and CDN</a:t>
                    </a:r>
                  </a:p>
                </p:txBody>
              </p:sp>
              <p:grpSp>
                <p:nvGrpSpPr>
                  <p:cNvPr id="432" name="Group 431"/>
                  <p:cNvGrpSpPr/>
                  <p:nvPr/>
                </p:nvGrpSpPr>
                <p:grpSpPr>
                  <a:xfrm>
                    <a:off x="2198592" y="4014101"/>
                    <a:ext cx="2079086" cy="300855"/>
                    <a:chOff x="2198592" y="4014101"/>
                    <a:chExt cx="2079086" cy="300855"/>
                  </a:xfrm>
                </p:grpSpPr>
                <p:grpSp>
                  <p:nvGrpSpPr>
                    <p:cNvPr id="433" name="Group 34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256056" y="4014101"/>
                      <a:ext cx="1021622" cy="300855"/>
                      <a:chOff x="3495416" y="3743131"/>
                      <a:chExt cx="1021282" cy="301105"/>
                    </a:xfrm>
                  </p:grpSpPr>
                  <p:sp>
                    <p:nvSpPr>
                      <p:cNvPr id="437" name="TextBox 16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857542" y="3743131"/>
                        <a:ext cx="659156" cy="3011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altLang="en-US" sz="882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Content Delivery</a:t>
                        </a:r>
                        <a:br>
                          <a:rPr kumimoji="0" lang="en-US" altLang="en-US" sz="882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altLang="en-US" sz="882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Network (CDN)</a:t>
                        </a:r>
                      </a:p>
                    </p:txBody>
                  </p:sp>
                  <p:pic>
                    <p:nvPicPr>
                      <p:cNvPr id="438" name="Picture 163" descr="Content Delivery Network (CDN).png"/>
                      <p:cNvPicPr>
                        <a:picLocks noChangeAspect="1"/>
                      </p:cNvPicPr>
                      <p:nvPr/>
                    </p:nvPicPr>
                    <p:blipFill>
                      <a:blip r:embed="rId16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5416" y="3745605"/>
                        <a:ext cx="296167" cy="2961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434" name="Group 3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198592" y="4014101"/>
                      <a:ext cx="1014521" cy="300036"/>
                      <a:chOff x="2682792" y="3748793"/>
                      <a:chExt cx="1014184" cy="300286"/>
                    </a:xfrm>
                  </p:grpSpPr>
                  <p:sp>
                    <p:nvSpPr>
                      <p:cNvPr id="435" name="TextBox 434"/>
                      <p:cNvSpPr txBox="1"/>
                      <p:nvPr/>
                    </p:nvSpPr>
                    <p:spPr>
                      <a:xfrm>
                        <a:off x="3038382" y="3748793"/>
                        <a:ext cx="658594" cy="3002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Media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Services</a:t>
                        </a:r>
                      </a:p>
                    </p:txBody>
                  </p:sp>
                  <p:pic>
                    <p:nvPicPr>
                      <p:cNvPr id="436" name="Picture 165" descr="Media Services.png"/>
                      <p:cNvPicPr>
                        <a:picLocks noChangeAspect="1"/>
                      </p:cNvPicPr>
                      <p:nvPr/>
                    </p:nvPicPr>
                    <p:blipFill>
                      <a:blip r:embed="rId17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2792" y="3757863"/>
                        <a:ext cx="282134" cy="2821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</p:grpSp>
            </p:grpSp>
            <p:grpSp>
              <p:nvGrpSpPr>
                <p:cNvPr id="346" name="Group 345"/>
                <p:cNvGrpSpPr/>
                <p:nvPr/>
              </p:nvGrpSpPr>
              <p:grpSpPr>
                <a:xfrm>
                  <a:off x="4695531" y="2024565"/>
                  <a:ext cx="2872932" cy="2304638"/>
                  <a:chOff x="4691833" y="2138865"/>
                  <a:chExt cx="2872932" cy="2304638"/>
                </a:xfrm>
              </p:grpSpPr>
              <p:sp>
                <p:nvSpPr>
                  <p:cNvPr id="411" name="Rectangle 410"/>
                  <p:cNvSpPr/>
                  <p:nvPr/>
                </p:nvSpPr>
                <p:spPr bwMode="auto">
                  <a:xfrm>
                    <a:off x="4691833" y="2138865"/>
                    <a:ext cx="2872932" cy="2304638"/>
                  </a:xfrm>
                  <a:prstGeom prst="rect">
                    <a:avLst/>
                  </a:prstGeom>
                  <a:solidFill>
                    <a:srgbClr val="0072C6"/>
                  </a:solidFill>
                  <a:ln w="6350" cap="flat" cmpd="sng" algn="ctr">
                    <a:noFill/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txBody>
                  <a:bodyPr lIns="179285" tIns="143428" rIns="179285" bIns="143428"/>
                  <a:lstStyle/>
                  <a:p>
                    <a:pPr marL="0" marR="0" lvl="0" indent="0" algn="ctr" defTabSz="895923" rtl="0" eaLnBrk="1" fontAlgn="base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76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76250">
                              <a:srgbClr val="FFFFFF"/>
                            </a:gs>
                            <a:gs pos="31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latin typeface="Segoe UI Semibold" panose="020B0702040204020203" pitchFamily="34" charset="0"/>
                        <a:ea typeface="Segoe UI" pitchFamily="34" charset="0"/>
                        <a:cs typeface="Segoe UI Semibold" panose="020B0702040204020203" pitchFamily="34" charset="0"/>
                      </a:rPr>
                      <a:t>Analytics and </a:t>
                    </a:r>
                    <a:r>
                      <a:rPr kumimoji="0" lang="en-US" sz="1176" b="0" i="0" u="none" strike="noStrike" kern="0" cap="none" spc="0" normalizeH="0" baseline="0" noProof="0" dirty="0" err="1">
                        <a:ln>
                          <a:noFill/>
                        </a:ln>
                        <a:gradFill>
                          <a:gsLst>
                            <a:gs pos="76250">
                              <a:srgbClr val="FFFFFF"/>
                            </a:gs>
                            <a:gs pos="31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latin typeface="Segoe UI Semibold" panose="020B0702040204020203" pitchFamily="34" charset="0"/>
                        <a:ea typeface="Segoe UI" pitchFamily="34" charset="0"/>
                        <a:cs typeface="Segoe UI Semibold" panose="020B0702040204020203" pitchFamily="34" charset="0"/>
                      </a:rPr>
                      <a:t>IoT</a:t>
                    </a:r>
                    <a:endParaRPr kumimoji="0" lang="en-US" sz="1176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76250">
                            <a:srgbClr val="FFFFFF"/>
                          </a:gs>
                          <a:gs pos="31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 Semibold" panose="020B0702040204020203" pitchFamily="34" charset="0"/>
                      <a:ea typeface="Segoe UI" pitchFamily="34" charset="0"/>
                      <a:cs typeface="Segoe UI Semibold" panose="020B0702040204020203" pitchFamily="34" charset="0"/>
                    </a:endParaRPr>
                  </a:p>
                </p:txBody>
              </p:sp>
              <p:grpSp>
                <p:nvGrpSpPr>
                  <p:cNvPr id="412" name="Group 411"/>
                  <p:cNvGrpSpPr/>
                  <p:nvPr/>
                </p:nvGrpSpPr>
                <p:grpSpPr>
                  <a:xfrm>
                    <a:off x="4948498" y="2556851"/>
                    <a:ext cx="2361121" cy="1587740"/>
                    <a:chOff x="4805017" y="2556851"/>
                    <a:chExt cx="2361121" cy="1587740"/>
                  </a:xfrm>
                </p:grpSpPr>
                <p:grpSp>
                  <p:nvGrpSpPr>
                    <p:cNvPr id="413" name="Group 412"/>
                    <p:cNvGrpSpPr/>
                    <p:nvPr/>
                  </p:nvGrpSpPr>
                  <p:grpSpPr>
                    <a:xfrm>
                      <a:off x="4811883" y="2556851"/>
                      <a:ext cx="1046240" cy="337079"/>
                      <a:chOff x="4811883" y="2556851"/>
                      <a:chExt cx="1046240" cy="337079"/>
                    </a:xfrm>
                  </p:grpSpPr>
                  <p:sp>
                    <p:nvSpPr>
                      <p:cNvPr id="429" name="TextBox 428"/>
                      <p:cNvSpPr txBox="1"/>
                      <p:nvPr/>
                    </p:nvSpPr>
                    <p:spPr bwMode="auto">
                      <a:xfrm>
                        <a:off x="5199310" y="2574578"/>
                        <a:ext cx="658813" cy="30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 err="1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HDInsight</a:t>
                        </a:r>
                        <a:endPara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endParaRPr>
                      </a:p>
                    </p:txBody>
                  </p:sp>
                  <p:pic>
                    <p:nvPicPr>
                      <p:cNvPr id="430" name="Picture 181"/>
                      <p:cNvPicPr>
                        <a:picLocks noChangeAspect="1"/>
                      </p:cNvPicPr>
                      <p:nvPr/>
                    </p:nvPicPr>
                    <p:blipFill>
                      <a:blip r:embed="rId18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1883" y="2556851"/>
                        <a:ext cx="337162" cy="3370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414" name="Group 413"/>
                    <p:cNvGrpSpPr/>
                    <p:nvPr/>
                  </p:nvGrpSpPr>
                  <p:grpSpPr>
                    <a:xfrm>
                      <a:off x="6162402" y="2574420"/>
                      <a:ext cx="1003736" cy="301625"/>
                      <a:chOff x="6162402" y="2574420"/>
                      <a:chExt cx="1003736" cy="301625"/>
                    </a:xfrm>
                  </p:grpSpPr>
                  <p:sp>
                    <p:nvSpPr>
                      <p:cNvPr id="427" name="TextBox 426"/>
                      <p:cNvSpPr txBox="1"/>
                      <p:nvPr/>
                    </p:nvSpPr>
                    <p:spPr bwMode="auto">
                      <a:xfrm>
                        <a:off x="6507325" y="2574420"/>
                        <a:ext cx="658813" cy="30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Machine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Learning</a:t>
                        </a:r>
                      </a:p>
                    </p:txBody>
                  </p:sp>
                  <p:pic>
                    <p:nvPicPr>
                      <p:cNvPr id="428" name="Picture 183"/>
                      <p:cNvPicPr>
                        <a:picLocks noChangeAspect="1"/>
                      </p:cNvPicPr>
                      <p:nvPr/>
                    </p:nvPicPr>
                    <p:blipFill>
                      <a:blip r:embed="rId19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2402" y="2593257"/>
                        <a:ext cx="263720" cy="2636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415" name="Group 414"/>
                    <p:cNvGrpSpPr/>
                    <p:nvPr/>
                  </p:nvGrpSpPr>
                  <p:grpSpPr>
                    <a:xfrm>
                      <a:off x="4805017" y="3834139"/>
                      <a:ext cx="1053105" cy="310452"/>
                      <a:chOff x="4805017" y="3834139"/>
                      <a:chExt cx="1053105" cy="310452"/>
                    </a:xfrm>
                  </p:grpSpPr>
                  <p:sp>
                    <p:nvSpPr>
                      <p:cNvPr id="425" name="TextBox 424"/>
                      <p:cNvSpPr txBox="1"/>
                      <p:nvPr/>
                    </p:nvSpPr>
                    <p:spPr bwMode="auto">
                      <a:xfrm>
                        <a:off x="5199310" y="3838553"/>
                        <a:ext cx="658812" cy="30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Stream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Analytics</a:t>
                        </a:r>
                      </a:p>
                    </p:txBody>
                  </p:sp>
                  <p:pic>
                    <p:nvPicPr>
                      <p:cNvPr id="426" name="Picture 185"/>
                      <p:cNvPicPr>
                        <a:picLocks noChangeAspect="1"/>
                      </p:cNvPicPr>
                      <p:nvPr/>
                    </p:nvPicPr>
                    <p:blipFill>
                      <a:blip r:embed="rId20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5017" y="3834139"/>
                        <a:ext cx="310529" cy="3104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416" name="Group 415"/>
                    <p:cNvGrpSpPr/>
                    <p:nvPr/>
                  </p:nvGrpSpPr>
                  <p:grpSpPr>
                    <a:xfrm>
                      <a:off x="4809230" y="3192842"/>
                      <a:ext cx="1048893" cy="305501"/>
                      <a:chOff x="4809230" y="3192842"/>
                      <a:chExt cx="1048893" cy="305501"/>
                    </a:xfrm>
                  </p:grpSpPr>
                  <p:sp>
                    <p:nvSpPr>
                      <p:cNvPr id="423" name="TextBox 422"/>
                      <p:cNvSpPr txBox="1"/>
                      <p:nvPr/>
                    </p:nvSpPr>
                    <p:spPr bwMode="auto">
                      <a:xfrm>
                        <a:off x="5199310" y="3198305"/>
                        <a:ext cx="658813" cy="300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Data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Factory</a:t>
                        </a:r>
                      </a:p>
                    </p:txBody>
                  </p:sp>
                  <p:pic>
                    <p:nvPicPr>
                      <p:cNvPr id="424" name="Picture 187"/>
                      <p:cNvPicPr>
                        <a:picLocks noChangeAspect="1"/>
                      </p:cNvPicPr>
                      <p:nvPr/>
                    </p:nvPicPr>
                    <p:blipFill>
                      <a:blip r:embed="rId21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9230" y="3192842"/>
                        <a:ext cx="302103" cy="3020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417" name="Group 416"/>
                    <p:cNvGrpSpPr/>
                    <p:nvPr/>
                  </p:nvGrpSpPr>
                  <p:grpSpPr>
                    <a:xfrm>
                      <a:off x="6159534" y="3198305"/>
                      <a:ext cx="1006604" cy="300037"/>
                      <a:chOff x="6159534" y="3198305"/>
                      <a:chExt cx="1006604" cy="300037"/>
                    </a:xfrm>
                  </p:grpSpPr>
                  <p:sp>
                    <p:nvSpPr>
                      <p:cNvPr id="421" name="TextBox 420"/>
                      <p:cNvSpPr txBox="1"/>
                      <p:nvPr/>
                    </p:nvSpPr>
                    <p:spPr bwMode="auto">
                      <a:xfrm>
                        <a:off x="6507325" y="3198305"/>
                        <a:ext cx="658813" cy="300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Event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Hubs</a:t>
                        </a:r>
                      </a:p>
                    </p:txBody>
                  </p:sp>
                  <p:pic>
                    <p:nvPicPr>
                      <p:cNvPr id="422" name="Picture 189"/>
                      <p:cNvPicPr>
                        <a:picLocks noChangeAspect="1"/>
                      </p:cNvPicPr>
                      <p:nvPr/>
                    </p:nvPicPr>
                    <p:blipFill>
                      <a:blip r:embed="rId22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9534" y="3200784"/>
                        <a:ext cx="283827" cy="2963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418" name="Group 417"/>
                    <p:cNvGrpSpPr/>
                    <p:nvPr/>
                  </p:nvGrpSpPr>
                  <p:grpSpPr>
                    <a:xfrm>
                      <a:off x="6165936" y="3834755"/>
                      <a:ext cx="1000202" cy="296566"/>
                      <a:chOff x="6165936" y="3834755"/>
                      <a:chExt cx="1000202" cy="296566"/>
                    </a:xfrm>
                  </p:grpSpPr>
                  <p:sp>
                    <p:nvSpPr>
                      <p:cNvPr id="419" name="TextBox 418"/>
                      <p:cNvSpPr txBox="1"/>
                      <p:nvPr/>
                    </p:nvSpPr>
                    <p:spPr bwMode="auto">
                      <a:xfrm>
                        <a:off x="6507325" y="3853657"/>
                        <a:ext cx="658813" cy="258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Mobile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Engagement</a:t>
                        </a:r>
                      </a:p>
                    </p:txBody>
                  </p:sp>
                  <p:pic>
                    <p:nvPicPr>
                      <p:cNvPr id="420" name="Picture 191"/>
                      <p:cNvPicPr>
                        <a:picLocks noChangeAspect="1"/>
                      </p:cNvPicPr>
                      <p:nvPr/>
                    </p:nvPicPr>
                    <p:blipFill>
                      <a:blip r:embed="rId23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5936" y="3834755"/>
                        <a:ext cx="296639" cy="29656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</p:grpSp>
            </p:grpSp>
            <p:grpSp>
              <p:nvGrpSpPr>
                <p:cNvPr id="347" name="Group 346"/>
                <p:cNvGrpSpPr/>
                <p:nvPr/>
              </p:nvGrpSpPr>
              <p:grpSpPr>
                <a:xfrm>
                  <a:off x="2082009" y="2024566"/>
                  <a:ext cx="2498759" cy="1352550"/>
                  <a:chOff x="2082009" y="2138866"/>
                  <a:chExt cx="2498759" cy="1352550"/>
                </a:xfrm>
              </p:grpSpPr>
              <p:sp>
                <p:nvSpPr>
                  <p:cNvPr id="397" name="Rectangle 396"/>
                  <p:cNvSpPr/>
                  <p:nvPr/>
                </p:nvSpPr>
                <p:spPr bwMode="auto">
                  <a:xfrm>
                    <a:off x="2082009" y="2138866"/>
                    <a:ext cx="2498759" cy="1352550"/>
                  </a:xfrm>
                  <a:prstGeom prst="rect">
                    <a:avLst/>
                  </a:prstGeom>
                  <a:solidFill>
                    <a:srgbClr val="0072C6"/>
                  </a:solidFill>
                  <a:ln w="6350" cap="flat" cmpd="sng" algn="ctr">
                    <a:noFill/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txBody>
                  <a:bodyPr lIns="179285" tIns="143428" rIns="179285" bIns="143428"/>
                  <a:lstStyle/>
                  <a:p>
                    <a:pPr marL="0" marR="0" lvl="0" indent="0" algn="ctr" defTabSz="895923" rtl="0" eaLnBrk="1" fontAlgn="base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76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76250">
                              <a:srgbClr val="FFFFFF"/>
                            </a:gs>
                            <a:gs pos="31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latin typeface="Segoe UI Semibold" panose="020B0702040204020203" pitchFamily="34" charset="0"/>
                        <a:ea typeface="Segoe UI" pitchFamily="34" charset="0"/>
                        <a:cs typeface="Segoe UI Semibold" panose="020B0702040204020203" pitchFamily="34" charset="0"/>
                      </a:rPr>
                      <a:t>Integration</a:t>
                    </a:r>
                  </a:p>
                </p:txBody>
              </p:sp>
              <p:grpSp>
                <p:nvGrpSpPr>
                  <p:cNvPr id="398" name="Group 397"/>
                  <p:cNvGrpSpPr/>
                  <p:nvPr/>
                </p:nvGrpSpPr>
                <p:grpSpPr>
                  <a:xfrm>
                    <a:off x="2198592" y="2559624"/>
                    <a:ext cx="2237004" cy="836418"/>
                    <a:chOff x="2198592" y="2559624"/>
                    <a:chExt cx="2237004" cy="836418"/>
                  </a:xfrm>
                </p:grpSpPr>
                <p:grpSp>
                  <p:nvGrpSpPr>
                    <p:cNvPr id="399" name="Group 398"/>
                    <p:cNvGrpSpPr/>
                    <p:nvPr/>
                  </p:nvGrpSpPr>
                  <p:grpSpPr>
                    <a:xfrm>
                      <a:off x="3513173" y="2559624"/>
                      <a:ext cx="922423" cy="301625"/>
                      <a:chOff x="3425188" y="2480831"/>
                      <a:chExt cx="922423" cy="301625"/>
                    </a:xfrm>
                  </p:grpSpPr>
                  <p:sp>
                    <p:nvSpPr>
                      <p:cNvPr id="409" name="TextBox 408"/>
                      <p:cNvSpPr txBox="1"/>
                      <p:nvPr/>
                    </p:nvSpPr>
                    <p:spPr bwMode="auto">
                      <a:xfrm>
                        <a:off x="3803029" y="2480831"/>
                        <a:ext cx="544582" cy="30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BizTalk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Services</a:t>
                        </a:r>
                      </a:p>
                    </p:txBody>
                  </p:sp>
                  <p:pic>
                    <p:nvPicPr>
                      <p:cNvPr id="410" name="Picture 214" descr="BizTalk Services.png"/>
                      <p:cNvPicPr>
                        <a:picLocks noChangeAspect="1"/>
                      </p:cNvPicPr>
                      <p:nvPr/>
                    </p:nvPicPr>
                    <p:blipFill>
                      <a:blip r:embed="rId24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5188" y="2484570"/>
                        <a:ext cx="293830" cy="2941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400" name="Group 399"/>
                    <p:cNvGrpSpPr/>
                    <p:nvPr/>
                  </p:nvGrpSpPr>
                  <p:grpSpPr>
                    <a:xfrm>
                      <a:off x="2198592" y="3094417"/>
                      <a:ext cx="1020311" cy="301625"/>
                      <a:chOff x="2319949" y="3019151"/>
                      <a:chExt cx="1020311" cy="301625"/>
                    </a:xfrm>
                  </p:grpSpPr>
                  <p:sp>
                    <p:nvSpPr>
                      <p:cNvPr id="407" name="TextBox 406"/>
                      <p:cNvSpPr txBox="1"/>
                      <p:nvPr/>
                    </p:nvSpPr>
                    <p:spPr bwMode="auto">
                      <a:xfrm>
                        <a:off x="2681448" y="3019151"/>
                        <a:ext cx="658812" cy="30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Hybrid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Connections</a:t>
                        </a:r>
                      </a:p>
                    </p:txBody>
                  </p:sp>
                  <p:pic>
                    <p:nvPicPr>
                      <p:cNvPr id="408" name="Picture 216" descr="Hybrid Connections (BizTalk).png"/>
                      <p:cNvPicPr>
                        <a:picLocks noChangeAspect="1"/>
                      </p:cNvPicPr>
                      <p:nvPr/>
                    </p:nvPicPr>
                    <p:blipFill>
                      <a:blip r:embed="rId25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9949" y="3023735"/>
                        <a:ext cx="292141" cy="2924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401" name="Group 400"/>
                    <p:cNvGrpSpPr/>
                    <p:nvPr/>
                  </p:nvGrpSpPr>
                  <p:grpSpPr>
                    <a:xfrm>
                      <a:off x="3521521" y="3094417"/>
                      <a:ext cx="869624" cy="301625"/>
                      <a:chOff x="3433536" y="3015624"/>
                      <a:chExt cx="869624" cy="301625"/>
                    </a:xfrm>
                  </p:grpSpPr>
                  <p:sp>
                    <p:nvSpPr>
                      <p:cNvPr id="405" name="TextBox 404"/>
                      <p:cNvSpPr txBox="1"/>
                      <p:nvPr/>
                    </p:nvSpPr>
                    <p:spPr bwMode="auto">
                      <a:xfrm>
                        <a:off x="3788740" y="3015624"/>
                        <a:ext cx="514420" cy="30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Service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Bus</a:t>
                        </a:r>
                      </a:p>
                    </p:txBody>
                  </p:sp>
                  <p:pic>
                    <p:nvPicPr>
                      <p:cNvPr id="406" name="Picture 218" descr="Service Bus.png"/>
                      <p:cNvPicPr>
                        <a:picLocks noChangeAspect="1"/>
                      </p:cNvPicPr>
                      <p:nvPr/>
                    </p:nvPicPr>
                    <p:blipFill>
                      <a:blip r:embed="rId26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3536" y="3020078"/>
                        <a:ext cx="292402" cy="2927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402" name="Group 401"/>
                    <p:cNvGrpSpPr/>
                    <p:nvPr/>
                  </p:nvGrpSpPr>
                  <p:grpSpPr>
                    <a:xfrm>
                      <a:off x="2198592" y="2560418"/>
                      <a:ext cx="1020559" cy="300037"/>
                      <a:chOff x="2319701" y="2482223"/>
                      <a:chExt cx="1020559" cy="300037"/>
                    </a:xfrm>
                  </p:grpSpPr>
                  <p:sp>
                    <p:nvSpPr>
                      <p:cNvPr id="403" name="TextBox 402"/>
                      <p:cNvSpPr txBox="1"/>
                      <p:nvPr/>
                    </p:nvSpPr>
                    <p:spPr bwMode="auto">
                      <a:xfrm>
                        <a:off x="2681448" y="2482223"/>
                        <a:ext cx="658812" cy="300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Storage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Queues</a:t>
                        </a:r>
                      </a:p>
                    </p:txBody>
                  </p:sp>
                  <p:pic>
                    <p:nvPicPr>
                      <p:cNvPr id="404" name="Picture 220" descr="Storage queue.png"/>
                      <p:cNvPicPr>
                        <a:picLocks noChangeAspect="1"/>
                      </p:cNvPicPr>
                      <p:nvPr/>
                    </p:nvPicPr>
                    <p:blipFill>
                      <a:blip r:embed="rId27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9701" y="2485765"/>
                        <a:ext cx="292636" cy="2929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</p:grpSp>
            </p:grpSp>
            <p:grpSp>
              <p:nvGrpSpPr>
                <p:cNvPr id="348" name="Group 347"/>
                <p:cNvGrpSpPr/>
                <p:nvPr/>
              </p:nvGrpSpPr>
              <p:grpSpPr>
                <a:xfrm>
                  <a:off x="7683226" y="2024565"/>
                  <a:ext cx="2771024" cy="2304637"/>
                  <a:chOff x="7683226" y="2138865"/>
                  <a:chExt cx="2771024" cy="2304637"/>
                </a:xfrm>
              </p:grpSpPr>
              <p:sp>
                <p:nvSpPr>
                  <p:cNvPr id="377" name="Rectangle 376"/>
                  <p:cNvSpPr/>
                  <p:nvPr/>
                </p:nvSpPr>
                <p:spPr bwMode="auto">
                  <a:xfrm>
                    <a:off x="7683226" y="2138865"/>
                    <a:ext cx="2771024" cy="2304637"/>
                  </a:xfrm>
                  <a:prstGeom prst="rect">
                    <a:avLst/>
                  </a:prstGeom>
                  <a:solidFill>
                    <a:srgbClr val="0072C6"/>
                  </a:solidFill>
                  <a:ln w="6350" cap="flat" cmpd="sng" algn="ctr">
                    <a:noFill/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txBody>
                  <a:bodyPr lIns="179285" tIns="143428" rIns="179285" bIns="143428"/>
                  <a:lstStyle/>
                  <a:p>
                    <a:pPr marL="0" marR="0" lvl="0" indent="0" algn="ctr" defTabSz="895923" rtl="0" eaLnBrk="1" fontAlgn="base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76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76250">
                              <a:srgbClr val="FFFFFF"/>
                            </a:gs>
                            <a:gs pos="31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latin typeface="Segoe UI Semibold" panose="020B0702040204020203" pitchFamily="34" charset="0"/>
                        <a:ea typeface="Segoe UI" pitchFamily="34" charset="0"/>
                        <a:cs typeface="Segoe UI Semibold" panose="020B0702040204020203" pitchFamily="34" charset="0"/>
                      </a:rPr>
                      <a:t>Data</a:t>
                    </a:r>
                  </a:p>
                </p:txBody>
              </p:sp>
              <p:grpSp>
                <p:nvGrpSpPr>
                  <p:cNvPr id="378" name="Group 377"/>
                  <p:cNvGrpSpPr/>
                  <p:nvPr/>
                </p:nvGrpSpPr>
                <p:grpSpPr>
                  <a:xfrm>
                    <a:off x="7845950" y="2595968"/>
                    <a:ext cx="2445576" cy="1553509"/>
                    <a:chOff x="7799957" y="2595968"/>
                    <a:chExt cx="2445576" cy="1553509"/>
                  </a:xfrm>
                </p:grpSpPr>
                <p:grpSp>
                  <p:nvGrpSpPr>
                    <p:cNvPr id="379" name="Group 38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799957" y="2595969"/>
                      <a:ext cx="1016185" cy="301066"/>
                      <a:chOff x="8369631" y="3448242"/>
                      <a:chExt cx="1016411" cy="301033"/>
                    </a:xfrm>
                  </p:grpSpPr>
                  <p:sp>
                    <p:nvSpPr>
                      <p:cNvPr id="395" name="TextBox 394"/>
                      <p:cNvSpPr txBox="1"/>
                      <p:nvPr/>
                    </p:nvSpPr>
                    <p:spPr>
                      <a:xfrm>
                        <a:off x="8727084" y="3448242"/>
                        <a:ext cx="658958" cy="3000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SQL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Database</a:t>
                        </a:r>
                      </a:p>
                    </p:txBody>
                  </p:sp>
                  <p:pic>
                    <p:nvPicPr>
                      <p:cNvPr id="396" name="Picture 171"/>
                      <p:cNvPicPr>
                        <a:picLocks noChangeAspect="1"/>
                      </p:cNvPicPr>
                      <p:nvPr/>
                    </p:nvPicPr>
                    <p:blipFill>
                      <a:blip r:embed="rId28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9631" y="3452466"/>
                        <a:ext cx="296809" cy="2968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380" name="Group 3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803051" y="3832282"/>
                      <a:ext cx="1013093" cy="300038"/>
                      <a:chOff x="8372726" y="4684418"/>
                      <a:chExt cx="1013318" cy="300005"/>
                    </a:xfrm>
                  </p:grpSpPr>
                  <p:sp>
                    <p:nvSpPr>
                      <p:cNvPr id="393" name="TextBox 392"/>
                      <p:cNvSpPr txBox="1"/>
                      <p:nvPr/>
                    </p:nvSpPr>
                    <p:spPr>
                      <a:xfrm>
                        <a:off x="8727084" y="4684418"/>
                        <a:ext cx="658960" cy="3000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 err="1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DocumentDB</a:t>
                        </a:r>
                        <a:endPara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endParaRPr>
                      </a:p>
                    </p:txBody>
                  </p:sp>
                  <p:pic>
                    <p:nvPicPr>
                      <p:cNvPr id="394" name="Picture 173"/>
                      <p:cNvPicPr>
                        <a:picLocks noChangeAspect="1"/>
                      </p:cNvPicPr>
                      <p:nvPr/>
                    </p:nvPicPr>
                    <p:blipFill>
                      <a:blip r:embed="rId29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72726" y="4693804"/>
                        <a:ext cx="290620" cy="2906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381" name="Group 39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803720" y="3204660"/>
                      <a:ext cx="1012423" cy="309349"/>
                      <a:chOff x="8373395" y="4056866"/>
                      <a:chExt cx="1012648" cy="309315"/>
                    </a:xfrm>
                  </p:grpSpPr>
                  <p:sp>
                    <p:nvSpPr>
                      <p:cNvPr id="391" name="TextBox 390"/>
                      <p:cNvSpPr txBox="1"/>
                      <p:nvPr/>
                    </p:nvSpPr>
                    <p:spPr>
                      <a:xfrm>
                        <a:off x="8727084" y="4056866"/>
                        <a:ext cx="658959" cy="3015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 err="1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Redis</a:t>
                        </a: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/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Cache</a:t>
                        </a:r>
                      </a:p>
                    </p:txBody>
                  </p:sp>
                  <p:pic>
                    <p:nvPicPr>
                      <p:cNvPr id="392" name="Picture 175"/>
                      <p:cNvPicPr>
                        <a:picLocks noChangeAspect="1"/>
                      </p:cNvPicPr>
                      <p:nvPr/>
                    </p:nvPicPr>
                    <p:blipFill>
                      <a:blip r:embed="rId30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73395" y="4076899"/>
                        <a:ext cx="289282" cy="2892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382" name="Group 39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9163663" y="3193851"/>
                      <a:ext cx="1081869" cy="331906"/>
                      <a:chOff x="9733640" y="4046058"/>
                      <a:chExt cx="1082109" cy="331869"/>
                    </a:xfrm>
                  </p:grpSpPr>
                  <p:sp>
                    <p:nvSpPr>
                      <p:cNvPr id="389" name="TextBox 388"/>
                      <p:cNvSpPr txBox="1"/>
                      <p:nvPr/>
                    </p:nvSpPr>
                    <p:spPr>
                      <a:xfrm>
                        <a:off x="10156790" y="4061991"/>
                        <a:ext cx="658959" cy="3000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Search</a:t>
                        </a:r>
                      </a:p>
                    </p:txBody>
                  </p:sp>
                  <p:pic>
                    <p:nvPicPr>
                      <p:cNvPr id="390" name="Picture 177"/>
                      <p:cNvPicPr>
                        <a:picLocks noChangeAspect="1"/>
                      </p:cNvPicPr>
                      <p:nvPr/>
                    </p:nvPicPr>
                    <p:blipFill>
                      <a:blip r:embed="rId31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33640" y="4046058"/>
                        <a:ext cx="331871" cy="3318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383" name="Group 39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9193207" y="3828827"/>
                      <a:ext cx="1052326" cy="320650"/>
                      <a:chOff x="9763191" y="4680964"/>
                      <a:chExt cx="1052560" cy="320615"/>
                    </a:xfrm>
                  </p:grpSpPr>
                  <p:sp>
                    <p:nvSpPr>
                      <p:cNvPr id="387" name="TextBox 386"/>
                      <p:cNvSpPr txBox="1"/>
                      <p:nvPr/>
                    </p:nvSpPr>
                    <p:spPr>
                      <a:xfrm>
                        <a:off x="10156791" y="4693638"/>
                        <a:ext cx="658960" cy="3015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Tables</a:t>
                        </a:r>
                      </a:p>
                    </p:txBody>
                  </p:sp>
                  <p:pic>
                    <p:nvPicPr>
                      <p:cNvPr id="388" name="Picture 179" descr="Storage table.png"/>
                      <p:cNvPicPr>
                        <a:picLocks noChangeAspect="1"/>
                      </p:cNvPicPr>
                      <p:nvPr/>
                    </p:nvPicPr>
                    <p:blipFill>
                      <a:blip r:embed="rId32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63191" y="4680964"/>
                        <a:ext cx="320616" cy="3206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384" name="Group 38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9193207" y="2595968"/>
                      <a:ext cx="790386" cy="325437"/>
                      <a:chOff x="9763191" y="3448241"/>
                      <a:chExt cx="790562" cy="325401"/>
                    </a:xfrm>
                  </p:grpSpPr>
                  <p:pic>
                    <p:nvPicPr>
                      <p:cNvPr id="385" name="Picture 16"/>
                      <p:cNvPicPr>
                        <a:picLocks noChangeAspect="1"/>
                      </p:cNvPicPr>
                      <p:nvPr/>
                    </p:nvPicPr>
                    <p:blipFill>
                      <a:blip r:embed="rId33" cstate="print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63191" y="3452465"/>
                        <a:ext cx="320616" cy="29055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  <p:sp>
                    <p:nvSpPr>
                      <p:cNvPr id="386" name="TextBox 385"/>
                      <p:cNvSpPr txBox="1"/>
                      <p:nvPr/>
                    </p:nvSpPr>
                    <p:spPr>
                      <a:xfrm>
                        <a:off x="10156790" y="3448241"/>
                        <a:ext cx="396963" cy="3254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SQL Data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Warehouse</a:t>
                        </a:r>
                      </a:p>
                    </p:txBody>
                  </p:sp>
                </p:grpSp>
              </p:grpSp>
            </p:grpSp>
            <p:grpSp>
              <p:nvGrpSpPr>
                <p:cNvPr id="349" name="Group 348"/>
                <p:cNvGrpSpPr/>
                <p:nvPr/>
              </p:nvGrpSpPr>
              <p:grpSpPr>
                <a:xfrm>
                  <a:off x="2082009" y="543029"/>
                  <a:ext cx="2144942" cy="1371600"/>
                  <a:chOff x="2082009" y="650979"/>
                  <a:chExt cx="2144942" cy="1371600"/>
                </a:xfrm>
              </p:grpSpPr>
              <p:sp>
                <p:nvSpPr>
                  <p:cNvPr id="364" name="Rectangle 363"/>
                  <p:cNvSpPr/>
                  <p:nvPr/>
                </p:nvSpPr>
                <p:spPr bwMode="auto">
                  <a:xfrm>
                    <a:off x="2082009" y="650979"/>
                    <a:ext cx="2144942" cy="1371600"/>
                  </a:xfrm>
                  <a:prstGeom prst="rect">
                    <a:avLst/>
                  </a:prstGeom>
                  <a:solidFill>
                    <a:srgbClr val="0072C6"/>
                  </a:solidFill>
                  <a:ln w="6350" cap="flat" cmpd="sng" algn="ctr">
                    <a:noFill/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txBody>
                  <a:bodyPr lIns="179285" tIns="143428" rIns="179285" bIns="143428"/>
                  <a:lstStyle/>
                  <a:p>
                    <a:pPr marL="0" marR="0" lvl="0" indent="0" algn="ctr" defTabSz="895923" rtl="0" eaLnBrk="1" fontAlgn="base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76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76250">
                              <a:srgbClr val="FFFFFF"/>
                            </a:gs>
                            <a:gs pos="31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latin typeface="Segoe UI Semibold" panose="020B0702040204020203" pitchFamily="34" charset="0"/>
                        <a:ea typeface="Segoe UI" pitchFamily="34" charset="0"/>
                        <a:cs typeface="Segoe UI Semibold" panose="020B0702040204020203" pitchFamily="34" charset="0"/>
                      </a:rPr>
                      <a:t>Compute</a:t>
                    </a:r>
                  </a:p>
                </p:txBody>
              </p:sp>
              <p:grpSp>
                <p:nvGrpSpPr>
                  <p:cNvPr id="365" name="Group 364"/>
                  <p:cNvGrpSpPr/>
                  <p:nvPr/>
                </p:nvGrpSpPr>
                <p:grpSpPr>
                  <a:xfrm>
                    <a:off x="2209151" y="1044910"/>
                    <a:ext cx="889842" cy="301625"/>
                    <a:chOff x="2315921" y="978921"/>
                    <a:chExt cx="889842" cy="301625"/>
                  </a:xfrm>
                </p:grpSpPr>
                <p:sp>
                  <p:nvSpPr>
                    <p:cNvPr id="375" name="TextBox 374"/>
                    <p:cNvSpPr txBox="1"/>
                    <p:nvPr/>
                  </p:nvSpPr>
                  <p:spPr bwMode="auto">
                    <a:xfrm>
                      <a:off x="2678517" y="978921"/>
                      <a:ext cx="527246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Cloud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Services</a:t>
                      </a:r>
                    </a:p>
                  </p:txBody>
                </p:sp>
                <p:pic>
                  <p:nvPicPr>
                    <p:cNvPr id="376" name="Picture 145"/>
                    <p:cNvPicPr>
                      <a:picLocks noChangeAspect="1"/>
                    </p:cNvPicPr>
                    <p:nvPr/>
                  </p:nvPicPr>
                  <p:blipFill>
                    <a:blip r:embed="rId34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315921" y="984779"/>
                      <a:ext cx="289808" cy="2899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66" name="Group 365"/>
                  <p:cNvGrpSpPr/>
                  <p:nvPr/>
                </p:nvGrpSpPr>
                <p:grpSpPr>
                  <a:xfrm>
                    <a:off x="2209151" y="1617332"/>
                    <a:ext cx="751241" cy="303647"/>
                    <a:chOff x="2355344" y="1558000"/>
                    <a:chExt cx="751241" cy="303647"/>
                  </a:xfrm>
                </p:grpSpPr>
                <p:sp>
                  <p:nvSpPr>
                    <p:cNvPr id="373" name="TextBox 372"/>
                    <p:cNvSpPr txBox="1"/>
                    <p:nvPr/>
                  </p:nvSpPr>
                  <p:spPr bwMode="auto">
                    <a:xfrm>
                      <a:off x="2722967" y="1559012"/>
                      <a:ext cx="383618" cy="30162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Batch</a:t>
                      </a:r>
                    </a:p>
                  </p:txBody>
                </p:sp>
                <p:pic>
                  <p:nvPicPr>
                    <p:cNvPr id="374" name="Picture 147"/>
                    <p:cNvPicPr>
                      <a:picLocks noChangeAspect="1"/>
                    </p:cNvPicPr>
                    <p:nvPr/>
                  </p:nvPicPr>
                  <p:blipFill>
                    <a:blip r:embed="rId35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355344" y="1558000"/>
                      <a:ext cx="303542" cy="30364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67" name="Group 366"/>
                  <p:cNvGrpSpPr/>
                  <p:nvPr/>
                </p:nvGrpSpPr>
                <p:grpSpPr>
                  <a:xfrm>
                    <a:off x="3226725" y="1617332"/>
                    <a:ext cx="865731" cy="301625"/>
                    <a:chOff x="3193533" y="1551343"/>
                    <a:chExt cx="865731" cy="301625"/>
                  </a:xfrm>
                </p:grpSpPr>
                <p:sp>
                  <p:nvSpPr>
                    <p:cNvPr id="371" name="TextBox 370"/>
                    <p:cNvSpPr txBox="1"/>
                    <p:nvPr/>
                  </p:nvSpPr>
                  <p:spPr bwMode="auto">
                    <a:xfrm>
                      <a:off x="3554337" y="1551343"/>
                      <a:ext cx="504927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Remote 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App</a:t>
                      </a:r>
                    </a:p>
                  </p:txBody>
                </p:sp>
                <p:pic>
                  <p:nvPicPr>
                    <p:cNvPr id="372" name="Picture 149"/>
                    <p:cNvPicPr>
                      <a:picLocks noChangeAspect="1"/>
                    </p:cNvPicPr>
                    <p:nvPr/>
                  </p:nvPicPr>
                  <p:blipFill>
                    <a:blip r:embed="rId36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193533" y="1556274"/>
                      <a:ext cx="291661" cy="29176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68" name="Group 367"/>
                  <p:cNvGrpSpPr/>
                  <p:nvPr/>
                </p:nvGrpSpPr>
                <p:grpSpPr>
                  <a:xfrm>
                    <a:off x="3226725" y="1046498"/>
                    <a:ext cx="873084" cy="300037"/>
                    <a:chOff x="3380111" y="980440"/>
                    <a:chExt cx="873084" cy="300037"/>
                  </a:xfrm>
                </p:grpSpPr>
                <p:sp>
                  <p:nvSpPr>
                    <p:cNvPr id="369" name="TextBox 368"/>
                    <p:cNvSpPr txBox="1"/>
                    <p:nvPr/>
                  </p:nvSpPr>
                  <p:spPr bwMode="auto">
                    <a:xfrm>
                      <a:off x="3723011" y="980440"/>
                      <a:ext cx="530184" cy="3000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Service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Fabric</a:t>
                      </a:r>
                    </a:p>
                  </p:txBody>
                </p:sp>
                <p:sp>
                  <p:nvSpPr>
                    <p:cNvPr id="370" name="Freeform 369"/>
                    <p:cNvSpPr/>
                    <p:nvPr/>
                  </p:nvSpPr>
                  <p:spPr bwMode="auto">
                    <a:xfrm>
                      <a:off x="3380111" y="993933"/>
                      <a:ext cx="282575" cy="273050"/>
                    </a:xfrm>
                    <a:custGeom>
                      <a:avLst/>
                      <a:gdLst>
                        <a:gd name="connsiteX0" fmla="*/ 284961 w 673895"/>
                        <a:gd name="connsiteY0" fmla="*/ 158165 h 647702"/>
                        <a:gd name="connsiteX1" fmla="*/ 170786 w 673895"/>
                        <a:gd name="connsiteY1" fmla="*/ 242195 h 647702"/>
                        <a:gd name="connsiteX2" fmla="*/ 176214 w 673895"/>
                        <a:gd name="connsiteY2" fmla="*/ 269082 h 647702"/>
                        <a:gd name="connsiteX3" fmla="*/ 150408 w 673895"/>
                        <a:gd name="connsiteY3" fmla="*/ 331383 h 647702"/>
                        <a:gd name="connsiteX4" fmla="*/ 146443 w 673895"/>
                        <a:gd name="connsiteY4" fmla="*/ 334057 h 647702"/>
                        <a:gd name="connsiteX5" fmla="*/ 192422 w 673895"/>
                        <a:gd name="connsiteY5" fmla="*/ 472837 h 647702"/>
                        <a:gd name="connsiteX6" fmla="*/ 220034 w 673895"/>
                        <a:gd name="connsiteY6" fmla="*/ 478412 h 647702"/>
                        <a:gd name="connsiteX7" fmla="*/ 248039 w 673895"/>
                        <a:gd name="connsiteY7" fmla="*/ 497294 h 647702"/>
                        <a:gd name="connsiteX8" fmla="*/ 265572 w 673895"/>
                        <a:gd name="connsiteY8" fmla="*/ 523298 h 647702"/>
                        <a:gd name="connsiteX9" fmla="*/ 408956 w 673895"/>
                        <a:gd name="connsiteY9" fmla="*/ 523298 h 647702"/>
                        <a:gd name="connsiteX10" fmla="*/ 417479 w 673895"/>
                        <a:gd name="connsiteY10" fmla="*/ 505571 h 647702"/>
                        <a:gd name="connsiteX11" fmla="*/ 456243 w 673895"/>
                        <a:gd name="connsiteY11" fmla="*/ 473649 h 647702"/>
                        <a:gd name="connsiteX12" fmla="*/ 488887 w 673895"/>
                        <a:gd name="connsiteY12" fmla="*/ 467058 h 647702"/>
                        <a:gd name="connsiteX13" fmla="*/ 531395 w 673895"/>
                        <a:gd name="connsiteY13" fmla="*/ 334333 h 647702"/>
                        <a:gd name="connsiteX14" fmla="*/ 523487 w 673895"/>
                        <a:gd name="connsiteY14" fmla="*/ 329002 h 647702"/>
                        <a:gd name="connsiteX15" fmla="*/ 497681 w 673895"/>
                        <a:gd name="connsiteY15" fmla="*/ 266701 h 647702"/>
                        <a:gd name="connsiteX16" fmla="*/ 501673 w 673895"/>
                        <a:gd name="connsiteY16" fmla="*/ 246929 h 647702"/>
                        <a:gd name="connsiteX17" fmla="*/ 384346 w 673895"/>
                        <a:gd name="connsiteY17" fmla="*/ 159653 h 647702"/>
                        <a:gd name="connsiteX18" fmla="*/ 370052 w 673895"/>
                        <a:gd name="connsiteY18" fmla="*/ 169290 h 647702"/>
                        <a:gd name="connsiteX19" fmla="*/ 335757 w 673895"/>
                        <a:gd name="connsiteY19" fmla="*/ 176214 h 647702"/>
                        <a:gd name="connsiteX20" fmla="*/ 301462 w 673895"/>
                        <a:gd name="connsiteY20" fmla="*/ 169290 h 647702"/>
                        <a:gd name="connsiteX21" fmla="*/ 335757 w 673895"/>
                        <a:gd name="connsiteY21" fmla="*/ 0 h 647702"/>
                        <a:gd name="connsiteX22" fmla="*/ 423864 w 673895"/>
                        <a:gd name="connsiteY22" fmla="*/ 88107 h 647702"/>
                        <a:gd name="connsiteX23" fmla="*/ 420253 w 673895"/>
                        <a:gd name="connsiteY23" fmla="*/ 105993 h 647702"/>
                        <a:gd name="connsiteX24" fmla="*/ 538728 w 673895"/>
                        <a:gd name="connsiteY24" fmla="*/ 194124 h 647702"/>
                        <a:gd name="connsiteX25" fmla="*/ 551493 w 673895"/>
                        <a:gd name="connsiteY25" fmla="*/ 185518 h 647702"/>
                        <a:gd name="connsiteX26" fmla="*/ 585788 w 673895"/>
                        <a:gd name="connsiteY26" fmla="*/ 178594 h 647702"/>
                        <a:gd name="connsiteX27" fmla="*/ 673895 w 673895"/>
                        <a:gd name="connsiteY27" fmla="*/ 266701 h 647702"/>
                        <a:gd name="connsiteX28" fmla="*/ 620083 w 673895"/>
                        <a:gd name="connsiteY28" fmla="*/ 347884 h 647702"/>
                        <a:gd name="connsiteX29" fmla="*/ 593016 w 673895"/>
                        <a:gd name="connsiteY29" fmla="*/ 353349 h 647702"/>
                        <a:gd name="connsiteX30" fmla="*/ 549222 w 673895"/>
                        <a:gd name="connsiteY30" fmla="*/ 490092 h 647702"/>
                        <a:gd name="connsiteX31" fmla="*/ 552839 w 673895"/>
                        <a:gd name="connsiteY31" fmla="*/ 492531 h 647702"/>
                        <a:gd name="connsiteX32" fmla="*/ 578645 w 673895"/>
                        <a:gd name="connsiteY32" fmla="*/ 554832 h 647702"/>
                        <a:gd name="connsiteX33" fmla="*/ 490538 w 673895"/>
                        <a:gd name="connsiteY33" fmla="*/ 642939 h 647702"/>
                        <a:gd name="connsiteX34" fmla="*/ 409355 w 673895"/>
                        <a:gd name="connsiteY34" fmla="*/ 589127 h 647702"/>
                        <a:gd name="connsiteX35" fmla="*/ 409084 w 673895"/>
                        <a:gd name="connsiteY35" fmla="*/ 587783 h 647702"/>
                        <a:gd name="connsiteX36" fmla="*/ 268154 w 673895"/>
                        <a:gd name="connsiteY36" fmla="*/ 587783 h 647702"/>
                        <a:gd name="connsiteX37" fmla="*/ 266921 w 673895"/>
                        <a:gd name="connsiteY37" fmla="*/ 593890 h 647702"/>
                        <a:gd name="connsiteX38" fmla="*/ 185738 w 673895"/>
                        <a:gd name="connsiteY38" fmla="*/ 647702 h 647702"/>
                        <a:gd name="connsiteX39" fmla="*/ 97631 w 673895"/>
                        <a:gd name="connsiteY39" fmla="*/ 559595 h 647702"/>
                        <a:gd name="connsiteX40" fmla="*/ 123437 w 673895"/>
                        <a:gd name="connsiteY40" fmla="*/ 497294 h 647702"/>
                        <a:gd name="connsiteX41" fmla="*/ 130921 w 673895"/>
                        <a:gd name="connsiteY41" fmla="*/ 492248 h 647702"/>
                        <a:gd name="connsiteX42" fmla="*/ 86036 w 673895"/>
                        <a:gd name="connsiteY42" fmla="*/ 356771 h 647702"/>
                        <a:gd name="connsiteX43" fmla="*/ 53812 w 673895"/>
                        <a:gd name="connsiteY43" fmla="*/ 350265 h 647702"/>
                        <a:gd name="connsiteX44" fmla="*/ 0 w 673895"/>
                        <a:gd name="connsiteY44" fmla="*/ 269082 h 647702"/>
                        <a:gd name="connsiteX45" fmla="*/ 88107 w 673895"/>
                        <a:gd name="connsiteY45" fmla="*/ 180975 h 647702"/>
                        <a:gd name="connsiteX46" fmla="*/ 122402 w 673895"/>
                        <a:gd name="connsiteY46" fmla="*/ 187899 h 647702"/>
                        <a:gd name="connsiteX47" fmla="*/ 129378 w 673895"/>
                        <a:gd name="connsiteY47" fmla="*/ 192602 h 647702"/>
                        <a:gd name="connsiteX48" fmla="*/ 250718 w 673895"/>
                        <a:gd name="connsiteY48" fmla="*/ 103300 h 647702"/>
                        <a:gd name="connsiteX49" fmla="*/ 247650 w 673895"/>
                        <a:gd name="connsiteY49" fmla="*/ 88107 h 647702"/>
                        <a:gd name="connsiteX50" fmla="*/ 335757 w 673895"/>
                        <a:gd name="connsiteY50" fmla="*/ 0 h 6477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</a:cxnLst>
                      <a:rect l="l" t="t" r="r" b="b"/>
                      <a:pathLst>
                        <a:path w="673895" h="647702">
                          <a:moveTo>
                            <a:pt x="284961" y="158165"/>
                          </a:moveTo>
                          <a:lnTo>
                            <a:pt x="170786" y="242195"/>
                          </a:lnTo>
                          <a:lnTo>
                            <a:pt x="176214" y="269082"/>
                          </a:lnTo>
                          <a:cubicBezTo>
                            <a:pt x="176214" y="293412"/>
                            <a:pt x="166353" y="315439"/>
                            <a:pt x="150408" y="331383"/>
                          </a:cubicBezTo>
                          <a:lnTo>
                            <a:pt x="146443" y="334057"/>
                          </a:lnTo>
                          <a:lnTo>
                            <a:pt x="192422" y="472837"/>
                          </a:lnTo>
                          <a:lnTo>
                            <a:pt x="220034" y="478412"/>
                          </a:lnTo>
                          <a:cubicBezTo>
                            <a:pt x="230575" y="482870"/>
                            <a:pt x="240067" y="489322"/>
                            <a:pt x="248039" y="497294"/>
                          </a:cubicBezTo>
                          <a:lnTo>
                            <a:pt x="265572" y="523298"/>
                          </a:lnTo>
                          <a:lnTo>
                            <a:pt x="408956" y="523298"/>
                          </a:lnTo>
                          <a:lnTo>
                            <a:pt x="417479" y="505571"/>
                          </a:lnTo>
                          <a:cubicBezTo>
                            <a:pt x="426979" y="491509"/>
                            <a:pt x="440432" y="480337"/>
                            <a:pt x="456243" y="473649"/>
                          </a:cubicBezTo>
                          <a:lnTo>
                            <a:pt x="488887" y="467058"/>
                          </a:lnTo>
                          <a:lnTo>
                            <a:pt x="531395" y="334333"/>
                          </a:lnTo>
                          <a:lnTo>
                            <a:pt x="523487" y="329002"/>
                          </a:lnTo>
                          <a:cubicBezTo>
                            <a:pt x="507543" y="313058"/>
                            <a:pt x="497681" y="291031"/>
                            <a:pt x="497681" y="266701"/>
                          </a:cubicBezTo>
                          <a:lnTo>
                            <a:pt x="501673" y="246929"/>
                          </a:lnTo>
                          <a:lnTo>
                            <a:pt x="384346" y="159653"/>
                          </a:lnTo>
                          <a:lnTo>
                            <a:pt x="370052" y="169290"/>
                          </a:lnTo>
                          <a:cubicBezTo>
                            <a:pt x="359511" y="173749"/>
                            <a:pt x="347922" y="176214"/>
                            <a:pt x="335757" y="176214"/>
                          </a:cubicBezTo>
                          <a:cubicBezTo>
                            <a:pt x="323592" y="176214"/>
                            <a:pt x="312003" y="173749"/>
                            <a:pt x="301462" y="169290"/>
                          </a:cubicBezTo>
                          <a:close/>
                          <a:moveTo>
                            <a:pt x="335757" y="0"/>
                          </a:moveTo>
                          <a:cubicBezTo>
                            <a:pt x="384417" y="0"/>
                            <a:pt x="423864" y="39447"/>
                            <a:pt x="423864" y="88107"/>
                          </a:cubicBezTo>
                          <a:lnTo>
                            <a:pt x="420253" y="105993"/>
                          </a:lnTo>
                          <a:lnTo>
                            <a:pt x="538728" y="194124"/>
                          </a:lnTo>
                          <a:lnTo>
                            <a:pt x="551493" y="185518"/>
                          </a:lnTo>
                          <a:cubicBezTo>
                            <a:pt x="562034" y="181059"/>
                            <a:pt x="573623" y="178594"/>
                            <a:pt x="585788" y="178594"/>
                          </a:cubicBezTo>
                          <a:cubicBezTo>
                            <a:pt x="634448" y="178594"/>
                            <a:pt x="673895" y="218041"/>
                            <a:pt x="673895" y="266701"/>
                          </a:cubicBezTo>
                          <a:cubicBezTo>
                            <a:pt x="673895" y="303196"/>
                            <a:pt x="651706" y="334509"/>
                            <a:pt x="620083" y="347884"/>
                          </a:cubicBezTo>
                          <a:lnTo>
                            <a:pt x="593016" y="353349"/>
                          </a:lnTo>
                          <a:lnTo>
                            <a:pt x="549222" y="490092"/>
                          </a:lnTo>
                          <a:lnTo>
                            <a:pt x="552839" y="492531"/>
                          </a:lnTo>
                          <a:cubicBezTo>
                            <a:pt x="568783" y="508475"/>
                            <a:pt x="578645" y="530502"/>
                            <a:pt x="578645" y="554832"/>
                          </a:cubicBezTo>
                          <a:cubicBezTo>
                            <a:pt x="578645" y="603492"/>
                            <a:pt x="539198" y="642939"/>
                            <a:pt x="490538" y="642939"/>
                          </a:cubicBezTo>
                          <a:cubicBezTo>
                            <a:pt x="454043" y="642939"/>
                            <a:pt x="422731" y="620750"/>
                            <a:pt x="409355" y="589127"/>
                          </a:cubicBezTo>
                          <a:lnTo>
                            <a:pt x="409084" y="587783"/>
                          </a:lnTo>
                          <a:lnTo>
                            <a:pt x="268154" y="587783"/>
                          </a:lnTo>
                          <a:lnTo>
                            <a:pt x="266921" y="593890"/>
                          </a:lnTo>
                          <a:cubicBezTo>
                            <a:pt x="253546" y="625513"/>
                            <a:pt x="222233" y="647702"/>
                            <a:pt x="185738" y="647702"/>
                          </a:cubicBezTo>
                          <a:cubicBezTo>
                            <a:pt x="137078" y="647702"/>
                            <a:pt x="97631" y="608255"/>
                            <a:pt x="97631" y="559595"/>
                          </a:cubicBezTo>
                          <a:cubicBezTo>
                            <a:pt x="97631" y="535265"/>
                            <a:pt x="107493" y="513238"/>
                            <a:pt x="123437" y="497294"/>
                          </a:cubicBezTo>
                          <a:lnTo>
                            <a:pt x="130921" y="492248"/>
                          </a:lnTo>
                          <a:lnTo>
                            <a:pt x="86036" y="356771"/>
                          </a:lnTo>
                          <a:lnTo>
                            <a:pt x="53812" y="350265"/>
                          </a:lnTo>
                          <a:cubicBezTo>
                            <a:pt x="22189" y="336890"/>
                            <a:pt x="0" y="305577"/>
                            <a:pt x="0" y="269082"/>
                          </a:cubicBezTo>
                          <a:cubicBezTo>
                            <a:pt x="0" y="220422"/>
                            <a:pt x="39447" y="180975"/>
                            <a:pt x="88107" y="180975"/>
                          </a:cubicBezTo>
                          <a:cubicBezTo>
                            <a:pt x="100272" y="180975"/>
                            <a:pt x="111861" y="183440"/>
                            <a:pt x="122402" y="187899"/>
                          </a:cubicBezTo>
                          <a:lnTo>
                            <a:pt x="129378" y="192602"/>
                          </a:lnTo>
                          <a:lnTo>
                            <a:pt x="250718" y="103300"/>
                          </a:lnTo>
                          <a:lnTo>
                            <a:pt x="247650" y="88107"/>
                          </a:lnTo>
                          <a:cubicBezTo>
                            <a:pt x="247650" y="39447"/>
                            <a:pt x="287097" y="0"/>
                            <a:pt x="335757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 cmpd="sng" algn="ctr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350" name="Group 349"/>
                <p:cNvGrpSpPr/>
                <p:nvPr/>
              </p:nvGrpSpPr>
              <p:grpSpPr>
                <a:xfrm>
                  <a:off x="8203323" y="543029"/>
                  <a:ext cx="2250927" cy="1371600"/>
                  <a:chOff x="8203323" y="650979"/>
                  <a:chExt cx="2250927" cy="1371600"/>
                </a:xfrm>
              </p:grpSpPr>
              <p:sp>
                <p:nvSpPr>
                  <p:cNvPr id="351" name="Rectangle 350"/>
                  <p:cNvSpPr/>
                  <p:nvPr/>
                </p:nvSpPr>
                <p:spPr bwMode="auto">
                  <a:xfrm>
                    <a:off x="8203323" y="650979"/>
                    <a:ext cx="2250927" cy="1371600"/>
                  </a:xfrm>
                  <a:prstGeom prst="rect">
                    <a:avLst/>
                  </a:prstGeom>
                  <a:solidFill>
                    <a:srgbClr val="0072C6"/>
                  </a:solidFill>
                  <a:ln w="6350" cap="flat" cmpd="sng" algn="ctr">
                    <a:noFill/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txBody>
                  <a:bodyPr lIns="179285" tIns="143428" rIns="179285" bIns="143428"/>
                  <a:lstStyle/>
                  <a:p>
                    <a:pPr marL="0" marR="0" lvl="0" indent="0" algn="ctr" defTabSz="895923" rtl="0" eaLnBrk="1" fontAlgn="base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76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76250">
                              <a:srgbClr val="FFFFFF"/>
                            </a:gs>
                            <a:gs pos="31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latin typeface="Segoe UI Semibold" panose="020B0702040204020203" pitchFamily="34" charset="0"/>
                        <a:ea typeface="Segoe UI" pitchFamily="34" charset="0"/>
                        <a:cs typeface="Segoe UI Semibold" panose="020B0702040204020203" pitchFamily="34" charset="0"/>
                      </a:rPr>
                      <a:t>Developer services</a:t>
                    </a:r>
                  </a:p>
                </p:txBody>
              </p:sp>
              <p:grpSp>
                <p:nvGrpSpPr>
                  <p:cNvPr id="352" name="Group 351"/>
                  <p:cNvGrpSpPr/>
                  <p:nvPr/>
                </p:nvGrpSpPr>
                <p:grpSpPr>
                  <a:xfrm>
                    <a:off x="8316462" y="1050815"/>
                    <a:ext cx="1048050" cy="290595"/>
                    <a:chOff x="8316462" y="1050815"/>
                    <a:chExt cx="1048050" cy="290595"/>
                  </a:xfrm>
                </p:grpSpPr>
                <p:sp>
                  <p:nvSpPr>
                    <p:cNvPr id="362" name="TextBox 361"/>
                    <p:cNvSpPr txBox="1"/>
                    <p:nvPr/>
                  </p:nvSpPr>
                  <p:spPr bwMode="auto">
                    <a:xfrm>
                      <a:off x="8694587" y="1065786"/>
                      <a:ext cx="669925" cy="2508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Visual 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Studio</a:t>
                      </a:r>
                    </a:p>
                  </p:txBody>
                </p:sp>
                <p:pic>
                  <p:nvPicPr>
                    <p:cNvPr id="363" name="Picture 167" descr="Visual Studio Online.png"/>
                    <p:cNvPicPr>
                      <a:picLocks noChangeAspect="1"/>
                    </p:cNvPicPr>
                    <p:nvPr/>
                  </p:nvPicPr>
                  <p:blipFill>
                    <a:blip r:embed="rId37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8316462" y="1050815"/>
                      <a:ext cx="290580" cy="29059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53" name="Group 352"/>
                  <p:cNvGrpSpPr/>
                  <p:nvPr/>
                </p:nvGrpSpPr>
                <p:grpSpPr>
                  <a:xfrm>
                    <a:off x="9413978" y="1606382"/>
                    <a:ext cx="957567" cy="312845"/>
                    <a:chOff x="9413978" y="1606382"/>
                    <a:chExt cx="957567" cy="312845"/>
                  </a:xfrm>
                </p:grpSpPr>
                <p:sp>
                  <p:nvSpPr>
                    <p:cNvPr id="360" name="TextBox 359"/>
                    <p:cNvSpPr txBox="1"/>
                    <p:nvPr/>
                  </p:nvSpPr>
                  <p:spPr bwMode="auto">
                    <a:xfrm>
                      <a:off x="9712733" y="1617602"/>
                      <a:ext cx="658812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Application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Insights</a:t>
                      </a:r>
                    </a:p>
                  </p:txBody>
                </p:sp>
                <p:pic>
                  <p:nvPicPr>
                    <p:cNvPr id="361" name="Picture 169" descr="Application Insights.png"/>
                    <p:cNvPicPr>
                      <a:picLocks noChangeAspect="1"/>
                    </p:cNvPicPr>
                    <p:nvPr/>
                  </p:nvPicPr>
                  <p:blipFill>
                    <a:blip r:embed="rId38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9413978" y="1606382"/>
                      <a:ext cx="292365" cy="29238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54" name="Group 353"/>
                  <p:cNvGrpSpPr/>
                  <p:nvPr/>
                </p:nvGrpSpPr>
                <p:grpSpPr>
                  <a:xfrm>
                    <a:off x="9408787" y="1025699"/>
                    <a:ext cx="875200" cy="302765"/>
                    <a:chOff x="9408787" y="1025699"/>
                    <a:chExt cx="875200" cy="302765"/>
                  </a:xfrm>
                </p:grpSpPr>
                <p:pic>
                  <p:nvPicPr>
                    <p:cNvPr id="358" name="Picture 272"/>
                    <p:cNvPicPr>
                      <a:picLocks noChangeAspect="1"/>
                    </p:cNvPicPr>
                    <p:nvPr/>
                  </p:nvPicPr>
                  <p:blipFill>
                    <a:blip r:embed="rId39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9408787" y="1025699"/>
                      <a:ext cx="302749" cy="3027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sp>
                  <p:nvSpPr>
                    <p:cNvPr id="359" name="TextBox 358"/>
                    <p:cNvSpPr txBox="1"/>
                    <p:nvPr/>
                  </p:nvSpPr>
                  <p:spPr bwMode="auto">
                    <a:xfrm>
                      <a:off x="9742651" y="1059753"/>
                      <a:ext cx="541336" cy="24923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Azure SDK</a:t>
                      </a:r>
                    </a:p>
                  </p:txBody>
                </p:sp>
              </p:grpSp>
              <p:grpSp>
                <p:nvGrpSpPr>
                  <p:cNvPr id="355" name="Group 354"/>
                  <p:cNvGrpSpPr/>
                  <p:nvPr/>
                </p:nvGrpSpPr>
                <p:grpSpPr>
                  <a:xfrm>
                    <a:off x="8316496" y="1621631"/>
                    <a:ext cx="1048016" cy="280129"/>
                    <a:chOff x="8316496" y="1621631"/>
                    <a:chExt cx="1048016" cy="280129"/>
                  </a:xfrm>
                </p:grpSpPr>
                <p:sp>
                  <p:nvSpPr>
                    <p:cNvPr id="356" name="TextBox 355"/>
                    <p:cNvSpPr txBox="1"/>
                    <p:nvPr/>
                  </p:nvSpPr>
                  <p:spPr bwMode="auto">
                    <a:xfrm>
                      <a:off x="8704112" y="1650936"/>
                      <a:ext cx="660400" cy="25082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Team 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Project</a:t>
                      </a:r>
                    </a:p>
                  </p:txBody>
                </p:sp>
                <p:sp>
                  <p:nvSpPr>
                    <p:cNvPr id="357" name="Freeform 356"/>
                    <p:cNvSpPr/>
                    <p:nvPr/>
                  </p:nvSpPr>
                  <p:spPr bwMode="auto">
                    <a:xfrm>
                      <a:off x="8316496" y="1621631"/>
                      <a:ext cx="290512" cy="249237"/>
                    </a:xfrm>
                    <a:custGeom>
                      <a:avLst/>
                      <a:gdLst>
                        <a:gd name="connsiteX0" fmla="*/ 20235 w 769143"/>
                        <a:gd name="connsiteY0" fmla="*/ 443405 h 659607"/>
                        <a:gd name="connsiteX1" fmla="*/ 84659 w 769143"/>
                        <a:gd name="connsiteY1" fmla="*/ 443405 h 659607"/>
                        <a:gd name="connsiteX2" fmla="*/ 133712 w 769143"/>
                        <a:gd name="connsiteY2" fmla="*/ 527981 h 659607"/>
                        <a:gd name="connsiteX3" fmla="*/ 182766 w 769143"/>
                        <a:gd name="connsiteY3" fmla="*/ 443405 h 659607"/>
                        <a:gd name="connsiteX4" fmla="*/ 251228 w 769143"/>
                        <a:gd name="connsiteY4" fmla="*/ 443405 h 659607"/>
                        <a:gd name="connsiteX5" fmla="*/ 271462 w 769143"/>
                        <a:gd name="connsiteY5" fmla="*/ 463640 h 659607"/>
                        <a:gd name="connsiteX6" fmla="*/ 271462 w 769143"/>
                        <a:gd name="connsiteY6" fmla="*/ 634610 h 659607"/>
                        <a:gd name="connsiteX7" fmla="*/ 251228 w 769143"/>
                        <a:gd name="connsiteY7" fmla="*/ 654845 h 659607"/>
                        <a:gd name="connsiteX8" fmla="*/ 20235 w 769143"/>
                        <a:gd name="connsiteY8" fmla="*/ 654845 h 659607"/>
                        <a:gd name="connsiteX9" fmla="*/ 0 w 769143"/>
                        <a:gd name="connsiteY9" fmla="*/ 634610 h 659607"/>
                        <a:gd name="connsiteX10" fmla="*/ 0 w 769143"/>
                        <a:gd name="connsiteY10" fmla="*/ 463640 h 659607"/>
                        <a:gd name="connsiteX11" fmla="*/ 20235 w 769143"/>
                        <a:gd name="connsiteY11" fmla="*/ 443405 h 659607"/>
                        <a:gd name="connsiteX12" fmla="*/ 330596 w 769143"/>
                        <a:gd name="connsiteY12" fmla="*/ 290513 h 659607"/>
                        <a:gd name="connsiteX13" fmla="*/ 443055 w 769143"/>
                        <a:gd name="connsiteY13" fmla="*/ 290513 h 659607"/>
                        <a:gd name="connsiteX14" fmla="*/ 528684 w 769143"/>
                        <a:gd name="connsiteY14" fmla="*/ 438150 h 659607"/>
                        <a:gd name="connsiteX15" fmla="*/ 614314 w 769143"/>
                        <a:gd name="connsiteY15" fmla="*/ 290513 h 659607"/>
                        <a:gd name="connsiteX16" fmla="*/ 733821 w 769143"/>
                        <a:gd name="connsiteY16" fmla="*/ 290513 h 659607"/>
                        <a:gd name="connsiteX17" fmla="*/ 769143 w 769143"/>
                        <a:gd name="connsiteY17" fmla="*/ 325835 h 659607"/>
                        <a:gd name="connsiteX18" fmla="*/ 769143 w 769143"/>
                        <a:gd name="connsiteY18" fmla="*/ 624285 h 659607"/>
                        <a:gd name="connsiteX19" fmla="*/ 733821 w 769143"/>
                        <a:gd name="connsiteY19" fmla="*/ 659607 h 659607"/>
                        <a:gd name="connsiteX20" fmla="*/ 330596 w 769143"/>
                        <a:gd name="connsiteY20" fmla="*/ 659607 h 659607"/>
                        <a:gd name="connsiteX21" fmla="*/ 295274 w 769143"/>
                        <a:gd name="connsiteY21" fmla="*/ 624285 h 659607"/>
                        <a:gd name="connsiteX22" fmla="*/ 295274 w 769143"/>
                        <a:gd name="connsiteY22" fmla="*/ 325835 h 659607"/>
                        <a:gd name="connsiteX23" fmla="*/ 330596 w 769143"/>
                        <a:gd name="connsiteY23" fmla="*/ 290513 h 659607"/>
                        <a:gd name="connsiteX24" fmla="*/ 134367 w 769143"/>
                        <a:gd name="connsiteY24" fmla="*/ 276981 h 659607"/>
                        <a:gd name="connsiteX25" fmla="*/ 211441 w 769143"/>
                        <a:gd name="connsiteY25" fmla="*/ 354055 h 659607"/>
                        <a:gd name="connsiteX26" fmla="*/ 134367 w 769143"/>
                        <a:gd name="connsiteY26" fmla="*/ 431128 h 659607"/>
                        <a:gd name="connsiteX27" fmla="*/ 57293 w 769143"/>
                        <a:gd name="connsiteY27" fmla="*/ 354055 h 659607"/>
                        <a:gd name="connsiteX28" fmla="*/ 134367 w 769143"/>
                        <a:gd name="connsiteY28" fmla="*/ 276981 h 659607"/>
                        <a:gd name="connsiteX29" fmla="*/ 529827 w 769143"/>
                        <a:gd name="connsiteY29" fmla="*/ 0 h 659607"/>
                        <a:gd name="connsiteX30" fmla="*/ 664368 w 769143"/>
                        <a:gd name="connsiteY30" fmla="*/ 134541 h 659607"/>
                        <a:gd name="connsiteX31" fmla="*/ 529827 w 769143"/>
                        <a:gd name="connsiteY31" fmla="*/ 269082 h 659607"/>
                        <a:gd name="connsiteX32" fmla="*/ 395286 w 769143"/>
                        <a:gd name="connsiteY32" fmla="*/ 134541 h 659607"/>
                        <a:gd name="connsiteX33" fmla="*/ 529827 w 769143"/>
                        <a:gd name="connsiteY33" fmla="*/ 0 h 6596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</a:cxnLst>
                      <a:rect l="l" t="t" r="r" b="b"/>
                      <a:pathLst>
                        <a:path w="769143" h="659607">
                          <a:moveTo>
                            <a:pt x="20235" y="443405"/>
                          </a:moveTo>
                          <a:lnTo>
                            <a:pt x="84659" y="443405"/>
                          </a:lnTo>
                          <a:lnTo>
                            <a:pt x="133712" y="527981"/>
                          </a:lnTo>
                          <a:lnTo>
                            <a:pt x="182766" y="443405"/>
                          </a:lnTo>
                          <a:lnTo>
                            <a:pt x="251228" y="443405"/>
                          </a:lnTo>
                          <a:cubicBezTo>
                            <a:pt x="262403" y="443405"/>
                            <a:pt x="271462" y="452464"/>
                            <a:pt x="271462" y="463640"/>
                          </a:cubicBezTo>
                          <a:lnTo>
                            <a:pt x="271462" y="634610"/>
                          </a:lnTo>
                          <a:cubicBezTo>
                            <a:pt x="271462" y="645786"/>
                            <a:pt x="262403" y="654845"/>
                            <a:pt x="251228" y="654845"/>
                          </a:cubicBezTo>
                          <a:lnTo>
                            <a:pt x="20235" y="654845"/>
                          </a:lnTo>
                          <a:cubicBezTo>
                            <a:pt x="9060" y="654845"/>
                            <a:pt x="0" y="645786"/>
                            <a:pt x="0" y="634610"/>
                          </a:cubicBezTo>
                          <a:lnTo>
                            <a:pt x="0" y="463640"/>
                          </a:lnTo>
                          <a:cubicBezTo>
                            <a:pt x="0" y="452464"/>
                            <a:pt x="9060" y="443405"/>
                            <a:pt x="20235" y="443405"/>
                          </a:cubicBezTo>
                          <a:close/>
                          <a:moveTo>
                            <a:pt x="330596" y="290513"/>
                          </a:moveTo>
                          <a:lnTo>
                            <a:pt x="443055" y="290513"/>
                          </a:lnTo>
                          <a:lnTo>
                            <a:pt x="528684" y="438150"/>
                          </a:lnTo>
                          <a:lnTo>
                            <a:pt x="614314" y="290513"/>
                          </a:lnTo>
                          <a:lnTo>
                            <a:pt x="733821" y="290513"/>
                          </a:lnTo>
                          <a:cubicBezTo>
                            <a:pt x="753329" y="290513"/>
                            <a:pt x="769143" y="306327"/>
                            <a:pt x="769143" y="325835"/>
                          </a:cubicBezTo>
                          <a:lnTo>
                            <a:pt x="769143" y="624285"/>
                          </a:lnTo>
                          <a:cubicBezTo>
                            <a:pt x="769143" y="643793"/>
                            <a:pt x="753329" y="659607"/>
                            <a:pt x="733821" y="659607"/>
                          </a:cubicBezTo>
                          <a:lnTo>
                            <a:pt x="330596" y="659607"/>
                          </a:lnTo>
                          <a:cubicBezTo>
                            <a:pt x="311088" y="659607"/>
                            <a:pt x="295274" y="643793"/>
                            <a:pt x="295274" y="624285"/>
                          </a:cubicBezTo>
                          <a:lnTo>
                            <a:pt x="295274" y="325835"/>
                          </a:lnTo>
                          <a:cubicBezTo>
                            <a:pt x="295274" y="306327"/>
                            <a:pt x="311088" y="290513"/>
                            <a:pt x="330596" y="290513"/>
                          </a:cubicBezTo>
                          <a:close/>
                          <a:moveTo>
                            <a:pt x="134367" y="276981"/>
                          </a:moveTo>
                          <a:cubicBezTo>
                            <a:pt x="176934" y="276981"/>
                            <a:pt x="211441" y="311488"/>
                            <a:pt x="211441" y="354055"/>
                          </a:cubicBezTo>
                          <a:cubicBezTo>
                            <a:pt x="211441" y="396621"/>
                            <a:pt x="176934" y="431128"/>
                            <a:pt x="134367" y="431128"/>
                          </a:cubicBezTo>
                          <a:cubicBezTo>
                            <a:pt x="91800" y="431128"/>
                            <a:pt x="57293" y="396621"/>
                            <a:pt x="57293" y="354055"/>
                          </a:cubicBezTo>
                          <a:cubicBezTo>
                            <a:pt x="57293" y="311488"/>
                            <a:pt x="91800" y="276981"/>
                            <a:pt x="134367" y="276981"/>
                          </a:cubicBezTo>
                          <a:close/>
                          <a:moveTo>
                            <a:pt x="529827" y="0"/>
                          </a:moveTo>
                          <a:cubicBezTo>
                            <a:pt x="604132" y="0"/>
                            <a:pt x="664368" y="60236"/>
                            <a:pt x="664368" y="134541"/>
                          </a:cubicBezTo>
                          <a:cubicBezTo>
                            <a:pt x="664368" y="208846"/>
                            <a:pt x="604132" y="269082"/>
                            <a:pt x="529827" y="269082"/>
                          </a:cubicBezTo>
                          <a:cubicBezTo>
                            <a:pt x="455522" y="269082"/>
                            <a:pt x="395286" y="208846"/>
                            <a:pt x="395286" y="134541"/>
                          </a:cubicBezTo>
                          <a:cubicBezTo>
                            <a:pt x="395286" y="60236"/>
                            <a:pt x="455522" y="0"/>
                            <a:pt x="529827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4" name="Group 3"/>
              <p:cNvGrpSpPr/>
              <p:nvPr userDrawn="1"/>
            </p:nvGrpSpPr>
            <p:grpSpPr>
              <a:xfrm>
                <a:off x="249566" y="543029"/>
                <a:ext cx="1720893" cy="3795291"/>
                <a:chOff x="249566" y="543029"/>
                <a:chExt cx="1720893" cy="3795291"/>
              </a:xfrm>
            </p:grpSpPr>
            <p:sp>
              <p:nvSpPr>
                <p:cNvPr id="319" name="Rectangle 318"/>
                <p:cNvSpPr/>
                <p:nvPr/>
              </p:nvSpPr>
              <p:spPr bwMode="auto">
                <a:xfrm>
                  <a:off x="249566" y="543029"/>
                  <a:ext cx="1720893" cy="3795291"/>
                </a:xfrm>
                <a:prstGeom prst="rect">
                  <a:avLst/>
                </a:prstGeom>
                <a:solidFill>
                  <a:srgbClr val="1B3C72"/>
                </a:solidFill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265176" tIns="143428" rIns="179285" bIns="143428"/>
                <a:lstStyle/>
                <a:p>
                  <a:pPr marL="0" marR="0" lvl="0" indent="0" algn="ctr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72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76250">
                            <a:srgbClr val="FFFFFF"/>
                          </a:gs>
                          <a:gs pos="31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 Semibold" panose="020B0702040204020203" pitchFamily="34" charset="0"/>
                      <a:ea typeface="Segoe UI" pitchFamily="34" charset="0"/>
                      <a:cs typeface="Segoe UI Semibold" panose="020B0702040204020203" pitchFamily="34" charset="0"/>
                    </a:rPr>
                    <a:t>Security and Management</a:t>
                  </a:r>
                </a:p>
              </p:txBody>
            </p:sp>
            <p:grpSp>
              <p:nvGrpSpPr>
                <p:cNvPr id="3" name="Group 2"/>
                <p:cNvGrpSpPr/>
                <p:nvPr/>
              </p:nvGrpSpPr>
              <p:grpSpPr>
                <a:xfrm>
                  <a:off x="365563" y="1115018"/>
                  <a:ext cx="1458716" cy="3120525"/>
                  <a:chOff x="419554" y="1199688"/>
                  <a:chExt cx="1458716" cy="3120525"/>
                </a:xfrm>
              </p:grpSpPr>
              <p:grpSp>
                <p:nvGrpSpPr>
                  <p:cNvPr id="321" name="Group 320"/>
                  <p:cNvGrpSpPr/>
                  <p:nvPr/>
                </p:nvGrpSpPr>
                <p:grpSpPr>
                  <a:xfrm>
                    <a:off x="442574" y="1656149"/>
                    <a:ext cx="1027708" cy="303213"/>
                    <a:chOff x="368069" y="1313314"/>
                    <a:chExt cx="1027708" cy="303213"/>
                  </a:xfrm>
                </p:grpSpPr>
                <p:sp>
                  <p:nvSpPr>
                    <p:cNvPr id="340" name="TextBox 339"/>
                    <p:cNvSpPr txBox="1"/>
                    <p:nvPr/>
                  </p:nvSpPr>
                  <p:spPr bwMode="auto">
                    <a:xfrm>
                      <a:off x="736963" y="1314902"/>
                      <a:ext cx="658814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Active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Directory</a:t>
                      </a:r>
                    </a:p>
                  </p:txBody>
                </p:sp>
                <p:pic>
                  <p:nvPicPr>
                    <p:cNvPr id="341" name="Picture 193" descr="Azure Active Directory.png"/>
                    <p:cNvPicPr>
                      <a:picLocks noChangeAspect="1"/>
                    </p:cNvPicPr>
                    <p:nvPr/>
                  </p:nvPicPr>
                  <p:blipFill>
                    <a:blip r:embed="rId40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68069" y="1313314"/>
                      <a:ext cx="298175" cy="29887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22" name="Group 321"/>
                  <p:cNvGrpSpPr/>
                  <p:nvPr/>
                </p:nvGrpSpPr>
                <p:grpSpPr>
                  <a:xfrm>
                    <a:off x="466215" y="2129907"/>
                    <a:ext cx="1004066" cy="301625"/>
                    <a:chOff x="391710" y="1847920"/>
                    <a:chExt cx="1004066" cy="301625"/>
                  </a:xfrm>
                </p:grpSpPr>
                <p:sp>
                  <p:nvSpPr>
                    <p:cNvPr id="338" name="TextBox 337"/>
                    <p:cNvSpPr txBox="1"/>
                    <p:nvPr/>
                  </p:nvSpPr>
                  <p:spPr bwMode="auto">
                    <a:xfrm>
                      <a:off x="736963" y="1847920"/>
                      <a:ext cx="658813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Multi-factor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Authentication</a:t>
                      </a:r>
                    </a:p>
                  </p:txBody>
                </p:sp>
                <p:pic>
                  <p:nvPicPr>
                    <p:cNvPr id="339" name="Picture 195" descr="Multi-Factor Authentication.png"/>
                    <p:cNvPicPr>
                      <a:picLocks noChangeAspect="1"/>
                    </p:cNvPicPr>
                    <p:nvPr/>
                  </p:nvPicPr>
                  <p:blipFill>
                    <a:blip r:embed="rId41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91710" y="1854270"/>
                      <a:ext cx="288064" cy="28813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23" name="Group 322"/>
                  <p:cNvGrpSpPr/>
                  <p:nvPr/>
                </p:nvGrpSpPr>
                <p:grpSpPr>
                  <a:xfrm>
                    <a:off x="442574" y="2602077"/>
                    <a:ext cx="1027706" cy="301625"/>
                    <a:chOff x="368069" y="2341251"/>
                    <a:chExt cx="1027706" cy="301625"/>
                  </a:xfrm>
                </p:grpSpPr>
                <p:sp>
                  <p:nvSpPr>
                    <p:cNvPr id="336" name="TextBox 335"/>
                    <p:cNvSpPr txBox="1"/>
                    <p:nvPr/>
                  </p:nvSpPr>
                  <p:spPr bwMode="auto">
                    <a:xfrm>
                      <a:off x="736963" y="2341251"/>
                      <a:ext cx="658812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Automation</a:t>
                      </a:r>
                    </a:p>
                  </p:txBody>
                </p:sp>
                <p:pic>
                  <p:nvPicPr>
                    <p:cNvPr id="337" name="Picture 198" descr="Azure automation.png"/>
                    <p:cNvPicPr>
                      <a:picLocks noChangeAspect="1"/>
                    </p:cNvPicPr>
                    <p:nvPr/>
                  </p:nvPicPr>
                  <p:blipFill>
                    <a:blip r:embed="rId42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68069" y="2347601"/>
                      <a:ext cx="289482" cy="29046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24" name="Group 323"/>
                  <p:cNvGrpSpPr/>
                  <p:nvPr/>
                </p:nvGrpSpPr>
                <p:grpSpPr>
                  <a:xfrm>
                    <a:off x="442574" y="1199688"/>
                    <a:ext cx="1027707" cy="285916"/>
                    <a:chOff x="368069" y="762503"/>
                    <a:chExt cx="1027707" cy="285916"/>
                  </a:xfrm>
                </p:grpSpPr>
                <p:sp>
                  <p:nvSpPr>
                    <p:cNvPr id="334" name="TextBox 333"/>
                    <p:cNvSpPr txBox="1"/>
                    <p:nvPr/>
                  </p:nvSpPr>
                  <p:spPr bwMode="auto">
                    <a:xfrm>
                      <a:off x="736963" y="789031"/>
                      <a:ext cx="658813" cy="23286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/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Portal</a:t>
                      </a:r>
                    </a:p>
                  </p:txBody>
                </p:sp>
                <p:pic>
                  <p:nvPicPr>
                    <p:cNvPr id="335" name="Picture 200" descr="Azure subscription.png"/>
                    <p:cNvPicPr>
                      <a:picLocks noChangeAspect="1"/>
                    </p:cNvPicPr>
                    <p:nvPr/>
                  </p:nvPicPr>
                  <p:blipFill>
                    <a:blip r:embed="rId43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68069" y="762503"/>
                      <a:ext cx="286234" cy="28591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25" name="Group 324"/>
                  <p:cNvGrpSpPr/>
                  <p:nvPr/>
                </p:nvGrpSpPr>
                <p:grpSpPr>
                  <a:xfrm>
                    <a:off x="442574" y="3074247"/>
                    <a:ext cx="1027707" cy="301625"/>
                    <a:chOff x="368069" y="2835216"/>
                    <a:chExt cx="1027707" cy="301625"/>
                  </a:xfrm>
                </p:grpSpPr>
                <p:sp>
                  <p:nvSpPr>
                    <p:cNvPr id="332" name="TextBox 331"/>
                    <p:cNvSpPr txBox="1"/>
                    <p:nvPr/>
                  </p:nvSpPr>
                  <p:spPr bwMode="auto">
                    <a:xfrm>
                      <a:off x="736963" y="2835216"/>
                      <a:ext cx="658813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Key Vault</a:t>
                      </a:r>
                    </a:p>
                  </p:txBody>
                </p:sp>
                <p:pic>
                  <p:nvPicPr>
                    <p:cNvPr id="333" name="Picture 204" descr="AzureKeyVault_icon_white.png"/>
                    <p:cNvPicPr>
                      <a:picLocks noChangeAspect="1"/>
                    </p:cNvPicPr>
                    <p:nvPr/>
                  </p:nvPicPr>
                  <p:blipFill>
                    <a:blip r:embed="rId44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68069" y="2835216"/>
                      <a:ext cx="266988" cy="29664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26" name="Group 325"/>
                  <p:cNvGrpSpPr/>
                  <p:nvPr/>
                </p:nvGrpSpPr>
                <p:grpSpPr>
                  <a:xfrm>
                    <a:off x="419554" y="3546417"/>
                    <a:ext cx="1458716" cy="301625"/>
                    <a:chOff x="345049" y="3328988"/>
                    <a:chExt cx="1458716" cy="301625"/>
                  </a:xfrm>
                </p:grpSpPr>
                <p:sp>
                  <p:nvSpPr>
                    <p:cNvPr id="330" name="TextBox 329"/>
                    <p:cNvSpPr txBox="1"/>
                    <p:nvPr/>
                  </p:nvSpPr>
                  <p:spPr bwMode="auto">
                    <a:xfrm>
                      <a:off x="736963" y="3328988"/>
                      <a:ext cx="1066802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Store/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Marketplace</a:t>
                      </a:r>
                    </a:p>
                  </p:txBody>
                </p:sp>
                <p:pic>
                  <p:nvPicPr>
                    <p:cNvPr id="331" name="Picture 230" descr="Azure Marketplace.png"/>
                    <p:cNvPicPr>
                      <a:picLocks noChangeAspect="1"/>
                    </p:cNvPicPr>
                    <p:nvPr/>
                  </p:nvPicPr>
                  <p:blipFill>
                    <a:blip r:embed="rId45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45049" y="3338513"/>
                      <a:ext cx="291101" cy="29151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27" name="Group 326"/>
                  <p:cNvGrpSpPr/>
                  <p:nvPr/>
                </p:nvGrpSpPr>
                <p:grpSpPr>
                  <a:xfrm>
                    <a:off x="442574" y="4018588"/>
                    <a:ext cx="1029294" cy="301625"/>
                    <a:chOff x="368069" y="3867931"/>
                    <a:chExt cx="1029294" cy="301625"/>
                  </a:xfrm>
                </p:grpSpPr>
                <p:pic>
                  <p:nvPicPr>
                    <p:cNvPr id="328" name="Picture 412"/>
                    <p:cNvPicPr>
                      <a:picLocks noChangeAspect="1"/>
                    </p:cNvPicPr>
                    <p:nvPr/>
                  </p:nvPicPr>
                  <p:blipFill>
                    <a:blip r:embed="rId46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68069" y="3891744"/>
                      <a:ext cx="252343" cy="25228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sp>
                  <p:nvSpPr>
                    <p:cNvPr id="329" name="TextBox 328"/>
                    <p:cNvSpPr txBox="1"/>
                    <p:nvPr/>
                  </p:nvSpPr>
                  <p:spPr bwMode="auto">
                    <a:xfrm>
                      <a:off x="736963" y="3867931"/>
                      <a:ext cx="660400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VM Image Gallery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and VM Depot</a:t>
                      </a:r>
                    </a:p>
                  </p:txBody>
                </p:sp>
              </p:grpSp>
            </p:grpSp>
          </p:grpSp>
          <p:grpSp>
            <p:nvGrpSpPr>
              <p:cNvPr id="13" name="Group 12"/>
              <p:cNvGrpSpPr/>
              <p:nvPr userDrawn="1"/>
            </p:nvGrpSpPr>
            <p:grpSpPr>
              <a:xfrm>
                <a:off x="10572607" y="543029"/>
                <a:ext cx="1619393" cy="3786173"/>
                <a:chOff x="10572607" y="543029"/>
                <a:chExt cx="1619393" cy="3786173"/>
              </a:xfrm>
            </p:grpSpPr>
            <p:sp>
              <p:nvSpPr>
                <p:cNvPr id="288" name="Rectangle 287"/>
                <p:cNvSpPr/>
                <p:nvPr/>
              </p:nvSpPr>
              <p:spPr bwMode="auto">
                <a:xfrm>
                  <a:off x="10572607" y="543029"/>
                  <a:ext cx="1619393" cy="3786173"/>
                </a:xfrm>
                <a:prstGeom prst="rect">
                  <a:avLst/>
                </a:prstGeom>
                <a:solidFill>
                  <a:srgbClr val="1B3C72"/>
                </a:solidFill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265176" tIns="143428" rIns="179285" bIns="143428"/>
                <a:lstStyle/>
                <a:p>
                  <a:pPr marL="0" marR="0" lvl="0" indent="0" algn="ctr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72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76250">
                            <a:srgbClr val="FFFFFF"/>
                          </a:gs>
                          <a:gs pos="31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 Semibold" panose="020B0702040204020203" pitchFamily="34" charset="0"/>
                      <a:ea typeface="Segoe UI" pitchFamily="34" charset="0"/>
                      <a:cs typeface="Segoe UI Semibold" panose="020B0702040204020203" pitchFamily="34" charset="0"/>
                    </a:rPr>
                    <a:t>Hybrid</a:t>
                  </a:r>
                </a:p>
                <a:p>
                  <a:pPr marL="0" marR="0" lvl="0" indent="0" algn="ctr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72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76250">
                            <a:srgbClr val="FFFFFF"/>
                          </a:gs>
                          <a:gs pos="31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 Semibold" panose="020B0702040204020203" pitchFamily="34" charset="0"/>
                      <a:ea typeface="Segoe UI" pitchFamily="34" charset="0"/>
                      <a:cs typeface="Segoe UI Semibold" panose="020B0702040204020203" pitchFamily="34" charset="0"/>
                    </a:rPr>
                    <a:t>Operations</a:t>
                  </a:r>
                </a:p>
              </p:txBody>
            </p:sp>
            <p:grpSp>
              <p:nvGrpSpPr>
                <p:cNvPr id="12" name="Group 11"/>
                <p:cNvGrpSpPr/>
                <p:nvPr userDrawn="1"/>
              </p:nvGrpSpPr>
              <p:grpSpPr>
                <a:xfrm>
                  <a:off x="10757536" y="1170330"/>
                  <a:ext cx="1249535" cy="2996155"/>
                  <a:chOff x="10729741" y="1170330"/>
                  <a:chExt cx="1249535" cy="2996155"/>
                </a:xfrm>
              </p:grpSpPr>
              <p:grpSp>
                <p:nvGrpSpPr>
                  <p:cNvPr id="7" name="Group 6"/>
                  <p:cNvGrpSpPr/>
                  <p:nvPr userDrawn="1"/>
                </p:nvGrpSpPr>
                <p:grpSpPr>
                  <a:xfrm>
                    <a:off x="10729741" y="2078817"/>
                    <a:ext cx="1064688" cy="300038"/>
                    <a:chOff x="10729741" y="1826583"/>
                    <a:chExt cx="1064688" cy="300038"/>
                  </a:xfrm>
                </p:grpSpPr>
                <p:sp>
                  <p:nvSpPr>
                    <p:cNvPr id="317" name="TextBox 316"/>
                    <p:cNvSpPr txBox="1"/>
                    <p:nvPr/>
                  </p:nvSpPr>
                  <p:spPr bwMode="auto">
                    <a:xfrm>
                      <a:off x="11135616" y="1826583"/>
                      <a:ext cx="658813" cy="30003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Backup</a:t>
                      </a:r>
                    </a:p>
                  </p:txBody>
                </p:sp>
                <p:pic>
                  <p:nvPicPr>
                    <p:cNvPr id="318" name="Picture 206" descr="Backup Service.png"/>
                    <p:cNvPicPr>
                      <a:picLocks noChangeAspect="1"/>
                    </p:cNvPicPr>
                    <p:nvPr/>
                  </p:nvPicPr>
                  <p:blipFill>
                    <a:blip r:embed="rId47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0729741" y="1828595"/>
                      <a:ext cx="296404" cy="29601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10" name="Group 9"/>
                  <p:cNvGrpSpPr/>
                  <p:nvPr userDrawn="1"/>
                </p:nvGrpSpPr>
                <p:grpSpPr>
                  <a:xfrm>
                    <a:off x="10735019" y="3417554"/>
                    <a:ext cx="1059409" cy="301625"/>
                    <a:chOff x="10735019" y="3369011"/>
                    <a:chExt cx="1059409" cy="301625"/>
                  </a:xfrm>
                </p:grpSpPr>
                <p:sp>
                  <p:nvSpPr>
                    <p:cNvPr id="315" name="TextBox 314"/>
                    <p:cNvSpPr txBox="1"/>
                    <p:nvPr/>
                  </p:nvSpPr>
                  <p:spPr bwMode="auto">
                    <a:xfrm>
                      <a:off x="11135616" y="3369011"/>
                      <a:ext cx="658812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Site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Recovery</a:t>
                      </a:r>
                    </a:p>
                  </p:txBody>
                </p:sp>
                <p:pic>
                  <p:nvPicPr>
                    <p:cNvPr id="316" name="Picture 210" descr="Site Recovery.png"/>
                    <p:cNvPicPr>
                      <a:picLocks noChangeAspect="1"/>
                    </p:cNvPicPr>
                    <p:nvPr/>
                  </p:nvPicPr>
                  <p:blipFill>
                    <a:blip r:embed="rId48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0735019" y="3369011"/>
                      <a:ext cx="285848" cy="28626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9" name="Group 8"/>
                  <p:cNvGrpSpPr/>
                  <p:nvPr userDrawn="1"/>
                </p:nvGrpSpPr>
                <p:grpSpPr>
                  <a:xfrm>
                    <a:off x="10734570" y="2971838"/>
                    <a:ext cx="1059859" cy="300037"/>
                    <a:chOff x="10734570" y="2856179"/>
                    <a:chExt cx="1059859" cy="300037"/>
                  </a:xfrm>
                </p:grpSpPr>
                <p:sp>
                  <p:nvSpPr>
                    <p:cNvPr id="313" name="TextBox 312"/>
                    <p:cNvSpPr txBox="1"/>
                    <p:nvPr/>
                  </p:nvSpPr>
                  <p:spPr bwMode="auto">
                    <a:xfrm>
                      <a:off x="11135616" y="2856179"/>
                      <a:ext cx="658813" cy="3000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Import/Export</a:t>
                      </a:r>
                    </a:p>
                  </p:txBody>
                </p:sp>
                <p:pic>
                  <p:nvPicPr>
                    <p:cNvPr id="314" name="Picture 212" descr="Storage (Azure).png"/>
                    <p:cNvPicPr>
                      <a:picLocks noChangeAspect="1"/>
                    </p:cNvPicPr>
                    <p:nvPr/>
                  </p:nvPicPr>
                  <p:blipFill>
                    <a:blip r:embed="rId49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0734570" y="2856179"/>
                      <a:ext cx="286746" cy="28631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5" name="Group 4"/>
                  <p:cNvGrpSpPr/>
                  <p:nvPr userDrawn="1"/>
                </p:nvGrpSpPr>
                <p:grpSpPr>
                  <a:xfrm>
                    <a:off x="10755293" y="1616047"/>
                    <a:ext cx="1223983" cy="317091"/>
                    <a:chOff x="10755293" y="1282976"/>
                    <a:chExt cx="1223983" cy="317091"/>
                  </a:xfrm>
                </p:grpSpPr>
                <p:sp>
                  <p:nvSpPr>
                    <p:cNvPr id="311" name="TextBox 310"/>
                    <p:cNvSpPr txBox="1"/>
                    <p:nvPr/>
                  </p:nvSpPr>
                  <p:spPr bwMode="auto">
                    <a:xfrm>
                      <a:off x="11135616" y="1291503"/>
                      <a:ext cx="843660" cy="30023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AD Privileged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Identity 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Management</a:t>
                      </a:r>
                    </a:p>
                  </p:txBody>
                </p:sp>
                <p:pic>
                  <p:nvPicPr>
                    <p:cNvPr id="312" name="Picture 271"/>
                    <p:cNvPicPr>
                      <a:picLocks noChangeAspect="1"/>
                    </p:cNvPicPr>
                    <p:nvPr/>
                  </p:nvPicPr>
                  <p:blipFill>
                    <a:blip r:embed="rId50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0755293" y="1282976"/>
                      <a:ext cx="245301" cy="3170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8" name="Group 7"/>
                  <p:cNvGrpSpPr/>
                  <p:nvPr userDrawn="1"/>
                </p:nvGrpSpPr>
                <p:grpSpPr>
                  <a:xfrm>
                    <a:off x="10737716" y="2524534"/>
                    <a:ext cx="1058300" cy="301625"/>
                    <a:chOff x="10737716" y="2349114"/>
                    <a:chExt cx="1058300" cy="301625"/>
                  </a:xfrm>
                </p:grpSpPr>
                <p:sp>
                  <p:nvSpPr>
                    <p:cNvPr id="309" name="TextBox 308"/>
                    <p:cNvSpPr txBox="1"/>
                    <p:nvPr/>
                  </p:nvSpPr>
                  <p:spPr bwMode="auto">
                    <a:xfrm>
                      <a:off x="11135616" y="2349114"/>
                      <a:ext cx="660400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Operational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Insights</a:t>
                      </a:r>
                    </a:p>
                  </p:txBody>
                </p:sp>
                <p:pic>
                  <p:nvPicPr>
                    <p:cNvPr id="310" name="Picture 329" descr="Operational Insights.png"/>
                    <p:cNvPicPr>
                      <a:picLocks noChangeAspect="1"/>
                    </p:cNvPicPr>
                    <p:nvPr/>
                  </p:nvPicPr>
                  <p:blipFill>
                    <a:blip r:embed="rId51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0737716" y="2349114"/>
                      <a:ext cx="280454" cy="28054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6" name="Group 5"/>
                  <p:cNvGrpSpPr/>
                  <p:nvPr userDrawn="1"/>
                </p:nvGrpSpPr>
                <p:grpSpPr>
                  <a:xfrm>
                    <a:off x="10731079" y="1170330"/>
                    <a:ext cx="1063349" cy="300038"/>
                    <a:chOff x="10731079" y="777857"/>
                    <a:chExt cx="1063349" cy="300038"/>
                  </a:xfrm>
                </p:grpSpPr>
                <p:sp>
                  <p:nvSpPr>
                    <p:cNvPr id="299" name="TextBox 298"/>
                    <p:cNvSpPr txBox="1"/>
                    <p:nvPr/>
                  </p:nvSpPr>
                  <p:spPr bwMode="auto">
                    <a:xfrm>
                      <a:off x="11135616" y="777857"/>
                      <a:ext cx="658812" cy="30003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Azure AD 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Connect Health</a:t>
                      </a:r>
                    </a:p>
                  </p:txBody>
                </p:sp>
                <p:grpSp>
                  <p:nvGrpSpPr>
                    <p:cNvPr id="300" name="Group 2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0731079" y="777857"/>
                      <a:ext cx="293729" cy="278603"/>
                      <a:chOff x="10757647" y="1125048"/>
                      <a:chExt cx="293741" cy="279390"/>
                    </a:xfrm>
                  </p:grpSpPr>
                  <p:pic>
                    <p:nvPicPr>
                      <p:cNvPr id="301" name="Picture 221" descr="Azure Active Directory.png"/>
                      <p:cNvPicPr>
                        <a:picLocks noChangeAspect="1"/>
                      </p:cNvPicPr>
                      <p:nvPr/>
                    </p:nvPicPr>
                    <p:blipFill>
                      <a:blip r:embed="rId40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7647" y="1125048"/>
                        <a:ext cx="262077" cy="2620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  <p:sp>
                    <p:nvSpPr>
                      <p:cNvPr id="302" name="Heart 301"/>
                      <p:cNvSpPr/>
                      <p:nvPr/>
                    </p:nvSpPr>
                    <p:spPr bwMode="auto">
                      <a:xfrm>
                        <a:off x="10905290" y="1274695"/>
                        <a:ext cx="146056" cy="128950"/>
                      </a:xfrm>
                      <a:prstGeom prst="heart">
                        <a:avLst/>
                      </a:prstGeom>
                      <a:solidFill>
                        <a:srgbClr val="FFFFFF"/>
                      </a:solidFill>
                      <a:ln w="12700" cap="flat" cmpd="sng" algn="ctr">
                        <a:solidFill>
                          <a:srgbClr val="005695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lIns="182880" tIns="146304" rIns="182880" bIns="146304"/>
                      <a:lstStyle/>
                      <a:p>
                        <a:pPr marL="0" marR="0" lvl="0" indent="0" algn="ctr" defTabSz="914102" rtl="0" eaLnBrk="1" fontAlgn="base" latinLnBrk="0" hangingPunct="1">
                          <a:lnSpc>
                            <a:spcPct val="9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961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egoe UI Light"/>
                          <a:ea typeface="Segoe UI" pitchFamily="34" charset="0"/>
                          <a:cs typeface="Segoe UI" pitchFamily="34" charset="0"/>
                        </a:endParaRPr>
                      </a:p>
                    </p:txBody>
                  </p:sp>
                  <p:grpSp>
                    <p:nvGrpSpPr>
                      <p:cNvPr id="303" name="Group 2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0911015" y="1312918"/>
                        <a:ext cx="107890" cy="50915"/>
                        <a:chOff x="11033154" y="1382736"/>
                        <a:chExt cx="155481" cy="72283"/>
                      </a:xfrm>
                    </p:grpSpPr>
                    <p:cxnSp>
                      <p:nvCxnSpPr>
                        <p:cNvPr id="304" name="Straight Connector 303"/>
                        <p:cNvCxnSpPr/>
                        <p:nvPr/>
                      </p:nvCxnSpPr>
                      <p:spPr>
                        <a:xfrm flipV="1">
                          <a:off x="11034055" y="1414354"/>
                          <a:ext cx="50333" cy="0"/>
                        </a:xfrm>
                        <a:prstGeom prst="line">
                          <a:avLst/>
                        </a:prstGeom>
                        <a:noFill/>
                        <a:ln w="9525" cap="flat" cmpd="sng" algn="ctr">
                          <a:solidFill>
                            <a:srgbClr val="005695"/>
                          </a:solidFill>
                          <a:prstDash val="solid"/>
                          <a:headEnd type="none"/>
                          <a:tailEnd type="none"/>
                        </a:ln>
                        <a:effectLst/>
                      </p:spPr>
                    </p:cxnSp>
                    <p:cxnSp>
                      <p:nvCxnSpPr>
                        <p:cNvPr id="305" name="Straight Connector 304"/>
                        <p:cNvCxnSpPr/>
                        <p:nvPr/>
                      </p:nvCxnSpPr>
                      <p:spPr>
                        <a:xfrm flipV="1">
                          <a:off x="11139295" y="1418875"/>
                          <a:ext cx="50333" cy="0"/>
                        </a:xfrm>
                        <a:prstGeom prst="line">
                          <a:avLst/>
                        </a:prstGeom>
                        <a:noFill/>
                        <a:ln w="9525" cap="flat" cmpd="sng" algn="ctr">
                          <a:solidFill>
                            <a:srgbClr val="005695"/>
                          </a:solidFill>
                          <a:prstDash val="solid"/>
                          <a:headEnd type="none"/>
                          <a:tailEnd type="none"/>
                        </a:ln>
                        <a:effectLst/>
                      </p:spPr>
                    </p:cxnSp>
                    <p:cxnSp>
                      <p:nvCxnSpPr>
                        <p:cNvPr id="306" name="Straight Connector 305"/>
                        <p:cNvCxnSpPr/>
                        <p:nvPr/>
                      </p:nvCxnSpPr>
                      <p:spPr>
                        <a:xfrm>
                          <a:off x="11114130" y="1382713"/>
                          <a:ext cx="0" cy="70062"/>
                        </a:xfrm>
                        <a:prstGeom prst="line">
                          <a:avLst/>
                        </a:prstGeom>
                        <a:noFill/>
                        <a:ln w="9525" cap="flat" cmpd="sng" algn="ctr">
                          <a:solidFill>
                            <a:srgbClr val="005695"/>
                          </a:solidFill>
                          <a:prstDash val="solid"/>
                          <a:headEnd type="none"/>
                          <a:tailEnd type="none"/>
                        </a:ln>
                        <a:effectLst/>
                      </p:spPr>
                    </p:cxnSp>
                    <p:cxnSp>
                      <p:nvCxnSpPr>
                        <p:cNvPr id="307" name="Straight Connector 306"/>
                        <p:cNvCxnSpPr/>
                        <p:nvPr/>
                      </p:nvCxnSpPr>
                      <p:spPr>
                        <a:xfrm flipV="1">
                          <a:off x="11082100" y="1387233"/>
                          <a:ext cx="25166" cy="27121"/>
                        </a:xfrm>
                        <a:prstGeom prst="line">
                          <a:avLst/>
                        </a:prstGeom>
                        <a:noFill/>
                        <a:ln w="9525" cap="flat" cmpd="sng" algn="ctr">
                          <a:solidFill>
                            <a:srgbClr val="005695"/>
                          </a:solidFill>
                          <a:prstDash val="solid"/>
                          <a:headEnd type="none"/>
                          <a:tailEnd type="none"/>
                        </a:ln>
                        <a:effectLst/>
                      </p:spPr>
                    </p:cxnSp>
                    <p:cxnSp>
                      <p:nvCxnSpPr>
                        <p:cNvPr id="308" name="Straight Connector 307"/>
                        <p:cNvCxnSpPr/>
                        <p:nvPr/>
                      </p:nvCxnSpPr>
                      <p:spPr>
                        <a:xfrm flipV="1">
                          <a:off x="11107266" y="1418875"/>
                          <a:ext cx="34318" cy="36161"/>
                        </a:xfrm>
                        <a:prstGeom prst="line">
                          <a:avLst/>
                        </a:prstGeom>
                        <a:noFill/>
                        <a:ln w="9525" cap="flat" cmpd="sng" algn="ctr">
                          <a:solidFill>
                            <a:srgbClr val="005695"/>
                          </a:solidFill>
                          <a:prstDash val="solid"/>
                          <a:headEnd type="none"/>
                          <a:tailEnd type="none"/>
                        </a:ln>
                        <a:effectLst/>
                      </p:spPr>
                    </p:cxnSp>
                  </p:grpSp>
                </p:grpSp>
              </p:grpSp>
              <p:grpSp>
                <p:nvGrpSpPr>
                  <p:cNvPr id="11" name="Group 10"/>
                  <p:cNvGrpSpPr/>
                  <p:nvPr userDrawn="1"/>
                </p:nvGrpSpPr>
                <p:grpSpPr>
                  <a:xfrm>
                    <a:off x="10734275" y="3864860"/>
                    <a:ext cx="1060154" cy="301625"/>
                    <a:chOff x="10734275" y="3881794"/>
                    <a:chExt cx="1060154" cy="301625"/>
                  </a:xfrm>
                </p:grpSpPr>
                <p:sp>
                  <p:nvSpPr>
                    <p:cNvPr id="297" name="TextBox 296"/>
                    <p:cNvSpPr txBox="1"/>
                    <p:nvPr/>
                  </p:nvSpPr>
                  <p:spPr>
                    <a:xfrm>
                      <a:off x="11135616" y="3881794"/>
                      <a:ext cx="658813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 err="1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StorSimple</a:t>
                      </a:r>
                      <a:endParaRPr kumimoji="0" lang="en-US" sz="980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76250">
                              <a:srgbClr val="FFFFFF"/>
                            </a:gs>
                            <a:gs pos="31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latin typeface="Segoe UI"/>
                        <a:ea typeface="Arial Unicode MS" panose="020B0604020202020204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pic>
                  <p:nvPicPr>
                    <p:cNvPr id="298" name="Picture 208" descr="StorSimple.png"/>
                    <p:cNvPicPr>
                      <a:picLocks noChangeAspect="1"/>
                    </p:cNvPicPr>
                    <p:nvPr/>
                  </p:nvPicPr>
                  <p:blipFill>
                    <a:blip r:embed="rId52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0734275" y="3881794"/>
                      <a:ext cx="287337" cy="2873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</p:grpSp>
          </p:grpSp>
        </p:grpSp>
        <p:sp>
          <p:nvSpPr>
            <p:cNvPr id="265" name="Rectangle 264"/>
            <p:cNvSpPr/>
            <p:nvPr/>
          </p:nvSpPr>
          <p:spPr bwMode="auto">
            <a:xfrm>
              <a:off x="-102722" y="5682116"/>
              <a:ext cx="12641920" cy="1282663"/>
            </a:xfrm>
            <a:prstGeom prst="rect">
              <a:avLst/>
            </a:prstGeom>
            <a:solidFill>
              <a:srgbClr val="002846"/>
            </a:solidFill>
            <a:ln w="635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lIns="179285" tIns="91440" rIns="179285" bIns="143428"/>
            <a:lstStyle/>
            <a:p>
              <a:pPr marL="0" marR="0" lvl="0" indent="0" algn="ctr" defTabSz="895923" rtl="0" eaLnBrk="1" fontAlgn="base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72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76250">
                        <a:srgbClr val="FFFFFF"/>
                      </a:gs>
                      <a:gs pos="31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Segoe UI" pitchFamily="34" charset="0"/>
                  <a:cs typeface="Segoe UI Semibold" panose="020B0702040204020203" pitchFamily="34" charset="0"/>
                </a:rPr>
                <a:t>Datacenter Infrastructure (24 regions, 19 online)</a:t>
              </a:r>
            </a:p>
          </p:txBody>
        </p:sp>
        <p:grpSp>
          <p:nvGrpSpPr>
            <p:cNvPr id="266" name="Group 265"/>
            <p:cNvGrpSpPr/>
            <p:nvPr/>
          </p:nvGrpSpPr>
          <p:grpSpPr>
            <a:xfrm>
              <a:off x="-237835" y="6137034"/>
              <a:ext cx="12912145" cy="841365"/>
              <a:chOff x="-19051" y="6476517"/>
              <a:chExt cx="12493626" cy="693589"/>
            </a:xfrm>
          </p:grpSpPr>
          <p:pic>
            <p:nvPicPr>
              <p:cNvPr id="267" name="Picture 2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46258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8" name="Picture 44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28913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9" name="Picture 45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11567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0" name="Picture 46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9691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1" name="Picture 47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72345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2" name="Picture 48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55000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3" name="Picture 49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37654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4" name="Picture 50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20309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5" name="Picture 51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02963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6" name="Picture 52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85618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7" name="Picture 53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368272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8" name="Picture 54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150927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9" name="Picture 56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933581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0" name="Picture 57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716236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1" name="Picture 58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9051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2" name="Picture 59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3604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3391092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olumn white with bullet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0" y="1189176"/>
            <a:ext cx="6274973" cy="1943393"/>
          </a:xfrm>
        </p:spPr>
        <p:txBody>
          <a:bodyPr wrap="square">
            <a:spAutoFit/>
          </a:bodyPr>
          <a:lstStyle>
            <a:lvl1pPr marL="392169" indent="-392169">
              <a:spcBef>
                <a:spcPts val="1200"/>
              </a:spcBef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defRPr sz="3137">
                <a:gradFill>
                  <a:gsLst>
                    <a:gs pos="7500">
                      <a:schemeClr val="bg1"/>
                    </a:gs>
                    <a:gs pos="43000">
                      <a:schemeClr val="bg1"/>
                    </a:gs>
                  </a:gsLst>
                  <a:lin ang="5400000" scaled="0"/>
                </a:gradFill>
              </a:defRPr>
            </a:lvl1pPr>
            <a:lvl2pPr marL="672290" indent="-280121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defRPr sz="2353">
                <a:gradFill>
                  <a:gsLst>
                    <a:gs pos="7500">
                      <a:schemeClr val="bg1"/>
                    </a:gs>
                    <a:gs pos="43000">
                      <a:schemeClr val="bg1"/>
                    </a:gs>
                  </a:gsLst>
                  <a:lin ang="5400000" scaled="0"/>
                </a:gradFill>
              </a:defRPr>
            </a:lvl2pPr>
            <a:lvl3pPr marL="684740" indent="267671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tabLst/>
              <a:defRPr sz="1961">
                <a:gradFill>
                  <a:gsLst>
                    <a:gs pos="7500">
                      <a:schemeClr val="bg1"/>
                    </a:gs>
                    <a:gs pos="43000">
                      <a:schemeClr val="bg1"/>
                    </a:gs>
                  </a:gsLst>
                  <a:lin ang="5400000" scaled="0"/>
                </a:gradFill>
              </a:defRPr>
            </a:lvl3pPr>
            <a:lvl4pPr marL="952410" indent="224097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defRPr>
                <a:gradFill>
                  <a:gsLst>
                    <a:gs pos="7500">
                      <a:schemeClr val="bg1"/>
                    </a:gs>
                    <a:gs pos="43000">
                      <a:schemeClr val="bg1"/>
                    </a:gs>
                  </a:gsLst>
                  <a:lin ang="5400000" scaled="0"/>
                </a:gradFill>
              </a:defRPr>
            </a:lvl4pPr>
            <a:lvl5pPr marL="1176507" indent="-224097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tabLst/>
              <a:defRPr>
                <a:gradFill>
                  <a:gsLst>
                    <a:gs pos="7500">
                      <a:schemeClr val="bg1"/>
                    </a:gs>
                    <a:gs pos="43000">
                      <a:schemeClr val="bg1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557" y="5222104"/>
            <a:ext cx="12190443" cy="1635896"/>
          </a:xfrm>
          <a:prstGeom prst="rect">
            <a:avLst/>
          </a:prstGeom>
          <a:solidFill>
            <a:srgbClr val="89C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Freeform 99"/>
          <p:cNvSpPr>
            <a:spLocks noChangeAspect="1"/>
          </p:cNvSpPr>
          <p:nvPr userDrawn="1"/>
        </p:nvSpPr>
        <p:spPr bwMode="black">
          <a:xfrm>
            <a:off x="474670" y="5491047"/>
            <a:ext cx="564934" cy="414033"/>
          </a:xfrm>
          <a:custGeom>
            <a:avLst/>
            <a:gdLst>
              <a:gd name="T0" fmla="*/ 86 w 131"/>
              <a:gd name="T1" fmla="*/ 35 h 96"/>
              <a:gd name="T2" fmla="*/ 48 w 131"/>
              <a:gd name="T3" fmla="*/ 0 h 96"/>
              <a:gd name="T4" fmla="*/ 79 w 131"/>
              <a:gd name="T5" fmla="*/ 0 h 96"/>
              <a:gd name="T6" fmla="*/ 131 w 131"/>
              <a:gd name="T7" fmla="*/ 48 h 96"/>
              <a:gd name="T8" fmla="*/ 79 w 131"/>
              <a:gd name="T9" fmla="*/ 96 h 96"/>
              <a:gd name="T10" fmla="*/ 48 w 131"/>
              <a:gd name="T11" fmla="*/ 96 h 96"/>
              <a:gd name="T12" fmla="*/ 86 w 131"/>
              <a:gd name="T13" fmla="*/ 60 h 96"/>
              <a:gd name="T14" fmla="*/ 0 w 131"/>
              <a:gd name="T15" fmla="*/ 60 h 96"/>
              <a:gd name="T16" fmla="*/ 0 w 131"/>
              <a:gd name="T17" fmla="*/ 35 h 96"/>
              <a:gd name="T18" fmla="*/ 86 w 131"/>
              <a:gd name="T19" fmla="*/ 3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96">
                <a:moveTo>
                  <a:pt x="86" y="35"/>
                </a:moveTo>
                <a:lnTo>
                  <a:pt x="48" y="0"/>
                </a:lnTo>
                <a:lnTo>
                  <a:pt x="79" y="0"/>
                </a:lnTo>
                <a:lnTo>
                  <a:pt x="131" y="48"/>
                </a:lnTo>
                <a:lnTo>
                  <a:pt x="79" y="96"/>
                </a:lnTo>
                <a:lnTo>
                  <a:pt x="48" y="96"/>
                </a:lnTo>
                <a:lnTo>
                  <a:pt x="86" y="60"/>
                </a:lnTo>
                <a:lnTo>
                  <a:pt x="0" y="60"/>
                </a:lnTo>
                <a:lnTo>
                  <a:pt x="0" y="35"/>
                </a:lnTo>
                <a:lnTo>
                  <a:pt x="86" y="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68578" tIns="34288" rIns="68578" bIns="34288"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23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9" name="Group 8"/>
          <p:cNvGrpSpPr>
            <a:grpSpLocks/>
          </p:cNvGrpSpPr>
          <p:nvPr userDrawn="1"/>
        </p:nvGrpSpPr>
        <p:grpSpPr bwMode="auto">
          <a:xfrm flipH="1">
            <a:off x="7082691" y="1905173"/>
            <a:ext cx="4228448" cy="3343392"/>
            <a:chOff x="2348247" y="1709773"/>
            <a:chExt cx="7397345" cy="5322534"/>
          </a:xfrm>
        </p:grpSpPr>
        <p:pic>
          <p:nvPicPr>
            <p:cNvPr id="10" name="Picture 3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8247" y="1709773"/>
              <a:ext cx="3209061" cy="5322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0307" y="5211593"/>
              <a:ext cx="5615285" cy="1820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7500">
                      <a:schemeClr val="bg1"/>
                    </a:gs>
                    <a:gs pos="55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1039604" y="5403224"/>
            <a:ext cx="10883158" cy="615609"/>
          </a:xfrm>
        </p:spPr>
        <p:txBody>
          <a:bodyPr/>
          <a:lstStyle>
            <a:lvl1pPr marL="0" indent="0">
              <a:buFontTx/>
              <a:buNone/>
              <a:defRPr lang="en-US" sz="3137" kern="1200" spc="0" baseline="0" dirty="0" smtClean="0">
                <a:gradFill>
                  <a:gsLst>
                    <a:gs pos="15000">
                      <a:srgbClr val="1E1E1E"/>
                    </a:gs>
                    <a:gs pos="49000">
                      <a:srgbClr val="1E1E1E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</a:pPr>
            <a:r>
              <a:rPr lang="en-US" dirty="0"/>
              <a:t>Potential highlight or call to action goes here</a:t>
            </a:r>
          </a:p>
        </p:txBody>
      </p:sp>
    </p:spTree>
    <p:extLst>
      <p:ext uri="{BB962C8B-B14F-4D97-AF65-F5344CB8AC3E}">
        <p14:creationId xmlns:p14="http://schemas.microsoft.com/office/powerpoint/2010/main" val="1575718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olumn Blue with bulle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0" y="1189176"/>
            <a:ext cx="6274973" cy="1943393"/>
          </a:xfrm>
        </p:spPr>
        <p:txBody>
          <a:bodyPr wrap="square">
            <a:spAutoFit/>
          </a:bodyPr>
          <a:lstStyle>
            <a:lvl1pPr marL="392169" indent="-392169">
              <a:spcBef>
                <a:spcPts val="1200"/>
              </a:spcBef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defRPr sz="3137"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1pPr>
            <a:lvl2pPr marL="672290" indent="-280121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defRPr sz="2353"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2pPr>
            <a:lvl3pPr marL="684740" indent="267671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tabLst/>
              <a:defRPr sz="1961"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3pPr>
            <a:lvl4pPr marL="952410" indent="224097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defRPr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4pPr>
            <a:lvl5pPr marL="1176507" indent="-224097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tabLst/>
              <a:defRPr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557" y="5222104"/>
            <a:ext cx="12190443" cy="1635896"/>
          </a:xfrm>
          <a:prstGeom prst="rect">
            <a:avLst/>
          </a:prstGeom>
          <a:solidFill>
            <a:srgbClr val="89C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Freeform 99"/>
          <p:cNvSpPr>
            <a:spLocks noChangeAspect="1"/>
          </p:cNvSpPr>
          <p:nvPr userDrawn="1"/>
        </p:nvSpPr>
        <p:spPr bwMode="black">
          <a:xfrm>
            <a:off x="474670" y="5491047"/>
            <a:ext cx="564934" cy="414033"/>
          </a:xfrm>
          <a:custGeom>
            <a:avLst/>
            <a:gdLst>
              <a:gd name="T0" fmla="*/ 86 w 131"/>
              <a:gd name="T1" fmla="*/ 35 h 96"/>
              <a:gd name="T2" fmla="*/ 48 w 131"/>
              <a:gd name="T3" fmla="*/ 0 h 96"/>
              <a:gd name="T4" fmla="*/ 79 w 131"/>
              <a:gd name="T5" fmla="*/ 0 h 96"/>
              <a:gd name="T6" fmla="*/ 131 w 131"/>
              <a:gd name="T7" fmla="*/ 48 h 96"/>
              <a:gd name="T8" fmla="*/ 79 w 131"/>
              <a:gd name="T9" fmla="*/ 96 h 96"/>
              <a:gd name="T10" fmla="*/ 48 w 131"/>
              <a:gd name="T11" fmla="*/ 96 h 96"/>
              <a:gd name="T12" fmla="*/ 86 w 131"/>
              <a:gd name="T13" fmla="*/ 60 h 96"/>
              <a:gd name="T14" fmla="*/ 0 w 131"/>
              <a:gd name="T15" fmla="*/ 60 h 96"/>
              <a:gd name="T16" fmla="*/ 0 w 131"/>
              <a:gd name="T17" fmla="*/ 35 h 96"/>
              <a:gd name="T18" fmla="*/ 86 w 131"/>
              <a:gd name="T19" fmla="*/ 3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96">
                <a:moveTo>
                  <a:pt x="86" y="35"/>
                </a:moveTo>
                <a:lnTo>
                  <a:pt x="48" y="0"/>
                </a:lnTo>
                <a:lnTo>
                  <a:pt x="79" y="0"/>
                </a:lnTo>
                <a:lnTo>
                  <a:pt x="131" y="48"/>
                </a:lnTo>
                <a:lnTo>
                  <a:pt x="79" y="96"/>
                </a:lnTo>
                <a:lnTo>
                  <a:pt x="48" y="96"/>
                </a:lnTo>
                <a:lnTo>
                  <a:pt x="86" y="60"/>
                </a:lnTo>
                <a:lnTo>
                  <a:pt x="0" y="60"/>
                </a:lnTo>
                <a:lnTo>
                  <a:pt x="0" y="35"/>
                </a:lnTo>
                <a:lnTo>
                  <a:pt x="86" y="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68578" tIns="34288" rIns="68578" bIns="34288"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23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9" name="Group 8"/>
          <p:cNvGrpSpPr>
            <a:grpSpLocks/>
          </p:cNvGrpSpPr>
          <p:nvPr userDrawn="1"/>
        </p:nvGrpSpPr>
        <p:grpSpPr bwMode="auto">
          <a:xfrm flipH="1">
            <a:off x="7082691" y="1905173"/>
            <a:ext cx="4228448" cy="3343392"/>
            <a:chOff x="2348247" y="1709773"/>
            <a:chExt cx="7397345" cy="5322534"/>
          </a:xfrm>
        </p:grpSpPr>
        <p:pic>
          <p:nvPicPr>
            <p:cNvPr id="10" name="Picture 3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8247" y="1709773"/>
              <a:ext cx="3209061" cy="5322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0307" y="5211593"/>
              <a:ext cx="5615285" cy="1820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3750">
                      <a:schemeClr val="tx1"/>
                    </a:gs>
                    <a:gs pos="32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1039604" y="5403224"/>
            <a:ext cx="10883158" cy="615609"/>
          </a:xfrm>
        </p:spPr>
        <p:txBody>
          <a:bodyPr/>
          <a:lstStyle>
            <a:lvl1pPr marL="0" indent="0">
              <a:buFontTx/>
              <a:buNone/>
              <a:defRPr lang="en-US" sz="3137" kern="1200" spc="0" baseline="0" dirty="0" smtClean="0">
                <a:gradFill>
                  <a:gsLst>
                    <a:gs pos="15000">
                      <a:srgbClr val="1E1E1E"/>
                    </a:gs>
                    <a:gs pos="49000">
                      <a:srgbClr val="1E1E1E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</a:pPr>
            <a:r>
              <a:rPr lang="en-US" dirty="0"/>
              <a:t>Potential highlight or call to action goes here</a:t>
            </a:r>
          </a:p>
        </p:txBody>
      </p:sp>
    </p:spTree>
    <p:extLst>
      <p:ext uri="{BB962C8B-B14F-4D97-AF65-F5344CB8AC3E}">
        <p14:creationId xmlns:p14="http://schemas.microsoft.com/office/powerpoint/2010/main" val="122142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olumn Grey with bullets">
    <p:bg>
      <p:bgPr>
        <a:solidFill>
          <a:srgbClr val="1E1E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0" y="1189176"/>
            <a:ext cx="6274973" cy="1943393"/>
          </a:xfrm>
        </p:spPr>
        <p:txBody>
          <a:bodyPr wrap="square">
            <a:spAutoFit/>
          </a:bodyPr>
          <a:lstStyle>
            <a:lvl1pPr marL="392169" indent="-392169">
              <a:spcBef>
                <a:spcPts val="1200"/>
              </a:spcBef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defRPr sz="3137"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1pPr>
            <a:lvl2pPr marL="672290" indent="-280121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defRPr sz="2353"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2pPr>
            <a:lvl3pPr marL="684740" indent="267671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tabLst/>
              <a:defRPr sz="1961"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3pPr>
            <a:lvl4pPr marL="952410" indent="224097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defRPr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4pPr>
            <a:lvl5pPr marL="1176507" indent="-224097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tabLst/>
              <a:defRPr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557" y="5222104"/>
            <a:ext cx="12190443" cy="1635896"/>
          </a:xfrm>
          <a:prstGeom prst="rect">
            <a:avLst/>
          </a:prstGeom>
          <a:solidFill>
            <a:srgbClr val="89C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Freeform 99"/>
          <p:cNvSpPr>
            <a:spLocks noChangeAspect="1"/>
          </p:cNvSpPr>
          <p:nvPr userDrawn="1"/>
        </p:nvSpPr>
        <p:spPr bwMode="black">
          <a:xfrm>
            <a:off x="474670" y="5491047"/>
            <a:ext cx="564934" cy="414033"/>
          </a:xfrm>
          <a:custGeom>
            <a:avLst/>
            <a:gdLst>
              <a:gd name="T0" fmla="*/ 86 w 131"/>
              <a:gd name="T1" fmla="*/ 35 h 96"/>
              <a:gd name="T2" fmla="*/ 48 w 131"/>
              <a:gd name="T3" fmla="*/ 0 h 96"/>
              <a:gd name="T4" fmla="*/ 79 w 131"/>
              <a:gd name="T5" fmla="*/ 0 h 96"/>
              <a:gd name="T6" fmla="*/ 131 w 131"/>
              <a:gd name="T7" fmla="*/ 48 h 96"/>
              <a:gd name="T8" fmla="*/ 79 w 131"/>
              <a:gd name="T9" fmla="*/ 96 h 96"/>
              <a:gd name="T10" fmla="*/ 48 w 131"/>
              <a:gd name="T11" fmla="*/ 96 h 96"/>
              <a:gd name="T12" fmla="*/ 86 w 131"/>
              <a:gd name="T13" fmla="*/ 60 h 96"/>
              <a:gd name="T14" fmla="*/ 0 w 131"/>
              <a:gd name="T15" fmla="*/ 60 h 96"/>
              <a:gd name="T16" fmla="*/ 0 w 131"/>
              <a:gd name="T17" fmla="*/ 35 h 96"/>
              <a:gd name="T18" fmla="*/ 86 w 131"/>
              <a:gd name="T19" fmla="*/ 3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96">
                <a:moveTo>
                  <a:pt x="86" y="35"/>
                </a:moveTo>
                <a:lnTo>
                  <a:pt x="48" y="0"/>
                </a:lnTo>
                <a:lnTo>
                  <a:pt x="79" y="0"/>
                </a:lnTo>
                <a:lnTo>
                  <a:pt x="131" y="48"/>
                </a:lnTo>
                <a:lnTo>
                  <a:pt x="79" y="96"/>
                </a:lnTo>
                <a:lnTo>
                  <a:pt x="48" y="96"/>
                </a:lnTo>
                <a:lnTo>
                  <a:pt x="86" y="60"/>
                </a:lnTo>
                <a:lnTo>
                  <a:pt x="0" y="60"/>
                </a:lnTo>
                <a:lnTo>
                  <a:pt x="0" y="35"/>
                </a:lnTo>
                <a:lnTo>
                  <a:pt x="86" y="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68578" tIns="34288" rIns="68578" bIns="34288"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23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9" name="Group 8"/>
          <p:cNvGrpSpPr>
            <a:grpSpLocks/>
          </p:cNvGrpSpPr>
          <p:nvPr userDrawn="1"/>
        </p:nvGrpSpPr>
        <p:grpSpPr bwMode="auto">
          <a:xfrm flipH="1">
            <a:off x="7082691" y="1905173"/>
            <a:ext cx="4228448" cy="3343392"/>
            <a:chOff x="2348247" y="1709773"/>
            <a:chExt cx="7397345" cy="5322534"/>
          </a:xfrm>
        </p:grpSpPr>
        <p:pic>
          <p:nvPicPr>
            <p:cNvPr id="10" name="Picture 3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8247" y="1709773"/>
              <a:ext cx="3209061" cy="5322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0307" y="5211593"/>
              <a:ext cx="5615285" cy="1820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3750">
                      <a:schemeClr val="tx1"/>
                    </a:gs>
                    <a:gs pos="32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1039604" y="5403224"/>
            <a:ext cx="10883158" cy="615609"/>
          </a:xfrm>
        </p:spPr>
        <p:txBody>
          <a:bodyPr/>
          <a:lstStyle>
            <a:lvl1pPr marL="0" indent="0">
              <a:buFontTx/>
              <a:buNone/>
              <a:defRPr sz="3137" baseline="0">
                <a:gradFill>
                  <a:gsLst>
                    <a:gs pos="15000">
                      <a:srgbClr val="1E1E1E"/>
                    </a:gs>
                    <a:gs pos="49000">
                      <a:srgbClr val="1E1E1E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/>
              <a:t>Potential highlight or call to action goes here</a:t>
            </a:r>
          </a:p>
        </p:txBody>
      </p:sp>
    </p:spTree>
    <p:extLst>
      <p:ext uri="{BB962C8B-B14F-4D97-AF65-F5344CB8AC3E}">
        <p14:creationId xmlns:p14="http://schemas.microsoft.com/office/powerpoint/2010/main" val="1752519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240" y="289510"/>
            <a:ext cx="5826759" cy="1267431"/>
          </a:xfrm>
        </p:spPr>
        <p:txBody>
          <a:bodyPr vert="horz" wrap="square" lIns="146304" tIns="91440" rIns="146304" bIns="91440" rtlCol="0">
            <a:spAutoFit/>
          </a:bodyPr>
          <a:lstStyle>
            <a:lvl1pPr>
              <a:defRPr lang="en-US" sz="3921" spc="0" dirty="0">
                <a:gradFill>
                  <a:gsLst>
                    <a:gs pos="81250">
                      <a:schemeClr val="tx1"/>
                    </a:gs>
                    <a:gs pos="47000">
                      <a:schemeClr val="tx1"/>
                    </a:gs>
                  </a:gsLst>
                  <a:lin ang="5400000" scaled="0"/>
                </a:gradFill>
                <a:cs typeface="+mn-cs"/>
              </a:defRPr>
            </a:lvl1pPr>
          </a:lstStyle>
          <a:p>
            <a:pPr marL="0" marR="0" lvl="0" indent="0" fontAlgn="auto"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tabLst/>
            </a:pPr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4" name="Picture 2" descr="cropped16x9_code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113" y="0"/>
            <a:ext cx="60928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40" y="1635897"/>
            <a:ext cx="5826759" cy="561290"/>
          </a:xfrm>
        </p:spPr>
        <p:txBody>
          <a:bodyPr/>
          <a:lstStyle>
            <a:lvl1pPr marL="0" indent="0">
              <a:buNone/>
              <a:defRPr sz="2745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61554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 Green">
    <p:bg>
      <p:bgPr>
        <a:solidFill>
          <a:srgbClr val="89C4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69240" y="291102"/>
            <a:ext cx="5826760" cy="1267431"/>
          </a:xfrm>
        </p:spPr>
        <p:txBody>
          <a:bodyPr/>
          <a:lstStyle>
            <a:lvl1pPr marL="0" indent="0">
              <a:buNone/>
              <a:defRPr sz="3921">
                <a:gradFill>
                  <a:gsLst>
                    <a:gs pos="15000">
                      <a:srgbClr val="1E1E1E"/>
                    </a:gs>
                    <a:gs pos="49000">
                      <a:srgbClr val="1E1E1E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1961">
                <a:gradFill>
                  <a:gsLst>
                    <a:gs pos="73750">
                      <a:schemeClr val="bg1"/>
                    </a:gs>
                    <a:gs pos="36000">
                      <a:schemeClr val="bg1"/>
                    </a:gs>
                  </a:gsLst>
                  <a:lin ang="5400000" scaled="0"/>
                </a:gradFill>
              </a:defRPr>
            </a:lvl2pPr>
            <a:lvl3pPr marL="224097" indent="0">
              <a:buNone/>
              <a:defRPr/>
            </a:lvl3pPr>
            <a:lvl4pPr marL="448193" indent="0">
              <a:buNone/>
              <a:defRPr/>
            </a:lvl4pPr>
            <a:lvl5pPr marL="67229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cture 2" descr="cropped16x9_code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113" y="0"/>
            <a:ext cx="60928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269239" y="1635897"/>
            <a:ext cx="5737119" cy="561290"/>
          </a:xfrm>
        </p:spPr>
        <p:txBody>
          <a:bodyPr/>
          <a:lstStyle>
            <a:lvl1pPr marL="0" indent="0">
              <a:buNone/>
              <a:defRPr sz="2745">
                <a:gradFill>
                  <a:gsLst>
                    <a:gs pos="15000">
                      <a:srgbClr val="1E1E1E"/>
                    </a:gs>
                    <a:gs pos="49000">
                      <a:srgbClr val="1E1E1E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2156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5" y="1069"/>
            <a:ext cx="12185847" cy="68555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2095069"/>
            <a:ext cx="9859116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7" spc="-98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241" y="4785989"/>
            <a:ext cx="9860674" cy="724246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137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6" name="Rectangle 5"/>
          <p:cNvSpPr/>
          <p:nvPr userDrawn="1"/>
        </p:nvSpPr>
        <p:spPr bwMode="gray">
          <a:xfrm>
            <a:off x="0" y="6409724"/>
            <a:ext cx="12191377" cy="448276"/>
          </a:xfrm>
          <a:prstGeom prst="rect">
            <a:avLst/>
          </a:prstGeom>
          <a:solidFill>
            <a:srgbClr val="50505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03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54" y="6547867"/>
            <a:ext cx="806774" cy="17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6539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 Alt.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240" y="289510"/>
            <a:ext cx="5826759" cy="1267431"/>
          </a:xfrm>
        </p:spPr>
        <p:txBody>
          <a:bodyPr vert="horz" wrap="square" lIns="146304" tIns="91440" rIns="146304" bIns="91440" rtlCol="0">
            <a:spAutoFit/>
          </a:bodyPr>
          <a:lstStyle>
            <a:lvl1pPr>
              <a:defRPr lang="en-US" sz="3921" spc="0" dirty="0">
                <a:gradFill>
                  <a:gsLst>
                    <a:gs pos="81250">
                      <a:schemeClr val="tx1"/>
                    </a:gs>
                    <a:gs pos="47000">
                      <a:schemeClr val="tx1"/>
                    </a:gs>
                  </a:gsLst>
                  <a:lin ang="5400000" scaled="0"/>
                </a:gradFill>
                <a:cs typeface="+mn-cs"/>
              </a:defRPr>
            </a:lvl1pPr>
          </a:lstStyle>
          <a:p>
            <a:pPr marL="0" marR="0" lvl="0" indent="0" fontAlgn="auto"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tabLst/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40" y="1635897"/>
            <a:ext cx="5826759" cy="561290"/>
          </a:xfrm>
        </p:spPr>
        <p:txBody>
          <a:bodyPr/>
          <a:lstStyle>
            <a:lvl1pPr marL="0" indent="0">
              <a:buNone/>
              <a:defRPr sz="2745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9867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 Alt. Grey">
    <p:bg>
      <p:bgPr>
        <a:solidFill>
          <a:srgbClr val="1E1E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240" y="289510"/>
            <a:ext cx="5826759" cy="1267431"/>
          </a:xfrm>
        </p:spPr>
        <p:txBody>
          <a:bodyPr vert="horz" wrap="square" lIns="146304" tIns="91440" rIns="146304" bIns="91440" rtlCol="0">
            <a:spAutoFit/>
          </a:bodyPr>
          <a:lstStyle>
            <a:lvl1pPr>
              <a:defRPr lang="en-US" sz="3921" spc="0" dirty="0">
                <a:gradFill>
                  <a:gsLst>
                    <a:gs pos="81250">
                      <a:schemeClr val="tx1"/>
                    </a:gs>
                    <a:gs pos="47000">
                      <a:schemeClr val="tx1"/>
                    </a:gs>
                  </a:gsLst>
                  <a:lin ang="5400000" scaled="0"/>
                </a:gradFill>
                <a:cs typeface="+mn-cs"/>
              </a:defRPr>
            </a:lvl1pPr>
          </a:lstStyle>
          <a:p>
            <a:pPr marL="0" marR="0" lvl="0" indent="0" fontAlgn="auto"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tabLst/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40" y="1635897"/>
            <a:ext cx="5826759" cy="561290"/>
          </a:xfrm>
        </p:spPr>
        <p:txBody>
          <a:bodyPr/>
          <a:lstStyle>
            <a:lvl1pPr marL="0" indent="0">
              <a:buNone/>
              <a:defRPr sz="2745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8198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non-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1985641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3529"/>
            </a:lvl1pPr>
            <a:lvl2pPr marL="336145" indent="0">
              <a:buFontTx/>
              <a:buNone/>
              <a:defRPr/>
            </a:lvl2pPr>
            <a:lvl3pPr marL="560241" indent="0">
              <a:buFontTx/>
              <a:buNone/>
              <a:defRPr/>
            </a:lvl3pPr>
            <a:lvl4pPr marL="784338" indent="0">
              <a:buFontTx/>
              <a:buNone/>
              <a:defRPr/>
            </a:lvl4pPr>
            <a:lvl5pPr marL="1008435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9026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non-bulleted Content with artwo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4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669927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3529"/>
            </a:lvl1pPr>
            <a:lvl2pPr marL="336145" indent="0">
              <a:buFontTx/>
              <a:buNone/>
              <a:defRPr/>
            </a:lvl2pPr>
            <a:lvl3pPr marL="560241" indent="0">
              <a:buFontTx/>
              <a:buNone/>
              <a:defRPr/>
            </a:lvl3pPr>
            <a:lvl4pPr marL="784338" indent="0">
              <a:buFontTx/>
              <a:buNone/>
              <a:defRPr/>
            </a:lvl4pPr>
            <a:lvl5pPr marL="1008435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1692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1985641"/>
          </a:xfrm>
        </p:spPr>
        <p:txBody>
          <a:bodyPr>
            <a:spAutoFit/>
          </a:bodyPr>
          <a:lstStyle>
            <a:lvl1pPr>
              <a:defRPr sz="3529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996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9175"/>
            <a:ext cx="5378548" cy="1877004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137"/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9175"/>
            <a:ext cx="5378548" cy="1877004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137"/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5461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9176"/>
            <a:ext cx="5378548" cy="2377940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1"/>
              </a:buClr>
              <a:buFont typeface="Arial" pitchFamily="34" charset="0"/>
              <a:buChar char="•"/>
              <a:defRPr sz="3137"/>
            </a:lvl1pPr>
            <a:lvl2pPr marL="520702" indent="-228601">
              <a:defRPr sz="2353"/>
            </a:lvl2pPr>
            <a:lvl3pPr marL="685803" indent="-165101">
              <a:tabLst/>
              <a:defRPr sz="1961"/>
            </a:lvl3pPr>
            <a:lvl4pPr marL="863603" indent="-177801">
              <a:defRPr/>
            </a:lvl4pPr>
            <a:lvl5pPr marL="1028704" indent="-165101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9176"/>
            <a:ext cx="5378548" cy="2377940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1"/>
              </a:buClr>
              <a:buFont typeface="Arial" pitchFamily="34" charset="0"/>
              <a:buChar char="•"/>
              <a:defRPr sz="3137"/>
            </a:lvl1pPr>
            <a:lvl2pPr marL="520702" indent="-228601">
              <a:defRPr sz="2353"/>
            </a:lvl2pPr>
            <a:lvl3pPr marL="685803" indent="-165101">
              <a:tabLst/>
              <a:defRPr sz="1961"/>
            </a:lvl3pPr>
            <a:lvl4pPr marL="863603" indent="-177801">
              <a:defRPr/>
            </a:lvl4pPr>
            <a:lvl5pPr marL="1028704" indent="-165101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412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Green Bullet text">
    <p:bg>
      <p:bgPr>
        <a:solidFill>
          <a:srgbClr val="1E1E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9176"/>
            <a:ext cx="5378548" cy="2377940"/>
          </a:xfrm>
        </p:spPr>
        <p:txBody>
          <a:bodyPr wrap="square">
            <a:spAutoFit/>
          </a:bodyPr>
          <a:lstStyle>
            <a:lvl1pPr marL="392169" indent="-392169">
              <a:spcBef>
                <a:spcPts val="1200"/>
              </a:spcBef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defRPr sz="3137"/>
            </a:lvl1pPr>
            <a:lvl2pPr marL="728314" indent="-336145"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defRPr sz="2353"/>
            </a:lvl2pPr>
            <a:lvl3pPr marL="1008435" indent="-280121"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tabLst/>
              <a:defRPr sz="1961"/>
            </a:lvl3pPr>
            <a:lvl4pPr marL="1232531" indent="-224097"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defRPr lang="en-US" sz="1765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indent="-224097"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6533" y="1189176"/>
            <a:ext cx="5378548" cy="2377940"/>
          </a:xfrm>
        </p:spPr>
        <p:txBody>
          <a:bodyPr wrap="square">
            <a:spAutoFit/>
          </a:bodyPr>
          <a:lstStyle>
            <a:lvl1pPr marL="392169" indent="-392169">
              <a:spcBef>
                <a:spcPts val="1200"/>
              </a:spcBef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defRPr sz="3137"/>
            </a:lvl1pPr>
            <a:lvl2pPr marL="728314" indent="-336145"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defRPr sz="2353"/>
            </a:lvl2pPr>
            <a:lvl3pPr marL="1008435" indent="-280121"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tabLst/>
              <a:defRPr sz="1961"/>
            </a:lvl3pPr>
            <a:lvl4pPr marL="1232531" indent="-224097"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defRPr lang="en-US" sz="1765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indent="-224097"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4541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638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69239" y="1008336"/>
            <a:ext cx="11653523" cy="561290"/>
          </a:xfrm>
        </p:spPr>
        <p:txBody>
          <a:bodyPr/>
          <a:lstStyle>
            <a:lvl1pPr marL="0" indent="0">
              <a:buFontTx/>
              <a:buNone/>
              <a:defRPr sz="2745" baseline="0"/>
            </a:lvl1pPr>
            <a:lvl2pPr marL="336145" indent="0">
              <a:buFontTx/>
              <a:buNone/>
              <a:defRPr/>
            </a:lvl2pPr>
            <a:lvl3pPr marL="560241" indent="0">
              <a:buFontTx/>
              <a:buNone/>
              <a:defRPr/>
            </a:lvl3pPr>
            <a:lvl4pPr marL="784338" indent="0">
              <a:buFontTx/>
              <a:buNone/>
              <a:defRPr/>
            </a:lvl4pPr>
            <a:lvl5pPr marL="1008435" indent="0">
              <a:buFontTx/>
              <a:buNone/>
              <a:defRPr/>
            </a:lvl5pPr>
          </a:lstStyle>
          <a:p>
            <a:pPr lvl="0"/>
            <a:r>
              <a:rPr lang="en-US" dirty="0"/>
              <a:t>Sub-head, or additional information goes here</a:t>
            </a:r>
          </a:p>
        </p:txBody>
      </p:sp>
    </p:spTree>
    <p:extLst>
      <p:ext uri="{BB962C8B-B14F-4D97-AF65-F5344CB8AC3E}">
        <p14:creationId xmlns:p14="http://schemas.microsoft.com/office/powerpoint/2010/main" val="12376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5" y="1069"/>
            <a:ext cx="12185847" cy="68555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2084173"/>
            <a:ext cx="9859116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057" b="0" kern="1200" cap="none" spc="-98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  <p:sp>
        <p:nvSpPr>
          <p:cNvPr id="4" name="Rectangle 3"/>
          <p:cNvSpPr/>
          <p:nvPr userDrawn="1"/>
        </p:nvSpPr>
        <p:spPr bwMode="gray">
          <a:xfrm>
            <a:off x="0" y="6409724"/>
            <a:ext cx="12191377" cy="448276"/>
          </a:xfrm>
          <a:prstGeom prst="rect">
            <a:avLst/>
          </a:prstGeom>
          <a:solidFill>
            <a:srgbClr val="50505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03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54" y="6547867"/>
            <a:ext cx="806774" cy="17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61450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head dark grey">
    <p:bg>
      <p:bgPr>
        <a:solidFill>
          <a:srgbClr val="1E1E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69239" y="1008336"/>
            <a:ext cx="11653523" cy="561290"/>
          </a:xfrm>
        </p:spPr>
        <p:txBody>
          <a:bodyPr/>
          <a:lstStyle>
            <a:lvl1pPr marL="0" indent="0">
              <a:buFontTx/>
              <a:buNone/>
              <a:defRPr sz="2745" baseline="0"/>
            </a:lvl1pPr>
            <a:lvl2pPr marL="336145" indent="0">
              <a:buFontTx/>
              <a:buNone/>
              <a:defRPr/>
            </a:lvl2pPr>
            <a:lvl3pPr marL="560241" indent="0">
              <a:buFontTx/>
              <a:buNone/>
              <a:defRPr/>
            </a:lvl3pPr>
            <a:lvl4pPr marL="784338" indent="0">
              <a:buFontTx/>
              <a:buNone/>
              <a:defRPr/>
            </a:lvl4pPr>
            <a:lvl5pPr marL="1008435" indent="0">
              <a:buFontTx/>
              <a:buNone/>
              <a:defRPr/>
            </a:lvl5pPr>
          </a:lstStyle>
          <a:p>
            <a:pPr lvl="0"/>
            <a:r>
              <a:rPr lang="en-US" dirty="0"/>
              <a:t>Sub-head, or additional information goes here</a:t>
            </a:r>
          </a:p>
        </p:txBody>
      </p:sp>
    </p:spTree>
    <p:extLst>
      <p:ext uri="{BB962C8B-B14F-4D97-AF65-F5344CB8AC3E}">
        <p14:creationId xmlns:p14="http://schemas.microsoft.com/office/powerpoint/2010/main" val="3181738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1186356"/>
            <a:ext cx="9859116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240" y="3877276"/>
            <a:ext cx="9860674" cy="778565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529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9028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1186356"/>
            <a:ext cx="9859116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058" b="0" kern="1200" cap="none" spc="-98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1887149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79504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305384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5207421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76250">
                      <a:schemeClr val="tx1"/>
                    </a:gs>
                    <a:gs pos="31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5364807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1" y="1217195"/>
            <a:ext cx="5378548" cy="1973570"/>
          </a:xfrm>
        </p:spPr>
        <p:txBody>
          <a:bodyPr>
            <a:spAutoFit/>
          </a:bodyPr>
          <a:lstStyle>
            <a:lvl1pPr>
              <a:defRPr sz="647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097556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4720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7523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780691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Ligh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5" y="1069"/>
            <a:ext cx="12185847" cy="685551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7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2390256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18689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25468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189176"/>
            <a:ext cx="12192000" cy="5668824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2" tIns="45722" rIns="45722" bIns="4572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0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39" y="1197322"/>
            <a:ext cx="11653522" cy="1956973"/>
          </a:xfrm>
        </p:spPr>
        <p:txBody>
          <a:bodyPr/>
          <a:lstStyle>
            <a:lvl1pPr marL="0" indent="0">
              <a:buNone/>
              <a:defRPr sz="3235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3972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73090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79851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30292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951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 Blue 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314067"/>
            <a:ext cx="11655840" cy="899665"/>
          </a:xfrm>
        </p:spPr>
        <p:txBody>
          <a:bodyPr/>
          <a:lstStyle>
            <a:lvl1pPr>
              <a:defRPr baseline="0">
                <a:gradFill>
                  <a:gsLst>
                    <a:gs pos="22500">
                      <a:schemeClr val="bg2"/>
                    </a:gs>
                    <a:gs pos="4800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39" y="1197322"/>
            <a:ext cx="11653522" cy="1956973"/>
          </a:xfrm>
        </p:spPr>
        <p:txBody>
          <a:bodyPr/>
          <a:lstStyle>
            <a:lvl1pPr marL="0" indent="0">
              <a:buNone/>
              <a:defRPr sz="3235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3972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73090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79851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30292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821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69239" y="6171616"/>
            <a:ext cx="11653522" cy="39531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79285" tIns="143428" rIns="179285" bIns="143428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3924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86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2015 Microsoft Corporation. All rights reserved.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50202" y="3083653"/>
            <a:ext cx="3223861" cy="690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34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 Accent Color 3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3075803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69239" y="1189177"/>
            <a:ext cx="11653523" cy="2396047"/>
          </a:xfrm>
          <a:prstGeom prst="rect">
            <a:avLst/>
          </a:prstGeom>
        </p:spPr>
        <p:txBody>
          <a:bodyPr/>
          <a:lstStyle>
            <a:lvl1pPr marL="284790" indent="-284790">
              <a:buClr>
                <a:schemeClr val="tx1"/>
              </a:buClr>
              <a:buSzPct val="90000"/>
              <a:buFont typeface="Arial" pitchFamily="34" charset="0"/>
              <a:buChar char="•"/>
              <a:defRPr sz="352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60241" indent="-275453">
              <a:buClr>
                <a:schemeClr val="tx1"/>
              </a:buClr>
              <a:buSzPct val="90000"/>
              <a:buFont typeface="Arial" pitchFamily="34" charset="0"/>
              <a:buChar char="•"/>
              <a:defRPr sz="3137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5031" indent="-284790">
              <a:buClr>
                <a:schemeClr val="tx1"/>
              </a:buClr>
              <a:buSzPct val="90000"/>
              <a:buFont typeface="Arial" pitchFamily="34" charset="0"/>
              <a:buChar char="•"/>
              <a:defRPr sz="2745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9128" indent="-224097">
              <a:buClr>
                <a:schemeClr val="tx1"/>
              </a:buClr>
              <a:buSzPct val="90000"/>
              <a:buFont typeface="Arial" pitchFamily="34" charset="0"/>
              <a:buChar char="•"/>
              <a:defRPr sz="2353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93225" indent="-224097">
              <a:buClr>
                <a:schemeClr val="tx1"/>
              </a:buClr>
              <a:buSzPct val="90000"/>
              <a:buFont typeface="Arial" pitchFamily="34" charset="0"/>
              <a:buChar char="•"/>
              <a:defRPr sz="196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38876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27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87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Photo_Option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invGray">
          <a:xfrm>
            <a:off x="350168" y="400024"/>
            <a:ext cx="1476922" cy="315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4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781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69240" y="1189178"/>
            <a:ext cx="11653523" cy="1985641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1961"/>
            </a:lvl2pPr>
            <a:lvl3pPr marL="224054" indent="0">
              <a:buNone/>
              <a:defRPr/>
            </a:lvl3pPr>
            <a:lvl4pPr marL="448107" indent="0">
              <a:buNone/>
              <a:defRPr/>
            </a:lvl4pPr>
            <a:lvl5pPr marL="672161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2691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Dark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7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036751307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7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422542702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7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201686302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7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241617601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2" y="1217195"/>
            <a:ext cx="5378548" cy="1973570"/>
          </a:xfrm>
        </p:spPr>
        <p:txBody>
          <a:bodyPr>
            <a:spAutoFit/>
          </a:bodyPr>
          <a:lstStyle>
            <a:lvl1pPr>
              <a:defRPr sz="6469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097556" y="1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186262766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- Colo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5" y="1069"/>
            <a:ext cx="12185847" cy="6855512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084186"/>
            <a:ext cx="8964185" cy="1793090"/>
          </a:xfrm>
          <a:noFill/>
        </p:spPr>
        <p:txBody>
          <a:bodyPr lIns="146304" tIns="91440" rIns="146304" bIns="91440" anchor="t" anchorCtr="0"/>
          <a:lstStyle>
            <a:lvl1pPr>
              <a:defRPr sz="5293" spc="-98" baseline="0">
                <a:gradFill>
                  <a:gsLst>
                    <a:gs pos="99115">
                      <a:schemeClr val="tx1"/>
                    </a:gs>
                    <a:gs pos="79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2" y="3878573"/>
            <a:ext cx="7171337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137" spc="0" baseline="0">
                <a:gradFill>
                  <a:gsLst>
                    <a:gs pos="99115">
                      <a:schemeClr val="tx1"/>
                    </a:gs>
                    <a:gs pos="79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7" name="Rectangle 6"/>
          <p:cNvSpPr/>
          <p:nvPr userDrawn="1"/>
        </p:nvSpPr>
        <p:spPr bwMode="gray">
          <a:xfrm>
            <a:off x="0" y="6409724"/>
            <a:ext cx="12191377" cy="448276"/>
          </a:xfrm>
          <a:prstGeom prst="rect">
            <a:avLst/>
          </a:prstGeom>
          <a:solidFill>
            <a:srgbClr val="50505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03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353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54" y="6547867"/>
            <a:ext cx="806774" cy="171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0927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51769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1695274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6380196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3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8738909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2" y="1189176"/>
            <a:ext cx="12192000" cy="5668824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2" tIns="45722" rIns="45722" bIns="4572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0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206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40" y="1197323"/>
            <a:ext cx="11653522" cy="1956973"/>
          </a:xfrm>
        </p:spPr>
        <p:txBody>
          <a:bodyPr/>
          <a:lstStyle>
            <a:lvl1pPr marL="0" indent="0">
              <a:buNone/>
              <a:defRPr sz="3235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39699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73044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798452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30210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522477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5" y="0"/>
            <a:ext cx="12191377" cy="6858623"/>
          </a:xfrm>
          <a:prstGeom prst="rect">
            <a:avLst/>
          </a:prstGeom>
        </p:spPr>
      </p:pic>
      <p:sp>
        <p:nvSpPr>
          <p:cNvPr id="6" name="Rectangle 5"/>
          <p:cNvSpPr/>
          <p:nvPr userDrawn="1"/>
        </p:nvSpPr>
        <p:spPr bwMode="gray">
          <a:xfrm>
            <a:off x="0" y="4773828"/>
            <a:ext cx="12192000" cy="2084172"/>
          </a:xfrm>
          <a:prstGeom prst="rect">
            <a:avLst/>
          </a:prstGeom>
          <a:solidFill>
            <a:srgbClr val="505050"/>
          </a:solidFill>
          <a:ln>
            <a:noFill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0" tIns="45720" rIns="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0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961" b="0" i="0" u="none" strike="noStrike" kern="1200" cap="none" spc="0" normalizeH="0" baseline="0" noProof="0" dirty="0">
              <a:ln>
                <a:noFill/>
              </a:ln>
              <a:gradFill>
                <a:gsLst>
                  <a:gs pos="16814">
                    <a:srgbClr val="FFFFFF"/>
                  </a:gs>
                  <a:gs pos="46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 userDrawn="1"/>
        </p:nvSpPr>
        <p:spPr bwMode="white">
          <a:xfrm>
            <a:off x="7440623" y="6171616"/>
            <a:ext cx="4482123" cy="39531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79285" tIns="143428" rIns="179285" bIns="143428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385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86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12389">
                      <a:srgbClr val="FFFFFF"/>
                    </a:gs>
                    <a:gs pos="54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2015 Microsoft Corporation. All rights reserved. 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203" y="5471928"/>
            <a:ext cx="3227129" cy="68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527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69239" y="1189177"/>
            <a:ext cx="11653523" cy="2396047"/>
          </a:xfrm>
          <a:prstGeom prst="rect">
            <a:avLst/>
          </a:prstGeom>
        </p:spPr>
        <p:txBody>
          <a:bodyPr/>
          <a:lstStyle>
            <a:lvl1pPr marL="284767" indent="-284767">
              <a:buClr>
                <a:schemeClr val="tx1"/>
              </a:buClr>
              <a:buSzPct val="90000"/>
              <a:buFont typeface="Arial" pitchFamily="34" charset="0"/>
              <a:buChar char="•"/>
              <a:defRPr sz="352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60196" indent="-275431">
              <a:buClr>
                <a:schemeClr val="tx1"/>
              </a:buClr>
              <a:buSzPct val="90000"/>
              <a:buFont typeface="Arial" pitchFamily="34" charset="0"/>
              <a:buChar char="•"/>
              <a:defRPr sz="3137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4964" indent="-284767">
              <a:buClr>
                <a:schemeClr val="tx1"/>
              </a:buClr>
              <a:buSzPct val="90000"/>
              <a:buFont typeface="Arial" pitchFamily="34" charset="0"/>
              <a:buChar char="•"/>
              <a:defRPr sz="2745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9043" indent="-224079">
              <a:buClr>
                <a:schemeClr val="tx1"/>
              </a:buClr>
              <a:buSzPct val="90000"/>
              <a:buFont typeface="Arial" pitchFamily="34" charset="0"/>
              <a:buChar char="•"/>
              <a:defRPr sz="2353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93121" indent="-224079">
              <a:buClr>
                <a:schemeClr val="tx1"/>
              </a:buClr>
              <a:buSzPct val="90000"/>
              <a:buFont typeface="Arial" pitchFamily="34" charset="0"/>
              <a:buChar char="•"/>
              <a:defRPr sz="196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38876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27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62172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ck Notes slide Layout No Bar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69239" y="1189177"/>
            <a:ext cx="11653523" cy="2396047"/>
          </a:xfrm>
          <a:prstGeom prst="rect">
            <a:avLst/>
          </a:prstGeom>
        </p:spPr>
        <p:txBody>
          <a:bodyPr/>
          <a:lstStyle>
            <a:lvl1pPr marL="284790" indent="-284790">
              <a:buClr>
                <a:schemeClr val="tx1"/>
              </a:buClr>
              <a:buSzPct val="90000"/>
              <a:buFont typeface="Arial" pitchFamily="34" charset="0"/>
              <a:buChar char="•"/>
              <a:defRPr sz="352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60241" indent="-275453">
              <a:buClr>
                <a:schemeClr val="tx1"/>
              </a:buClr>
              <a:buSzPct val="90000"/>
              <a:buFont typeface="Arial" pitchFamily="34" charset="0"/>
              <a:buChar char="•"/>
              <a:defRPr sz="3137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5031" indent="-284790">
              <a:buClr>
                <a:schemeClr val="tx1"/>
              </a:buClr>
              <a:buSzPct val="90000"/>
              <a:buFont typeface="Arial" pitchFamily="34" charset="0"/>
              <a:buChar char="•"/>
              <a:defRPr sz="2745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9128" indent="-224097">
              <a:buClr>
                <a:schemeClr val="tx1"/>
              </a:buClr>
              <a:buSzPct val="90000"/>
              <a:buFont typeface="Arial" pitchFamily="34" charset="0"/>
              <a:buChar char="•"/>
              <a:defRPr sz="2353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93225" indent="-224097">
              <a:buClr>
                <a:schemeClr val="tx1"/>
              </a:buClr>
              <a:buSzPct val="90000"/>
              <a:buFont typeface="Arial" pitchFamily="34" charset="0"/>
              <a:buChar char="•"/>
              <a:defRPr sz="196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6761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Slide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71104" y="5222103"/>
            <a:ext cx="9858808" cy="1120690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2745" spc="0" baseline="0">
                <a:solidFill>
                  <a:srgbClr val="FFFFFF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69303" y="3802563"/>
            <a:ext cx="9860610" cy="1419547"/>
          </a:xfrm>
          <a:noFill/>
        </p:spPr>
        <p:txBody>
          <a:bodyPr lIns="146304" tIns="91440" rIns="146304" bIns="91440" anchor="b" anchorCtr="0"/>
          <a:lstStyle>
            <a:lvl1pPr>
              <a:defRPr sz="5490" spc="-98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grpSp>
        <p:nvGrpSpPr>
          <p:cNvPr id="48" name="Group 47"/>
          <p:cNvGrpSpPr/>
          <p:nvPr userDrawn="1"/>
        </p:nvGrpSpPr>
        <p:grpSpPr>
          <a:xfrm>
            <a:off x="0" y="988"/>
            <a:ext cx="12192001" cy="6856506"/>
            <a:chOff x="-1133475" y="-636588"/>
            <a:chExt cx="14703425" cy="8267701"/>
          </a:xfrm>
        </p:grpSpPr>
        <p:sp>
          <p:nvSpPr>
            <p:cNvPr id="49" name="AutoShape 45"/>
            <p:cNvSpPr>
              <a:spLocks noChangeAspect="1" noChangeArrowheads="1" noTextEdit="1"/>
            </p:cNvSpPr>
            <p:nvPr userDrawn="1"/>
          </p:nvSpPr>
          <p:spPr bwMode="auto">
            <a:xfrm>
              <a:off x="-1133475" y="-636588"/>
              <a:ext cx="14703425" cy="82677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5" name="Freeform 48"/>
            <p:cNvSpPr>
              <a:spLocks/>
            </p:cNvSpPr>
            <p:nvPr userDrawn="1"/>
          </p:nvSpPr>
          <p:spPr bwMode="auto">
            <a:xfrm>
              <a:off x="-465138" y="-215900"/>
              <a:ext cx="176213" cy="165100"/>
            </a:xfrm>
            <a:custGeom>
              <a:avLst/>
              <a:gdLst>
                <a:gd name="T0" fmla="*/ 26 w 47"/>
                <a:gd name="T1" fmla="*/ 28 h 44"/>
                <a:gd name="T2" fmla="*/ 24 w 47"/>
                <a:gd name="T3" fmla="*/ 34 h 44"/>
                <a:gd name="T4" fmla="*/ 24 w 47"/>
                <a:gd name="T5" fmla="*/ 34 h 44"/>
                <a:gd name="T6" fmla="*/ 22 w 47"/>
                <a:gd name="T7" fmla="*/ 28 h 44"/>
                <a:gd name="T8" fmla="*/ 11 w 47"/>
                <a:gd name="T9" fmla="*/ 0 h 44"/>
                <a:gd name="T10" fmla="*/ 0 w 47"/>
                <a:gd name="T11" fmla="*/ 0 h 44"/>
                <a:gd name="T12" fmla="*/ 0 w 47"/>
                <a:gd name="T13" fmla="*/ 44 h 44"/>
                <a:gd name="T14" fmla="*/ 7 w 47"/>
                <a:gd name="T15" fmla="*/ 44 h 44"/>
                <a:gd name="T16" fmla="*/ 7 w 47"/>
                <a:gd name="T17" fmla="*/ 17 h 44"/>
                <a:gd name="T18" fmla="*/ 7 w 47"/>
                <a:gd name="T19" fmla="*/ 11 h 44"/>
                <a:gd name="T20" fmla="*/ 7 w 47"/>
                <a:gd name="T21" fmla="*/ 9 h 44"/>
                <a:gd name="T22" fmla="*/ 7 w 47"/>
                <a:gd name="T23" fmla="*/ 9 h 44"/>
                <a:gd name="T24" fmla="*/ 8 w 47"/>
                <a:gd name="T25" fmla="*/ 12 h 44"/>
                <a:gd name="T26" fmla="*/ 21 w 47"/>
                <a:gd name="T27" fmla="*/ 44 h 44"/>
                <a:gd name="T28" fmla="*/ 26 w 47"/>
                <a:gd name="T29" fmla="*/ 44 h 44"/>
                <a:gd name="T30" fmla="*/ 39 w 47"/>
                <a:gd name="T31" fmla="*/ 12 h 44"/>
                <a:gd name="T32" fmla="*/ 40 w 47"/>
                <a:gd name="T33" fmla="*/ 9 h 44"/>
                <a:gd name="T34" fmla="*/ 40 w 47"/>
                <a:gd name="T35" fmla="*/ 9 h 44"/>
                <a:gd name="T36" fmla="*/ 40 w 47"/>
                <a:gd name="T37" fmla="*/ 16 h 44"/>
                <a:gd name="T38" fmla="*/ 40 w 47"/>
                <a:gd name="T39" fmla="*/ 44 h 44"/>
                <a:gd name="T40" fmla="*/ 47 w 47"/>
                <a:gd name="T41" fmla="*/ 44 h 44"/>
                <a:gd name="T42" fmla="*/ 47 w 47"/>
                <a:gd name="T43" fmla="*/ 0 h 44"/>
                <a:gd name="T44" fmla="*/ 37 w 47"/>
                <a:gd name="T45" fmla="*/ 0 h 44"/>
                <a:gd name="T46" fmla="*/ 26 w 47"/>
                <a:gd name="T47" fmla="*/ 2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7" h="44">
                  <a:moveTo>
                    <a:pt x="26" y="28"/>
                  </a:move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3" y="32"/>
                    <a:pt x="23" y="30"/>
                    <a:pt x="22" y="28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6"/>
                    <a:pt x="7" y="14"/>
                    <a:pt x="7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8" y="11"/>
                    <a:pt x="8" y="12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1"/>
                    <a:pt x="40" y="10"/>
                    <a:pt x="40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0" y="12"/>
                    <a:pt x="40" y="15"/>
                    <a:pt x="40" y="16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7" y="44"/>
                    <a:pt x="47" y="44"/>
                    <a:pt x="47" y="44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7" y="0"/>
                    <a:pt x="37" y="0"/>
                    <a:pt x="37" y="0"/>
                  </a:cubicBezTo>
                  <a:lnTo>
                    <a:pt x="26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6" name="Rectangle 49"/>
            <p:cNvSpPr>
              <a:spLocks noChangeArrowheads="1"/>
            </p:cNvSpPr>
            <p:nvPr userDrawn="1"/>
          </p:nvSpPr>
          <p:spPr bwMode="auto">
            <a:xfrm>
              <a:off x="-263525" y="-166688"/>
              <a:ext cx="30163" cy="1158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7" name="Freeform 50"/>
            <p:cNvSpPr>
              <a:spLocks/>
            </p:cNvSpPr>
            <p:nvPr userDrawn="1"/>
          </p:nvSpPr>
          <p:spPr bwMode="auto">
            <a:xfrm>
              <a:off x="-263525" y="-219075"/>
              <a:ext cx="34925" cy="33338"/>
            </a:xfrm>
            <a:custGeom>
              <a:avLst/>
              <a:gdLst>
                <a:gd name="T0" fmla="*/ 4 w 9"/>
                <a:gd name="T1" fmla="*/ 0 h 9"/>
                <a:gd name="T2" fmla="*/ 1 w 9"/>
                <a:gd name="T3" fmla="*/ 2 h 9"/>
                <a:gd name="T4" fmla="*/ 0 w 9"/>
                <a:gd name="T5" fmla="*/ 5 h 9"/>
                <a:gd name="T6" fmla="*/ 1 w 9"/>
                <a:gd name="T7" fmla="*/ 8 h 9"/>
                <a:gd name="T8" fmla="*/ 4 w 9"/>
                <a:gd name="T9" fmla="*/ 9 h 9"/>
                <a:gd name="T10" fmla="*/ 7 w 9"/>
                <a:gd name="T11" fmla="*/ 8 h 9"/>
                <a:gd name="T12" fmla="*/ 9 w 9"/>
                <a:gd name="T13" fmla="*/ 5 h 9"/>
                <a:gd name="T14" fmla="*/ 7 w 9"/>
                <a:gd name="T15" fmla="*/ 2 h 9"/>
                <a:gd name="T16" fmla="*/ 4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0" y="3"/>
                    <a:pt x="0" y="4"/>
                    <a:pt x="0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9"/>
                    <a:pt x="3" y="9"/>
                    <a:pt x="4" y="9"/>
                  </a:cubicBezTo>
                  <a:cubicBezTo>
                    <a:pt x="5" y="9"/>
                    <a:pt x="6" y="9"/>
                    <a:pt x="7" y="8"/>
                  </a:cubicBezTo>
                  <a:cubicBezTo>
                    <a:pt x="8" y="7"/>
                    <a:pt x="9" y="6"/>
                    <a:pt x="9" y="5"/>
                  </a:cubicBezTo>
                  <a:cubicBezTo>
                    <a:pt x="9" y="4"/>
                    <a:pt x="8" y="3"/>
                    <a:pt x="7" y="2"/>
                  </a:cubicBezTo>
                  <a:cubicBezTo>
                    <a:pt x="7" y="1"/>
                    <a:pt x="5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8" name="Freeform 51"/>
            <p:cNvSpPr>
              <a:spLocks/>
            </p:cNvSpPr>
            <p:nvPr userDrawn="1"/>
          </p:nvSpPr>
          <p:spPr bwMode="auto">
            <a:xfrm>
              <a:off x="-214313" y="-171450"/>
              <a:ext cx="90488" cy="123825"/>
            </a:xfrm>
            <a:custGeom>
              <a:avLst/>
              <a:gdLst>
                <a:gd name="T0" fmla="*/ 21 w 24"/>
                <a:gd name="T1" fmla="*/ 0 h 33"/>
                <a:gd name="T2" fmla="*/ 17 w 24"/>
                <a:gd name="T3" fmla="*/ 0 h 33"/>
                <a:gd name="T4" fmla="*/ 8 w 24"/>
                <a:gd name="T5" fmla="*/ 2 h 33"/>
                <a:gd name="T6" fmla="*/ 2 w 24"/>
                <a:gd name="T7" fmla="*/ 8 h 33"/>
                <a:gd name="T8" fmla="*/ 0 w 24"/>
                <a:gd name="T9" fmla="*/ 17 h 33"/>
                <a:gd name="T10" fmla="*/ 2 w 24"/>
                <a:gd name="T11" fmla="*/ 25 h 33"/>
                <a:gd name="T12" fmla="*/ 7 w 24"/>
                <a:gd name="T13" fmla="*/ 31 h 33"/>
                <a:gd name="T14" fmla="*/ 15 w 24"/>
                <a:gd name="T15" fmla="*/ 33 h 33"/>
                <a:gd name="T16" fmla="*/ 24 w 24"/>
                <a:gd name="T17" fmla="*/ 31 h 33"/>
                <a:gd name="T18" fmla="*/ 24 w 24"/>
                <a:gd name="T19" fmla="*/ 31 h 33"/>
                <a:gd name="T20" fmla="*/ 24 w 24"/>
                <a:gd name="T21" fmla="*/ 24 h 33"/>
                <a:gd name="T22" fmla="*/ 24 w 24"/>
                <a:gd name="T23" fmla="*/ 24 h 33"/>
                <a:gd name="T24" fmla="*/ 20 w 24"/>
                <a:gd name="T25" fmla="*/ 26 h 33"/>
                <a:gd name="T26" fmla="*/ 17 w 24"/>
                <a:gd name="T27" fmla="*/ 27 h 33"/>
                <a:gd name="T28" fmla="*/ 10 w 24"/>
                <a:gd name="T29" fmla="*/ 24 h 33"/>
                <a:gd name="T30" fmla="*/ 7 w 24"/>
                <a:gd name="T31" fmla="*/ 17 h 33"/>
                <a:gd name="T32" fmla="*/ 10 w 24"/>
                <a:gd name="T33" fmla="*/ 9 h 33"/>
                <a:gd name="T34" fmla="*/ 17 w 24"/>
                <a:gd name="T35" fmla="*/ 6 h 33"/>
                <a:gd name="T36" fmla="*/ 24 w 24"/>
                <a:gd name="T37" fmla="*/ 9 h 33"/>
                <a:gd name="T38" fmla="*/ 24 w 24"/>
                <a:gd name="T39" fmla="*/ 9 h 33"/>
                <a:gd name="T40" fmla="*/ 24 w 24"/>
                <a:gd name="T41" fmla="*/ 2 h 33"/>
                <a:gd name="T42" fmla="*/ 24 w 24"/>
                <a:gd name="T43" fmla="*/ 2 h 33"/>
                <a:gd name="T44" fmla="*/ 21 w 24"/>
                <a:gd name="T4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4" h="33">
                  <a:moveTo>
                    <a:pt x="21" y="0"/>
                  </a:moveTo>
                  <a:cubicBezTo>
                    <a:pt x="19" y="0"/>
                    <a:pt x="18" y="0"/>
                    <a:pt x="17" y="0"/>
                  </a:cubicBezTo>
                  <a:cubicBezTo>
                    <a:pt x="13" y="0"/>
                    <a:pt x="10" y="1"/>
                    <a:pt x="8" y="2"/>
                  </a:cubicBezTo>
                  <a:cubicBezTo>
                    <a:pt x="5" y="4"/>
                    <a:pt x="3" y="6"/>
                    <a:pt x="2" y="8"/>
                  </a:cubicBezTo>
                  <a:cubicBezTo>
                    <a:pt x="1" y="11"/>
                    <a:pt x="0" y="14"/>
                    <a:pt x="0" y="17"/>
                  </a:cubicBezTo>
                  <a:cubicBezTo>
                    <a:pt x="0" y="20"/>
                    <a:pt x="1" y="23"/>
                    <a:pt x="2" y="25"/>
                  </a:cubicBezTo>
                  <a:cubicBezTo>
                    <a:pt x="3" y="28"/>
                    <a:pt x="5" y="30"/>
                    <a:pt x="7" y="31"/>
                  </a:cubicBezTo>
                  <a:cubicBezTo>
                    <a:pt x="10" y="32"/>
                    <a:pt x="12" y="33"/>
                    <a:pt x="15" y="33"/>
                  </a:cubicBezTo>
                  <a:cubicBezTo>
                    <a:pt x="19" y="33"/>
                    <a:pt x="22" y="32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3" y="25"/>
                    <a:pt x="22" y="26"/>
                    <a:pt x="20" y="26"/>
                  </a:cubicBezTo>
                  <a:cubicBezTo>
                    <a:pt x="19" y="27"/>
                    <a:pt x="18" y="27"/>
                    <a:pt x="17" y="27"/>
                  </a:cubicBezTo>
                  <a:cubicBezTo>
                    <a:pt x="14" y="27"/>
                    <a:pt x="12" y="26"/>
                    <a:pt x="10" y="24"/>
                  </a:cubicBezTo>
                  <a:cubicBezTo>
                    <a:pt x="8" y="22"/>
                    <a:pt x="7" y="20"/>
                    <a:pt x="7" y="17"/>
                  </a:cubicBezTo>
                  <a:cubicBezTo>
                    <a:pt x="7" y="13"/>
                    <a:pt x="8" y="11"/>
                    <a:pt x="10" y="9"/>
                  </a:cubicBezTo>
                  <a:cubicBezTo>
                    <a:pt x="12" y="7"/>
                    <a:pt x="14" y="6"/>
                    <a:pt x="17" y="6"/>
                  </a:cubicBezTo>
                  <a:cubicBezTo>
                    <a:pt x="19" y="6"/>
                    <a:pt x="22" y="7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1"/>
                    <a:pt x="22" y="1"/>
                    <a:pt x="2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99" name="Freeform 52"/>
            <p:cNvSpPr>
              <a:spLocks/>
            </p:cNvSpPr>
            <p:nvPr userDrawn="1"/>
          </p:nvSpPr>
          <p:spPr bwMode="auto">
            <a:xfrm>
              <a:off x="-101600" y="-171450"/>
              <a:ext cx="68263" cy="120650"/>
            </a:xfrm>
            <a:custGeom>
              <a:avLst/>
              <a:gdLst>
                <a:gd name="T0" fmla="*/ 15 w 18"/>
                <a:gd name="T1" fmla="*/ 0 h 32"/>
                <a:gd name="T2" fmla="*/ 10 w 18"/>
                <a:gd name="T3" fmla="*/ 2 h 32"/>
                <a:gd name="T4" fmla="*/ 7 w 18"/>
                <a:gd name="T5" fmla="*/ 6 h 32"/>
                <a:gd name="T6" fmla="*/ 7 w 18"/>
                <a:gd name="T7" fmla="*/ 6 h 32"/>
                <a:gd name="T8" fmla="*/ 7 w 18"/>
                <a:gd name="T9" fmla="*/ 1 h 32"/>
                <a:gd name="T10" fmla="*/ 0 w 18"/>
                <a:gd name="T11" fmla="*/ 1 h 32"/>
                <a:gd name="T12" fmla="*/ 0 w 18"/>
                <a:gd name="T13" fmla="*/ 32 h 32"/>
                <a:gd name="T14" fmla="*/ 7 w 18"/>
                <a:gd name="T15" fmla="*/ 32 h 32"/>
                <a:gd name="T16" fmla="*/ 7 w 18"/>
                <a:gd name="T17" fmla="*/ 16 h 32"/>
                <a:gd name="T18" fmla="*/ 9 w 18"/>
                <a:gd name="T19" fmla="*/ 9 h 32"/>
                <a:gd name="T20" fmla="*/ 14 w 18"/>
                <a:gd name="T21" fmla="*/ 7 h 32"/>
                <a:gd name="T22" fmla="*/ 16 w 18"/>
                <a:gd name="T23" fmla="*/ 7 h 32"/>
                <a:gd name="T24" fmla="*/ 18 w 18"/>
                <a:gd name="T25" fmla="*/ 8 h 32"/>
                <a:gd name="T26" fmla="*/ 18 w 18"/>
                <a:gd name="T27" fmla="*/ 8 h 32"/>
                <a:gd name="T28" fmla="*/ 18 w 18"/>
                <a:gd name="T29" fmla="*/ 1 h 32"/>
                <a:gd name="T30" fmla="*/ 18 w 18"/>
                <a:gd name="T31" fmla="*/ 1 h 32"/>
                <a:gd name="T32" fmla="*/ 15 w 18"/>
                <a:gd name="T3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" h="32">
                  <a:moveTo>
                    <a:pt x="15" y="0"/>
                  </a:moveTo>
                  <a:cubicBezTo>
                    <a:pt x="13" y="0"/>
                    <a:pt x="12" y="1"/>
                    <a:pt x="10" y="2"/>
                  </a:cubicBezTo>
                  <a:cubicBezTo>
                    <a:pt x="9" y="3"/>
                    <a:pt x="8" y="4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3"/>
                    <a:pt x="8" y="11"/>
                    <a:pt x="9" y="9"/>
                  </a:cubicBezTo>
                  <a:cubicBezTo>
                    <a:pt x="10" y="8"/>
                    <a:pt x="12" y="7"/>
                    <a:pt x="14" y="7"/>
                  </a:cubicBezTo>
                  <a:cubicBezTo>
                    <a:pt x="15" y="7"/>
                    <a:pt x="15" y="7"/>
                    <a:pt x="16" y="7"/>
                  </a:cubicBezTo>
                  <a:cubicBezTo>
                    <a:pt x="17" y="7"/>
                    <a:pt x="17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0"/>
                    <a:pt x="16" y="0"/>
                    <a:pt x="1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0" name="Freeform 53"/>
            <p:cNvSpPr>
              <a:spLocks noEditPoints="1"/>
            </p:cNvSpPr>
            <p:nvPr userDrawn="1"/>
          </p:nvSpPr>
          <p:spPr bwMode="auto">
            <a:xfrm>
              <a:off x="-30163" y="-171450"/>
              <a:ext cx="120650" cy="123825"/>
            </a:xfrm>
            <a:custGeom>
              <a:avLst/>
              <a:gdLst>
                <a:gd name="T0" fmla="*/ 16 w 32"/>
                <a:gd name="T1" fmla="*/ 0 h 33"/>
                <a:gd name="T2" fmla="*/ 4 w 32"/>
                <a:gd name="T3" fmla="*/ 5 h 33"/>
                <a:gd name="T4" fmla="*/ 0 w 32"/>
                <a:gd name="T5" fmla="*/ 17 h 33"/>
                <a:gd name="T6" fmla="*/ 4 w 32"/>
                <a:gd name="T7" fmla="*/ 29 h 33"/>
                <a:gd name="T8" fmla="*/ 15 w 32"/>
                <a:gd name="T9" fmla="*/ 33 h 33"/>
                <a:gd name="T10" fmla="*/ 27 w 32"/>
                <a:gd name="T11" fmla="*/ 28 h 33"/>
                <a:gd name="T12" fmla="*/ 32 w 32"/>
                <a:gd name="T13" fmla="*/ 16 h 33"/>
                <a:gd name="T14" fmla="*/ 28 w 32"/>
                <a:gd name="T15" fmla="*/ 4 h 33"/>
                <a:gd name="T16" fmla="*/ 16 w 32"/>
                <a:gd name="T17" fmla="*/ 0 h 33"/>
                <a:gd name="T18" fmla="*/ 22 w 32"/>
                <a:gd name="T19" fmla="*/ 24 h 33"/>
                <a:gd name="T20" fmla="*/ 16 w 32"/>
                <a:gd name="T21" fmla="*/ 27 h 33"/>
                <a:gd name="T22" fmla="*/ 9 w 32"/>
                <a:gd name="T23" fmla="*/ 24 h 33"/>
                <a:gd name="T24" fmla="*/ 7 w 32"/>
                <a:gd name="T25" fmla="*/ 17 h 33"/>
                <a:gd name="T26" fmla="*/ 9 w 32"/>
                <a:gd name="T27" fmla="*/ 9 h 33"/>
                <a:gd name="T28" fmla="*/ 16 w 32"/>
                <a:gd name="T29" fmla="*/ 6 h 33"/>
                <a:gd name="T30" fmla="*/ 22 w 32"/>
                <a:gd name="T31" fmla="*/ 9 h 33"/>
                <a:gd name="T32" fmla="*/ 24 w 32"/>
                <a:gd name="T33" fmla="*/ 16 h 33"/>
                <a:gd name="T34" fmla="*/ 22 w 32"/>
                <a:gd name="T35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33">
                  <a:moveTo>
                    <a:pt x="16" y="0"/>
                  </a:moveTo>
                  <a:cubicBezTo>
                    <a:pt x="11" y="0"/>
                    <a:pt x="7" y="2"/>
                    <a:pt x="4" y="5"/>
                  </a:cubicBezTo>
                  <a:cubicBezTo>
                    <a:pt x="1" y="8"/>
                    <a:pt x="0" y="12"/>
                    <a:pt x="0" y="17"/>
                  </a:cubicBezTo>
                  <a:cubicBezTo>
                    <a:pt x="0" y="22"/>
                    <a:pt x="1" y="26"/>
                    <a:pt x="4" y="29"/>
                  </a:cubicBezTo>
                  <a:cubicBezTo>
                    <a:pt x="7" y="31"/>
                    <a:pt x="11" y="33"/>
                    <a:pt x="15" y="33"/>
                  </a:cubicBezTo>
                  <a:cubicBezTo>
                    <a:pt x="20" y="33"/>
                    <a:pt x="24" y="31"/>
                    <a:pt x="27" y="28"/>
                  </a:cubicBezTo>
                  <a:cubicBezTo>
                    <a:pt x="30" y="25"/>
                    <a:pt x="32" y="21"/>
                    <a:pt x="32" y="16"/>
                  </a:cubicBezTo>
                  <a:cubicBezTo>
                    <a:pt x="32" y="11"/>
                    <a:pt x="30" y="7"/>
                    <a:pt x="28" y="4"/>
                  </a:cubicBezTo>
                  <a:cubicBezTo>
                    <a:pt x="25" y="1"/>
                    <a:pt x="21" y="0"/>
                    <a:pt x="16" y="0"/>
                  </a:cubicBezTo>
                  <a:moveTo>
                    <a:pt x="22" y="24"/>
                  </a:moveTo>
                  <a:cubicBezTo>
                    <a:pt x="21" y="26"/>
                    <a:pt x="19" y="27"/>
                    <a:pt x="16" y="27"/>
                  </a:cubicBezTo>
                  <a:cubicBezTo>
                    <a:pt x="13" y="27"/>
                    <a:pt x="11" y="26"/>
                    <a:pt x="9" y="24"/>
                  </a:cubicBezTo>
                  <a:cubicBezTo>
                    <a:pt x="8" y="22"/>
                    <a:pt x="7" y="20"/>
                    <a:pt x="7" y="17"/>
                  </a:cubicBezTo>
                  <a:cubicBezTo>
                    <a:pt x="7" y="13"/>
                    <a:pt x="8" y="11"/>
                    <a:pt x="9" y="9"/>
                  </a:cubicBezTo>
                  <a:cubicBezTo>
                    <a:pt x="11" y="7"/>
                    <a:pt x="13" y="6"/>
                    <a:pt x="16" y="6"/>
                  </a:cubicBezTo>
                  <a:cubicBezTo>
                    <a:pt x="18" y="6"/>
                    <a:pt x="20" y="7"/>
                    <a:pt x="22" y="9"/>
                  </a:cubicBezTo>
                  <a:cubicBezTo>
                    <a:pt x="23" y="10"/>
                    <a:pt x="24" y="13"/>
                    <a:pt x="24" y="16"/>
                  </a:cubicBezTo>
                  <a:cubicBezTo>
                    <a:pt x="24" y="20"/>
                    <a:pt x="23" y="22"/>
                    <a:pt x="22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1" name="Freeform 54"/>
            <p:cNvSpPr>
              <a:spLocks/>
            </p:cNvSpPr>
            <p:nvPr userDrawn="1"/>
          </p:nvSpPr>
          <p:spPr bwMode="auto">
            <a:xfrm>
              <a:off x="101600" y="-171450"/>
              <a:ext cx="77788" cy="123825"/>
            </a:xfrm>
            <a:custGeom>
              <a:avLst/>
              <a:gdLst>
                <a:gd name="T0" fmla="*/ 13 w 21"/>
                <a:gd name="T1" fmla="*/ 14 h 33"/>
                <a:gd name="T2" fmla="*/ 9 w 21"/>
                <a:gd name="T3" fmla="*/ 11 h 33"/>
                <a:gd name="T4" fmla="*/ 8 w 21"/>
                <a:gd name="T5" fmla="*/ 9 h 33"/>
                <a:gd name="T6" fmla="*/ 9 w 21"/>
                <a:gd name="T7" fmla="*/ 7 h 33"/>
                <a:gd name="T8" fmla="*/ 12 w 21"/>
                <a:gd name="T9" fmla="*/ 6 h 33"/>
                <a:gd name="T10" fmla="*/ 16 w 21"/>
                <a:gd name="T11" fmla="*/ 6 h 33"/>
                <a:gd name="T12" fmla="*/ 19 w 21"/>
                <a:gd name="T13" fmla="*/ 8 h 33"/>
                <a:gd name="T14" fmla="*/ 19 w 21"/>
                <a:gd name="T15" fmla="*/ 8 h 33"/>
                <a:gd name="T16" fmla="*/ 19 w 21"/>
                <a:gd name="T17" fmla="*/ 1 h 33"/>
                <a:gd name="T18" fmla="*/ 19 w 21"/>
                <a:gd name="T19" fmla="*/ 1 h 33"/>
                <a:gd name="T20" fmla="*/ 16 w 21"/>
                <a:gd name="T21" fmla="*/ 0 h 33"/>
                <a:gd name="T22" fmla="*/ 12 w 21"/>
                <a:gd name="T23" fmla="*/ 0 h 33"/>
                <a:gd name="T24" fmla="*/ 4 w 21"/>
                <a:gd name="T25" fmla="*/ 3 h 33"/>
                <a:gd name="T26" fmla="*/ 0 w 21"/>
                <a:gd name="T27" fmla="*/ 10 h 33"/>
                <a:gd name="T28" fmla="*/ 1 w 21"/>
                <a:gd name="T29" fmla="*/ 14 h 33"/>
                <a:gd name="T30" fmla="*/ 3 w 21"/>
                <a:gd name="T31" fmla="*/ 16 h 33"/>
                <a:gd name="T32" fmla="*/ 8 w 21"/>
                <a:gd name="T33" fmla="*/ 19 h 33"/>
                <a:gd name="T34" fmla="*/ 12 w 21"/>
                <a:gd name="T35" fmla="*/ 21 h 33"/>
                <a:gd name="T36" fmla="*/ 13 w 21"/>
                <a:gd name="T37" fmla="*/ 22 h 33"/>
                <a:gd name="T38" fmla="*/ 14 w 21"/>
                <a:gd name="T39" fmla="*/ 24 h 33"/>
                <a:gd name="T40" fmla="*/ 9 w 21"/>
                <a:gd name="T41" fmla="*/ 27 h 33"/>
                <a:gd name="T42" fmla="*/ 5 w 21"/>
                <a:gd name="T43" fmla="*/ 26 h 33"/>
                <a:gd name="T44" fmla="*/ 1 w 21"/>
                <a:gd name="T45" fmla="*/ 24 h 33"/>
                <a:gd name="T46" fmla="*/ 0 w 21"/>
                <a:gd name="T47" fmla="*/ 24 h 33"/>
                <a:gd name="T48" fmla="*/ 0 w 21"/>
                <a:gd name="T49" fmla="*/ 31 h 33"/>
                <a:gd name="T50" fmla="*/ 0 w 21"/>
                <a:gd name="T51" fmla="*/ 31 h 33"/>
                <a:gd name="T52" fmla="*/ 4 w 21"/>
                <a:gd name="T53" fmla="*/ 32 h 33"/>
                <a:gd name="T54" fmla="*/ 9 w 21"/>
                <a:gd name="T55" fmla="*/ 33 h 33"/>
                <a:gd name="T56" fmla="*/ 18 w 21"/>
                <a:gd name="T57" fmla="*/ 30 h 33"/>
                <a:gd name="T58" fmla="*/ 21 w 21"/>
                <a:gd name="T59" fmla="*/ 23 h 33"/>
                <a:gd name="T60" fmla="*/ 19 w 21"/>
                <a:gd name="T61" fmla="*/ 18 h 33"/>
                <a:gd name="T62" fmla="*/ 13 w 21"/>
                <a:gd name="T63" fmla="*/ 1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1" h="33">
                  <a:moveTo>
                    <a:pt x="13" y="14"/>
                  </a:moveTo>
                  <a:cubicBezTo>
                    <a:pt x="11" y="13"/>
                    <a:pt x="9" y="12"/>
                    <a:pt x="9" y="11"/>
                  </a:cubicBezTo>
                  <a:cubicBezTo>
                    <a:pt x="8" y="11"/>
                    <a:pt x="8" y="10"/>
                    <a:pt x="8" y="9"/>
                  </a:cubicBezTo>
                  <a:cubicBezTo>
                    <a:pt x="8" y="8"/>
                    <a:pt x="8" y="7"/>
                    <a:pt x="9" y="7"/>
                  </a:cubicBezTo>
                  <a:cubicBezTo>
                    <a:pt x="10" y="6"/>
                    <a:pt x="11" y="6"/>
                    <a:pt x="12" y="6"/>
                  </a:cubicBezTo>
                  <a:cubicBezTo>
                    <a:pt x="13" y="6"/>
                    <a:pt x="15" y="6"/>
                    <a:pt x="16" y="6"/>
                  </a:cubicBezTo>
                  <a:cubicBezTo>
                    <a:pt x="17" y="7"/>
                    <a:pt x="18" y="7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1"/>
                    <a:pt x="17" y="1"/>
                    <a:pt x="16" y="0"/>
                  </a:cubicBezTo>
                  <a:cubicBezTo>
                    <a:pt x="15" y="0"/>
                    <a:pt x="13" y="0"/>
                    <a:pt x="12" y="0"/>
                  </a:cubicBezTo>
                  <a:cubicBezTo>
                    <a:pt x="9" y="0"/>
                    <a:pt x="6" y="1"/>
                    <a:pt x="4" y="3"/>
                  </a:cubicBezTo>
                  <a:cubicBezTo>
                    <a:pt x="1" y="5"/>
                    <a:pt x="0" y="7"/>
                    <a:pt x="0" y="10"/>
                  </a:cubicBezTo>
                  <a:cubicBezTo>
                    <a:pt x="0" y="11"/>
                    <a:pt x="1" y="12"/>
                    <a:pt x="1" y="14"/>
                  </a:cubicBezTo>
                  <a:cubicBezTo>
                    <a:pt x="1" y="15"/>
                    <a:pt x="2" y="16"/>
                    <a:pt x="3" y="16"/>
                  </a:cubicBezTo>
                  <a:cubicBezTo>
                    <a:pt x="4" y="17"/>
                    <a:pt x="6" y="18"/>
                    <a:pt x="8" y="19"/>
                  </a:cubicBezTo>
                  <a:cubicBezTo>
                    <a:pt x="9" y="20"/>
                    <a:pt x="11" y="20"/>
                    <a:pt x="12" y="21"/>
                  </a:cubicBezTo>
                  <a:cubicBezTo>
                    <a:pt x="12" y="21"/>
                    <a:pt x="13" y="22"/>
                    <a:pt x="13" y="22"/>
                  </a:cubicBezTo>
                  <a:cubicBezTo>
                    <a:pt x="14" y="23"/>
                    <a:pt x="14" y="23"/>
                    <a:pt x="14" y="24"/>
                  </a:cubicBezTo>
                  <a:cubicBezTo>
                    <a:pt x="14" y="26"/>
                    <a:pt x="12" y="27"/>
                    <a:pt x="9" y="27"/>
                  </a:cubicBezTo>
                  <a:cubicBezTo>
                    <a:pt x="8" y="27"/>
                    <a:pt x="6" y="27"/>
                    <a:pt x="5" y="26"/>
                  </a:cubicBezTo>
                  <a:cubicBezTo>
                    <a:pt x="3" y="26"/>
                    <a:pt x="2" y="25"/>
                    <a:pt x="1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1" y="32"/>
                    <a:pt x="3" y="32"/>
                    <a:pt x="4" y="32"/>
                  </a:cubicBezTo>
                  <a:cubicBezTo>
                    <a:pt x="6" y="33"/>
                    <a:pt x="7" y="33"/>
                    <a:pt x="9" y="33"/>
                  </a:cubicBezTo>
                  <a:cubicBezTo>
                    <a:pt x="12" y="33"/>
                    <a:pt x="15" y="32"/>
                    <a:pt x="18" y="30"/>
                  </a:cubicBezTo>
                  <a:cubicBezTo>
                    <a:pt x="20" y="28"/>
                    <a:pt x="21" y="26"/>
                    <a:pt x="21" y="23"/>
                  </a:cubicBezTo>
                  <a:cubicBezTo>
                    <a:pt x="21" y="21"/>
                    <a:pt x="20" y="19"/>
                    <a:pt x="19" y="18"/>
                  </a:cubicBezTo>
                  <a:cubicBezTo>
                    <a:pt x="18" y="16"/>
                    <a:pt x="16" y="15"/>
                    <a:pt x="13" y="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2" name="Freeform 55"/>
            <p:cNvSpPr>
              <a:spLocks noEditPoints="1"/>
            </p:cNvSpPr>
            <p:nvPr userDrawn="1"/>
          </p:nvSpPr>
          <p:spPr bwMode="auto">
            <a:xfrm>
              <a:off x="190500" y="-171450"/>
              <a:ext cx="120650" cy="123825"/>
            </a:xfrm>
            <a:custGeom>
              <a:avLst/>
              <a:gdLst>
                <a:gd name="T0" fmla="*/ 17 w 32"/>
                <a:gd name="T1" fmla="*/ 0 h 33"/>
                <a:gd name="T2" fmla="*/ 5 w 32"/>
                <a:gd name="T3" fmla="*/ 5 h 33"/>
                <a:gd name="T4" fmla="*/ 0 w 32"/>
                <a:gd name="T5" fmla="*/ 17 h 33"/>
                <a:gd name="T6" fmla="*/ 5 w 32"/>
                <a:gd name="T7" fmla="*/ 29 h 33"/>
                <a:gd name="T8" fmla="*/ 16 w 32"/>
                <a:gd name="T9" fmla="*/ 33 h 33"/>
                <a:gd name="T10" fmla="*/ 28 w 32"/>
                <a:gd name="T11" fmla="*/ 28 h 33"/>
                <a:gd name="T12" fmla="*/ 32 w 32"/>
                <a:gd name="T13" fmla="*/ 16 h 33"/>
                <a:gd name="T14" fmla="*/ 28 w 32"/>
                <a:gd name="T15" fmla="*/ 4 h 33"/>
                <a:gd name="T16" fmla="*/ 17 w 32"/>
                <a:gd name="T17" fmla="*/ 0 h 33"/>
                <a:gd name="T18" fmla="*/ 23 w 32"/>
                <a:gd name="T19" fmla="*/ 24 h 33"/>
                <a:gd name="T20" fmla="*/ 17 w 32"/>
                <a:gd name="T21" fmla="*/ 27 h 33"/>
                <a:gd name="T22" fmla="*/ 10 w 32"/>
                <a:gd name="T23" fmla="*/ 24 h 33"/>
                <a:gd name="T24" fmla="*/ 8 w 32"/>
                <a:gd name="T25" fmla="*/ 17 h 33"/>
                <a:gd name="T26" fmla="*/ 10 w 32"/>
                <a:gd name="T27" fmla="*/ 9 h 33"/>
                <a:gd name="T28" fmla="*/ 17 w 32"/>
                <a:gd name="T29" fmla="*/ 6 h 33"/>
                <a:gd name="T30" fmla="*/ 23 w 32"/>
                <a:gd name="T31" fmla="*/ 9 h 33"/>
                <a:gd name="T32" fmla="*/ 25 w 32"/>
                <a:gd name="T33" fmla="*/ 16 h 33"/>
                <a:gd name="T34" fmla="*/ 23 w 32"/>
                <a:gd name="T35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" h="33">
                  <a:moveTo>
                    <a:pt x="17" y="0"/>
                  </a:moveTo>
                  <a:cubicBezTo>
                    <a:pt x="12" y="0"/>
                    <a:pt x="8" y="2"/>
                    <a:pt x="5" y="5"/>
                  </a:cubicBezTo>
                  <a:cubicBezTo>
                    <a:pt x="2" y="8"/>
                    <a:pt x="0" y="12"/>
                    <a:pt x="0" y="17"/>
                  </a:cubicBezTo>
                  <a:cubicBezTo>
                    <a:pt x="0" y="22"/>
                    <a:pt x="2" y="26"/>
                    <a:pt x="5" y="29"/>
                  </a:cubicBezTo>
                  <a:cubicBezTo>
                    <a:pt x="7" y="31"/>
                    <a:pt x="11" y="33"/>
                    <a:pt x="16" y="33"/>
                  </a:cubicBezTo>
                  <a:cubicBezTo>
                    <a:pt x="21" y="33"/>
                    <a:pt x="25" y="31"/>
                    <a:pt x="28" y="28"/>
                  </a:cubicBezTo>
                  <a:cubicBezTo>
                    <a:pt x="31" y="25"/>
                    <a:pt x="32" y="21"/>
                    <a:pt x="32" y="16"/>
                  </a:cubicBezTo>
                  <a:cubicBezTo>
                    <a:pt x="32" y="11"/>
                    <a:pt x="31" y="7"/>
                    <a:pt x="28" y="4"/>
                  </a:cubicBezTo>
                  <a:cubicBezTo>
                    <a:pt x="26" y="1"/>
                    <a:pt x="22" y="0"/>
                    <a:pt x="17" y="0"/>
                  </a:cubicBezTo>
                  <a:moveTo>
                    <a:pt x="23" y="24"/>
                  </a:moveTo>
                  <a:cubicBezTo>
                    <a:pt x="21" y="26"/>
                    <a:pt x="19" y="27"/>
                    <a:pt x="17" y="27"/>
                  </a:cubicBezTo>
                  <a:cubicBezTo>
                    <a:pt x="14" y="27"/>
                    <a:pt x="12" y="26"/>
                    <a:pt x="10" y="24"/>
                  </a:cubicBezTo>
                  <a:cubicBezTo>
                    <a:pt x="9" y="22"/>
                    <a:pt x="8" y="20"/>
                    <a:pt x="8" y="17"/>
                  </a:cubicBezTo>
                  <a:cubicBezTo>
                    <a:pt x="8" y="13"/>
                    <a:pt x="9" y="11"/>
                    <a:pt x="10" y="9"/>
                  </a:cubicBezTo>
                  <a:cubicBezTo>
                    <a:pt x="12" y="7"/>
                    <a:pt x="14" y="6"/>
                    <a:pt x="17" y="6"/>
                  </a:cubicBezTo>
                  <a:cubicBezTo>
                    <a:pt x="19" y="6"/>
                    <a:pt x="21" y="7"/>
                    <a:pt x="23" y="9"/>
                  </a:cubicBezTo>
                  <a:cubicBezTo>
                    <a:pt x="24" y="10"/>
                    <a:pt x="25" y="13"/>
                    <a:pt x="25" y="16"/>
                  </a:cubicBezTo>
                  <a:cubicBezTo>
                    <a:pt x="25" y="20"/>
                    <a:pt x="24" y="22"/>
                    <a:pt x="23" y="2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3" name="Freeform 56"/>
            <p:cNvSpPr>
              <a:spLocks/>
            </p:cNvSpPr>
            <p:nvPr userDrawn="1"/>
          </p:nvSpPr>
          <p:spPr bwMode="auto">
            <a:xfrm>
              <a:off x="314325" y="-227013"/>
              <a:ext cx="147638" cy="179388"/>
            </a:xfrm>
            <a:custGeom>
              <a:avLst/>
              <a:gdLst>
                <a:gd name="T0" fmla="*/ 39 w 39"/>
                <a:gd name="T1" fmla="*/ 22 h 48"/>
                <a:gd name="T2" fmla="*/ 39 w 39"/>
                <a:gd name="T3" fmla="*/ 16 h 48"/>
                <a:gd name="T4" fmla="*/ 31 w 39"/>
                <a:gd name="T5" fmla="*/ 16 h 48"/>
                <a:gd name="T6" fmla="*/ 31 w 39"/>
                <a:gd name="T7" fmla="*/ 6 h 48"/>
                <a:gd name="T8" fmla="*/ 31 w 39"/>
                <a:gd name="T9" fmla="*/ 7 h 48"/>
                <a:gd name="T10" fmla="*/ 24 w 39"/>
                <a:gd name="T11" fmla="*/ 9 h 48"/>
                <a:gd name="T12" fmla="*/ 24 w 39"/>
                <a:gd name="T13" fmla="*/ 9 h 48"/>
                <a:gd name="T14" fmla="*/ 24 w 39"/>
                <a:gd name="T15" fmla="*/ 16 h 48"/>
                <a:gd name="T16" fmla="*/ 13 w 39"/>
                <a:gd name="T17" fmla="*/ 16 h 48"/>
                <a:gd name="T18" fmla="*/ 13 w 39"/>
                <a:gd name="T19" fmla="*/ 12 h 48"/>
                <a:gd name="T20" fmla="*/ 14 w 39"/>
                <a:gd name="T21" fmla="*/ 8 h 48"/>
                <a:gd name="T22" fmla="*/ 18 w 39"/>
                <a:gd name="T23" fmla="*/ 6 h 48"/>
                <a:gd name="T24" fmla="*/ 21 w 39"/>
                <a:gd name="T25" fmla="*/ 7 h 48"/>
                <a:gd name="T26" fmla="*/ 21 w 39"/>
                <a:gd name="T27" fmla="*/ 7 h 48"/>
                <a:gd name="T28" fmla="*/ 21 w 39"/>
                <a:gd name="T29" fmla="*/ 1 h 48"/>
                <a:gd name="T30" fmla="*/ 21 w 39"/>
                <a:gd name="T31" fmla="*/ 1 h 48"/>
                <a:gd name="T32" fmla="*/ 17 w 39"/>
                <a:gd name="T33" fmla="*/ 0 h 48"/>
                <a:gd name="T34" fmla="*/ 11 w 39"/>
                <a:gd name="T35" fmla="*/ 2 h 48"/>
                <a:gd name="T36" fmla="*/ 7 w 39"/>
                <a:gd name="T37" fmla="*/ 6 h 48"/>
                <a:gd name="T38" fmla="*/ 5 w 39"/>
                <a:gd name="T39" fmla="*/ 11 h 48"/>
                <a:gd name="T40" fmla="*/ 5 w 39"/>
                <a:gd name="T41" fmla="*/ 16 h 48"/>
                <a:gd name="T42" fmla="*/ 0 w 39"/>
                <a:gd name="T43" fmla="*/ 16 h 48"/>
                <a:gd name="T44" fmla="*/ 0 w 39"/>
                <a:gd name="T45" fmla="*/ 22 h 48"/>
                <a:gd name="T46" fmla="*/ 5 w 39"/>
                <a:gd name="T47" fmla="*/ 22 h 48"/>
                <a:gd name="T48" fmla="*/ 5 w 39"/>
                <a:gd name="T49" fmla="*/ 47 h 48"/>
                <a:gd name="T50" fmla="*/ 13 w 39"/>
                <a:gd name="T51" fmla="*/ 47 h 48"/>
                <a:gd name="T52" fmla="*/ 13 w 39"/>
                <a:gd name="T53" fmla="*/ 22 h 48"/>
                <a:gd name="T54" fmla="*/ 24 w 39"/>
                <a:gd name="T55" fmla="*/ 22 h 48"/>
                <a:gd name="T56" fmla="*/ 24 w 39"/>
                <a:gd name="T57" fmla="*/ 38 h 48"/>
                <a:gd name="T58" fmla="*/ 33 w 39"/>
                <a:gd name="T59" fmla="*/ 48 h 48"/>
                <a:gd name="T60" fmla="*/ 36 w 39"/>
                <a:gd name="T61" fmla="*/ 48 h 48"/>
                <a:gd name="T62" fmla="*/ 39 w 39"/>
                <a:gd name="T63" fmla="*/ 47 h 48"/>
                <a:gd name="T64" fmla="*/ 39 w 39"/>
                <a:gd name="T65" fmla="*/ 47 h 48"/>
                <a:gd name="T66" fmla="*/ 39 w 39"/>
                <a:gd name="T67" fmla="*/ 41 h 48"/>
                <a:gd name="T68" fmla="*/ 38 w 39"/>
                <a:gd name="T69" fmla="*/ 41 h 48"/>
                <a:gd name="T70" fmla="*/ 37 w 39"/>
                <a:gd name="T71" fmla="*/ 42 h 48"/>
                <a:gd name="T72" fmla="*/ 36 w 39"/>
                <a:gd name="T73" fmla="*/ 42 h 48"/>
                <a:gd name="T74" fmla="*/ 32 w 39"/>
                <a:gd name="T75" fmla="*/ 41 h 48"/>
                <a:gd name="T76" fmla="*/ 31 w 39"/>
                <a:gd name="T77" fmla="*/ 37 h 48"/>
                <a:gd name="T78" fmla="*/ 31 w 39"/>
                <a:gd name="T79" fmla="*/ 22 h 48"/>
                <a:gd name="T80" fmla="*/ 39 w 39"/>
                <a:gd name="T81" fmla="*/ 2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9" h="48">
                  <a:moveTo>
                    <a:pt x="39" y="22"/>
                  </a:moveTo>
                  <a:cubicBezTo>
                    <a:pt x="39" y="16"/>
                    <a:pt x="39" y="16"/>
                    <a:pt x="39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0"/>
                    <a:pt x="13" y="9"/>
                    <a:pt x="14" y="8"/>
                  </a:cubicBezTo>
                  <a:cubicBezTo>
                    <a:pt x="15" y="7"/>
                    <a:pt x="16" y="6"/>
                    <a:pt x="18" y="6"/>
                  </a:cubicBezTo>
                  <a:cubicBezTo>
                    <a:pt x="19" y="6"/>
                    <a:pt x="20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18" y="0"/>
                    <a:pt x="17" y="0"/>
                  </a:cubicBezTo>
                  <a:cubicBezTo>
                    <a:pt x="15" y="0"/>
                    <a:pt x="13" y="1"/>
                    <a:pt x="11" y="2"/>
                  </a:cubicBezTo>
                  <a:cubicBezTo>
                    <a:pt x="9" y="3"/>
                    <a:pt x="8" y="4"/>
                    <a:pt x="7" y="6"/>
                  </a:cubicBezTo>
                  <a:cubicBezTo>
                    <a:pt x="6" y="7"/>
                    <a:pt x="5" y="9"/>
                    <a:pt x="5" y="11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45"/>
                    <a:pt x="27" y="48"/>
                    <a:pt x="33" y="48"/>
                  </a:cubicBezTo>
                  <a:cubicBezTo>
                    <a:pt x="34" y="48"/>
                    <a:pt x="35" y="48"/>
                    <a:pt x="36" y="48"/>
                  </a:cubicBezTo>
                  <a:cubicBezTo>
                    <a:pt x="37" y="47"/>
                    <a:pt x="38" y="47"/>
                    <a:pt x="39" y="47"/>
                  </a:cubicBezTo>
                  <a:cubicBezTo>
                    <a:pt x="39" y="47"/>
                    <a:pt x="39" y="47"/>
                    <a:pt x="39" y="47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8" y="41"/>
                    <a:pt x="38" y="41"/>
                    <a:pt x="37" y="42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4" y="42"/>
                    <a:pt x="33" y="41"/>
                    <a:pt x="32" y="41"/>
                  </a:cubicBezTo>
                  <a:cubicBezTo>
                    <a:pt x="32" y="40"/>
                    <a:pt x="31" y="38"/>
                    <a:pt x="31" y="37"/>
                  </a:cubicBezTo>
                  <a:cubicBezTo>
                    <a:pt x="31" y="22"/>
                    <a:pt x="31" y="22"/>
                    <a:pt x="31" y="22"/>
                  </a:cubicBezTo>
                  <a:lnTo>
                    <a:pt x="39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4" name="Rectangle 57"/>
            <p:cNvSpPr>
              <a:spLocks noChangeArrowheads="1"/>
            </p:cNvSpPr>
            <p:nvPr userDrawn="1"/>
          </p:nvSpPr>
          <p:spPr bwMode="auto">
            <a:xfrm>
              <a:off x="-822325" y="-268288"/>
              <a:ext cx="131763" cy="127000"/>
            </a:xfrm>
            <a:prstGeom prst="rect">
              <a:avLst/>
            </a:prstGeom>
            <a:solidFill>
              <a:srgbClr val="F265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5" name="Rectangle 58"/>
            <p:cNvSpPr>
              <a:spLocks noChangeArrowheads="1"/>
            </p:cNvSpPr>
            <p:nvPr userDrawn="1"/>
          </p:nvSpPr>
          <p:spPr bwMode="auto">
            <a:xfrm>
              <a:off x="-676275" y="-268288"/>
              <a:ext cx="128588" cy="127000"/>
            </a:xfrm>
            <a:prstGeom prst="rect">
              <a:avLst/>
            </a:prstGeom>
            <a:solidFill>
              <a:srgbClr val="8DC6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6" name="Rectangle 59"/>
            <p:cNvSpPr>
              <a:spLocks noChangeArrowheads="1"/>
            </p:cNvSpPr>
            <p:nvPr userDrawn="1"/>
          </p:nvSpPr>
          <p:spPr bwMode="auto">
            <a:xfrm>
              <a:off x="-822325" y="-125413"/>
              <a:ext cx="131763" cy="130175"/>
            </a:xfrm>
            <a:prstGeom prst="rect">
              <a:avLst/>
            </a:pr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7" name="Rectangle 60"/>
            <p:cNvSpPr>
              <a:spLocks noChangeArrowheads="1"/>
            </p:cNvSpPr>
            <p:nvPr userDrawn="1"/>
          </p:nvSpPr>
          <p:spPr bwMode="auto">
            <a:xfrm>
              <a:off x="-676275" y="-125413"/>
              <a:ext cx="128588" cy="130175"/>
            </a:xfrm>
            <a:prstGeom prst="rect">
              <a:avLst/>
            </a:prstGeom>
            <a:solidFill>
              <a:srgbClr val="FFC20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8" name="Freeform 61"/>
            <p:cNvSpPr>
              <a:spLocks/>
            </p:cNvSpPr>
            <p:nvPr userDrawn="1"/>
          </p:nvSpPr>
          <p:spPr bwMode="auto">
            <a:xfrm>
              <a:off x="7261225" y="1139825"/>
              <a:ext cx="968375" cy="644525"/>
            </a:xfrm>
            <a:custGeom>
              <a:avLst/>
              <a:gdLst>
                <a:gd name="T0" fmla="*/ 0 w 610"/>
                <a:gd name="T1" fmla="*/ 406 h 406"/>
                <a:gd name="T2" fmla="*/ 610 w 610"/>
                <a:gd name="T3" fmla="*/ 406 h 406"/>
                <a:gd name="T4" fmla="*/ 466 w 610"/>
                <a:gd name="T5" fmla="*/ 203 h 406"/>
                <a:gd name="T6" fmla="*/ 610 w 610"/>
                <a:gd name="T7" fmla="*/ 0 h 406"/>
                <a:gd name="T8" fmla="*/ 0 w 610"/>
                <a:gd name="T9" fmla="*/ 0 h 406"/>
                <a:gd name="T10" fmla="*/ 0 w 610"/>
                <a:gd name="T11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0" h="406">
                  <a:moveTo>
                    <a:pt x="0" y="406"/>
                  </a:moveTo>
                  <a:lnTo>
                    <a:pt x="610" y="406"/>
                  </a:lnTo>
                  <a:lnTo>
                    <a:pt x="466" y="203"/>
                  </a:lnTo>
                  <a:lnTo>
                    <a:pt x="610" y="0"/>
                  </a:lnTo>
                  <a:lnTo>
                    <a:pt x="0" y="0"/>
                  </a:lnTo>
                  <a:lnTo>
                    <a:pt x="0" y="406"/>
                  </a:lnTo>
                  <a:close/>
                </a:path>
              </a:pathLst>
            </a:custGeom>
            <a:solidFill>
              <a:srgbClr val="007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09" name="Freeform 62"/>
            <p:cNvSpPr>
              <a:spLocks/>
            </p:cNvSpPr>
            <p:nvPr userDrawn="1"/>
          </p:nvSpPr>
          <p:spPr bwMode="auto">
            <a:xfrm>
              <a:off x="7261225" y="1139825"/>
              <a:ext cx="968375" cy="644525"/>
            </a:xfrm>
            <a:custGeom>
              <a:avLst/>
              <a:gdLst>
                <a:gd name="T0" fmla="*/ 0 w 610"/>
                <a:gd name="T1" fmla="*/ 406 h 406"/>
                <a:gd name="T2" fmla="*/ 610 w 610"/>
                <a:gd name="T3" fmla="*/ 406 h 406"/>
                <a:gd name="T4" fmla="*/ 466 w 610"/>
                <a:gd name="T5" fmla="*/ 203 h 406"/>
                <a:gd name="T6" fmla="*/ 610 w 610"/>
                <a:gd name="T7" fmla="*/ 0 h 406"/>
                <a:gd name="T8" fmla="*/ 0 w 610"/>
                <a:gd name="T9" fmla="*/ 0 h 406"/>
                <a:gd name="T10" fmla="*/ 0 w 610"/>
                <a:gd name="T11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0" h="406">
                  <a:moveTo>
                    <a:pt x="0" y="406"/>
                  </a:moveTo>
                  <a:lnTo>
                    <a:pt x="610" y="406"/>
                  </a:lnTo>
                  <a:lnTo>
                    <a:pt x="466" y="203"/>
                  </a:lnTo>
                  <a:lnTo>
                    <a:pt x="610" y="0"/>
                  </a:lnTo>
                  <a:lnTo>
                    <a:pt x="0" y="0"/>
                  </a:lnTo>
                  <a:lnTo>
                    <a:pt x="0" y="406"/>
                  </a:lnTo>
                  <a:close/>
                </a:path>
              </a:pathLst>
            </a:custGeom>
            <a:noFill/>
            <a:ln w="79375" cap="flat">
              <a:solidFill>
                <a:srgbClr val="0078D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1" name="Line 64"/>
            <p:cNvSpPr>
              <a:spLocks noChangeShapeType="1"/>
            </p:cNvSpPr>
            <p:nvPr userDrawn="1"/>
          </p:nvSpPr>
          <p:spPr bwMode="auto">
            <a:xfrm>
              <a:off x="7261225" y="1139825"/>
              <a:ext cx="514350" cy="184150"/>
            </a:xfrm>
            <a:prstGeom prst="line">
              <a:avLst/>
            </a:prstGeom>
            <a:noFill/>
            <a:ln w="49213" cap="flat">
              <a:solidFill>
                <a:srgbClr val="0078D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2" name="Freeform 65"/>
            <p:cNvSpPr>
              <a:spLocks/>
            </p:cNvSpPr>
            <p:nvPr userDrawn="1"/>
          </p:nvSpPr>
          <p:spPr bwMode="auto">
            <a:xfrm>
              <a:off x="4198938" y="1139825"/>
              <a:ext cx="971550" cy="644525"/>
            </a:xfrm>
            <a:custGeom>
              <a:avLst/>
              <a:gdLst>
                <a:gd name="T0" fmla="*/ 612 w 612"/>
                <a:gd name="T1" fmla="*/ 406 h 406"/>
                <a:gd name="T2" fmla="*/ 0 w 612"/>
                <a:gd name="T3" fmla="*/ 406 h 406"/>
                <a:gd name="T4" fmla="*/ 147 w 612"/>
                <a:gd name="T5" fmla="*/ 203 h 406"/>
                <a:gd name="T6" fmla="*/ 0 w 612"/>
                <a:gd name="T7" fmla="*/ 0 h 406"/>
                <a:gd name="T8" fmla="*/ 612 w 612"/>
                <a:gd name="T9" fmla="*/ 0 h 406"/>
                <a:gd name="T10" fmla="*/ 612 w 612"/>
                <a:gd name="T11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2" h="406">
                  <a:moveTo>
                    <a:pt x="612" y="406"/>
                  </a:moveTo>
                  <a:lnTo>
                    <a:pt x="0" y="406"/>
                  </a:lnTo>
                  <a:lnTo>
                    <a:pt x="147" y="203"/>
                  </a:lnTo>
                  <a:lnTo>
                    <a:pt x="0" y="0"/>
                  </a:lnTo>
                  <a:lnTo>
                    <a:pt x="612" y="0"/>
                  </a:lnTo>
                  <a:lnTo>
                    <a:pt x="612" y="406"/>
                  </a:lnTo>
                  <a:close/>
                </a:path>
              </a:pathLst>
            </a:custGeom>
            <a:solidFill>
              <a:srgbClr val="0078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3" name="Freeform 66"/>
            <p:cNvSpPr>
              <a:spLocks/>
            </p:cNvSpPr>
            <p:nvPr userDrawn="1"/>
          </p:nvSpPr>
          <p:spPr bwMode="auto">
            <a:xfrm>
              <a:off x="4198938" y="1139825"/>
              <a:ext cx="971550" cy="644525"/>
            </a:xfrm>
            <a:custGeom>
              <a:avLst/>
              <a:gdLst>
                <a:gd name="T0" fmla="*/ 612 w 612"/>
                <a:gd name="T1" fmla="*/ 406 h 406"/>
                <a:gd name="T2" fmla="*/ 0 w 612"/>
                <a:gd name="T3" fmla="*/ 406 h 406"/>
                <a:gd name="T4" fmla="*/ 147 w 612"/>
                <a:gd name="T5" fmla="*/ 203 h 406"/>
                <a:gd name="T6" fmla="*/ 0 w 612"/>
                <a:gd name="T7" fmla="*/ 0 h 406"/>
                <a:gd name="T8" fmla="*/ 612 w 612"/>
                <a:gd name="T9" fmla="*/ 0 h 406"/>
                <a:gd name="T10" fmla="*/ 612 w 612"/>
                <a:gd name="T11" fmla="*/ 406 h 4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2" h="406">
                  <a:moveTo>
                    <a:pt x="612" y="406"/>
                  </a:moveTo>
                  <a:lnTo>
                    <a:pt x="0" y="406"/>
                  </a:lnTo>
                  <a:lnTo>
                    <a:pt x="147" y="203"/>
                  </a:lnTo>
                  <a:lnTo>
                    <a:pt x="0" y="0"/>
                  </a:lnTo>
                  <a:lnTo>
                    <a:pt x="612" y="0"/>
                  </a:lnTo>
                  <a:lnTo>
                    <a:pt x="612" y="406"/>
                  </a:lnTo>
                  <a:close/>
                </a:path>
              </a:pathLst>
            </a:custGeom>
            <a:noFill/>
            <a:ln w="79375" cap="flat">
              <a:solidFill>
                <a:srgbClr val="0078D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115" name="Line 68"/>
            <p:cNvSpPr>
              <a:spLocks noChangeShapeType="1"/>
            </p:cNvSpPr>
            <p:nvPr userDrawn="1"/>
          </p:nvSpPr>
          <p:spPr bwMode="auto">
            <a:xfrm flipH="1">
              <a:off x="4657725" y="1139825"/>
              <a:ext cx="512763" cy="184150"/>
            </a:xfrm>
            <a:prstGeom prst="line">
              <a:avLst/>
            </a:prstGeom>
            <a:noFill/>
            <a:ln w="49213" cap="flat">
              <a:solidFill>
                <a:srgbClr val="0078D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6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765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1953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64EB49-0B92-45C4-A27D-DA5E16FEB687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5/3/16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D4D18A-DC2C-4FF2-A914-FAB2E110364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0234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-color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1985641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20354">
                      <a:schemeClr val="tx2"/>
                    </a:gs>
                    <a:gs pos="40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1961"/>
            </a:lvl2pPr>
            <a:lvl3pPr marL="224079" indent="0">
              <a:buNone/>
              <a:defRPr/>
            </a:lvl3pPr>
            <a:lvl4pPr marL="448157" indent="0">
              <a:buNone/>
              <a:defRPr/>
            </a:lvl4pPr>
            <a:lvl5pPr marL="67223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270926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64EB49-0B92-45C4-A27D-DA5E16FEB687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5/3/16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D4D18A-DC2C-4FF2-A914-FAB2E110364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17852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64EB49-0B92-45C4-A27D-DA5E16FEB687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5/3/16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D4D18A-DC2C-4FF2-A914-FAB2E110364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42818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64EB49-0B92-45C4-A27D-DA5E16FEB687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5/3/16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D4D18A-DC2C-4FF2-A914-FAB2E110364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90413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64EB49-0B92-45C4-A27D-DA5E16FEB687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5/3/16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D4D18A-DC2C-4FF2-A914-FAB2E110364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426375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64EB49-0B92-45C4-A27D-DA5E16FEB687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5/3/16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D4D18A-DC2C-4FF2-A914-FAB2E110364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094829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64EB49-0B92-45C4-A27D-DA5E16FEB687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5/3/16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D4D18A-DC2C-4FF2-A914-FAB2E110364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1808279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64EB49-0B92-45C4-A27D-DA5E16FEB687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5/3/16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D4D18A-DC2C-4FF2-A914-FAB2E110364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777810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64EB49-0B92-45C4-A27D-DA5E16FEB687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5/3/16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D4D18A-DC2C-4FF2-A914-FAB2E110364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650459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64EB49-0B92-45C4-A27D-DA5E16FEB687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5/3/16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D4D18A-DC2C-4FF2-A914-FAB2E110364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655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64EB49-0B92-45C4-A27D-DA5E16FEB687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5/3/16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D4D18A-DC2C-4FF2-A914-FAB2E110364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2166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1985641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1961"/>
            </a:lvl2pPr>
            <a:lvl3pPr marL="224079" indent="0">
              <a:buNone/>
              <a:defRPr/>
            </a:lvl3pPr>
            <a:lvl4pPr marL="448157" indent="0">
              <a:buNone/>
              <a:defRPr/>
            </a:lvl4pPr>
            <a:lvl5pPr marL="67223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048197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2-color Non-bulleted text"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1985641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1961"/>
            </a:lvl2pPr>
            <a:lvl3pPr marL="224097" indent="0">
              <a:buNone/>
              <a:defRPr/>
            </a:lvl3pPr>
            <a:lvl4pPr marL="448193" indent="0">
              <a:buNone/>
              <a:defRPr/>
            </a:lvl4pPr>
            <a:lvl5pPr marL="67229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43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zureC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" y="0"/>
            <a:ext cx="1219044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084187"/>
            <a:ext cx="8964185" cy="1793090"/>
          </a:xfrm>
          <a:noFill/>
        </p:spPr>
        <p:txBody>
          <a:bodyPr lIns="146304" tIns="91440" rIns="146304" bIns="91440" anchor="t" anchorCtr="0"/>
          <a:lstStyle>
            <a:lvl1pPr>
              <a:defRPr sz="5294" spc="-98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1" y="3878574"/>
            <a:ext cx="7171337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137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Speaker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48213" y="470411"/>
            <a:ext cx="1613876" cy="345766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10263456" y="291068"/>
            <a:ext cx="1659306" cy="615609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53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AzureCon</a:t>
            </a:r>
            <a:endParaRPr kumimoji="0" lang="en-US" sz="2353" b="0" i="0" u="none" strike="noStrike" kern="1200" cap="none" spc="0" normalizeH="0" baseline="0" noProof="0" dirty="0">
              <a:ln>
                <a:noFill/>
              </a:ln>
              <a:gradFill>
                <a:gsLst>
                  <a:gs pos="2917">
                    <a:srgbClr val="FFFFFF"/>
                  </a:gs>
                  <a:gs pos="3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2016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 userDrawn="1"/>
        </p:nvGrpSpPr>
        <p:grpSpPr>
          <a:xfrm>
            <a:off x="-233159" y="0"/>
            <a:ext cx="12658319" cy="6842189"/>
            <a:chOff x="-237835" y="0"/>
            <a:chExt cx="12912145" cy="6978399"/>
          </a:xfrm>
        </p:grpSpPr>
        <p:sp>
          <p:nvSpPr>
            <p:cNvPr id="261" name="Rectangle 260"/>
            <p:cNvSpPr/>
            <p:nvPr/>
          </p:nvSpPr>
          <p:spPr bwMode="auto">
            <a:xfrm>
              <a:off x="0" y="0"/>
              <a:ext cx="12436475" cy="5949950"/>
            </a:xfrm>
            <a:prstGeom prst="rect">
              <a:avLst/>
            </a:prstGeom>
            <a:solidFill>
              <a:srgbClr val="002846"/>
            </a:solidFill>
            <a:ln w="1079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0" tIns="46637" rIns="0" bIns="46637" anchor="ctr"/>
            <a:lstStyle/>
            <a:p>
              <a:pPr marL="0" marR="0" lvl="0" indent="0" algn="ctr" defTabSz="91403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61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6814">
                      <a:srgbClr val="FFFFFF"/>
                    </a:gs>
                    <a:gs pos="46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62" name="Freeform 261"/>
            <p:cNvSpPr/>
            <p:nvPr/>
          </p:nvSpPr>
          <p:spPr bwMode="auto">
            <a:xfrm>
              <a:off x="11399838" y="2357438"/>
              <a:ext cx="68262" cy="38100"/>
            </a:xfrm>
            <a:custGeom>
              <a:avLst/>
              <a:gdLst>
                <a:gd name="connsiteX0" fmla="*/ 0 w 69056"/>
                <a:gd name="connsiteY0" fmla="*/ 16668 h 38723"/>
                <a:gd name="connsiteX1" fmla="*/ 26194 w 69056"/>
                <a:gd name="connsiteY1" fmla="*/ 7143 h 38723"/>
                <a:gd name="connsiteX2" fmla="*/ 28575 w 69056"/>
                <a:gd name="connsiteY2" fmla="*/ 0 h 38723"/>
                <a:gd name="connsiteX3" fmla="*/ 30956 w 69056"/>
                <a:gd name="connsiteY3" fmla="*/ 7143 h 38723"/>
                <a:gd name="connsiteX4" fmla="*/ 33337 w 69056"/>
                <a:gd name="connsiteY4" fmla="*/ 38100 h 38723"/>
                <a:gd name="connsiteX5" fmla="*/ 35719 w 69056"/>
                <a:gd name="connsiteY5" fmla="*/ 28575 h 38723"/>
                <a:gd name="connsiteX6" fmla="*/ 42862 w 69056"/>
                <a:gd name="connsiteY6" fmla="*/ 23812 h 38723"/>
                <a:gd name="connsiteX7" fmla="*/ 69056 w 69056"/>
                <a:gd name="connsiteY7" fmla="*/ 19050 h 38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056" h="38723">
                  <a:moveTo>
                    <a:pt x="0" y="16668"/>
                  </a:moveTo>
                  <a:cubicBezTo>
                    <a:pt x="14329" y="14877"/>
                    <a:pt x="18768" y="18282"/>
                    <a:pt x="26194" y="7143"/>
                  </a:cubicBezTo>
                  <a:cubicBezTo>
                    <a:pt x="27586" y="5055"/>
                    <a:pt x="27781" y="2381"/>
                    <a:pt x="28575" y="0"/>
                  </a:cubicBezTo>
                  <a:cubicBezTo>
                    <a:pt x="29369" y="2381"/>
                    <a:pt x="30645" y="4653"/>
                    <a:pt x="30956" y="7143"/>
                  </a:cubicBezTo>
                  <a:cubicBezTo>
                    <a:pt x="32240" y="17413"/>
                    <a:pt x="31092" y="27997"/>
                    <a:pt x="33337" y="38100"/>
                  </a:cubicBezTo>
                  <a:cubicBezTo>
                    <a:pt x="34047" y="41295"/>
                    <a:pt x="33904" y="31298"/>
                    <a:pt x="35719" y="28575"/>
                  </a:cubicBezTo>
                  <a:cubicBezTo>
                    <a:pt x="37306" y="26194"/>
                    <a:pt x="40247" y="24974"/>
                    <a:pt x="42862" y="23812"/>
                  </a:cubicBezTo>
                  <a:cubicBezTo>
                    <a:pt x="56400" y="17795"/>
                    <a:pt x="55699" y="19050"/>
                    <a:pt x="69056" y="19050"/>
                  </a:cubicBezTo>
                </a:path>
              </a:pathLst>
            </a:custGeom>
            <a:noFill/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marL="0" marR="0" lvl="0" indent="0" algn="ctr" defTabSz="9140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58" name="Rectangle 457"/>
            <p:cNvSpPr/>
            <p:nvPr/>
          </p:nvSpPr>
          <p:spPr bwMode="auto">
            <a:xfrm>
              <a:off x="112714" y="4411652"/>
              <a:ext cx="12203111" cy="1391390"/>
            </a:xfrm>
            <a:prstGeom prst="rect">
              <a:avLst/>
            </a:prstGeom>
            <a:solidFill>
              <a:srgbClr val="0072C6">
                <a:lumMod val="75000"/>
              </a:srgbClr>
            </a:solidFill>
            <a:ln w="635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lIns="179285" tIns="91440" rIns="179285" bIns="143428"/>
            <a:lstStyle/>
            <a:p>
              <a:pPr marL="0" marR="0" lvl="0" indent="0" algn="ctr" defTabSz="895923" rtl="0" eaLnBrk="1" fontAlgn="base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68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92500">
                        <a:srgbClr val="FFC000"/>
                      </a:gs>
                      <a:gs pos="33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Segoe UI" pitchFamily="34" charset="0"/>
                  <a:cs typeface="Segoe UI Semibold" panose="020B0702040204020203" pitchFamily="34" charset="0"/>
                </a:rPr>
                <a:t>Infrastructure Services</a:t>
              </a:r>
            </a:p>
          </p:txBody>
        </p:sp>
        <p:grpSp>
          <p:nvGrpSpPr>
            <p:cNvPr id="459" name="Group 458"/>
            <p:cNvGrpSpPr/>
            <p:nvPr/>
          </p:nvGrpSpPr>
          <p:grpSpPr>
            <a:xfrm>
              <a:off x="2945483" y="4783867"/>
              <a:ext cx="2834641" cy="790575"/>
              <a:chOff x="3078280" y="4930775"/>
              <a:chExt cx="2834641" cy="790575"/>
            </a:xfrm>
          </p:grpSpPr>
          <p:sp>
            <p:nvSpPr>
              <p:cNvPr id="507" name="Rectangle 506"/>
              <p:cNvSpPr/>
              <p:nvPr/>
            </p:nvSpPr>
            <p:spPr bwMode="auto">
              <a:xfrm>
                <a:off x="3078280" y="4930775"/>
                <a:ext cx="2834640" cy="790575"/>
              </a:xfrm>
              <a:prstGeom prst="rect">
                <a:avLst/>
              </a:prstGeom>
              <a:solidFill>
                <a:srgbClr val="0072C6"/>
              </a:solidFill>
              <a:ln w="635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bIns="143428"/>
              <a:lstStyle/>
              <a:p>
                <a:pPr marL="0" marR="0" lvl="0" indent="0" algn="ctr" defTabSz="895923" rtl="0" eaLnBrk="1" fontAlgn="base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76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76250">
                          <a:srgbClr val="FFFFFF"/>
                        </a:gs>
                        <a:gs pos="31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 Semibold" panose="020B0702040204020203" pitchFamily="34" charset="0"/>
                    <a:ea typeface="Segoe UI" pitchFamily="34" charset="0"/>
                    <a:cs typeface="Segoe UI Semibold" panose="020B0702040204020203" pitchFamily="34" charset="0"/>
                  </a:rPr>
                  <a:t>Storage</a:t>
                </a:r>
              </a:p>
            </p:txBody>
          </p:sp>
          <p:grpSp>
            <p:nvGrpSpPr>
              <p:cNvPr id="508" name="Group 507"/>
              <p:cNvGrpSpPr/>
              <p:nvPr/>
            </p:nvGrpSpPr>
            <p:grpSpPr>
              <a:xfrm>
                <a:off x="3141325" y="5190883"/>
                <a:ext cx="920051" cy="363782"/>
                <a:chOff x="3141325" y="5190883"/>
                <a:chExt cx="920051" cy="363782"/>
              </a:xfrm>
            </p:grpSpPr>
            <p:sp>
              <p:nvSpPr>
                <p:cNvPr id="515" name="Rectangle 514"/>
                <p:cNvSpPr/>
                <p:nvPr/>
              </p:nvSpPr>
              <p:spPr bwMode="auto">
                <a:xfrm>
                  <a:off x="3399149" y="5190883"/>
                  <a:ext cx="662227" cy="363782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BLOB </a:t>
                  </a:r>
                  <a:b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</a:b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Storage</a:t>
                  </a:r>
                </a:p>
              </p:txBody>
            </p:sp>
            <p:pic>
              <p:nvPicPr>
                <p:cNvPr id="516" name="Picture 231" descr="Storage blob.png"/>
                <p:cNvPicPr>
                  <a:picLocks noChangeAspect="1"/>
                </p:cNvPicPr>
                <p:nvPr/>
              </p:nvPicPr>
              <p:blipFill>
                <a:blip r:embed="rId2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141325" y="5253461"/>
                  <a:ext cx="247650" cy="2460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509" name="Group 508"/>
              <p:cNvGrpSpPr/>
              <p:nvPr/>
            </p:nvGrpSpPr>
            <p:grpSpPr>
              <a:xfrm>
                <a:off x="4130780" y="5194673"/>
                <a:ext cx="817562" cy="363782"/>
                <a:chOff x="4079535" y="5194673"/>
                <a:chExt cx="817562" cy="363782"/>
              </a:xfrm>
            </p:grpSpPr>
            <p:sp>
              <p:nvSpPr>
                <p:cNvPr id="513" name="Rectangle 512"/>
                <p:cNvSpPr/>
                <p:nvPr/>
              </p:nvSpPr>
              <p:spPr bwMode="auto">
                <a:xfrm>
                  <a:off x="4351381" y="5194673"/>
                  <a:ext cx="545716" cy="363782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Azure </a:t>
                  </a:r>
                  <a:b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</a:b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Files</a:t>
                  </a:r>
                </a:p>
              </p:txBody>
            </p:sp>
            <p:pic>
              <p:nvPicPr>
                <p:cNvPr id="514" name="Picture 232" descr="Storage blob.png"/>
                <p:cNvPicPr>
                  <a:picLocks noChangeAspect="1"/>
                </p:cNvPicPr>
                <p:nvPr/>
              </p:nvPicPr>
              <p:blipFill>
                <a:blip r:embed="rId2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79535" y="5253461"/>
                  <a:ext cx="247650" cy="2460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510" name="Group 509"/>
              <p:cNvGrpSpPr/>
              <p:nvPr/>
            </p:nvGrpSpPr>
            <p:grpSpPr>
              <a:xfrm>
                <a:off x="5017746" y="5193643"/>
                <a:ext cx="895175" cy="363782"/>
                <a:chOff x="5017746" y="5193643"/>
                <a:chExt cx="895175" cy="363782"/>
              </a:xfrm>
            </p:grpSpPr>
            <p:sp>
              <p:nvSpPr>
                <p:cNvPr id="511" name="Rectangle 510"/>
                <p:cNvSpPr/>
                <p:nvPr/>
              </p:nvSpPr>
              <p:spPr bwMode="auto">
                <a:xfrm>
                  <a:off x="5292049" y="5193643"/>
                  <a:ext cx="620872" cy="363782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Premium Storage</a:t>
                  </a:r>
                </a:p>
              </p:txBody>
            </p:sp>
            <p:pic>
              <p:nvPicPr>
                <p:cNvPr id="512" name="Picture 233" descr="Storage blob.png"/>
                <p:cNvPicPr>
                  <a:picLocks noChangeAspect="1"/>
                </p:cNvPicPr>
                <p:nvPr/>
              </p:nvPicPr>
              <p:blipFill>
                <a:blip r:embed="rId2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17746" y="5253461"/>
                  <a:ext cx="247650" cy="2460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grpSp>
          <p:nvGrpSpPr>
            <p:cNvPr id="460" name="Group 459"/>
            <p:cNvGrpSpPr/>
            <p:nvPr/>
          </p:nvGrpSpPr>
          <p:grpSpPr>
            <a:xfrm>
              <a:off x="249566" y="4783867"/>
              <a:ext cx="2573556" cy="788988"/>
              <a:chOff x="249566" y="4930775"/>
              <a:chExt cx="2573556" cy="788988"/>
            </a:xfrm>
          </p:grpSpPr>
          <p:sp>
            <p:nvSpPr>
              <p:cNvPr id="484" name="Rectangle 483"/>
              <p:cNvSpPr/>
              <p:nvPr/>
            </p:nvSpPr>
            <p:spPr bwMode="auto">
              <a:xfrm>
                <a:off x="249566" y="4930775"/>
                <a:ext cx="2573556" cy="788988"/>
              </a:xfrm>
              <a:prstGeom prst="rect">
                <a:avLst/>
              </a:prstGeom>
              <a:solidFill>
                <a:srgbClr val="0072C6"/>
              </a:solidFill>
              <a:ln w="635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bIns="143428"/>
              <a:lstStyle/>
              <a:p>
                <a:pPr marL="0" marR="0" lvl="0" indent="0" algn="ctr" defTabSz="895923" rtl="0" eaLnBrk="1" fontAlgn="base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76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76250">
                          <a:srgbClr val="FFFFFF"/>
                        </a:gs>
                        <a:gs pos="31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 Semibold" panose="020B0702040204020203" pitchFamily="34" charset="0"/>
                    <a:ea typeface="Segoe UI" pitchFamily="34" charset="0"/>
                    <a:cs typeface="Segoe UI Semibold" panose="020B0702040204020203" pitchFamily="34" charset="0"/>
                  </a:rPr>
                  <a:t>Compute</a:t>
                </a:r>
              </a:p>
            </p:txBody>
          </p:sp>
          <p:grpSp>
            <p:nvGrpSpPr>
              <p:cNvPr id="486" name="Group 485"/>
              <p:cNvGrpSpPr/>
              <p:nvPr/>
            </p:nvGrpSpPr>
            <p:grpSpPr>
              <a:xfrm>
                <a:off x="485673" y="5263570"/>
                <a:ext cx="952409" cy="261937"/>
                <a:chOff x="607413" y="5263570"/>
                <a:chExt cx="952409" cy="261937"/>
              </a:xfrm>
            </p:grpSpPr>
            <p:sp>
              <p:nvSpPr>
                <p:cNvPr id="503" name="Rectangle 502"/>
                <p:cNvSpPr/>
                <p:nvPr/>
              </p:nvSpPr>
              <p:spPr bwMode="auto">
                <a:xfrm>
                  <a:off x="892212" y="5263570"/>
                  <a:ext cx="667610" cy="218104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Virtual</a:t>
                  </a:r>
                  <a:b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</a:b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Machine</a:t>
                  </a:r>
                </a:p>
              </p:txBody>
            </p:sp>
            <p:pic>
              <p:nvPicPr>
                <p:cNvPr id="504" name="Picture 395"/>
                <p:cNvPicPr>
                  <a:picLocks noChangeAspect="1"/>
                </p:cNvPicPr>
                <p:nvPr/>
              </p:nvPicPr>
              <p:blipFill>
                <a:blip r:embed="rId3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07413" y="5263570"/>
                  <a:ext cx="261938" cy="2619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487" name="Group 486"/>
              <p:cNvGrpSpPr/>
              <p:nvPr/>
            </p:nvGrpSpPr>
            <p:grpSpPr>
              <a:xfrm>
                <a:off x="1737729" y="5259936"/>
                <a:ext cx="934978" cy="239587"/>
                <a:chOff x="1737729" y="5267270"/>
                <a:chExt cx="934978" cy="239587"/>
              </a:xfrm>
            </p:grpSpPr>
            <p:sp>
              <p:nvSpPr>
                <p:cNvPr id="488" name="Rectangle 487"/>
                <p:cNvSpPr/>
                <p:nvPr/>
              </p:nvSpPr>
              <p:spPr bwMode="auto">
                <a:xfrm>
                  <a:off x="1970460" y="5267270"/>
                  <a:ext cx="702247" cy="239587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Containers</a:t>
                  </a:r>
                </a:p>
              </p:txBody>
            </p:sp>
            <p:grpSp>
              <p:nvGrpSpPr>
                <p:cNvPr id="489" name="Group 411"/>
                <p:cNvGrpSpPr>
                  <a:grpSpLocks/>
                </p:cNvGrpSpPr>
                <p:nvPr/>
              </p:nvGrpSpPr>
              <p:grpSpPr bwMode="auto">
                <a:xfrm>
                  <a:off x="1737729" y="5302132"/>
                  <a:ext cx="220664" cy="169862"/>
                  <a:chOff x="1116824" y="5288934"/>
                  <a:chExt cx="294653" cy="226942"/>
                </a:xfrm>
              </p:grpSpPr>
              <p:grpSp>
                <p:nvGrpSpPr>
                  <p:cNvPr id="490" name="Group 489"/>
                  <p:cNvGrpSpPr/>
                  <p:nvPr/>
                </p:nvGrpSpPr>
                <p:grpSpPr>
                  <a:xfrm>
                    <a:off x="1143956" y="5308454"/>
                    <a:ext cx="97033" cy="104041"/>
                    <a:chOff x="429567" y="3925067"/>
                    <a:chExt cx="291844" cy="312924"/>
                  </a:xfrm>
                  <a:solidFill>
                    <a:srgbClr val="FFFFFF"/>
                  </a:solidFill>
                </p:grpSpPr>
                <p:sp>
                  <p:nvSpPr>
                    <p:cNvPr id="500" name="Diamond 499"/>
                    <p:cNvSpPr/>
                    <p:nvPr/>
                  </p:nvSpPr>
                  <p:spPr bwMode="auto">
                    <a:xfrm rot="19690132">
                      <a:off x="429567" y="3991206"/>
                      <a:ext cx="148049" cy="245584"/>
                    </a:xfrm>
                    <a:prstGeom prst="diamond">
                      <a:avLst/>
                    </a:prstGeom>
                    <a:grpFill/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  <a:scene3d>
                      <a:camera prst="orthographicFront">
                        <a:rot lat="899860" lon="21583921" rev="21540000"/>
                      </a:camera>
                      <a:lightRig rig="threePt" dir="t"/>
                    </a:scene3d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  <p:sp>
                  <p:nvSpPr>
                    <p:cNvPr id="501" name="Diamond 500"/>
                    <p:cNvSpPr/>
                    <p:nvPr/>
                  </p:nvSpPr>
                  <p:spPr bwMode="auto">
                    <a:xfrm rot="1935408">
                      <a:off x="567471" y="3991342"/>
                      <a:ext cx="153940" cy="246649"/>
                    </a:xfrm>
                    <a:prstGeom prst="diamond">
                      <a:avLst/>
                    </a:prstGeom>
                    <a:grpFill/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  <p:sp>
                  <p:nvSpPr>
                    <p:cNvPr id="502" name="Diamond 501"/>
                    <p:cNvSpPr/>
                    <p:nvPr/>
                  </p:nvSpPr>
                  <p:spPr bwMode="auto">
                    <a:xfrm rot="5400000">
                      <a:off x="498047" y="3879246"/>
                      <a:ext cx="153941" cy="245584"/>
                    </a:xfrm>
                    <a:prstGeom prst="diamond">
                      <a:avLst/>
                    </a:prstGeom>
                    <a:grpFill/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  <a:scene3d>
                      <a:camera prst="orthographicFront">
                        <a:rot lat="21599979" lon="2400000" rev="0"/>
                      </a:camera>
                      <a:lightRig rig="threePt" dir="t"/>
                    </a:scene3d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</p:grpSp>
              <p:sp>
                <p:nvSpPr>
                  <p:cNvPr id="491" name="Rounded Rectangle 490"/>
                  <p:cNvSpPr/>
                  <p:nvPr/>
                </p:nvSpPr>
                <p:spPr bwMode="auto">
                  <a:xfrm>
                    <a:off x="1116824" y="5288934"/>
                    <a:ext cx="294653" cy="226942"/>
                  </a:xfrm>
                  <a:prstGeom prst="roundRect">
                    <a:avLst>
                      <a:gd name="adj" fmla="val 9184"/>
                    </a:avLst>
                  </a:prstGeom>
                  <a:noFill/>
                  <a:ln w="19050" cap="flat" cmpd="sng" algn="ctr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effectLst/>
                </p:spPr>
                <p:txBody>
                  <a:bodyPr lIns="182880" tIns="146304" rIns="182880" bIns="146304"/>
                  <a:lstStyle/>
                  <a:p>
                    <a:pPr marL="0" marR="0" lvl="0" indent="0" algn="ctr" defTabSz="914102" rtl="0" eaLnBrk="1" fontAlgn="base" latinLnBrk="0" hangingPunct="1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961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Segoe UI Light"/>
                      <a:ea typeface="Segoe UI" pitchFamily="34" charset="0"/>
                      <a:cs typeface="Segoe UI" pitchFamily="34" charset="0"/>
                    </a:endParaRPr>
                  </a:p>
                </p:txBody>
              </p:sp>
              <p:grpSp>
                <p:nvGrpSpPr>
                  <p:cNvPr id="492" name="Group 491"/>
                  <p:cNvGrpSpPr/>
                  <p:nvPr/>
                </p:nvGrpSpPr>
                <p:grpSpPr>
                  <a:xfrm>
                    <a:off x="1288799" y="5308986"/>
                    <a:ext cx="97033" cy="104040"/>
                    <a:chOff x="429561" y="3925070"/>
                    <a:chExt cx="291847" cy="312921"/>
                  </a:xfrm>
                  <a:solidFill>
                    <a:srgbClr val="FFFFFF"/>
                  </a:solidFill>
                </p:grpSpPr>
                <p:sp>
                  <p:nvSpPr>
                    <p:cNvPr id="497" name="Diamond 496"/>
                    <p:cNvSpPr/>
                    <p:nvPr/>
                  </p:nvSpPr>
                  <p:spPr bwMode="auto">
                    <a:xfrm rot="19690132">
                      <a:off x="429561" y="3991205"/>
                      <a:ext cx="148050" cy="245585"/>
                    </a:xfrm>
                    <a:prstGeom prst="diamond">
                      <a:avLst/>
                    </a:prstGeom>
                    <a:grpFill/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  <a:scene3d>
                      <a:camera prst="orthographicFront">
                        <a:rot lat="899860" lon="21583921" rev="21540000"/>
                      </a:camera>
                      <a:lightRig rig="threePt" dir="t"/>
                    </a:scene3d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  <p:sp>
                  <p:nvSpPr>
                    <p:cNvPr id="498" name="Diamond 497"/>
                    <p:cNvSpPr/>
                    <p:nvPr/>
                  </p:nvSpPr>
                  <p:spPr bwMode="auto">
                    <a:xfrm rot="1935408">
                      <a:off x="567466" y="3991341"/>
                      <a:ext cx="153942" cy="246650"/>
                    </a:xfrm>
                    <a:prstGeom prst="diamond">
                      <a:avLst/>
                    </a:prstGeom>
                    <a:grpFill/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  <p:sp>
                  <p:nvSpPr>
                    <p:cNvPr id="499" name="Diamond 498"/>
                    <p:cNvSpPr/>
                    <p:nvPr/>
                  </p:nvSpPr>
                  <p:spPr bwMode="auto">
                    <a:xfrm rot="5400000">
                      <a:off x="498041" y="3879250"/>
                      <a:ext cx="153941" cy="245582"/>
                    </a:xfrm>
                    <a:prstGeom prst="diamond">
                      <a:avLst/>
                    </a:prstGeom>
                    <a:grpFill/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  <a:scene3d>
                      <a:camera prst="orthographicFront">
                        <a:rot lat="21599979" lon="2400000" rev="0"/>
                      </a:camera>
                      <a:lightRig rig="threePt" dir="t"/>
                    </a:scene3d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</p:grpSp>
              <p:grpSp>
                <p:nvGrpSpPr>
                  <p:cNvPr id="493" name="Group 492"/>
                  <p:cNvGrpSpPr/>
                  <p:nvPr/>
                </p:nvGrpSpPr>
                <p:grpSpPr>
                  <a:xfrm>
                    <a:off x="1220330" y="5390443"/>
                    <a:ext cx="97032" cy="104039"/>
                    <a:chOff x="429564" y="3925074"/>
                    <a:chExt cx="291843" cy="312917"/>
                  </a:xfrm>
                  <a:solidFill>
                    <a:srgbClr val="FFFFFF"/>
                  </a:solidFill>
                </p:grpSpPr>
                <p:sp>
                  <p:nvSpPr>
                    <p:cNvPr id="494" name="Diamond 493"/>
                    <p:cNvSpPr/>
                    <p:nvPr/>
                  </p:nvSpPr>
                  <p:spPr bwMode="auto">
                    <a:xfrm rot="19690132">
                      <a:off x="429564" y="3991204"/>
                      <a:ext cx="148050" cy="245585"/>
                    </a:xfrm>
                    <a:prstGeom prst="diamond">
                      <a:avLst/>
                    </a:prstGeom>
                    <a:grpFill/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  <a:scene3d>
                      <a:camera prst="orthographicFront">
                        <a:rot lat="899860" lon="21583921" rev="21540000"/>
                      </a:camera>
                      <a:lightRig rig="threePt" dir="t"/>
                    </a:scene3d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  <p:sp>
                  <p:nvSpPr>
                    <p:cNvPr id="495" name="Diamond 494"/>
                    <p:cNvSpPr/>
                    <p:nvPr/>
                  </p:nvSpPr>
                  <p:spPr bwMode="auto">
                    <a:xfrm rot="1935408">
                      <a:off x="567465" y="3991345"/>
                      <a:ext cx="153942" cy="246646"/>
                    </a:xfrm>
                    <a:prstGeom prst="diamond">
                      <a:avLst/>
                    </a:prstGeom>
                    <a:grpFill/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  <p:sp>
                  <p:nvSpPr>
                    <p:cNvPr id="496" name="Diamond 495"/>
                    <p:cNvSpPr/>
                    <p:nvPr/>
                  </p:nvSpPr>
                  <p:spPr bwMode="auto">
                    <a:xfrm rot="5400000">
                      <a:off x="502612" y="3879253"/>
                      <a:ext cx="153940" cy="245581"/>
                    </a:xfrm>
                    <a:prstGeom prst="diamond">
                      <a:avLst/>
                    </a:prstGeom>
                    <a:grpFill/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  <a:scene3d>
                      <a:camera prst="orthographicFront">
                        <a:rot lat="21599979" lon="2400000" rev="0"/>
                      </a:camera>
                      <a:lightRig rig="threePt" dir="t"/>
                    </a:scene3d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</p:grpSp>
            </p:grpSp>
          </p:grpSp>
        </p:grpSp>
        <p:grpSp>
          <p:nvGrpSpPr>
            <p:cNvPr id="461" name="Group 460"/>
            <p:cNvGrpSpPr/>
            <p:nvPr/>
          </p:nvGrpSpPr>
          <p:grpSpPr>
            <a:xfrm>
              <a:off x="5900614" y="4783867"/>
              <a:ext cx="6292850" cy="790575"/>
              <a:chOff x="6022975" y="4930775"/>
              <a:chExt cx="6292850" cy="790575"/>
            </a:xfrm>
          </p:grpSpPr>
          <p:sp>
            <p:nvSpPr>
              <p:cNvPr id="462" name="Rectangle 461"/>
              <p:cNvSpPr/>
              <p:nvPr/>
            </p:nvSpPr>
            <p:spPr bwMode="auto">
              <a:xfrm>
                <a:off x="6022975" y="4930775"/>
                <a:ext cx="6292850" cy="790575"/>
              </a:xfrm>
              <a:prstGeom prst="rect">
                <a:avLst/>
              </a:prstGeom>
              <a:solidFill>
                <a:srgbClr val="0072C6"/>
              </a:solidFill>
              <a:ln w="635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bIns="143428"/>
              <a:lstStyle/>
              <a:p>
                <a:pPr marL="0" marR="0" lvl="0" indent="0" algn="ctr" defTabSz="895923" rtl="0" eaLnBrk="1" fontAlgn="base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76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76250">
                          <a:srgbClr val="FFFFFF"/>
                        </a:gs>
                        <a:gs pos="31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 Semibold" panose="020B0702040204020203" pitchFamily="34" charset="0"/>
                    <a:ea typeface="Segoe UI" pitchFamily="34" charset="0"/>
                    <a:cs typeface="Segoe UI Semibold" panose="020B0702040204020203" pitchFamily="34" charset="0"/>
                  </a:rPr>
                  <a:t>Networking</a:t>
                </a:r>
              </a:p>
            </p:txBody>
          </p:sp>
          <p:grpSp>
            <p:nvGrpSpPr>
              <p:cNvPr id="463" name="Group 462"/>
              <p:cNvGrpSpPr/>
              <p:nvPr/>
            </p:nvGrpSpPr>
            <p:grpSpPr>
              <a:xfrm>
                <a:off x="6120092" y="5210907"/>
                <a:ext cx="947766" cy="346518"/>
                <a:chOff x="6120092" y="5210907"/>
                <a:chExt cx="947766" cy="346518"/>
              </a:xfrm>
            </p:grpSpPr>
            <p:sp>
              <p:nvSpPr>
                <p:cNvPr id="482" name="Rectangle 481"/>
                <p:cNvSpPr/>
                <p:nvPr/>
              </p:nvSpPr>
              <p:spPr bwMode="auto">
                <a:xfrm>
                  <a:off x="6388100" y="5210907"/>
                  <a:ext cx="679758" cy="346518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Virtual Network</a:t>
                  </a:r>
                </a:p>
              </p:txBody>
            </p:sp>
            <p:pic>
              <p:nvPicPr>
                <p:cNvPr id="483" name="Picture 226"/>
                <p:cNvPicPr>
                  <a:picLocks noChangeAspect="1"/>
                </p:cNvPicPr>
                <p:nvPr/>
              </p:nvPicPr>
              <p:blipFill>
                <a:blip r:embed="rId4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20092" y="5242269"/>
                  <a:ext cx="268287" cy="268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464" name="Group 463"/>
              <p:cNvGrpSpPr/>
              <p:nvPr/>
            </p:nvGrpSpPr>
            <p:grpSpPr>
              <a:xfrm>
                <a:off x="8599909" y="5210661"/>
                <a:ext cx="854686" cy="346764"/>
                <a:chOff x="8608651" y="5210661"/>
                <a:chExt cx="854686" cy="346764"/>
              </a:xfrm>
            </p:grpSpPr>
            <p:sp>
              <p:nvSpPr>
                <p:cNvPr id="480" name="Rectangle 479"/>
                <p:cNvSpPr/>
                <p:nvPr/>
              </p:nvSpPr>
              <p:spPr bwMode="auto">
                <a:xfrm>
                  <a:off x="8913208" y="5210661"/>
                  <a:ext cx="550129" cy="346764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Express</a:t>
                  </a:r>
                </a:p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Route</a:t>
                  </a:r>
                </a:p>
              </p:txBody>
            </p:sp>
            <p:pic>
              <p:nvPicPr>
                <p:cNvPr id="481" name="Picture 227"/>
                <p:cNvPicPr>
                  <a:picLocks noChangeAspect="1"/>
                </p:cNvPicPr>
                <p:nvPr/>
              </p:nvPicPr>
              <p:blipFill>
                <a:blip r:embed="rId5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608651" y="5234771"/>
                  <a:ext cx="285077" cy="2832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465" name="Group 464"/>
              <p:cNvGrpSpPr/>
              <p:nvPr/>
            </p:nvGrpSpPr>
            <p:grpSpPr>
              <a:xfrm>
                <a:off x="9499896" y="5210661"/>
                <a:ext cx="856833" cy="346764"/>
                <a:chOff x="9542661" y="5210661"/>
                <a:chExt cx="856833" cy="346764"/>
              </a:xfrm>
            </p:grpSpPr>
            <p:sp>
              <p:nvSpPr>
                <p:cNvPr id="478" name="Rectangle 477"/>
                <p:cNvSpPr/>
                <p:nvPr/>
              </p:nvSpPr>
              <p:spPr bwMode="auto">
                <a:xfrm>
                  <a:off x="9773921" y="5210661"/>
                  <a:ext cx="625573" cy="346764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Traffic Manager</a:t>
                  </a:r>
                </a:p>
              </p:txBody>
            </p:sp>
            <p:pic>
              <p:nvPicPr>
                <p:cNvPr id="479" name="Picture 88"/>
                <p:cNvPicPr>
                  <a:picLocks noChangeAspect="1"/>
                </p:cNvPicPr>
                <p:nvPr/>
              </p:nvPicPr>
              <p:blipFill>
                <a:blip r:embed="rId6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542661" y="5271638"/>
                  <a:ext cx="211137" cy="2095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466" name="Group 465"/>
              <p:cNvGrpSpPr/>
              <p:nvPr/>
            </p:nvGrpSpPr>
            <p:grpSpPr>
              <a:xfrm>
                <a:off x="11270141" y="5210661"/>
                <a:ext cx="985359" cy="346764"/>
                <a:chOff x="11270141" y="5210661"/>
                <a:chExt cx="985359" cy="346764"/>
              </a:xfrm>
            </p:grpSpPr>
            <p:sp>
              <p:nvSpPr>
                <p:cNvPr id="476" name="Rectangle 475"/>
                <p:cNvSpPr/>
                <p:nvPr/>
              </p:nvSpPr>
              <p:spPr bwMode="auto">
                <a:xfrm>
                  <a:off x="11524599" y="5210661"/>
                  <a:ext cx="730901" cy="346764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Application Gateway</a:t>
                  </a:r>
                </a:p>
              </p:txBody>
            </p:sp>
            <p:sp>
              <p:nvSpPr>
                <p:cNvPr id="477" name="Freeform 476"/>
                <p:cNvSpPr/>
                <p:nvPr/>
              </p:nvSpPr>
              <p:spPr bwMode="auto">
                <a:xfrm rot="2700000">
                  <a:off x="11270140" y="5281957"/>
                  <a:ext cx="188913" cy="188912"/>
                </a:xfrm>
                <a:custGeom>
                  <a:avLst/>
                  <a:gdLst>
                    <a:gd name="connsiteX0" fmla="*/ 314803 w 613867"/>
                    <a:gd name="connsiteY0" fmla="*/ 374281 h 613867"/>
                    <a:gd name="connsiteX1" fmla="*/ 390557 w 613867"/>
                    <a:gd name="connsiteY1" fmla="*/ 450035 h 613867"/>
                    <a:gd name="connsiteX2" fmla="*/ 330696 w 613867"/>
                    <a:gd name="connsiteY2" fmla="*/ 509896 h 613867"/>
                    <a:gd name="connsiteX3" fmla="*/ 507842 w 613867"/>
                    <a:gd name="connsiteY3" fmla="*/ 504902 h 613867"/>
                    <a:gd name="connsiteX4" fmla="*/ 512837 w 613867"/>
                    <a:gd name="connsiteY4" fmla="*/ 327756 h 613867"/>
                    <a:gd name="connsiteX5" fmla="*/ 452975 w 613867"/>
                    <a:gd name="connsiteY5" fmla="*/ 387617 h 613867"/>
                    <a:gd name="connsiteX6" fmla="*/ 377221 w 613867"/>
                    <a:gd name="connsiteY6" fmla="*/ 311863 h 613867"/>
                    <a:gd name="connsiteX7" fmla="*/ 367619 w 613867"/>
                    <a:gd name="connsiteY7" fmla="*/ 63753 h 613867"/>
                    <a:gd name="connsiteX8" fmla="*/ 372612 w 613867"/>
                    <a:gd name="connsiteY8" fmla="*/ 240900 h 613867"/>
                    <a:gd name="connsiteX9" fmla="*/ 549761 w 613867"/>
                    <a:gd name="connsiteY9" fmla="*/ 245895 h 613867"/>
                    <a:gd name="connsiteX10" fmla="*/ 489898 w 613867"/>
                    <a:gd name="connsiteY10" fmla="*/ 186033 h 613867"/>
                    <a:gd name="connsiteX11" fmla="*/ 565652 w 613867"/>
                    <a:gd name="connsiteY11" fmla="*/ 110279 h 613867"/>
                    <a:gd name="connsiteX12" fmla="*/ 503234 w 613867"/>
                    <a:gd name="connsiteY12" fmla="*/ 47861 h 613867"/>
                    <a:gd name="connsiteX13" fmla="*/ 427480 w 613867"/>
                    <a:gd name="connsiteY13" fmla="*/ 123615 h 613867"/>
                    <a:gd name="connsiteX14" fmla="*/ 60550 w 613867"/>
                    <a:gd name="connsiteY14" fmla="*/ 370823 h 613867"/>
                    <a:gd name="connsiteX15" fmla="*/ 120411 w 613867"/>
                    <a:gd name="connsiteY15" fmla="*/ 430684 h 613867"/>
                    <a:gd name="connsiteX16" fmla="*/ 44657 w 613867"/>
                    <a:gd name="connsiteY16" fmla="*/ 506438 h 613867"/>
                    <a:gd name="connsiteX17" fmla="*/ 107075 w 613867"/>
                    <a:gd name="connsiteY17" fmla="*/ 568856 h 613867"/>
                    <a:gd name="connsiteX18" fmla="*/ 182829 w 613867"/>
                    <a:gd name="connsiteY18" fmla="*/ 493102 h 613867"/>
                    <a:gd name="connsiteX19" fmla="*/ 242691 w 613867"/>
                    <a:gd name="connsiteY19" fmla="*/ 552964 h 613867"/>
                    <a:gd name="connsiteX20" fmla="*/ 237696 w 613867"/>
                    <a:gd name="connsiteY20" fmla="*/ 375818 h 613867"/>
                    <a:gd name="connsiteX21" fmla="*/ 104519 w 613867"/>
                    <a:gd name="connsiteY21" fmla="*/ 101580 h 613867"/>
                    <a:gd name="connsiteX22" fmla="*/ 99524 w 613867"/>
                    <a:gd name="connsiteY22" fmla="*/ 278727 h 613867"/>
                    <a:gd name="connsiteX23" fmla="*/ 159386 w 613867"/>
                    <a:gd name="connsiteY23" fmla="*/ 218865 h 613867"/>
                    <a:gd name="connsiteX24" fmla="*/ 235140 w 613867"/>
                    <a:gd name="connsiteY24" fmla="*/ 294619 h 613867"/>
                    <a:gd name="connsiteX25" fmla="*/ 297558 w 613867"/>
                    <a:gd name="connsiteY25" fmla="*/ 232201 h 613867"/>
                    <a:gd name="connsiteX26" fmla="*/ 221804 w 613867"/>
                    <a:gd name="connsiteY26" fmla="*/ 156447 h 613867"/>
                    <a:gd name="connsiteX27" fmla="*/ 281665 w 613867"/>
                    <a:gd name="connsiteY27" fmla="*/ 96586 h 613867"/>
                    <a:gd name="connsiteX28" fmla="*/ 29967 w 613867"/>
                    <a:gd name="connsiteY28" fmla="*/ 29967 h 613867"/>
                    <a:gd name="connsiteX29" fmla="*/ 102313 w 613867"/>
                    <a:gd name="connsiteY29" fmla="*/ 0 h 613867"/>
                    <a:gd name="connsiteX30" fmla="*/ 511554 w 613867"/>
                    <a:gd name="connsiteY30" fmla="*/ 0 h 613867"/>
                    <a:gd name="connsiteX31" fmla="*/ 613867 w 613867"/>
                    <a:gd name="connsiteY31" fmla="*/ 102313 h 613867"/>
                    <a:gd name="connsiteX32" fmla="*/ 613867 w 613867"/>
                    <a:gd name="connsiteY32" fmla="*/ 511554 h 613867"/>
                    <a:gd name="connsiteX33" fmla="*/ 511554 w 613867"/>
                    <a:gd name="connsiteY33" fmla="*/ 613867 h 613867"/>
                    <a:gd name="connsiteX34" fmla="*/ 102313 w 613867"/>
                    <a:gd name="connsiteY34" fmla="*/ 613867 h 613867"/>
                    <a:gd name="connsiteX35" fmla="*/ 0 w 613867"/>
                    <a:gd name="connsiteY35" fmla="*/ 511554 h 613867"/>
                    <a:gd name="connsiteX36" fmla="*/ 0 w 613867"/>
                    <a:gd name="connsiteY36" fmla="*/ 102313 h 613867"/>
                    <a:gd name="connsiteX37" fmla="*/ 29967 w 613867"/>
                    <a:gd name="connsiteY37" fmla="*/ 29967 h 613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613867" h="613867">
                      <a:moveTo>
                        <a:pt x="314803" y="374281"/>
                      </a:moveTo>
                      <a:lnTo>
                        <a:pt x="390557" y="450035"/>
                      </a:lnTo>
                      <a:lnTo>
                        <a:pt x="330696" y="509896"/>
                      </a:lnTo>
                      <a:lnTo>
                        <a:pt x="507842" y="504902"/>
                      </a:lnTo>
                      <a:lnTo>
                        <a:pt x="512837" y="327756"/>
                      </a:lnTo>
                      <a:lnTo>
                        <a:pt x="452975" y="387617"/>
                      </a:lnTo>
                      <a:lnTo>
                        <a:pt x="377221" y="311863"/>
                      </a:lnTo>
                      <a:close/>
                      <a:moveTo>
                        <a:pt x="367619" y="63753"/>
                      </a:moveTo>
                      <a:lnTo>
                        <a:pt x="372612" y="240900"/>
                      </a:lnTo>
                      <a:lnTo>
                        <a:pt x="549761" y="245895"/>
                      </a:lnTo>
                      <a:lnTo>
                        <a:pt x="489898" y="186033"/>
                      </a:lnTo>
                      <a:lnTo>
                        <a:pt x="565652" y="110279"/>
                      </a:lnTo>
                      <a:lnTo>
                        <a:pt x="503234" y="47861"/>
                      </a:lnTo>
                      <a:lnTo>
                        <a:pt x="427480" y="123615"/>
                      </a:lnTo>
                      <a:close/>
                      <a:moveTo>
                        <a:pt x="60550" y="370823"/>
                      </a:moveTo>
                      <a:lnTo>
                        <a:pt x="120411" y="430684"/>
                      </a:lnTo>
                      <a:lnTo>
                        <a:pt x="44657" y="506438"/>
                      </a:lnTo>
                      <a:lnTo>
                        <a:pt x="107075" y="568856"/>
                      </a:lnTo>
                      <a:lnTo>
                        <a:pt x="182829" y="493102"/>
                      </a:lnTo>
                      <a:lnTo>
                        <a:pt x="242691" y="552964"/>
                      </a:lnTo>
                      <a:lnTo>
                        <a:pt x="237696" y="375818"/>
                      </a:lnTo>
                      <a:close/>
                      <a:moveTo>
                        <a:pt x="104519" y="101580"/>
                      </a:moveTo>
                      <a:lnTo>
                        <a:pt x="99524" y="278727"/>
                      </a:lnTo>
                      <a:lnTo>
                        <a:pt x="159386" y="218865"/>
                      </a:lnTo>
                      <a:lnTo>
                        <a:pt x="235140" y="294619"/>
                      </a:lnTo>
                      <a:lnTo>
                        <a:pt x="297558" y="232201"/>
                      </a:lnTo>
                      <a:lnTo>
                        <a:pt x="221804" y="156447"/>
                      </a:lnTo>
                      <a:lnTo>
                        <a:pt x="281665" y="96586"/>
                      </a:lnTo>
                      <a:close/>
                      <a:moveTo>
                        <a:pt x="29967" y="29967"/>
                      </a:moveTo>
                      <a:cubicBezTo>
                        <a:pt x="48482" y="11452"/>
                        <a:pt x="74060" y="0"/>
                        <a:pt x="102313" y="0"/>
                      </a:cubicBezTo>
                      <a:lnTo>
                        <a:pt x="511554" y="0"/>
                      </a:lnTo>
                      <a:cubicBezTo>
                        <a:pt x="568060" y="0"/>
                        <a:pt x="613867" y="45807"/>
                        <a:pt x="613867" y="102313"/>
                      </a:cubicBezTo>
                      <a:lnTo>
                        <a:pt x="613867" y="511554"/>
                      </a:lnTo>
                      <a:cubicBezTo>
                        <a:pt x="613867" y="568060"/>
                        <a:pt x="568060" y="613867"/>
                        <a:pt x="511554" y="613867"/>
                      </a:cubicBezTo>
                      <a:lnTo>
                        <a:pt x="102313" y="613867"/>
                      </a:lnTo>
                      <a:cubicBezTo>
                        <a:pt x="45807" y="613867"/>
                        <a:pt x="0" y="568060"/>
                        <a:pt x="0" y="511554"/>
                      </a:cubicBezTo>
                      <a:lnTo>
                        <a:pt x="0" y="102313"/>
                      </a:lnTo>
                      <a:cubicBezTo>
                        <a:pt x="0" y="74060"/>
                        <a:pt x="11452" y="48482"/>
                        <a:pt x="29967" y="2996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lIns="182880" tIns="146304" rIns="182880" bIns="146304"/>
                <a:lstStyle/>
                <a:p>
                  <a:pPr marL="0" marR="0" lvl="0" indent="0" algn="ctr" defTabSz="914102" rtl="0" eaLnBrk="1" fontAlgn="base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961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/>
                    <a:ea typeface="Segoe UI" pitchFamily="34" charset="0"/>
                    <a:cs typeface="Segoe UI" pitchFamily="34" charset="0"/>
                  </a:endParaRPr>
                </a:p>
              </p:txBody>
            </p:sp>
          </p:grpSp>
          <p:grpSp>
            <p:nvGrpSpPr>
              <p:cNvPr id="467" name="Group 466"/>
              <p:cNvGrpSpPr/>
              <p:nvPr/>
            </p:nvGrpSpPr>
            <p:grpSpPr>
              <a:xfrm>
                <a:off x="7897520" y="5210661"/>
                <a:ext cx="657088" cy="346764"/>
                <a:chOff x="7872239" y="5210661"/>
                <a:chExt cx="657088" cy="346764"/>
              </a:xfrm>
            </p:grpSpPr>
            <p:sp>
              <p:nvSpPr>
                <p:cNvPr id="474" name="Rectangle 473"/>
                <p:cNvSpPr/>
                <p:nvPr/>
              </p:nvSpPr>
              <p:spPr bwMode="auto">
                <a:xfrm>
                  <a:off x="8127646" y="5210661"/>
                  <a:ext cx="401681" cy="346764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 anchor="ctr" anchorCtr="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DNS</a:t>
                  </a:r>
                </a:p>
              </p:txBody>
            </p:sp>
            <p:pic>
              <p:nvPicPr>
                <p:cNvPr id="475" name="Picture 3"/>
                <p:cNvPicPr>
                  <a:picLocks noChangeAspect="1"/>
                </p:cNvPicPr>
                <p:nvPr/>
              </p:nvPicPr>
              <p:blipFill>
                <a:blip r:embed="rId7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872239" y="5259380"/>
                  <a:ext cx="234066" cy="234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468" name="Group 467"/>
              <p:cNvGrpSpPr/>
              <p:nvPr/>
            </p:nvGrpSpPr>
            <p:grpSpPr>
              <a:xfrm>
                <a:off x="10402030" y="5210661"/>
                <a:ext cx="822809" cy="346764"/>
                <a:chOff x="10440820" y="5210661"/>
                <a:chExt cx="822809" cy="346764"/>
              </a:xfrm>
            </p:grpSpPr>
            <p:sp>
              <p:nvSpPr>
                <p:cNvPr id="472" name="Rectangle 471"/>
                <p:cNvSpPr/>
                <p:nvPr/>
              </p:nvSpPr>
              <p:spPr bwMode="auto">
                <a:xfrm>
                  <a:off x="10673647" y="5210661"/>
                  <a:ext cx="589982" cy="346764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VPN </a:t>
                  </a:r>
                  <a:b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</a:b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Gateway</a:t>
                  </a:r>
                </a:p>
              </p:txBody>
            </p:sp>
            <p:pic>
              <p:nvPicPr>
                <p:cNvPr id="473" name="Picture 9"/>
                <p:cNvPicPr>
                  <a:picLocks noChangeAspect="1"/>
                </p:cNvPicPr>
                <p:nvPr/>
              </p:nvPicPr>
              <p:blipFill>
                <a:blip r:embed="rId8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440820" y="5255763"/>
                  <a:ext cx="241300" cy="2413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469" name="Group 468"/>
              <p:cNvGrpSpPr/>
              <p:nvPr/>
            </p:nvGrpSpPr>
            <p:grpSpPr>
              <a:xfrm>
                <a:off x="7004047" y="5210907"/>
                <a:ext cx="848172" cy="346518"/>
                <a:chOff x="7002727" y="5210907"/>
                <a:chExt cx="848172" cy="346518"/>
              </a:xfrm>
            </p:grpSpPr>
            <p:sp>
              <p:nvSpPr>
                <p:cNvPr id="470" name="Rectangle 469"/>
                <p:cNvSpPr/>
                <p:nvPr/>
              </p:nvSpPr>
              <p:spPr bwMode="auto">
                <a:xfrm>
                  <a:off x="7265455" y="5210907"/>
                  <a:ext cx="585444" cy="346518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Load Balancer</a:t>
                  </a:r>
                </a:p>
              </p:txBody>
            </p:sp>
            <p:pic>
              <p:nvPicPr>
                <p:cNvPr id="471" name="Picture 11"/>
                <p:cNvPicPr>
                  <a:picLocks noChangeAspect="1"/>
                </p:cNvPicPr>
                <p:nvPr/>
              </p:nvPicPr>
              <p:blipFill>
                <a:blip r:embed="rId9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002727" y="5257351"/>
                  <a:ext cx="239713" cy="2381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342" name="Rectangle 341"/>
            <p:cNvSpPr/>
            <p:nvPr/>
          </p:nvSpPr>
          <p:spPr bwMode="auto">
            <a:xfrm>
              <a:off x="112714" y="104775"/>
              <a:ext cx="12203111" cy="4349182"/>
            </a:xfrm>
            <a:prstGeom prst="rect">
              <a:avLst/>
            </a:prstGeom>
            <a:solidFill>
              <a:srgbClr val="005695"/>
            </a:solidFill>
            <a:ln w="635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lIns="179285" tIns="143428" rIns="179285" bIns="143428"/>
            <a:lstStyle/>
            <a:p>
              <a:pPr marL="0" marR="0" lvl="0" indent="0" algn="ctr" defTabSz="895923" rtl="0" eaLnBrk="1" fontAlgn="base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68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92500">
                        <a:srgbClr val="FFC000"/>
                      </a:gs>
                      <a:gs pos="33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Segoe UI" pitchFamily="34" charset="0"/>
                  <a:cs typeface="Segoe UI Semibold" panose="020B0702040204020203" pitchFamily="34" charset="0"/>
                </a:rPr>
                <a:t>Platform Services</a:t>
              </a: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249566" y="543029"/>
              <a:ext cx="11942434" cy="3795291"/>
              <a:chOff x="249566" y="543029"/>
              <a:chExt cx="11942434" cy="3795291"/>
            </a:xfrm>
          </p:grpSpPr>
          <p:grpSp>
            <p:nvGrpSpPr>
              <p:cNvPr id="343" name="Group 342"/>
              <p:cNvGrpSpPr/>
              <p:nvPr/>
            </p:nvGrpSpPr>
            <p:grpSpPr>
              <a:xfrm>
                <a:off x="2087227" y="543029"/>
                <a:ext cx="8372241" cy="3790160"/>
                <a:chOff x="2082009" y="543029"/>
                <a:chExt cx="8372241" cy="3790160"/>
              </a:xfrm>
            </p:grpSpPr>
            <p:grpSp>
              <p:nvGrpSpPr>
                <p:cNvPr id="344" name="Group 343"/>
                <p:cNvGrpSpPr/>
                <p:nvPr/>
              </p:nvGrpSpPr>
              <p:grpSpPr>
                <a:xfrm>
                  <a:off x="4343326" y="543029"/>
                  <a:ext cx="3736693" cy="1371600"/>
                  <a:chOff x="4336920" y="650979"/>
                  <a:chExt cx="3736693" cy="1371600"/>
                </a:xfrm>
              </p:grpSpPr>
              <p:sp>
                <p:nvSpPr>
                  <p:cNvPr id="439" name="Rectangle 438"/>
                  <p:cNvSpPr/>
                  <p:nvPr/>
                </p:nvSpPr>
                <p:spPr bwMode="auto">
                  <a:xfrm>
                    <a:off x="4336920" y="650979"/>
                    <a:ext cx="3736693" cy="1371600"/>
                  </a:xfrm>
                  <a:prstGeom prst="rect">
                    <a:avLst/>
                  </a:prstGeom>
                  <a:solidFill>
                    <a:srgbClr val="0072C6"/>
                  </a:solidFill>
                  <a:ln w="6350" cap="flat" cmpd="sng" algn="ctr">
                    <a:noFill/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txBody>
                  <a:bodyPr lIns="179285" tIns="143428" rIns="179285" bIns="143428"/>
                  <a:lstStyle/>
                  <a:p>
                    <a:pPr marL="0" marR="0" lvl="0" indent="0" algn="ctr" defTabSz="895923" rtl="0" eaLnBrk="1" fontAlgn="base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76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76250">
                              <a:srgbClr val="FFFFFF"/>
                            </a:gs>
                            <a:gs pos="31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latin typeface="Segoe UI Semibold" panose="020B0702040204020203" pitchFamily="34" charset="0"/>
                        <a:ea typeface="Segoe UI" pitchFamily="34" charset="0"/>
                        <a:cs typeface="Segoe UI Semibold" panose="020B0702040204020203" pitchFamily="34" charset="0"/>
                      </a:rPr>
                      <a:t>Web and mobile</a:t>
                    </a:r>
                  </a:p>
                </p:txBody>
              </p:sp>
              <p:grpSp>
                <p:nvGrpSpPr>
                  <p:cNvPr id="440" name="Group 439"/>
                  <p:cNvGrpSpPr/>
                  <p:nvPr/>
                </p:nvGrpSpPr>
                <p:grpSpPr>
                  <a:xfrm>
                    <a:off x="4516491" y="1046498"/>
                    <a:ext cx="1003842" cy="300037"/>
                    <a:chOff x="4516491" y="987018"/>
                    <a:chExt cx="1003842" cy="300037"/>
                  </a:xfrm>
                </p:grpSpPr>
                <p:sp>
                  <p:nvSpPr>
                    <p:cNvPr id="456" name="TextBox 455"/>
                    <p:cNvSpPr txBox="1"/>
                    <p:nvPr/>
                  </p:nvSpPr>
                  <p:spPr bwMode="auto">
                    <a:xfrm>
                      <a:off x="4861521" y="987018"/>
                      <a:ext cx="658812" cy="3000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Web 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Apps</a:t>
                      </a:r>
                    </a:p>
                  </p:txBody>
                </p:sp>
                <p:pic>
                  <p:nvPicPr>
                    <p:cNvPr id="457" name="Picture 151"/>
                    <p:cNvPicPr>
                      <a:picLocks noChangeAspect="1"/>
                    </p:cNvPicPr>
                    <p:nvPr/>
                  </p:nvPicPr>
                  <p:blipFill>
                    <a:blip r:embed="rId10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516491" y="993596"/>
                      <a:ext cx="286768" cy="28688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441" name="Group 440"/>
                  <p:cNvGrpSpPr/>
                  <p:nvPr/>
                </p:nvGrpSpPr>
                <p:grpSpPr>
                  <a:xfrm>
                    <a:off x="4516491" y="1617114"/>
                    <a:ext cx="1003842" cy="291190"/>
                    <a:chOff x="4516491" y="1514601"/>
                    <a:chExt cx="1003842" cy="291190"/>
                  </a:xfrm>
                </p:grpSpPr>
                <p:sp>
                  <p:nvSpPr>
                    <p:cNvPr id="454" name="TextBox 453"/>
                    <p:cNvSpPr txBox="1"/>
                    <p:nvPr/>
                  </p:nvSpPr>
                  <p:spPr bwMode="auto">
                    <a:xfrm>
                      <a:off x="4861521" y="1530021"/>
                      <a:ext cx="658812" cy="26035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Mobile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Apps</a:t>
                      </a:r>
                    </a:p>
                  </p:txBody>
                </p:sp>
                <p:pic>
                  <p:nvPicPr>
                    <p:cNvPr id="455" name="Picture 153"/>
                    <p:cNvPicPr>
                      <a:picLocks noChangeAspect="1"/>
                    </p:cNvPicPr>
                    <p:nvPr/>
                  </p:nvPicPr>
                  <p:blipFill>
                    <a:blip r:embed="rId11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516491" y="1514601"/>
                      <a:ext cx="291075" cy="29119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442" name="Group 441"/>
                  <p:cNvGrpSpPr/>
                  <p:nvPr/>
                </p:nvGrpSpPr>
                <p:grpSpPr>
                  <a:xfrm>
                    <a:off x="6846369" y="1044910"/>
                    <a:ext cx="1017770" cy="301625"/>
                    <a:chOff x="6784198" y="987352"/>
                    <a:chExt cx="1017770" cy="301625"/>
                  </a:xfrm>
                </p:grpSpPr>
                <p:sp>
                  <p:nvSpPr>
                    <p:cNvPr id="452" name="TextBox 451"/>
                    <p:cNvSpPr txBox="1"/>
                    <p:nvPr/>
                  </p:nvSpPr>
                  <p:spPr bwMode="auto">
                    <a:xfrm>
                      <a:off x="7143156" y="987352"/>
                      <a:ext cx="658812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API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Management</a:t>
                      </a:r>
                    </a:p>
                  </p:txBody>
                </p:sp>
                <p:pic>
                  <p:nvPicPr>
                    <p:cNvPr id="453" name="Picture 155"/>
                    <p:cNvPicPr>
                      <a:picLocks noChangeAspect="1"/>
                    </p:cNvPicPr>
                    <p:nvPr/>
                  </p:nvPicPr>
                  <p:blipFill>
                    <a:blip r:embed="rId12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6784198" y="987819"/>
                      <a:ext cx="291528" cy="29164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443" name="Group 442"/>
                  <p:cNvGrpSpPr/>
                  <p:nvPr/>
                </p:nvGrpSpPr>
                <p:grpSpPr>
                  <a:xfrm>
                    <a:off x="5673359" y="1051631"/>
                    <a:ext cx="1019983" cy="294904"/>
                    <a:chOff x="5648693" y="1000311"/>
                    <a:chExt cx="1019983" cy="294904"/>
                  </a:xfrm>
                </p:grpSpPr>
                <p:sp>
                  <p:nvSpPr>
                    <p:cNvPr id="450" name="TextBox 449"/>
                    <p:cNvSpPr txBox="1"/>
                    <p:nvPr/>
                  </p:nvSpPr>
                  <p:spPr bwMode="auto">
                    <a:xfrm>
                      <a:off x="6008276" y="1024727"/>
                      <a:ext cx="660400" cy="25717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API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Apps</a:t>
                      </a:r>
                    </a:p>
                  </p:txBody>
                </p:sp>
                <p:pic>
                  <p:nvPicPr>
                    <p:cNvPr id="451" name="Picture 157"/>
                    <p:cNvPicPr>
                      <a:picLocks noChangeAspect="1"/>
                    </p:cNvPicPr>
                    <p:nvPr/>
                  </p:nvPicPr>
                  <p:blipFill>
                    <a:blip r:embed="rId13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5648693" y="1000311"/>
                      <a:ext cx="294787" cy="29490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444" name="Group 443"/>
                  <p:cNvGrpSpPr/>
                  <p:nvPr/>
                </p:nvGrpSpPr>
                <p:grpSpPr>
                  <a:xfrm>
                    <a:off x="5673359" y="1617114"/>
                    <a:ext cx="1022642" cy="301625"/>
                    <a:chOff x="5646034" y="1516851"/>
                    <a:chExt cx="1022642" cy="301625"/>
                  </a:xfrm>
                </p:grpSpPr>
                <p:sp>
                  <p:nvSpPr>
                    <p:cNvPr id="448" name="TextBox 447"/>
                    <p:cNvSpPr txBox="1"/>
                    <p:nvPr/>
                  </p:nvSpPr>
                  <p:spPr bwMode="auto">
                    <a:xfrm>
                      <a:off x="6008276" y="1516851"/>
                      <a:ext cx="660400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Logic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Apps</a:t>
                      </a:r>
                    </a:p>
                  </p:txBody>
                </p:sp>
                <p:pic>
                  <p:nvPicPr>
                    <p:cNvPr id="449" name="Picture 159"/>
                    <p:cNvPicPr>
                      <a:picLocks noChangeAspect="1"/>
                    </p:cNvPicPr>
                    <p:nvPr/>
                  </p:nvPicPr>
                  <p:blipFill>
                    <a:blip r:embed="rId14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5646034" y="1517893"/>
                      <a:ext cx="292406" cy="29252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445" name="Group 444"/>
                  <p:cNvGrpSpPr/>
                  <p:nvPr/>
                </p:nvGrpSpPr>
                <p:grpSpPr>
                  <a:xfrm>
                    <a:off x="6846368" y="1617114"/>
                    <a:ext cx="1017771" cy="301625"/>
                    <a:chOff x="6784198" y="1512087"/>
                    <a:chExt cx="1017771" cy="301625"/>
                  </a:xfrm>
                </p:grpSpPr>
                <p:sp>
                  <p:nvSpPr>
                    <p:cNvPr id="446" name="TextBox 445"/>
                    <p:cNvSpPr txBox="1"/>
                    <p:nvPr/>
                  </p:nvSpPr>
                  <p:spPr bwMode="auto">
                    <a:xfrm>
                      <a:off x="7143156" y="1512087"/>
                      <a:ext cx="658813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Notification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Hubs</a:t>
                      </a:r>
                    </a:p>
                  </p:txBody>
                </p:sp>
                <p:pic>
                  <p:nvPicPr>
                    <p:cNvPr id="447" name="Picture 161"/>
                    <p:cNvPicPr>
                      <a:picLocks noChangeAspect="1"/>
                    </p:cNvPicPr>
                    <p:nvPr/>
                  </p:nvPicPr>
                  <p:blipFill>
                    <a:blip r:embed="rId15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6784198" y="1519474"/>
                      <a:ext cx="289246" cy="28936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</p:grpSp>
            <p:grpSp>
              <p:nvGrpSpPr>
                <p:cNvPr id="345" name="Group 344"/>
                <p:cNvGrpSpPr/>
                <p:nvPr/>
              </p:nvGrpSpPr>
              <p:grpSpPr>
                <a:xfrm>
                  <a:off x="2082009" y="3493402"/>
                  <a:ext cx="2491556" cy="839787"/>
                  <a:chOff x="2082009" y="3607702"/>
                  <a:chExt cx="2491556" cy="839787"/>
                </a:xfrm>
              </p:grpSpPr>
              <p:sp>
                <p:nvSpPr>
                  <p:cNvPr id="431" name="Rectangle 430"/>
                  <p:cNvSpPr/>
                  <p:nvPr/>
                </p:nvSpPr>
                <p:spPr bwMode="auto">
                  <a:xfrm>
                    <a:off x="2082009" y="3607702"/>
                    <a:ext cx="2491556" cy="839787"/>
                  </a:xfrm>
                  <a:prstGeom prst="rect">
                    <a:avLst/>
                  </a:prstGeom>
                  <a:solidFill>
                    <a:srgbClr val="0072C6"/>
                  </a:solidFill>
                  <a:ln w="6350" cap="flat" cmpd="sng" algn="ctr">
                    <a:noFill/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txBody>
                  <a:bodyPr lIns="179285" tIns="143428" rIns="179285" bIns="143428"/>
                  <a:lstStyle/>
                  <a:p>
                    <a:pPr marL="0" marR="0" lvl="0" indent="0" algn="ctr" defTabSz="895923" rtl="0" eaLnBrk="1" fontAlgn="base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76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76250">
                              <a:srgbClr val="FFFFFF"/>
                            </a:gs>
                            <a:gs pos="31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latin typeface="Segoe UI Semibold" panose="020B0702040204020203" pitchFamily="34" charset="0"/>
                        <a:ea typeface="Segoe UI" pitchFamily="34" charset="0"/>
                        <a:cs typeface="Segoe UI Semibold" panose="020B0702040204020203" pitchFamily="34" charset="0"/>
                      </a:rPr>
                      <a:t>Media and CDN</a:t>
                    </a:r>
                  </a:p>
                </p:txBody>
              </p:sp>
              <p:grpSp>
                <p:nvGrpSpPr>
                  <p:cNvPr id="432" name="Group 431"/>
                  <p:cNvGrpSpPr/>
                  <p:nvPr/>
                </p:nvGrpSpPr>
                <p:grpSpPr>
                  <a:xfrm>
                    <a:off x="2198592" y="4014101"/>
                    <a:ext cx="2079086" cy="300855"/>
                    <a:chOff x="2198592" y="4014101"/>
                    <a:chExt cx="2079086" cy="300855"/>
                  </a:xfrm>
                </p:grpSpPr>
                <p:grpSp>
                  <p:nvGrpSpPr>
                    <p:cNvPr id="433" name="Group 34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256056" y="4014101"/>
                      <a:ext cx="1021622" cy="300855"/>
                      <a:chOff x="3495416" y="3743131"/>
                      <a:chExt cx="1021282" cy="301105"/>
                    </a:xfrm>
                  </p:grpSpPr>
                  <p:sp>
                    <p:nvSpPr>
                      <p:cNvPr id="437" name="TextBox 16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857542" y="3743131"/>
                        <a:ext cx="659156" cy="3011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altLang="en-US" sz="882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Content Delivery</a:t>
                        </a:r>
                        <a:br>
                          <a:rPr kumimoji="0" lang="en-US" altLang="en-US" sz="882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altLang="en-US" sz="882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Network (CDN)</a:t>
                        </a:r>
                      </a:p>
                    </p:txBody>
                  </p:sp>
                  <p:pic>
                    <p:nvPicPr>
                      <p:cNvPr id="438" name="Picture 163" descr="Content Delivery Network (CDN).png"/>
                      <p:cNvPicPr>
                        <a:picLocks noChangeAspect="1"/>
                      </p:cNvPicPr>
                      <p:nvPr/>
                    </p:nvPicPr>
                    <p:blipFill>
                      <a:blip r:embed="rId16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5416" y="3745605"/>
                        <a:ext cx="296167" cy="2961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434" name="Group 3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198592" y="4014101"/>
                      <a:ext cx="1014521" cy="300036"/>
                      <a:chOff x="2682792" y="3748793"/>
                      <a:chExt cx="1014184" cy="300286"/>
                    </a:xfrm>
                  </p:grpSpPr>
                  <p:sp>
                    <p:nvSpPr>
                      <p:cNvPr id="435" name="TextBox 434"/>
                      <p:cNvSpPr txBox="1"/>
                      <p:nvPr/>
                    </p:nvSpPr>
                    <p:spPr>
                      <a:xfrm>
                        <a:off x="3038382" y="3748793"/>
                        <a:ext cx="658594" cy="3002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Media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Services</a:t>
                        </a:r>
                      </a:p>
                    </p:txBody>
                  </p:sp>
                  <p:pic>
                    <p:nvPicPr>
                      <p:cNvPr id="436" name="Picture 165" descr="Media Services.png"/>
                      <p:cNvPicPr>
                        <a:picLocks noChangeAspect="1"/>
                      </p:cNvPicPr>
                      <p:nvPr/>
                    </p:nvPicPr>
                    <p:blipFill>
                      <a:blip r:embed="rId17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2792" y="3757863"/>
                        <a:ext cx="282134" cy="2821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</p:grpSp>
            </p:grpSp>
            <p:grpSp>
              <p:nvGrpSpPr>
                <p:cNvPr id="346" name="Group 345"/>
                <p:cNvGrpSpPr/>
                <p:nvPr/>
              </p:nvGrpSpPr>
              <p:grpSpPr>
                <a:xfrm>
                  <a:off x="4695531" y="2024565"/>
                  <a:ext cx="2872932" cy="2304638"/>
                  <a:chOff x="4691833" y="2138865"/>
                  <a:chExt cx="2872932" cy="2304638"/>
                </a:xfrm>
              </p:grpSpPr>
              <p:sp>
                <p:nvSpPr>
                  <p:cNvPr id="411" name="Rectangle 410"/>
                  <p:cNvSpPr/>
                  <p:nvPr/>
                </p:nvSpPr>
                <p:spPr bwMode="auto">
                  <a:xfrm>
                    <a:off x="4691833" y="2138865"/>
                    <a:ext cx="2872932" cy="2304638"/>
                  </a:xfrm>
                  <a:prstGeom prst="rect">
                    <a:avLst/>
                  </a:prstGeom>
                  <a:solidFill>
                    <a:srgbClr val="0072C6"/>
                  </a:solidFill>
                  <a:ln w="6350" cap="flat" cmpd="sng" algn="ctr">
                    <a:noFill/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txBody>
                  <a:bodyPr lIns="179285" tIns="143428" rIns="179285" bIns="143428"/>
                  <a:lstStyle/>
                  <a:p>
                    <a:pPr marL="0" marR="0" lvl="0" indent="0" algn="ctr" defTabSz="895923" rtl="0" eaLnBrk="1" fontAlgn="base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76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76250">
                              <a:srgbClr val="FFFFFF"/>
                            </a:gs>
                            <a:gs pos="31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latin typeface="Segoe UI Semibold" panose="020B0702040204020203" pitchFamily="34" charset="0"/>
                        <a:ea typeface="Segoe UI" pitchFamily="34" charset="0"/>
                        <a:cs typeface="Segoe UI Semibold" panose="020B0702040204020203" pitchFamily="34" charset="0"/>
                      </a:rPr>
                      <a:t>Analytics and </a:t>
                    </a:r>
                    <a:r>
                      <a:rPr kumimoji="0" lang="en-US" sz="1176" b="0" i="0" u="none" strike="noStrike" kern="0" cap="none" spc="0" normalizeH="0" baseline="0" noProof="0" dirty="0" err="1">
                        <a:ln>
                          <a:noFill/>
                        </a:ln>
                        <a:gradFill>
                          <a:gsLst>
                            <a:gs pos="76250">
                              <a:srgbClr val="FFFFFF"/>
                            </a:gs>
                            <a:gs pos="31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latin typeface="Segoe UI Semibold" panose="020B0702040204020203" pitchFamily="34" charset="0"/>
                        <a:ea typeface="Segoe UI" pitchFamily="34" charset="0"/>
                        <a:cs typeface="Segoe UI Semibold" panose="020B0702040204020203" pitchFamily="34" charset="0"/>
                      </a:rPr>
                      <a:t>IoT</a:t>
                    </a:r>
                    <a:endParaRPr kumimoji="0" lang="en-US" sz="1176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76250">
                            <a:srgbClr val="FFFFFF"/>
                          </a:gs>
                          <a:gs pos="31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 Semibold" panose="020B0702040204020203" pitchFamily="34" charset="0"/>
                      <a:ea typeface="Segoe UI" pitchFamily="34" charset="0"/>
                      <a:cs typeface="Segoe UI Semibold" panose="020B0702040204020203" pitchFamily="34" charset="0"/>
                    </a:endParaRPr>
                  </a:p>
                </p:txBody>
              </p:sp>
              <p:grpSp>
                <p:nvGrpSpPr>
                  <p:cNvPr id="412" name="Group 411"/>
                  <p:cNvGrpSpPr/>
                  <p:nvPr/>
                </p:nvGrpSpPr>
                <p:grpSpPr>
                  <a:xfrm>
                    <a:off x="4948498" y="2556851"/>
                    <a:ext cx="2361121" cy="1587740"/>
                    <a:chOff x="4805017" y="2556851"/>
                    <a:chExt cx="2361121" cy="1587740"/>
                  </a:xfrm>
                </p:grpSpPr>
                <p:grpSp>
                  <p:nvGrpSpPr>
                    <p:cNvPr id="413" name="Group 412"/>
                    <p:cNvGrpSpPr/>
                    <p:nvPr/>
                  </p:nvGrpSpPr>
                  <p:grpSpPr>
                    <a:xfrm>
                      <a:off x="4811883" y="2556851"/>
                      <a:ext cx="1046240" cy="337079"/>
                      <a:chOff x="4811883" y="2556851"/>
                      <a:chExt cx="1046240" cy="337079"/>
                    </a:xfrm>
                  </p:grpSpPr>
                  <p:sp>
                    <p:nvSpPr>
                      <p:cNvPr id="429" name="TextBox 428"/>
                      <p:cNvSpPr txBox="1"/>
                      <p:nvPr/>
                    </p:nvSpPr>
                    <p:spPr bwMode="auto">
                      <a:xfrm>
                        <a:off x="5199310" y="2574578"/>
                        <a:ext cx="658813" cy="30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 err="1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HDInsight</a:t>
                        </a:r>
                        <a:endPara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endParaRPr>
                      </a:p>
                    </p:txBody>
                  </p:sp>
                  <p:pic>
                    <p:nvPicPr>
                      <p:cNvPr id="430" name="Picture 181"/>
                      <p:cNvPicPr>
                        <a:picLocks noChangeAspect="1"/>
                      </p:cNvPicPr>
                      <p:nvPr/>
                    </p:nvPicPr>
                    <p:blipFill>
                      <a:blip r:embed="rId18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1883" y="2556851"/>
                        <a:ext cx="337162" cy="3370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414" name="Group 413"/>
                    <p:cNvGrpSpPr/>
                    <p:nvPr/>
                  </p:nvGrpSpPr>
                  <p:grpSpPr>
                    <a:xfrm>
                      <a:off x="6162402" y="2574420"/>
                      <a:ext cx="1003736" cy="301625"/>
                      <a:chOff x="6162402" y="2574420"/>
                      <a:chExt cx="1003736" cy="301625"/>
                    </a:xfrm>
                  </p:grpSpPr>
                  <p:sp>
                    <p:nvSpPr>
                      <p:cNvPr id="427" name="TextBox 426"/>
                      <p:cNvSpPr txBox="1"/>
                      <p:nvPr/>
                    </p:nvSpPr>
                    <p:spPr bwMode="auto">
                      <a:xfrm>
                        <a:off x="6507325" y="2574420"/>
                        <a:ext cx="658813" cy="30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Machine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Learning</a:t>
                        </a:r>
                      </a:p>
                    </p:txBody>
                  </p:sp>
                  <p:pic>
                    <p:nvPicPr>
                      <p:cNvPr id="428" name="Picture 183"/>
                      <p:cNvPicPr>
                        <a:picLocks noChangeAspect="1"/>
                      </p:cNvPicPr>
                      <p:nvPr/>
                    </p:nvPicPr>
                    <p:blipFill>
                      <a:blip r:embed="rId19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2402" y="2593257"/>
                        <a:ext cx="263720" cy="2636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415" name="Group 414"/>
                    <p:cNvGrpSpPr/>
                    <p:nvPr/>
                  </p:nvGrpSpPr>
                  <p:grpSpPr>
                    <a:xfrm>
                      <a:off x="4805017" y="3834139"/>
                      <a:ext cx="1053105" cy="310452"/>
                      <a:chOff x="4805017" y="3834139"/>
                      <a:chExt cx="1053105" cy="310452"/>
                    </a:xfrm>
                  </p:grpSpPr>
                  <p:sp>
                    <p:nvSpPr>
                      <p:cNvPr id="425" name="TextBox 424"/>
                      <p:cNvSpPr txBox="1"/>
                      <p:nvPr/>
                    </p:nvSpPr>
                    <p:spPr bwMode="auto">
                      <a:xfrm>
                        <a:off x="5199310" y="3838553"/>
                        <a:ext cx="658812" cy="30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Stream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Analytics</a:t>
                        </a:r>
                      </a:p>
                    </p:txBody>
                  </p:sp>
                  <p:pic>
                    <p:nvPicPr>
                      <p:cNvPr id="426" name="Picture 185"/>
                      <p:cNvPicPr>
                        <a:picLocks noChangeAspect="1"/>
                      </p:cNvPicPr>
                      <p:nvPr/>
                    </p:nvPicPr>
                    <p:blipFill>
                      <a:blip r:embed="rId20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5017" y="3834139"/>
                        <a:ext cx="310529" cy="3104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416" name="Group 415"/>
                    <p:cNvGrpSpPr/>
                    <p:nvPr/>
                  </p:nvGrpSpPr>
                  <p:grpSpPr>
                    <a:xfrm>
                      <a:off x="4809230" y="3192842"/>
                      <a:ext cx="1048893" cy="305501"/>
                      <a:chOff x="4809230" y="3192842"/>
                      <a:chExt cx="1048893" cy="305501"/>
                    </a:xfrm>
                  </p:grpSpPr>
                  <p:sp>
                    <p:nvSpPr>
                      <p:cNvPr id="423" name="TextBox 422"/>
                      <p:cNvSpPr txBox="1"/>
                      <p:nvPr/>
                    </p:nvSpPr>
                    <p:spPr bwMode="auto">
                      <a:xfrm>
                        <a:off x="5199310" y="3198305"/>
                        <a:ext cx="658813" cy="300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Data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Factory</a:t>
                        </a:r>
                      </a:p>
                    </p:txBody>
                  </p:sp>
                  <p:pic>
                    <p:nvPicPr>
                      <p:cNvPr id="424" name="Picture 187"/>
                      <p:cNvPicPr>
                        <a:picLocks noChangeAspect="1"/>
                      </p:cNvPicPr>
                      <p:nvPr/>
                    </p:nvPicPr>
                    <p:blipFill>
                      <a:blip r:embed="rId21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9230" y="3192842"/>
                        <a:ext cx="302103" cy="3020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417" name="Group 416"/>
                    <p:cNvGrpSpPr/>
                    <p:nvPr/>
                  </p:nvGrpSpPr>
                  <p:grpSpPr>
                    <a:xfrm>
                      <a:off x="6159534" y="3198305"/>
                      <a:ext cx="1006604" cy="300037"/>
                      <a:chOff x="6159534" y="3198305"/>
                      <a:chExt cx="1006604" cy="300037"/>
                    </a:xfrm>
                  </p:grpSpPr>
                  <p:sp>
                    <p:nvSpPr>
                      <p:cNvPr id="421" name="TextBox 420"/>
                      <p:cNvSpPr txBox="1"/>
                      <p:nvPr/>
                    </p:nvSpPr>
                    <p:spPr bwMode="auto">
                      <a:xfrm>
                        <a:off x="6507325" y="3198305"/>
                        <a:ext cx="658813" cy="300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Event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Hubs</a:t>
                        </a:r>
                      </a:p>
                    </p:txBody>
                  </p:sp>
                  <p:pic>
                    <p:nvPicPr>
                      <p:cNvPr id="422" name="Picture 189"/>
                      <p:cNvPicPr>
                        <a:picLocks noChangeAspect="1"/>
                      </p:cNvPicPr>
                      <p:nvPr/>
                    </p:nvPicPr>
                    <p:blipFill>
                      <a:blip r:embed="rId22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9534" y="3200784"/>
                        <a:ext cx="283827" cy="2963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418" name="Group 417"/>
                    <p:cNvGrpSpPr/>
                    <p:nvPr/>
                  </p:nvGrpSpPr>
                  <p:grpSpPr>
                    <a:xfrm>
                      <a:off x="6165936" y="3834755"/>
                      <a:ext cx="1000202" cy="296566"/>
                      <a:chOff x="6165936" y="3834755"/>
                      <a:chExt cx="1000202" cy="296566"/>
                    </a:xfrm>
                  </p:grpSpPr>
                  <p:sp>
                    <p:nvSpPr>
                      <p:cNvPr id="419" name="TextBox 418"/>
                      <p:cNvSpPr txBox="1"/>
                      <p:nvPr/>
                    </p:nvSpPr>
                    <p:spPr bwMode="auto">
                      <a:xfrm>
                        <a:off x="6507325" y="3853657"/>
                        <a:ext cx="658813" cy="258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Mobile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Engagement</a:t>
                        </a:r>
                      </a:p>
                    </p:txBody>
                  </p:sp>
                  <p:pic>
                    <p:nvPicPr>
                      <p:cNvPr id="420" name="Picture 191"/>
                      <p:cNvPicPr>
                        <a:picLocks noChangeAspect="1"/>
                      </p:cNvPicPr>
                      <p:nvPr/>
                    </p:nvPicPr>
                    <p:blipFill>
                      <a:blip r:embed="rId23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5936" y="3834755"/>
                        <a:ext cx="296639" cy="29656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</p:grpSp>
            </p:grpSp>
            <p:grpSp>
              <p:nvGrpSpPr>
                <p:cNvPr id="347" name="Group 346"/>
                <p:cNvGrpSpPr/>
                <p:nvPr/>
              </p:nvGrpSpPr>
              <p:grpSpPr>
                <a:xfrm>
                  <a:off x="2082009" y="2024566"/>
                  <a:ext cx="2498759" cy="1352550"/>
                  <a:chOff x="2082009" y="2138866"/>
                  <a:chExt cx="2498759" cy="1352550"/>
                </a:xfrm>
              </p:grpSpPr>
              <p:sp>
                <p:nvSpPr>
                  <p:cNvPr id="397" name="Rectangle 396"/>
                  <p:cNvSpPr/>
                  <p:nvPr/>
                </p:nvSpPr>
                <p:spPr bwMode="auto">
                  <a:xfrm>
                    <a:off x="2082009" y="2138866"/>
                    <a:ext cx="2498759" cy="1352550"/>
                  </a:xfrm>
                  <a:prstGeom prst="rect">
                    <a:avLst/>
                  </a:prstGeom>
                  <a:solidFill>
                    <a:srgbClr val="0072C6"/>
                  </a:solidFill>
                  <a:ln w="6350" cap="flat" cmpd="sng" algn="ctr">
                    <a:noFill/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txBody>
                  <a:bodyPr lIns="179285" tIns="143428" rIns="179285" bIns="143428"/>
                  <a:lstStyle/>
                  <a:p>
                    <a:pPr marL="0" marR="0" lvl="0" indent="0" algn="ctr" defTabSz="895923" rtl="0" eaLnBrk="1" fontAlgn="base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76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76250">
                              <a:srgbClr val="FFFFFF"/>
                            </a:gs>
                            <a:gs pos="31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latin typeface="Segoe UI Semibold" panose="020B0702040204020203" pitchFamily="34" charset="0"/>
                        <a:ea typeface="Segoe UI" pitchFamily="34" charset="0"/>
                        <a:cs typeface="Segoe UI Semibold" panose="020B0702040204020203" pitchFamily="34" charset="0"/>
                      </a:rPr>
                      <a:t>Integration</a:t>
                    </a:r>
                  </a:p>
                </p:txBody>
              </p:sp>
              <p:grpSp>
                <p:nvGrpSpPr>
                  <p:cNvPr id="398" name="Group 397"/>
                  <p:cNvGrpSpPr/>
                  <p:nvPr/>
                </p:nvGrpSpPr>
                <p:grpSpPr>
                  <a:xfrm>
                    <a:off x="2198592" y="2559624"/>
                    <a:ext cx="2237004" cy="836418"/>
                    <a:chOff x="2198592" y="2559624"/>
                    <a:chExt cx="2237004" cy="836418"/>
                  </a:xfrm>
                </p:grpSpPr>
                <p:grpSp>
                  <p:nvGrpSpPr>
                    <p:cNvPr id="399" name="Group 398"/>
                    <p:cNvGrpSpPr/>
                    <p:nvPr/>
                  </p:nvGrpSpPr>
                  <p:grpSpPr>
                    <a:xfrm>
                      <a:off x="3513173" y="2559624"/>
                      <a:ext cx="922423" cy="301625"/>
                      <a:chOff x="3425188" y="2480831"/>
                      <a:chExt cx="922423" cy="301625"/>
                    </a:xfrm>
                  </p:grpSpPr>
                  <p:sp>
                    <p:nvSpPr>
                      <p:cNvPr id="409" name="TextBox 408"/>
                      <p:cNvSpPr txBox="1"/>
                      <p:nvPr/>
                    </p:nvSpPr>
                    <p:spPr bwMode="auto">
                      <a:xfrm>
                        <a:off x="3803029" y="2480831"/>
                        <a:ext cx="544582" cy="30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BizTalk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Services</a:t>
                        </a:r>
                      </a:p>
                    </p:txBody>
                  </p:sp>
                  <p:pic>
                    <p:nvPicPr>
                      <p:cNvPr id="410" name="Picture 214" descr="BizTalk Services.png"/>
                      <p:cNvPicPr>
                        <a:picLocks noChangeAspect="1"/>
                      </p:cNvPicPr>
                      <p:nvPr/>
                    </p:nvPicPr>
                    <p:blipFill>
                      <a:blip r:embed="rId24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5188" y="2484570"/>
                        <a:ext cx="293830" cy="2941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400" name="Group 399"/>
                    <p:cNvGrpSpPr/>
                    <p:nvPr/>
                  </p:nvGrpSpPr>
                  <p:grpSpPr>
                    <a:xfrm>
                      <a:off x="2198592" y="3094417"/>
                      <a:ext cx="1020311" cy="301625"/>
                      <a:chOff x="2319949" y="3019151"/>
                      <a:chExt cx="1020311" cy="301625"/>
                    </a:xfrm>
                  </p:grpSpPr>
                  <p:sp>
                    <p:nvSpPr>
                      <p:cNvPr id="407" name="TextBox 406"/>
                      <p:cNvSpPr txBox="1"/>
                      <p:nvPr/>
                    </p:nvSpPr>
                    <p:spPr bwMode="auto">
                      <a:xfrm>
                        <a:off x="2681448" y="3019151"/>
                        <a:ext cx="658812" cy="30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Hybrid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Connections</a:t>
                        </a:r>
                      </a:p>
                    </p:txBody>
                  </p:sp>
                  <p:pic>
                    <p:nvPicPr>
                      <p:cNvPr id="408" name="Picture 216" descr="Hybrid Connections (BizTalk).png"/>
                      <p:cNvPicPr>
                        <a:picLocks noChangeAspect="1"/>
                      </p:cNvPicPr>
                      <p:nvPr/>
                    </p:nvPicPr>
                    <p:blipFill>
                      <a:blip r:embed="rId25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9949" y="3023735"/>
                        <a:ext cx="292141" cy="2924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401" name="Group 400"/>
                    <p:cNvGrpSpPr/>
                    <p:nvPr/>
                  </p:nvGrpSpPr>
                  <p:grpSpPr>
                    <a:xfrm>
                      <a:off x="3521521" y="3094417"/>
                      <a:ext cx="869624" cy="301625"/>
                      <a:chOff x="3433536" y="3015624"/>
                      <a:chExt cx="869624" cy="301625"/>
                    </a:xfrm>
                  </p:grpSpPr>
                  <p:sp>
                    <p:nvSpPr>
                      <p:cNvPr id="405" name="TextBox 404"/>
                      <p:cNvSpPr txBox="1"/>
                      <p:nvPr/>
                    </p:nvSpPr>
                    <p:spPr bwMode="auto">
                      <a:xfrm>
                        <a:off x="3788740" y="3015624"/>
                        <a:ext cx="514420" cy="30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Service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Bus</a:t>
                        </a:r>
                      </a:p>
                    </p:txBody>
                  </p:sp>
                  <p:pic>
                    <p:nvPicPr>
                      <p:cNvPr id="406" name="Picture 218" descr="Service Bus.png"/>
                      <p:cNvPicPr>
                        <a:picLocks noChangeAspect="1"/>
                      </p:cNvPicPr>
                      <p:nvPr/>
                    </p:nvPicPr>
                    <p:blipFill>
                      <a:blip r:embed="rId26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3536" y="3020078"/>
                        <a:ext cx="292402" cy="2927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402" name="Group 401"/>
                    <p:cNvGrpSpPr/>
                    <p:nvPr/>
                  </p:nvGrpSpPr>
                  <p:grpSpPr>
                    <a:xfrm>
                      <a:off x="2198592" y="2560418"/>
                      <a:ext cx="1020559" cy="300037"/>
                      <a:chOff x="2319701" y="2482223"/>
                      <a:chExt cx="1020559" cy="300037"/>
                    </a:xfrm>
                  </p:grpSpPr>
                  <p:sp>
                    <p:nvSpPr>
                      <p:cNvPr id="403" name="TextBox 402"/>
                      <p:cNvSpPr txBox="1"/>
                      <p:nvPr/>
                    </p:nvSpPr>
                    <p:spPr bwMode="auto">
                      <a:xfrm>
                        <a:off x="2681448" y="2482223"/>
                        <a:ext cx="658812" cy="300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Storage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Queues</a:t>
                        </a:r>
                      </a:p>
                    </p:txBody>
                  </p:sp>
                  <p:pic>
                    <p:nvPicPr>
                      <p:cNvPr id="404" name="Picture 220" descr="Storage queue.png"/>
                      <p:cNvPicPr>
                        <a:picLocks noChangeAspect="1"/>
                      </p:cNvPicPr>
                      <p:nvPr/>
                    </p:nvPicPr>
                    <p:blipFill>
                      <a:blip r:embed="rId27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9701" y="2485765"/>
                        <a:ext cx="292636" cy="2929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</p:grpSp>
            </p:grpSp>
            <p:grpSp>
              <p:nvGrpSpPr>
                <p:cNvPr id="348" name="Group 347"/>
                <p:cNvGrpSpPr/>
                <p:nvPr/>
              </p:nvGrpSpPr>
              <p:grpSpPr>
                <a:xfrm>
                  <a:off x="7683226" y="2024565"/>
                  <a:ext cx="2771024" cy="2304637"/>
                  <a:chOff x="7683226" y="2138865"/>
                  <a:chExt cx="2771024" cy="2304637"/>
                </a:xfrm>
              </p:grpSpPr>
              <p:sp>
                <p:nvSpPr>
                  <p:cNvPr id="377" name="Rectangle 376"/>
                  <p:cNvSpPr/>
                  <p:nvPr/>
                </p:nvSpPr>
                <p:spPr bwMode="auto">
                  <a:xfrm>
                    <a:off x="7683226" y="2138865"/>
                    <a:ext cx="2771024" cy="2304637"/>
                  </a:xfrm>
                  <a:prstGeom prst="rect">
                    <a:avLst/>
                  </a:prstGeom>
                  <a:solidFill>
                    <a:srgbClr val="0072C6"/>
                  </a:solidFill>
                  <a:ln w="6350" cap="flat" cmpd="sng" algn="ctr">
                    <a:noFill/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txBody>
                  <a:bodyPr lIns="179285" tIns="143428" rIns="179285" bIns="143428"/>
                  <a:lstStyle/>
                  <a:p>
                    <a:pPr marL="0" marR="0" lvl="0" indent="0" algn="ctr" defTabSz="895923" rtl="0" eaLnBrk="1" fontAlgn="base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76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76250">
                              <a:srgbClr val="FFFFFF"/>
                            </a:gs>
                            <a:gs pos="31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latin typeface="Segoe UI Semibold" panose="020B0702040204020203" pitchFamily="34" charset="0"/>
                        <a:ea typeface="Segoe UI" pitchFamily="34" charset="0"/>
                        <a:cs typeface="Segoe UI Semibold" panose="020B0702040204020203" pitchFamily="34" charset="0"/>
                      </a:rPr>
                      <a:t>Data</a:t>
                    </a:r>
                  </a:p>
                </p:txBody>
              </p:sp>
              <p:grpSp>
                <p:nvGrpSpPr>
                  <p:cNvPr id="378" name="Group 377"/>
                  <p:cNvGrpSpPr/>
                  <p:nvPr/>
                </p:nvGrpSpPr>
                <p:grpSpPr>
                  <a:xfrm>
                    <a:off x="7845950" y="2595968"/>
                    <a:ext cx="2445576" cy="1553509"/>
                    <a:chOff x="7799957" y="2595968"/>
                    <a:chExt cx="2445576" cy="1553509"/>
                  </a:xfrm>
                </p:grpSpPr>
                <p:grpSp>
                  <p:nvGrpSpPr>
                    <p:cNvPr id="379" name="Group 38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799957" y="2595969"/>
                      <a:ext cx="1016185" cy="301066"/>
                      <a:chOff x="8369631" y="3448242"/>
                      <a:chExt cx="1016411" cy="301033"/>
                    </a:xfrm>
                  </p:grpSpPr>
                  <p:sp>
                    <p:nvSpPr>
                      <p:cNvPr id="395" name="TextBox 394"/>
                      <p:cNvSpPr txBox="1"/>
                      <p:nvPr/>
                    </p:nvSpPr>
                    <p:spPr>
                      <a:xfrm>
                        <a:off x="8727084" y="3448242"/>
                        <a:ext cx="658958" cy="3000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SQL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Database</a:t>
                        </a:r>
                      </a:p>
                    </p:txBody>
                  </p:sp>
                  <p:pic>
                    <p:nvPicPr>
                      <p:cNvPr id="396" name="Picture 171"/>
                      <p:cNvPicPr>
                        <a:picLocks noChangeAspect="1"/>
                      </p:cNvPicPr>
                      <p:nvPr/>
                    </p:nvPicPr>
                    <p:blipFill>
                      <a:blip r:embed="rId28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9631" y="3452466"/>
                        <a:ext cx="296809" cy="2968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380" name="Group 3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803051" y="3832282"/>
                      <a:ext cx="1013093" cy="300038"/>
                      <a:chOff x="8372726" y="4684418"/>
                      <a:chExt cx="1013318" cy="300005"/>
                    </a:xfrm>
                  </p:grpSpPr>
                  <p:sp>
                    <p:nvSpPr>
                      <p:cNvPr id="393" name="TextBox 392"/>
                      <p:cNvSpPr txBox="1"/>
                      <p:nvPr/>
                    </p:nvSpPr>
                    <p:spPr>
                      <a:xfrm>
                        <a:off x="8727084" y="4684418"/>
                        <a:ext cx="658960" cy="3000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 err="1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DocumentDB</a:t>
                        </a:r>
                        <a:endPara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endParaRPr>
                      </a:p>
                    </p:txBody>
                  </p:sp>
                  <p:pic>
                    <p:nvPicPr>
                      <p:cNvPr id="394" name="Picture 173"/>
                      <p:cNvPicPr>
                        <a:picLocks noChangeAspect="1"/>
                      </p:cNvPicPr>
                      <p:nvPr/>
                    </p:nvPicPr>
                    <p:blipFill>
                      <a:blip r:embed="rId29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72726" y="4693804"/>
                        <a:ext cx="290620" cy="2906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381" name="Group 39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803720" y="3204660"/>
                      <a:ext cx="1012423" cy="309349"/>
                      <a:chOff x="8373395" y="4056866"/>
                      <a:chExt cx="1012648" cy="309315"/>
                    </a:xfrm>
                  </p:grpSpPr>
                  <p:sp>
                    <p:nvSpPr>
                      <p:cNvPr id="391" name="TextBox 390"/>
                      <p:cNvSpPr txBox="1"/>
                      <p:nvPr/>
                    </p:nvSpPr>
                    <p:spPr>
                      <a:xfrm>
                        <a:off x="8727084" y="4056866"/>
                        <a:ext cx="658959" cy="3015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 err="1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Redis</a:t>
                        </a: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/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Cache</a:t>
                        </a:r>
                      </a:p>
                    </p:txBody>
                  </p:sp>
                  <p:pic>
                    <p:nvPicPr>
                      <p:cNvPr id="392" name="Picture 175"/>
                      <p:cNvPicPr>
                        <a:picLocks noChangeAspect="1"/>
                      </p:cNvPicPr>
                      <p:nvPr/>
                    </p:nvPicPr>
                    <p:blipFill>
                      <a:blip r:embed="rId30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73395" y="4076899"/>
                        <a:ext cx="289282" cy="2892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382" name="Group 39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9163663" y="3193851"/>
                      <a:ext cx="1081869" cy="331906"/>
                      <a:chOff x="9733640" y="4046058"/>
                      <a:chExt cx="1082109" cy="331869"/>
                    </a:xfrm>
                  </p:grpSpPr>
                  <p:sp>
                    <p:nvSpPr>
                      <p:cNvPr id="389" name="TextBox 388"/>
                      <p:cNvSpPr txBox="1"/>
                      <p:nvPr/>
                    </p:nvSpPr>
                    <p:spPr>
                      <a:xfrm>
                        <a:off x="10156790" y="4061991"/>
                        <a:ext cx="658959" cy="3000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Search</a:t>
                        </a:r>
                      </a:p>
                    </p:txBody>
                  </p:sp>
                  <p:pic>
                    <p:nvPicPr>
                      <p:cNvPr id="390" name="Picture 177"/>
                      <p:cNvPicPr>
                        <a:picLocks noChangeAspect="1"/>
                      </p:cNvPicPr>
                      <p:nvPr/>
                    </p:nvPicPr>
                    <p:blipFill>
                      <a:blip r:embed="rId31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33640" y="4046058"/>
                        <a:ext cx="331871" cy="3318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383" name="Group 39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9193207" y="3828827"/>
                      <a:ext cx="1052326" cy="320650"/>
                      <a:chOff x="9763191" y="4680964"/>
                      <a:chExt cx="1052560" cy="320615"/>
                    </a:xfrm>
                  </p:grpSpPr>
                  <p:sp>
                    <p:nvSpPr>
                      <p:cNvPr id="387" name="TextBox 386"/>
                      <p:cNvSpPr txBox="1"/>
                      <p:nvPr/>
                    </p:nvSpPr>
                    <p:spPr>
                      <a:xfrm>
                        <a:off x="10156791" y="4693638"/>
                        <a:ext cx="658960" cy="3015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Tables</a:t>
                        </a:r>
                      </a:p>
                    </p:txBody>
                  </p:sp>
                  <p:pic>
                    <p:nvPicPr>
                      <p:cNvPr id="388" name="Picture 179" descr="Storage table.png"/>
                      <p:cNvPicPr>
                        <a:picLocks noChangeAspect="1"/>
                      </p:cNvPicPr>
                      <p:nvPr/>
                    </p:nvPicPr>
                    <p:blipFill>
                      <a:blip r:embed="rId32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63191" y="4680964"/>
                        <a:ext cx="320616" cy="3206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384" name="Group 38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9193207" y="2595968"/>
                      <a:ext cx="790386" cy="325437"/>
                      <a:chOff x="9763191" y="3448241"/>
                      <a:chExt cx="790562" cy="325401"/>
                    </a:xfrm>
                  </p:grpSpPr>
                  <p:pic>
                    <p:nvPicPr>
                      <p:cNvPr id="385" name="Picture 16"/>
                      <p:cNvPicPr>
                        <a:picLocks noChangeAspect="1"/>
                      </p:cNvPicPr>
                      <p:nvPr/>
                    </p:nvPicPr>
                    <p:blipFill>
                      <a:blip r:embed="rId33" cstate="print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63191" y="3452465"/>
                        <a:ext cx="320616" cy="29055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  <p:sp>
                    <p:nvSpPr>
                      <p:cNvPr id="386" name="TextBox 385"/>
                      <p:cNvSpPr txBox="1"/>
                      <p:nvPr/>
                    </p:nvSpPr>
                    <p:spPr>
                      <a:xfrm>
                        <a:off x="10156790" y="3448241"/>
                        <a:ext cx="396963" cy="3254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SQL Data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Warehouse</a:t>
                        </a:r>
                      </a:p>
                    </p:txBody>
                  </p:sp>
                </p:grpSp>
              </p:grpSp>
            </p:grpSp>
            <p:grpSp>
              <p:nvGrpSpPr>
                <p:cNvPr id="349" name="Group 348"/>
                <p:cNvGrpSpPr/>
                <p:nvPr/>
              </p:nvGrpSpPr>
              <p:grpSpPr>
                <a:xfrm>
                  <a:off x="2082009" y="543029"/>
                  <a:ext cx="2144942" cy="1371600"/>
                  <a:chOff x="2082009" y="650979"/>
                  <a:chExt cx="2144942" cy="1371600"/>
                </a:xfrm>
              </p:grpSpPr>
              <p:sp>
                <p:nvSpPr>
                  <p:cNvPr id="364" name="Rectangle 363"/>
                  <p:cNvSpPr/>
                  <p:nvPr/>
                </p:nvSpPr>
                <p:spPr bwMode="auto">
                  <a:xfrm>
                    <a:off x="2082009" y="650979"/>
                    <a:ext cx="2144942" cy="1371600"/>
                  </a:xfrm>
                  <a:prstGeom prst="rect">
                    <a:avLst/>
                  </a:prstGeom>
                  <a:solidFill>
                    <a:srgbClr val="0072C6"/>
                  </a:solidFill>
                  <a:ln w="6350" cap="flat" cmpd="sng" algn="ctr">
                    <a:noFill/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txBody>
                  <a:bodyPr lIns="179285" tIns="143428" rIns="179285" bIns="143428"/>
                  <a:lstStyle/>
                  <a:p>
                    <a:pPr marL="0" marR="0" lvl="0" indent="0" algn="ctr" defTabSz="895923" rtl="0" eaLnBrk="1" fontAlgn="base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76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76250">
                              <a:srgbClr val="FFFFFF"/>
                            </a:gs>
                            <a:gs pos="31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latin typeface="Segoe UI Semibold" panose="020B0702040204020203" pitchFamily="34" charset="0"/>
                        <a:ea typeface="Segoe UI" pitchFamily="34" charset="0"/>
                        <a:cs typeface="Segoe UI Semibold" panose="020B0702040204020203" pitchFamily="34" charset="0"/>
                      </a:rPr>
                      <a:t>Compute</a:t>
                    </a:r>
                  </a:p>
                </p:txBody>
              </p:sp>
              <p:grpSp>
                <p:nvGrpSpPr>
                  <p:cNvPr id="365" name="Group 364"/>
                  <p:cNvGrpSpPr/>
                  <p:nvPr/>
                </p:nvGrpSpPr>
                <p:grpSpPr>
                  <a:xfrm>
                    <a:off x="2209151" y="1044910"/>
                    <a:ext cx="889842" cy="301625"/>
                    <a:chOff x="2315921" y="978921"/>
                    <a:chExt cx="889842" cy="301625"/>
                  </a:xfrm>
                </p:grpSpPr>
                <p:sp>
                  <p:nvSpPr>
                    <p:cNvPr id="375" name="TextBox 374"/>
                    <p:cNvSpPr txBox="1"/>
                    <p:nvPr/>
                  </p:nvSpPr>
                  <p:spPr bwMode="auto">
                    <a:xfrm>
                      <a:off x="2678517" y="978921"/>
                      <a:ext cx="527246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Cloud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Services</a:t>
                      </a:r>
                    </a:p>
                  </p:txBody>
                </p:sp>
                <p:pic>
                  <p:nvPicPr>
                    <p:cNvPr id="376" name="Picture 145"/>
                    <p:cNvPicPr>
                      <a:picLocks noChangeAspect="1"/>
                    </p:cNvPicPr>
                    <p:nvPr/>
                  </p:nvPicPr>
                  <p:blipFill>
                    <a:blip r:embed="rId34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315921" y="984779"/>
                      <a:ext cx="289808" cy="2899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66" name="Group 365"/>
                  <p:cNvGrpSpPr/>
                  <p:nvPr/>
                </p:nvGrpSpPr>
                <p:grpSpPr>
                  <a:xfrm>
                    <a:off x="2209151" y="1617332"/>
                    <a:ext cx="751241" cy="303647"/>
                    <a:chOff x="2355344" y="1558000"/>
                    <a:chExt cx="751241" cy="303647"/>
                  </a:xfrm>
                </p:grpSpPr>
                <p:sp>
                  <p:nvSpPr>
                    <p:cNvPr id="373" name="TextBox 372"/>
                    <p:cNvSpPr txBox="1"/>
                    <p:nvPr/>
                  </p:nvSpPr>
                  <p:spPr bwMode="auto">
                    <a:xfrm>
                      <a:off x="2722967" y="1559012"/>
                      <a:ext cx="383618" cy="30162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Batch</a:t>
                      </a:r>
                    </a:p>
                  </p:txBody>
                </p:sp>
                <p:pic>
                  <p:nvPicPr>
                    <p:cNvPr id="374" name="Picture 147"/>
                    <p:cNvPicPr>
                      <a:picLocks noChangeAspect="1"/>
                    </p:cNvPicPr>
                    <p:nvPr/>
                  </p:nvPicPr>
                  <p:blipFill>
                    <a:blip r:embed="rId35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355344" y="1558000"/>
                      <a:ext cx="303542" cy="30364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67" name="Group 366"/>
                  <p:cNvGrpSpPr/>
                  <p:nvPr/>
                </p:nvGrpSpPr>
                <p:grpSpPr>
                  <a:xfrm>
                    <a:off x="3226725" y="1617332"/>
                    <a:ext cx="865731" cy="301625"/>
                    <a:chOff x="3193533" y="1551343"/>
                    <a:chExt cx="865731" cy="301625"/>
                  </a:xfrm>
                </p:grpSpPr>
                <p:sp>
                  <p:nvSpPr>
                    <p:cNvPr id="371" name="TextBox 370"/>
                    <p:cNvSpPr txBox="1"/>
                    <p:nvPr/>
                  </p:nvSpPr>
                  <p:spPr bwMode="auto">
                    <a:xfrm>
                      <a:off x="3554337" y="1551343"/>
                      <a:ext cx="504927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Remote 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App</a:t>
                      </a:r>
                    </a:p>
                  </p:txBody>
                </p:sp>
                <p:pic>
                  <p:nvPicPr>
                    <p:cNvPr id="372" name="Picture 149"/>
                    <p:cNvPicPr>
                      <a:picLocks noChangeAspect="1"/>
                    </p:cNvPicPr>
                    <p:nvPr/>
                  </p:nvPicPr>
                  <p:blipFill>
                    <a:blip r:embed="rId36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193533" y="1556274"/>
                      <a:ext cx="291661" cy="29176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68" name="Group 367"/>
                  <p:cNvGrpSpPr/>
                  <p:nvPr/>
                </p:nvGrpSpPr>
                <p:grpSpPr>
                  <a:xfrm>
                    <a:off x="3226725" y="1046498"/>
                    <a:ext cx="873084" cy="300037"/>
                    <a:chOff x="3380111" y="980440"/>
                    <a:chExt cx="873084" cy="300037"/>
                  </a:xfrm>
                </p:grpSpPr>
                <p:sp>
                  <p:nvSpPr>
                    <p:cNvPr id="369" name="TextBox 368"/>
                    <p:cNvSpPr txBox="1"/>
                    <p:nvPr/>
                  </p:nvSpPr>
                  <p:spPr bwMode="auto">
                    <a:xfrm>
                      <a:off x="3723011" y="980440"/>
                      <a:ext cx="530184" cy="3000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Service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Fabric</a:t>
                      </a:r>
                    </a:p>
                  </p:txBody>
                </p:sp>
                <p:sp>
                  <p:nvSpPr>
                    <p:cNvPr id="370" name="Freeform 369"/>
                    <p:cNvSpPr/>
                    <p:nvPr/>
                  </p:nvSpPr>
                  <p:spPr bwMode="auto">
                    <a:xfrm>
                      <a:off x="3380111" y="993933"/>
                      <a:ext cx="282575" cy="273050"/>
                    </a:xfrm>
                    <a:custGeom>
                      <a:avLst/>
                      <a:gdLst>
                        <a:gd name="connsiteX0" fmla="*/ 284961 w 673895"/>
                        <a:gd name="connsiteY0" fmla="*/ 158165 h 647702"/>
                        <a:gd name="connsiteX1" fmla="*/ 170786 w 673895"/>
                        <a:gd name="connsiteY1" fmla="*/ 242195 h 647702"/>
                        <a:gd name="connsiteX2" fmla="*/ 176214 w 673895"/>
                        <a:gd name="connsiteY2" fmla="*/ 269082 h 647702"/>
                        <a:gd name="connsiteX3" fmla="*/ 150408 w 673895"/>
                        <a:gd name="connsiteY3" fmla="*/ 331383 h 647702"/>
                        <a:gd name="connsiteX4" fmla="*/ 146443 w 673895"/>
                        <a:gd name="connsiteY4" fmla="*/ 334057 h 647702"/>
                        <a:gd name="connsiteX5" fmla="*/ 192422 w 673895"/>
                        <a:gd name="connsiteY5" fmla="*/ 472837 h 647702"/>
                        <a:gd name="connsiteX6" fmla="*/ 220034 w 673895"/>
                        <a:gd name="connsiteY6" fmla="*/ 478412 h 647702"/>
                        <a:gd name="connsiteX7" fmla="*/ 248039 w 673895"/>
                        <a:gd name="connsiteY7" fmla="*/ 497294 h 647702"/>
                        <a:gd name="connsiteX8" fmla="*/ 265572 w 673895"/>
                        <a:gd name="connsiteY8" fmla="*/ 523298 h 647702"/>
                        <a:gd name="connsiteX9" fmla="*/ 408956 w 673895"/>
                        <a:gd name="connsiteY9" fmla="*/ 523298 h 647702"/>
                        <a:gd name="connsiteX10" fmla="*/ 417479 w 673895"/>
                        <a:gd name="connsiteY10" fmla="*/ 505571 h 647702"/>
                        <a:gd name="connsiteX11" fmla="*/ 456243 w 673895"/>
                        <a:gd name="connsiteY11" fmla="*/ 473649 h 647702"/>
                        <a:gd name="connsiteX12" fmla="*/ 488887 w 673895"/>
                        <a:gd name="connsiteY12" fmla="*/ 467058 h 647702"/>
                        <a:gd name="connsiteX13" fmla="*/ 531395 w 673895"/>
                        <a:gd name="connsiteY13" fmla="*/ 334333 h 647702"/>
                        <a:gd name="connsiteX14" fmla="*/ 523487 w 673895"/>
                        <a:gd name="connsiteY14" fmla="*/ 329002 h 647702"/>
                        <a:gd name="connsiteX15" fmla="*/ 497681 w 673895"/>
                        <a:gd name="connsiteY15" fmla="*/ 266701 h 647702"/>
                        <a:gd name="connsiteX16" fmla="*/ 501673 w 673895"/>
                        <a:gd name="connsiteY16" fmla="*/ 246929 h 647702"/>
                        <a:gd name="connsiteX17" fmla="*/ 384346 w 673895"/>
                        <a:gd name="connsiteY17" fmla="*/ 159653 h 647702"/>
                        <a:gd name="connsiteX18" fmla="*/ 370052 w 673895"/>
                        <a:gd name="connsiteY18" fmla="*/ 169290 h 647702"/>
                        <a:gd name="connsiteX19" fmla="*/ 335757 w 673895"/>
                        <a:gd name="connsiteY19" fmla="*/ 176214 h 647702"/>
                        <a:gd name="connsiteX20" fmla="*/ 301462 w 673895"/>
                        <a:gd name="connsiteY20" fmla="*/ 169290 h 647702"/>
                        <a:gd name="connsiteX21" fmla="*/ 335757 w 673895"/>
                        <a:gd name="connsiteY21" fmla="*/ 0 h 647702"/>
                        <a:gd name="connsiteX22" fmla="*/ 423864 w 673895"/>
                        <a:gd name="connsiteY22" fmla="*/ 88107 h 647702"/>
                        <a:gd name="connsiteX23" fmla="*/ 420253 w 673895"/>
                        <a:gd name="connsiteY23" fmla="*/ 105993 h 647702"/>
                        <a:gd name="connsiteX24" fmla="*/ 538728 w 673895"/>
                        <a:gd name="connsiteY24" fmla="*/ 194124 h 647702"/>
                        <a:gd name="connsiteX25" fmla="*/ 551493 w 673895"/>
                        <a:gd name="connsiteY25" fmla="*/ 185518 h 647702"/>
                        <a:gd name="connsiteX26" fmla="*/ 585788 w 673895"/>
                        <a:gd name="connsiteY26" fmla="*/ 178594 h 647702"/>
                        <a:gd name="connsiteX27" fmla="*/ 673895 w 673895"/>
                        <a:gd name="connsiteY27" fmla="*/ 266701 h 647702"/>
                        <a:gd name="connsiteX28" fmla="*/ 620083 w 673895"/>
                        <a:gd name="connsiteY28" fmla="*/ 347884 h 647702"/>
                        <a:gd name="connsiteX29" fmla="*/ 593016 w 673895"/>
                        <a:gd name="connsiteY29" fmla="*/ 353349 h 647702"/>
                        <a:gd name="connsiteX30" fmla="*/ 549222 w 673895"/>
                        <a:gd name="connsiteY30" fmla="*/ 490092 h 647702"/>
                        <a:gd name="connsiteX31" fmla="*/ 552839 w 673895"/>
                        <a:gd name="connsiteY31" fmla="*/ 492531 h 647702"/>
                        <a:gd name="connsiteX32" fmla="*/ 578645 w 673895"/>
                        <a:gd name="connsiteY32" fmla="*/ 554832 h 647702"/>
                        <a:gd name="connsiteX33" fmla="*/ 490538 w 673895"/>
                        <a:gd name="connsiteY33" fmla="*/ 642939 h 647702"/>
                        <a:gd name="connsiteX34" fmla="*/ 409355 w 673895"/>
                        <a:gd name="connsiteY34" fmla="*/ 589127 h 647702"/>
                        <a:gd name="connsiteX35" fmla="*/ 409084 w 673895"/>
                        <a:gd name="connsiteY35" fmla="*/ 587783 h 647702"/>
                        <a:gd name="connsiteX36" fmla="*/ 268154 w 673895"/>
                        <a:gd name="connsiteY36" fmla="*/ 587783 h 647702"/>
                        <a:gd name="connsiteX37" fmla="*/ 266921 w 673895"/>
                        <a:gd name="connsiteY37" fmla="*/ 593890 h 647702"/>
                        <a:gd name="connsiteX38" fmla="*/ 185738 w 673895"/>
                        <a:gd name="connsiteY38" fmla="*/ 647702 h 647702"/>
                        <a:gd name="connsiteX39" fmla="*/ 97631 w 673895"/>
                        <a:gd name="connsiteY39" fmla="*/ 559595 h 647702"/>
                        <a:gd name="connsiteX40" fmla="*/ 123437 w 673895"/>
                        <a:gd name="connsiteY40" fmla="*/ 497294 h 647702"/>
                        <a:gd name="connsiteX41" fmla="*/ 130921 w 673895"/>
                        <a:gd name="connsiteY41" fmla="*/ 492248 h 647702"/>
                        <a:gd name="connsiteX42" fmla="*/ 86036 w 673895"/>
                        <a:gd name="connsiteY42" fmla="*/ 356771 h 647702"/>
                        <a:gd name="connsiteX43" fmla="*/ 53812 w 673895"/>
                        <a:gd name="connsiteY43" fmla="*/ 350265 h 647702"/>
                        <a:gd name="connsiteX44" fmla="*/ 0 w 673895"/>
                        <a:gd name="connsiteY44" fmla="*/ 269082 h 647702"/>
                        <a:gd name="connsiteX45" fmla="*/ 88107 w 673895"/>
                        <a:gd name="connsiteY45" fmla="*/ 180975 h 647702"/>
                        <a:gd name="connsiteX46" fmla="*/ 122402 w 673895"/>
                        <a:gd name="connsiteY46" fmla="*/ 187899 h 647702"/>
                        <a:gd name="connsiteX47" fmla="*/ 129378 w 673895"/>
                        <a:gd name="connsiteY47" fmla="*/ 192602 h 647702"/>
                        <a:gd name="connsiteX48" fmla="*/ 250718 w 673895"/>
                        <a:gd name="connsiteY48" fmla="*/ 103300 h 647702"/>
                        <a:gd name="connsiteX49" fmla="*/ 247650 w 673895"/>
                        <a:gd name="connsiteY49" fmla="*/ 88107 h 647702"/>
                        <a:gd name="connsiteX50" fmla="*/ 335757 w 673895"/>
                        <a:gd name="connsiteY50" fmla="*/ 0 h 6477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</a:cxnLst>
                      <a:rect l="l" t="t" r="r" b="b"/>
                      <a:pathLst>
                        <a:path w="673895" h="647702">
                          <a:moveTo>
                            <a:pt x="284961" y="158165"/>
                          </a:moveTo>
                          <a:lnTo>
                            <a:pt x="170786" y="242195"/>
                          </a:lnTo>
                          <a:lnTo>
                            <a:pt x="176214" y="269082"/>
                          </a:lnTo>
                          <a:cubicBezTo>
                            <a:pt x="176214" y="293412"/>
                            <a:pt x="166353" y="315439"/>
                            <a:pt x="150408" y="331383"/>
                          </a:cubicBezTo>
                          <a:lnTo>
                            <a:pt x="146443" y="334057"/>
                          </a:lnTo>
                          <a:lnTo>
                            <a:pt x="192422" y="472837"/>
                          </a:lnTo>
                          <a:lnTo>
                            <a:pt x="220034" y="478412"/>
                          </a:lnTo>
                          <a:cubicBezTo>
                            <a:pt x="230575" y="482870"/>
                            <a:pt x="240067" y="489322"/>
                            <a:pt x="248039" y="497294"/>
                          </a:cubicBezTo>
                          <a:lnTo>
                            <a:pt x="265572" y="523298"/>
                          </a:lnTo>
                          <a:lnTo>
                            <a:pt x="408956" y="523298"/>
                          </a:lnTo>
                          <a:lnTo>
                            <a:pt x="417479" y="505571"/>
                          </a:lnTo>
                          <a:cubicBezTo>
                            <a:pt x="426979" y="491509"/>
                            <a:pt x="440432" y="480337"/>
                            <a:pt x="456243" y="473649"/>
                          </a:cubicBezTo>
                          <a:lnTo>
                            <a:pt x="488887" y="467058"/>
                          </a:lnTo>
                          <a:lnTo>
                            <a:pt x="531395" y="334333"/>
                          </a:lnTo>
                          <a:lnTo>
                            <a:pt x="523487" y="329002"/>
                          </a:lnTo>
                          <a:cubicBezTo>
                            <a:pt x="507543" y="313058"/>
                            <a:pt x="497681" y="291031"/>
                            <a:pt x="497681" y="266701"/>
                          </a:cubicBezTo>
                          <a:lnTo>
                            <a:pt x="501673" y="246929"/>
                          </a:lnTo>
                          <a:lnTo>
                            <a:pt x="384346" y="159653"/>
                          </a:lnTo>
                          <a:lnTo>
                            <a:pt x="370052" y="169290"/>
                          </a:lnTo>
                          <a:cubicBezTo>
                            <a:pt x="359511" y="173749"/>
                            <a:pt x="347922" y="176214"/>
                            <a:pt x="335757" y="176214"/>
                          </a:cubicBezTo>
                          <a:cubicBezTo>
                            <a:pt x="323592" y="176214"/>
                            <a:pt x="312003" y="173749"/>
                            <a:pt x="301462" y="169290"/>
                          </a:cubicBezTo>
                          <a:close/>
                          <a:moveTo>
                            <a:pt x="335757" y="0"/>
                          </a:moveTo>
                          <a:cubicBezTo>
                            <a:pt x="384417" y="0"/>
                            <a:pt x="423864" y="39447"/>
                            <a:pt x="423864" y="88107"/>
                          </a:cubicBezTo>
                          <a:lnTo>
                            <a:pt x="420253" y="105993"/>
                          </a:lnTo>
                          <a:lnTo>
                            <a:pt x="538728" y="194124"/>
                          </a:lnTo>
                          <a:lnTo>
                            <a:pt x="551493" y="185518"/>
                          </a:lnTo>
                          <a:cubicBezTo>
                            <a:pt x="562034" y="181059"/>
                            <a:pt x="573623" y="178594"/>
                            <a:pt x="585788" y="178594"/>
                          </a:cubicBezTo>
                          <a:cubicBezTo>
                            <a:pt x="634448" y="178594"/>
                            <a:pt x="673895" y="218041"/>
                            <a:pt x="673895" y="266701"/>
                          </a:cubicBezTo>
                          <a:cubicBezTo>
                            <a:pt x="673895" y="303196"/>
                            <a:pt x="651706" y="334509"/>
                            <a:pt x="620083" y="347884"/>
                          </a:cubicBezTo>
                          <a:lnTo>
                            <a:pt x="593016" y="353349"/>
                          </a:lnTo>
                          <a:lnTo>
                            <a:pt x="549222" y="490092"/>
                          </a:lnTo>
                          <a:lnTo>
                            <a:pt x="552839" y="492531"/>
                          </a:lnTo>
                          <a:cubicBezTo>
                            <a:pt x="568783" y="508475"/>
                            <a:pt x="578645" y="530502"/>
                            <a:pt x="578645" y="554832"/>
                          </a:cubicBezTo>
                          <a:cubicBezTo>
                            <a:pt x="578645" y="603492"/>
                            <a:pt x="539198" y="642939"/>
                            <a:pt x="490538" y="642939"/>
                          </a:cubicBezTo>
                          <a:cubicBezTo>
                            <a:pt x="454043" y="642939"/>
                            <a:pt x="422731" y="620750"/>
                            <a:pt x="409355" y="589127"/>
                          </a:cubicBezTo>
                          <a:lnTo>
                            <a:pt x="409084" y="587783"/>
                          </a:lnTo>
                          <a:lnTo>
                            <a:pt x="268154" y="587783"/>
                          </a:lnTo>
                          <a:lnTo>
                            <a:pt x="266921" y="593890"/>
                          </a:lnTo>
                          <a:cubicBezTo>
                            <a:pt x="253546" y="625513"/>
                            <a:pt x="222233" y="647702"/>
                            <a:pt x="185738" y="647702"/>
                          </a:cubicBezTo>
                          <a:cubicBezTo>
                            <a:pt x="137078" y="647702"/>
                            <a:pt x="97631" y="608255"/>
                            <a:pt x="97631" y="559595"/>
                          </a:cubicBezTo>
                          <a:cubicBezTo>
                            <a:pt x="97631" y="535265"/>
                            <a:pt x="107493" y="513238"/>
                            <a:pt x="123437" y="497294"/>
                          </a:cubicBezTo>
                          <a:lnTo>
                            <a:pt x="130921" y="492248"/>
                          </a:lnTo>
                          <a:lnTo>
                            <a:pt x="86036" y="356771"/>
                          </a:lnTo>
                          <a:lnTo>
                            <a:pt x="53812" y="350265"/>
                          </a:lnTo>
                          <a:cubicBezTo>
                            <a:pt x="22189" y="336890"/>
                            <a:pt x="0" y="305577"/>
                            <a:pt x="0" y="269082"/>
                          </a:cubicBezTo>
                          <a:cubicBezTo>
                            <a:pt x="0" y="220422"/>
                            <a:pt x="39447" y="180975"/>
                            <a:pt x="88107" y="180975"/>
                          </a:cubicBezTo>
                          <a:cubicBezTo>
                            <a:pt x="100272" y="180975"/>
                            <a:pt x="111861" y="183440"/>
                            <a:pt x="122402" y="187899"/>
                          </a:cubicBezTo>
                          <a:lnTo>
                            <a:pt x="129378" y="192602"/>
                          </a:lnTo>
                          <a:lnTo>
                            <a:pt x="250718" y="103300"/>
                          </a:lnTo>
                          <a:lnTo>
                            <a:pt x="247650" y="88107"/>
                          </a:lnTo>
                          <a:cubicBezTo>
                            <a:pt x="247650" y="39447"/>
                            <a:pt x="287097" y="0"/>
                            <a:pt x="335757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 cmpd="sng" algn="ctr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350" name="Group 349"/>
                <p:cNvGrpSpPr/>
                <p:nvPr/>
              </p:nvGrpSpPr>
              <p:grpSpPr>
                <a:xfrm>
                  <a:off x="8203323" y="543029"/>
                  <a:ext cx="2250927" cy="1371600"/>
                  <a:chOff x="8203323" y="650979"/>
                  <a:chExt cx="2250927" cy="1371600"/>
                </a:xfrm>
              </p:grpSpPr>
              <p:sp>
                <p:nvSpPr>
                  <p:cNvPr id="351" name="Rectangle 350"/>
                  <p:cNvSpPr/>
                  <p:nvPr/>
                </p:nvSpPr>
                <p:spPr bwMode="auto">
                  <a:xfrm>
                    <a:off x="8203323" y="650979"/>
                    <a:ext cx="2250927" cy="1371600"/>
                  </a:xfrm>
                  <a:prstGeom prst="rect">
                    <a:avLst/>
                  </a:prstGeom>
                  <a:solidFill>
                    <a:srgbClr val="0072C6"/>
                  </a:solidFill>
                  <a:ln w="6350" cap="flat" cmpd="sng" algn="ctr">
                    <a:noFill/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txBody>
                  <a:bodyPr lIns="179285" tIns="143428" rIns="179285" bIns="143428"/>
                  <a:lstStyle/>
                  <a:p>
                    <a:pPr marL="0" marR="0" lvl="0" indent="0" algn="ctr" defTabSz="895923" rtl="0" eaLnBrk="1" fontAlgn="base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76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76250">
                              <a:srgbClr val="FFFFFF"/>
                            </a:gs>
                            <a:gs pos="31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latin typeface="Segoe UI Semibold" panose="020B0702040204020203" pitchFamily="34" charset="0"/>
                        <a:ea typeface="Segoe UI" pitchFamily="34" charset="0"/>
                        <a:cs typeface="Segoe UI Semibold" panose="020B0702040204020203" pitchFamily="34" charset="0"/>
                      </a:rPr>
                      <a:t>Developer services</a:t>
                    </a:r>
                  </a:p>
                </p:txBody>
              </p:sp>
              <p:grpSp>
                <p:nvGrpSpPr>
                  <p:cNvPr id="352" name="Group 351"/>
                  <p:cNvGrpSpPr/>
                  <p:nvPr/>
                </p:nvGrpSpPr>
                <p:grpSpPr>
                  <a:xfrm>
                    <a:off x="8316462" y="1050815"/>
                    <a:ext cx="1048050" cy="290595"/>
                    <a:chOff x="8316462" y="1050815"/>
                    <a:chExt cx="1048050" cy="290595"/>
                  </a:xfrm>
                </p:grpSpPr>
                <p:sp>
                  <p:nvSpPr>
                    <p:cNvPr id="362" name="TextBox 361"/>
                    <p:cNvSpPr txBox="1"/>
                    <p:nvPr/>
                  </p:nvSpPr>
                  <p:spPr bwMode="auto">
                    <a:xfrm>
                      <a:off x="8694587" y="1065786"/>
                      <a:ext cx="669925" cy="2508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Visual 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Studio</a:t>
                      </a:r>
                    </a:p>
                  </p:txBody>
                </p:sp>
                <p:pic>
                  <p:nvPicPr>
                    <p:cNvPr id="363" name="Picture 167" descr="Visual Studio Online.png"/>
                    <p:cNvPicPr>
                      <a:picLocks noChangeAspect="1"/>
                    </p:cNvPicPr>
                    <p:nvPr/>
                  </p:nvPicPr>
                  <p:blipFill>
                    <a:blip r:embed="rId37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8316462" y="1050815"/>
                      <a:ext cx="290580" cy="29059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53" name="Group 352"/>
                  <p:cNvGrpSpPr/>
                  <p:nvPr/>
                </p:nvGrpSpPr>
                <p:grpSpPr>
                  <a:xfrm>
                    <a:off x="9413978" y="1606382"/>
                    <a:ext cx="957567" cy="312845"/>
                    <a:chOff x="9413978" y="1606382"/>
                    <a:chExt cx="957567" cy="312845"/>
                  </a:xfrm>
                </p:grpSpPr>
                <p:sp>
                  <p:nvSpPr>
                    <p:cNvPr id="360" name="TextBox 359"/>
                    <p:cNvSpPr txBox="1"/>
                    <p:nvPr/>
                  </p:nvSpPr>
                  <p:spPr bwMode="auto">
                    <a:xfrm>
                      <a:off x="9712733" y="1617602"/>
                      <a:ext cx="658812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Application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Insights</a:t>
                      </a:r>
                    </a:p>
                  </p:txBody>
                </p:sp>
                <p:pic>
                  <p:nvPicPr>
                    <p:cNvPr id="361" name="Picture 169" descr="Application Insights.png"/>
                    <p:cNvPicPr>
                      <a:picLocks noChangeAspect="1"/>
                    </p:cNvPicPr>
                    <p:nvPr/>
                  </p:nvPicPr>
                  <p:blipFill>
                    <a:blip r:embed="rId38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9413978" y="1606382"/>
                      <a:ext cx="292365" cy="29238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54" name="Group 353"/>
                  <p:cNvGrpSpPr/>
                  <p:nvPr/>
                </p:nvGrpSpPr>
                <p:grpSpPr>
                  <a:xfrm>
                    <a:off x="9408787" y="1025699"/>
                    <a:ext cx="875200" cy="302765"/>
                    <a:chOff x="9408787" y="1025699"/>
                    <a:chExt cx="875200" cy="302765"/>
                  </a:xfrm>
                </p:grpSpPr>
                <p:pic>
                  <p:nvPicPr>
                    <p:cNvPr id="358" name="Picture 272"/>
                    <p:cNvPicPr>
                      <a:picLocks noChangeAspect="1"/>
                    </p:cNvPicPr>
                    <p:nvPr/>
                  </p:nvPicPr>
                  <p:blipFill>
                    <a:blip r:embed="rId39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9408787" y="1025699"/>
                      <a:ext cx="302749" cy="3027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sp>
                  <p:nvSpPr>
                    <p:cNvPr id="359" name="TextBox 358"/>
                    <p:cNvSpPr txBox="1"/>
                    <p:nvPr/>
                  </p:nvSpPr>
                  <p:spPr bwMode="auto">
                    <a:xfrm>
                      <a:off x="9742651" y="1059753"/>
                      <a:ext cx="541336" cy="24923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Azure SDK</a:t>
                      </a:r>
                    </a:p>
                  </p:txBody>
                </p:sp>
              </p:grpSp>
              <p:grpSp>
                <p:nvGrpSpPr>
                  <p:cNvPr id="355" name="Group 354"/>
                  <p:cNvGrpSpPr/>
                  <p:nvPr/>
                </p:nvGrpSpPr>
                <p:grpSpPr>
                  <a:xfrm>
                    <a:off x="8316496" y="1621631"/>
                    <a:ext cx="1048016" cy="280129"/>
                    <a:chOff x="8316496" y="1621631"/>
                    <a:chExt cx="1048016" cy="280129"/>
                  </a:xfrm>
                </p:grpSpPr>
                <p:sp>
                  <p:nvSpPr>
                    <p:cNvPr id="356" name="TextBox 355"/>
                    <p:cNvSpPr txBox="1"/>
                    <p:nvPr/>
                  </p:nvSpPr>
                  <p:spPr bwMode="auto">
                    <a:xfrm>
                      <a:off x="8704112" y="1650936"/>
                      <a:ext cx="660400" cy="25082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Team 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Project</a:t>
                      </a:r>
                    </a:p>
                  </p:txBody>
                </p:sp>
                <p:sp>
                  <p:nvSpPr>
                    <p:cNvPr id="357" name="Freeform 356"/>
                    <p:cNvSpPr/>
                    <p:nvPr/>
                  </p:nvSpPr>
                  <p:spPr bwMode="auto">
                    <a:xfrm>
                      <a:off x="8316496" y="1621631"/>
                      <a:ext cx="290512" cy="249237"/>
                    </a:xfrm>
                    <a:custGeom>
                      <a:avLst/>
                      <a:gdLst>
                        <a:gd name="connsiteX0" fmla="*/ 20235 w 769143"/>
                        <a:gd name="connsiteY0" fmla="*/ 443405 h 659607"/>
                        <a:gd name="connsiteX1" fmla="*/ 84659 w 769143"/>
                        <a:gd name="connsiteY1" fmla="*/ 443405 h 659607"/>
                        <a:gd name="connsiteX2" fmla="*/ 133712 w 769143"/>
                        <a:gd name="connsiteY2" fmla="*/ 527981 h 659607"/>
                        <a:gd name="connsiteX3" fmla="*/ 182766 w 769143"/>
                        <a:gd name="connsiteY3" fmla="*/ 443405 h 659607"/>
                        <a:gd name="connsiteX4" fmla="*/ 251228 w 769143"/>
                        <a:gd name="connsiteY4" fmla="*/ 443405 h 659607"/>
                        <a:gd name="connsiteX5" fmla="*/ 271462 w 769143"/>
                        <a:gd name="connsiteY5" fmla="*/ 463640 h 659607"/>
                        <a:gd name="connsiteX6" fmla="*/ 271462 w 769143"/>
                        <a:gd name="connsiteY6" fmla="*/ 634610 h 659607"/>
                        <a:gd name="connsiteX7" fmla="*/ 251228 w 769143"/>
                        <a:gd name="connsiteY7" fmla="*/ 654845 h 659607"/>
                        <a:gd name="connsiteX8" fmla="*/ 20235 w 769143"/>
                        <a:gd name="connsiteY8" fmla="*/ 654845 h 659607"/>
                        <a:gd name="connsiteX9" fmla="*/ 0 w 769143"/>
                        <a:gd name="connsiteY9" fmla="*/ 634610 h 659607"/>
                        <a:gd name="connsiteX10" fmla="*/ 0 w 769143"/>
                        <a:gd name="connsiteY10" fmla="*/ 463640 h 659607"/>
                        <a:gd name="connsiteX11" fmla="*/ 20235 w 769143"/>
                        <a:gd name="connsiteY11" fmla="*/ 443405 h 659607"/>
                        <a:gd name="connsiteX12" fmla="*/ 330596 w 769143"/>
                        <a:gd name="connsiteY12" fmla="*/ 290513 h 659607"/>
                        <a:gd name="connsiteX13" fmla="*/ 443055 w 769143"/>
                        <a:gd name="connsiteY13" fmla="*/ 290513 h 659607"/>
                        <a:gd name="connsiteX14" fmla="*/ 528684 w 769143"/>
                        <a:gd name="connsiteY14" fmla="*/ 438150 h 659607"/>
                        <a:gd name="connsiteX15" fmla="*/ 614314 w 769143"/>
                        <a:gd name="connsiteY15" fmla="*/ 290513 h 659607"/>
                        <a:gd name="connsiteX16" fmla="*/ 733821 w 769143"/>
                        <a:gd name="connsiteY16" fmla="*/ 290513 h 659607"/>
                        <a:gd name="connsiteX17" fmla="*/ 769143 w 769143"/>
                        <a:gd name="connsiteY17" fmla="*/ 325835 h 659607"/>
                        <a:gd name="connsiteX18" fmla="*/ 769143 w 769143"/>
                        <a:gd name="connsiteY18" fmla="*/ 624285 h 659607"/>
                        <a:gd name="connsiteX19" fmla="*/ 733821 w 769143"/>
                        <a:gd name="connsiteY19" fmla="*/ 659607 h 659607"/>
                        <a:gd name="connsiteX20" fmla="*/ 330596 w 769143"/>
                        <a:gd name="connsiteY20" fmla="*/ 659607 h 659607"/>
                        <a:gd name="connsiteX21" fmla="*/ 295274 w 769143"/>
                        <a:gd name="connsiteY21" fmla="*/ 624285 h 659607"/>
                        <a:gd name="connsiteX22" fmla="*/ 295274 w 769143"/>
                        <a:gd name="connsiteY22" fmla="*/ 325835 h 659607"/>
                        <a:gd name="connsiteX23" fmla="*/ 330596 w 769143"/>
                        <a:gd name="connsiteY23" fmla="*/ 290513 h 659607"/>
                        <a:gd name="connsiteX24" fmla="*/ 134367 w 769143"/>
                        <a:gd name="connsiteY24" fmla="*/ 276981 h 659607"/>
                        <a:gd name="connsiteX25" fmla="*/ 211441 w 769143"/>
                        <a:gd name="connsiteY25" fmla="*/ 354055 h 659607"/>
                        <a:gd name="connsiteX26" fmla="*/ 134367 w 769143"/>
                        <a:gd name="connsiteY26" fmla="*/ 431128 h 659607"/>
                        <a:gd name="connsiteX27" fmla="*/ 57293 w 769143"/>
                        <a:gd name="connsiteY27" fmla="*/ 354055 h 659607"/>
                        <a:gd name="connsiteX28" fmla="*/ 134367 w 769143"/>
                        <a:gd name="connsiteY28" fmla="*/ 276981 h 659607"/>
                        <a:gd name="connsiteX29" fmla="*/ 529827 w 769143"/>
                        <a:gd name="connsiteY29" fmla="*/ 0 h 659607"/>
                        <a:gd name="connsiteX30" fmla="*/ 664368 w 769143"/>
                        <a:gd name="connsiteY30" fmla="*/ 134541 h 659607"/>
                        <a:gd name="connsiteX31" fmla="*/ 529827 w 769143"/>
                        <a:gd name="connsiteY31" fmla="*/ 269082 h 659607"/>
                        <a:gd name="connsiteX32" fmla="*/ 395286 w 769143"/>
                        <a:gd name="connsiteY32" fmla="*/ 134541 h 659607"/>
                        <a:gd name="connsiteX33" fmla="*/ 529827 w 769143"/>
                        <a:gd name="connsiteY33" fmla="*/ 0 h 6596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</a:cxnLst>
                      <a:rect l="l" t="t" r="r" b="b"/>
                      <a:pathLst>
                        <a:path w="769143" h="659607">
                          <a:moveTo>
                            <a:pt x="20235" y="443405"/>
                          </a:moveTo>
                          <a:lnTo>
                            <a:pt x="84659" y="443405"/>
                          </a:lnTo>
                          <a:lnTo>
                            <a:pt x="133712" y="527981"/>
                          </a:lnTo>
                          <a:lnTo>
                            <a:pt x="182766" y="443405"/>
                          </a:lnTo>
                          <a:lnTo>
                            <a:pt x="251228" y="443405"/>
                          </a:lnTo>
                          <a:cubicBezTo>
                            <a:pt x="262403" y="443405"/>
                            <a:pt x="271462" y="452464"/>
                            <a:pt x="271462" y="463640"/>
                          </a:cubicBezTo>
                          <a:lnTo>
                            <a:pt x="271462" y="634610"/>
                          </a:lnTo>
                          <a:cubicBezTo>
                            <a:pt x="271462" y="645786"/>
                            <a:pt x="262403" y="654845"/>
                            <a:pt x="251228" y="654845"/>
                          </a:cubicBezTo>
                          <a:lnTo>
                            <a:pt x="20235" y="654845"/>
                          </a:lnTo>
                          <a:cubicBezTo>
                            <a:pt x="9060" y="654845"/>
                            <a:pt x="0" y="645786"/>
                            <a:pt x="0" y="634610"/>
                          </a:cubicBezTo>
                          <a:lnTo>
                            <a:pt x="0" y="463640"/>
                          </a:lnTo>
                          <a:cubicBezTo>
                            <a:pt x="0" y="452464"/>
                            <a:pt x="9060" y="443405"/>
                            <a:pt x="20235" y="443405"/>
                          </a:cubicBezTo>
                          <a:close/>
                          <a:moveTo>
                            <a:pt x="330596" y="290513"/>
                          </a:moveTo>
                          <a:lnTo>
                            <a:pt x="443055" y="290513"/>
                          </a:lnTo>
                          <a:lnTo>
                            <a:pt x="528684" y="438150"/>
                          </a:lnTo>
                          <a:lnTo>
                            <a:pt x="614314" y="290513"/>
                          </a:lnTo>
                          <a:lnTo>
                            <a:pt x="733821" y="290513"/>
                          </a:lnTo>
                          <a:cubicBezTo>
                            <a:pt x="753329" y="290513"/>
                            <a:pt x="769143" y="306327"/>
                            <a:pt x="769143" y="325835"/>
                          </a:cubicBezTo>
                          <a:lnTo>
                            <a:pt x="769143" y="624285"/>
                          </a:lnTo>
                          <a:cubicBezTo>
                            <a:pt x="769143" y="643793"/>
                            <a:pt x="753329" y="659607"/>
                            <a:pt x="733821" y="659607"/>
                          </a:cubicBezTo>
                          <a:lnTo>
                            <a:pt x="330596" y="659607"/>
                          </a:lnTo>
                          <a:cubicBezTo>
                            <a:pt x="311088" y="659607"/>
                            <a:pt x="295274" y="643793"/>
                            <a:pt x="295274" y="624285"/>
                          </a:cubicBezTo>
                          <a:lnTo>
                            <a:pt x="295274" y="325835"/>
                          </a:lnTo>
                          <a:cubicBezTo>
                            <a:pt x="295274" y="306327"/>
                            <a:pt x="311088" y="290513"/>
                            <a:pt x="330596" y="290513"/>
                          </a:cubicBezTo>
                          <a:close/>
                          <a:moveTo>
                            <a:pt x="134367" y="276981"/>
                          </a:moveTo>
                          <a:cubicBezTo>
                            <a:pt x="176934" y="276981"/>
                            <a:pt x="211441" y="311488"/>
                            <a:pt x="211441" y="354055"/>
                          </a:cubicBezTo>
                          <a:cubicBezTo>
                            <a:pt x="211441" y="396621"/>
                            <a:pt x="176934" y="431128"/>
                            <a:pt x="134367" y="431128"/>
                          </a:cubicBezTo>
                          <a:cubicBezTo>
                            <a:pt x="91800" y="431128"/>
                            <a:pt x="57293" y="396621"/>
                            <a:pt x="57293" y="354055"/>
                          </a:cubicBezTo>
                          <a:cubicBezTo>
                            <a:pt x="57293" y="311488"/>
                            <a:pt x="91800" y="276981"/>
                            <a:pt x="134367" y="276981"/>
                          </a:cubicBezTo>
                          <a:close/>
                          <a:moveTo>
                            <a:pt x="529827" y="0"/>
                          </a:moveTo>
                          <a:cubicBezTo>
                            <a:pt x="604132" y="0"/>
                            <a:pt x="664368" y="60236"/>
                            <a:pt x="664368" y="134541"/>
                          </a:cubicBezTo>
                          <a:cubicBezTo>
                            <a:pt x="664368" y="208846"/>
                            <a:pt x="604132" y="269082"/>
                            <a:pt x="529827" y="269082"/>
                          </a:cubicBezTo>
                          <a:cubicBezTo>
                            <a:pt x="455522" y="269082"/>
                            <a:pt x="395286" y="208846"/>
                            <a:pt x="395286" y="134541"/>
                          </a:cubicBezTo>
                          <a:cubicBezTo>
                            <a:pt x="395286" y="60236"/>
                            <a:pt x="455522" y="0"/>
                            <a:pt x="529827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4" name="Group 3"/>
              <p:cNvGrpSpPr/>
              <p:nvPr userDrawn="1"/>
            </p:nvGrpSpPr>
            <p:grpSpPr>
              <a:xfrm>
                <a:off x="249566" y="543029"/>
                <a:ext cx="1720893" cy="3795291"/>
                <a:chOff x="249566" y="543029"/>
                <a:chExt cx="1720893" cy="3795291"/>
              </a:xfrm>
            </p:grpSpPr>
            <p:sp>
              <p:nvSpPr>
                <p:cNvPr id="319" name="Rectangle 318"/>
                <p:cNvSpPr/>
                <p:nvPr/>
              </p:nvSpPr>
              <p:spPr bwMode="auto">
                <a:xfrm>
                  <a:off x="249566" y="543029"/>
                  <a:ext cx="1720893" cy="3795291"/>
                </a:xfrm>
                <a:prstGeom prst="rect">
                  <a:avLst/>
                </a:prstGeom>
                <a:solidFill>
                  <a:srgbClr val="1B3C72"/>
                </a:solidFill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265176" tIns="143428" rIns="179285" bIns="143428"/>
                <a:lstStyle/>
                <a:p>
                  <a:pPr marL="0" marR="0" lvl="0" indent="0" algn="ctr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72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76250">
                            <a:srgbClr val="FFFFFF"/>
                          </a:gs>
                          <a:gs pos="31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 Semibold" panose="020B0702040204020203" pitchFamily="34" charset="0"/>
                      <a:ea typeface="Segoe UI" pitchFamily="34" charset="0"/>
                      <a:cs typeface="Segoe UI Semibold" panose="020B0702040204020203" pitchFamily="34" charset="0"/>
                    </a:rPr>
                    <a:t>Security and Management</a:t>
                  </a:r>
                </a:p>
              </p:txBody>
            </p:sp>
            <p:grpSp>
              <p:nvGrpSpPr>
                <p:cNvPr id="3" name="Group 2"/>
                <p:cNvGrpSpPr/>
                <p:nvPr/>
              </p:nvGrpSpPr>
              <p:grpSpPr>
                <a:xfrm>
                  <a:off x="365563" y="1115018"/>
                  <a:ext cx="1458716" cy="3120525"/>
                  <a:chOff x="419554" y="1199688"/>
                  <a:chExt cx="1458716" cy="3120525"/>
                </a:xfrm>
              </p:grpSpPr>
              <p:grpSp>
                <p:nvGrpSpPr>
                  <p:cNvPr id="321" name="Group 320"/>
                  <p:cNvGrpSpPr/>
                  <p:nvPr/>
                </p:nvGrpSpPr>
                <p:grpSpPr>
                  <a:xfrm>
                    <a:off x="442574" y="1656149"/>
                    <a:ext cx="1027708" cy="303213"/>
                    <a:chOff x="368069" y="1313314"/>
                    <a:chExt cx="1027708" cy="303213"/>
                  </a:xfrm>
                </p:grpSpPr>
                <p:sp>
                  <p:nvSpPr>
                    <p:cNvPr id="340" name="TextBox 339"/>
                    <p:cNvSpPr txBox="1"/>
                    <p:nvPr/>
                  </p:nvSpPr>
                  <p:spPr bwMode="auto">
                    <a:xfrm>
                      <a:off x="736963" y="1314902"/>
                      <a:ext cx="658814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Active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Directory</a:t>
                      </a:r>
                    </a:p>
                  </p:txBody>
                </p:sp>
                <p:pic>
                  <p:nvPicPr>
                    <p:cNvPr id="341" name="Picture 193" descr="Azure Active Directory.png"/>
                    <p:cNvPicPr>
                      <a:picLocks noChangeAspect="1"/>
                    </p:cNvPicPr>
                    <p:nvPr/>
                  </p:nvPicPr>
                  <p:blipFill>
                    <a:blip r:embed="rId40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68069" y="1313314"/>
                      <a:ext cx="298175" cy="29887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22" name="Group 321"/>
                  <p:cNvGrpSpPr/>
                  <p:nvPr/>
                </p:nvGrpSpPr>
                <p:grpSpPr>
                  <a:xfrm>
                    <a:off x="466215" y="2129907"/>
                    <a:ext cx="1004066" cy="301625"/>
                    <a:chOff x="391710" y="1847920"/>
                    <a:chExt cx="1004066" cy="301625"/>
                  </a:xfrm>
                </p:grpSpPr>
                <p:sp>
                  <p:nvSpPr>
                    <p:cNvPr id="338" name="TextBox 337"/>
                    <p:cNvSpPr txBox="1"/>
                    <p:nvPr/>
                  </p:nvSpPr>
                  <p:spPr bwMode="auto">
                    <a:xfrm>
                      <a:off x="736963" y="1847920"/>
                      <a:ext cx="658813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Multi-factor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Authentication</a:t>
                      </a:r>
                    </a:p>
                  </p:txBody>
                </p:sp>
                <p:pic>
                  <p:nvPicPr>
                    <p:cNvPr id="339" name="Picture 195" descr="Multi-Factor Authentication.png"/>
                    <p:cNvPicPr>
                      <a:picLocks noChangeAspect="1"/>
                    </p:cNvPicPr>
                    <p:nvPr/>
                  </p:nvPicPr>
                  <p:blipFill>
                    <a:blip r:embed="rId41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91710" y="1854270"/>
                      <a:ext cx="288064" cy="28813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23" name="Group 322"/>
                  <p:cNvGrpSpPr/>
                  <p:nvPr/>
                </p:nvGrpSpPr>
                <p:grpSpPr>
                  <a:xfrm>
                    <a:off x="442574" y="2602077"/>
                    <a:ext cx="1027706" cy="301625"/>
                    <a:chOff x="368069" y="2341251"/>
                    <a:chExt cx="1027706" cy="301625"/>
                  </a:xfrm>
                </p:grpSpPr>
                <p:sp>
                  <p:nvSpPr>
                    <p:cNvPr id="336" name="TextBox 335"/>
                    <p:cNvSpPr txBox="1"/>
                    <p:nvPr/>
                  </p:nvSpPr>
                  <p:spPr bwMode="auto">
                    <a:xfrm>
                      <a:off x="736963" y="2341251"/>
                      <a:ext cx="658812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Automation</a:t>
                      </a:r>
                    </a:p>
                  </p:txBody>
                </p:sp>
                <p:pic>
                  <p:nvPicPr>
                    <p:cNvPr id="337" name="Picture 198" descr="Azure automation.png"/>
                    <p:cNvPicPr>
                      <a:picLocks noChangeAspect="1"/>
                    </p:cNvPicPr>
                    <p:nvPr/>
                  </p:nvPicPr>
                  <p:blipFill>
                    <a:blip r:embed="rId42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68069" y="2347601"/>
                      <a:ext cx="289482" cy="29046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24" name="Group 323"/>
                  <p:cNvGrpSpPr/>
                  <p:nvPr/>
                </p:nvGrpSpPr>
                <p:grpSpPr>
                  <a:xfrm>
                    <a:off x="442574" y="1199688"/>
                    <a:ext cx="1027707" cy="285916"/>
                    <a:chOff x="368069" y="762503"/>
                    <a:chExt cx="1027707" cy="285916"/>
                  </a:xfrm>
                </p:grpSpPr>
                <p:sp>
                  <p:nvSpPr>
                    <p:cNvPr id="334" name="TextBox 333"/>
                    <p:cNvSpPr txBox="1"/>
                    <p:nvPr/>
                  </p:nvSpPr>
                  <p:spPr bwMode="auto">
                    <a:xfrm>
                      <a:off x="736963" y="789031"/>
                      <a:ext cx="658813" cy="23286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/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Portal</a:t>
                      </a:r>
                    </a:p>
                  </p:txBody>
                </p:sp>
                <p:pic>
                  <p:nvPicPr>
                    <p:cNvPr id="335" name="Picture 200" descr="Azure subscription.png"/>
                    <p:cNvPicPr>
                      <a:picLocks noChangeAspect="1"/>
                    </p:cNvPicPr>
                    <p:nvPr/>
                  </p:nvPicPr>
                  <p:blipFill>
                    <a:blip r:embed="rId43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68069" y="762503"/>
                      <a:ext cx="286234" cy="28591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25" name="Group 324"/>
                  <p:cNvGrpSpPr/>
                  <p:nvPr/>
                </p:nvGrpSpPr>
                <p:grpSpPr>
                  <a:xfrm>
                    <a:off x="442574" y="3074247"/>
                    <a:ext cx="1027707" cy="301625"/>
                    <a:chOff x="368069" y="2835216"/>
                    <a:chExt cx="1027707" cy="301625"/>
                  </a:xfrm>
                </p:grpSpPr>
                <p:sp>
                  <p:nvSpPr>
                    <p:cNvPr id="332" name="TextBox 331"/>
                    <p:cNvSpPr txBox="1"/>
                    <p:nvPr/>
                  </p:nvSpPr>
                  <p:spPr bwMode="auto">
                    <a:xfrm>
                      <a:off x="736963" y="2835216"/>
                      <a:ext cx="658813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Key Vault</a:t>
                      </a:r>
                    </a:p>
                  </p:txBody>
                </p:sp>
                <p:pic>
                  <p:nvPicPr>
                    <p:cNvPr id="333" name="Picture 204" descr="AzureKeyVault_icon_white.png"/>
                    <p:cNvPicPr>
                      <a:picLocks noChangeAspect="1"/>
                    </p:cNvPicPr>
                    <p:nvPr/>
                  </p:nvPicPr>
                  <p:blipFill>
                    <a:blip r:embed="rId44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68069" y="2835216"/>
                      <a:ext cx="266988" cy="29664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26" name="Group 325"/>
                  <p:cNvGrpSpPr/>
                  <p:nvPr/>
                </p:nvGrpSpPr>
                <p:grpSpPr>
                  <a:xfrm>
                    <a:off x="419554" y="3546417"/>
                    <a:ext cx="1458716" cy="301625"/>
                    <a:chOff x="345049" y="3328988"/>
                    <a:chExt cx="1458716" cy="301625"/>
                  </a:xfrm>
                </p:grpSpPr>
                <p:sp>
                  <p:nvSpPr>
                    <p:cNvPr id="330" name="TextBox 329"/>
                    <p:cNvSpPr txBox="1"/>
                    <p:nvPr/>
                  </p:nvSpPr>
                  <p:spPr bwMode="auto">
                    <a:xfrm>
                      <a:off x="736963" y="3328988"/>
                      <a:ext cx="1066802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Store/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Marketplace</a:t>
                      </a:r>
                    </a:p>
                  </p:txBody>
                </p:sp>
                <p:pic>
                  <p:nvPicPr>
                    <p:cNvPr id="331" name="Picture 230" descr="Azure Marketplace.png"/>
                    <p:cNvPicPr>
                      <a:picLocks noChangeAspect="1"/>
                    </p:cNvPicPr>
                    <p:nvPr/>
                  </p:nvPicPr>
                  <p:blipFill>
                    <a:blip r:embed="rId45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45049" y="3338513"/>
                      <a:ext cx="291101" cy="29151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27" name="Group 326"/>
                  <p:cNvGrpSpPr/>
                  <p:nvPr/>
                </p:nvGrpSpPr>
                <p:grpSpPr>
                  <a:xfrm>
                    <a:off x="442574" y="4018588"/>
                    <a:ext cx="1029294" cy="301625"/>
                    <a:chOff x="368069" y="3867931"/>
                    <a:chExt cx="1029294" cy="301625"/>
                  </a:xfrm>
                </p:grpSpPr>
                <p:pic>
                  <p:nvPicPr>
                    <p:cNvPr id="328" name="Picture 412"/>
                    <p:cNvPicPr>
                      <a:picLocks noChangeAspect="1"/>
                    </p:cNvPicPr>
                    <p:nvPr/>
                  </p:nvPicPr>
                  <p:blipFill>
                    <a:blip r:embed="rId46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68069" y="3891744"/>
                      <a:ext cx="252343" cy="25228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sp>
                  <p:nvSpPr>
                    <p:cNvPr id="329" name="TextBox 328"/>
                    <p:cNvSpPr txBox="1"/>
                    <p:nvPr/>
                  </p:nvSpPr>
                  <p:spPr bwMode="auto">
                    <a:xfrm>
                      <a:off x="736963" y="3867931"/>
                      <a:ext cx="660400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VM Image Gallery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and VM Depot</a:t>
                      </a:r>
                    </a:p>
                  </p:txBody>
                </p:sp>
              </p:grpSp>
            </p:grpSp>
          </p:grpSp>
          <p:grpSp>
            <p:nvGrpSpPr>
              <p:cNvPr id="13" name="Group 12"/>
              <p:cNvGrpSpPr/>
              <p:nvPr userDrawn="1"/>
            </p:nvGrpSpPr>
            <p:grpSpPr>
              <a:xfrm>
                <a:off x="10572607" y="543029"/>
                <a:ext cx="1619393" cy="3786173"/>
                <a:chOff x="10572607" y="543029"/>
                <a:chExt cx="1619393" cy="3786173"/>
              </a:xfrm>
            </p:grpSpPr>
            <p:sp>
              <p:nvSpPr>
                <p:cNvPr id="288" name="Rectangle 287"/>
                <p:cNvSpPr/>
                <p:nvPr/>
              </p:nvSpPr>
              <p:spPr bwMode="auto">
                <a:xfrm>
                  <a:off x="10572607" y="543029"/>
                  <a:ext cx="1619393" cy="3786173"/>
                </a:xfrm>
                <a:prstGeom prst="rect">
                  <a:avLst/>
                </a:prstGeom>
                <a:solidFill>
                  <a:srgbClr val="1B3C72"/>
                </a:solidFill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265176" tIns="143428" rIns="179285" bIns="143428"/>
                <a:lstStyle/>
                <a:p>
                  <a:pPr marL="0" marR="0" lvl="0" indent="0" algn="ctr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72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76250">
                            <a:srgbClr val="FFFFFF"/>
                          </a:gs>
                          <a:gs pos="31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 Semibold" panose="020B0702040204020203" pitchFamily="34" charset="0"/>
                      <a:ea typeface="Segoe UI" pitchFamily="34" charset="0"/>
                      <a:cs typeface="Segoe UI Semibold" panose="020B0702040204020203" pitchFamily="34" charset="0"/>
                    </a:rPr>
                    <a:t>Hybrid</a:t>
                  </a:r>
                </a:p>
                <a:p>
                  <a:pPr marL="0" marR="0" lvl="0" indent="0" algn="ctr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72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76250">
                            <a:srgbClr val="FFFFFF"/>
                          </a:gs>
                          <a:gs pos="31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 Semibold" panose="020B0702040204020203" pitchFamily="34" charset="0"/>
                      <a:ea typeface="Segoe UI" pitchFamily="34" charset="0"/>
                      <a:cs typeface="Segoe UI Semibold" panose="020B0702040204020203" pitchFamily="34" charset="0"/>
                    </a:rPr>
                    <a:t>Operations</a:t>
                  </a:r>
                </a:p>
              </p:txBody>
            </p:sp>
            <p:grpSp>
              <p:nvGrpSpPr>
                <p:cNvPr id="12" name="Group 11"/>
                <p:cNvGrpSpPr/>
                <p:nvPr userDrawn="1"/>
              </p:nvGrpSpPr>
              <p:grpSpPr>
                <a:xfrm>
                  <a:off x="10757536" y="1170330"/>
                  <a:ext cx="1249535" cy="2996155"/>
                  <a:chOff x="10729741" y="1170330"/>
                  <a:chExt cx="1249535" cy="2996155"/>
                </a:xfrm>
              </p:grpSpPr>
              <p:grpSp>
                <p:nvGrpSpPr>
                  <p:cNvPr id="7" name="Group 6"/>
                  <p:cNvGrpSpPr/>
                  <p:nvPr userDrawn="1"/>
                </p:nvGrpSpPr>
                <p:grpSpPr>
                  <a:xfrm>
                    <a:off x="10729741" y="2078817"/>
                    <a:ext cx="1064688" cy="300038"/>
                    <a:chOff x="10729741" y="1826583"/>
                    <a:chExt cx="1064688" cy="300038"/>
                  </a:xfrm>
                </p:grpSpPr>
                <p:sp>
                  <p:nvSpPr>
                    <p:cNvPr id="317" name="TextBox 316"/>
                    <p:cNvSpPr txBox="1"/>
                    <p:nvPr/>
                  </p:nvSpPr>
                  <p:spPr bwMode="auto">
                    <a:xfrm>
                      <a:off x="11135616" y="1826583"/>
                      <a:ext cx="658813" cy="30003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Backup</a:t>
                      </a:r>
                    </a:p>
                  </p:txBody>
                </p:sp>
                <p:pic>
                  <p:nvPicPr>
                    <p:cNvPr id="318" name="Picture 206" descr="Backup Service.png"/>
                    <p:cNvPicPr>
                      <a:picLocks noChangeAspect="1"/>
                    </p:cNvPicPr>
                    <p:nvPr/>
                  </p:nvPicPr>
                  <p:blipFill>
                    <a:blip r:embed="rId47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0729741" y="1828595"/>
                      <a:ext cx="296404" cy="29601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10" name="Group 9"/>
                  <p:cNvGrpSpPr/>
                  <p:nvPr userDrawn="1"/>
                </p:nvGrpSpPr>
                <p:grpSpPr>
                  <a:xfrm>
                    <a:off x="10735019" y="3417554"/>
                    <a:ext cx="1059409" cy="301625"/>
                    <a:chOff x="10735019" y="3369011"/>
                    <a:chExt cx="1059409" cy="301625"/>
                  </a:xfrm>
                </p:grpSpPr>
                <p:sp>
                  <p:nvSpPr>
                    <p:cNvPr id="315" name="TextBox 314"/>
                    <p:cNvSpPr txBox="1"/>
                    <p:nvPr/>
                  </p:nvSpPr>
                  <p:spPr bwMode="auto">
                    <a:xfrm>
                      <a:off x="11135616" y="3369011"/>
                      <a:ext cx="658812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Site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Recovery</a:t>
                      </a:r>
                    </a:p>
                  </p:txBody>
                </p:sp>
                <p:pic>
                  <p:nvPicPr>
                    <p:cNvPr id="316" name="Picture 210" descr="Site Recovery.png"/>
                    <p:cNvPicPr>
                      <a:picLocks noChangeAspect="1"/>
                    </p:cNvPicPr>
                    <p:nvPr/>
                  </p:nvPicPr>
                  <p:blipFill>
                    <a:blip r:embed="rId48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0735019" y="3369011"/>
                      <a:ext cx="285848" cy="28626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9" name="Group 8"/>
                  <p:cNvGrpSpPr/>
                  <p:nvPr userDrawn="1"/>
                </p:nvGrpSpPr>
                <p:grpSpPr>
                  <a:xfrm>
                    <a:off x="10734570" y="2971838"/>
                    <a:ext cx="1059859" cy="300037"/>
                    <a:chOff x="10734570" y="2856179"/>
                    <a:chExt cx="1059859" cy="300037"/>
                  </a:xfrm>
                </p:grpSpPr>
                <p:sp>
                  <p:nvSpPr>
                    <p:cNvPr id="313" name="TextBox 312"/>
                    <p:cNvSpPr txBox="1"/>
                    <p:nvPr/>
                  </p:nvSpPr>
                  <p:spPr bwMode="auto">
                    <a:xfrm>
                      <a:off x="11135616" y="2856179"/>
                      <a:ext cx="658813" cy="3000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Import/Export</a:t>
                      </a:r>
                    </a:p>
                  </p:txBody>
                </p:sp>
                <p:pic>
                  <p:nvPicPr>
                    <p:cNvPr id="314" name="Picture 212" descr="Storage (Azure).png"/>
                    <p:cNvPicPr>
                      <a:picLocks noChangeAspect="1"/>
                    </p:cNvPicPr>
                    <p:nvPr/>
                  </p:nvPicPr>
                  <p:blipFill>
                    <a:blip r:embed="rId49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0734570" y="2856179"/>
                      <a:ext cx="286746" cy="28631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5" name="Group 4"/>
                  <p:cNvGrpSpPr/>
                  <p:nvPr userDrawn="1"/>
                </p:nvGrpSpPr>
                <p:grpSpPr>
                  <a:xfrm>
                    <a:off x="10755293" y="1616047"/>
                    <a:ext cx="1223983" cy="317091"/>
                    <a:chOff x="10755293" y="1282976"/>
                    <a:chExt cx="1223983" cy="317091"/>
                  </a:xfrm>
                </p:grpSpPr>
                <p:sp>
                  <p:nvSpPr>
                    <p:cNvPr id="311" name="TextBox 310"/>
                    <p:cNvSpPr txBox="1"/>
                    <p:nvPr/>
                  </p:nvSpPr>
                  <p:spPr bwMode="auto">
                    <a:xfrm>
                      <a:off x="11135616" y="1291503"/>
                      <a:ext cx="843660" cy="30023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AD Privileged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Identity 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Management</a:t>
                      </a:r>
                    </a:p>
                  </p:txBody>
                </p:sp>
                <p:pic>
                  <p:nvPicPr>
                    <p:cNvPr id="312" name="Picture 271"/>
                    <p:cNvPicPr>
                      <a:picLocks noChangeAspect="1"/>
                    </p:cNvPicPr>
                    <p:nvPr/>
                  </p:nvPicPr>
                  <p:blipFill>
                    <a:blip r:embed="rId50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0755293" y="1282976"/>
                      <a:ext cx="245301" cy="3170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8" name="Group 7"/>
                  <p:cNvGrpSpPr/>
                  <p:nvPr userDrawn="1"/>
                </p:nvGrpSpPr>
                <p:grpSpPr>
                  <a:xfrm>
                    <a:off x="10737716" y="2524534"/>
                    <a:ext cx="1058300" cy="301625"/>
                    <a:chOff x="10737716" y="2349114"/>
                    <a:chExt cx="1058300" cy="301625"/>
                  </a:xfrm>
                </p:grpSpPr>
                <p:sp>
                  <p:nvSpPr>
                    <p:cNvPr id="309" name="TextBox 308"/>
                    <p:cNvSpPr txBox="1"/>
                    <p:nvPr/>
                  </p:nvSpPr>
                  <p:spPr bwMode="auto">
                    <a:xfrm>
                      <a:off x="11135616" y="2349114"/>
                      <a:ext cx="660400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Operational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Insights</a:t>
                      </a:r>
                    </a:p>
                  </p:txBody>
                </p:sp>
                <p:pic>
                  <p:nvPicPr>
                    <p:cNvPr id="310" name="Picture 329" descr="Operational Insights.png"/>
                    <p:cNvPicPr>
                      <a:picLocks noChangeAspect="1"/>
                    </p:cNvPicPr>
                    <p:nvPr/>
                  </p:nvPicPr>
                  <p:blipFill>
                    <a:blip r:embed="rId51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0737716" y="2349114"/>
                      <a:ext cx="280454" cy="28054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6" name="Group 5"/>
                  <p:cNvGrpSpPr/>
                  <p:nvPr userDrawn="1"/>
                </p:nvGrpSpPr>
                <p:grpSpPr>
                  <a:xfrm>
                    <a:off x="10731079" y="1170330"/>
                    <a:ext cx="1063349" cy="300038"/>
                    <a:chOff x="10731079" y="777857"/>
                    <a:chExt cx="1063349" cy="300038"/>
                  </a:xfrm>
                </p:grpSpPr>
                <p:sp>
                  <p:nvSpPr>
                    <p:cNvPr id="299" name="TextBox 298"/>
                    <p:cNvSpPr txBox="1"/>
                    <p:nvPr/>
                  </p:nvSpPr>
                  <p:spPr bwMode="auto">
                    <a:xfrm>
                      <a:off x="11135616" y="777857"/>
                      <a:ext cx="658812" cy="30003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Azure AD 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Connect Health</a:t>
                      </a:r>
                    </a:p>
                  </p:txBody>
                </p:sp>
                <p:grpSp>
                  <p:nvGrpSpPr>
                    <p:cNvPr id="300" name="Group 2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0731079" y="777857"/>
                      <a:ext cx="293729" cy="278603"/>
                      <a:chOff x="10757647" y="1125048"/>
                      <a:chExt cx="293741" cy="279390"/>
                    </a:xfrm>
                  </p:grpSpPr>
                  <p:pic>
                    <p:nvPicPr>
                      <p:cNvPr id="301" name="Picture 221" descr="Azure Active Directory.png"/>
                      <p:cNvPicPr>
                        <a:picLocks noChangeAspect="1"/>
                      </p:cNvPicPr>
                      <p:nvPr/>
                    </p:nvPicPr>
                    <p:blipFill>
                      <a:blip r:embed="rId40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7647" y="1125048"/>
                        <a:ext cx="262077" cy="2620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  <p:sp>
                    <p:nvSpPr>
                      <p:cNvPr id="302" name="Heart 301"/>
                      <p:cNvSpPr/>
                      <p:nvPr/>
                    </p:nvSpPr>
                    <p:spPr bwMode="auto">
                      <a:xfrm>
                        <a:off x="10905290" y="1274695"/>
                        <a:ext cx="146056" cy="128950"/>
                      </a:xfrm>
                      <a:prstGeom prst="heart">
                        <a:avLst/>
                      </a:prstGeom>
                      <a:solidFill>
                        <a:srgbClr val="FFFFFF"/>
                      </a:solidFill>
                      <a:ln w="12700" cap="flat" cmpd="sng" algn="ctr">
                        <a:solidFill>
                          <a:srgbClr val="005695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lIns="182880" tIns="146304" rIns="182880" bIns="146304"/>
                      <a:lstStyle/>
                      <a:p>
                        <a:pPr marL="0" marR="0" lvl="0" indent="0" algn="ctr" defTabSz="914102" rtl="0" eaLnBrk="1" fontAlgn="base" latinLnBrk="0" hangingPunct="1">
                          <a:lnSpc>
                            <a:spcPct val="9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961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egoe UI Light"/>
                          <a:ea typeface="Segoe UI" pitchFamily="34" charset="0"/>
                          <a:cs typeface="Segoe UI" pitchFamily="34" charset="0"/>
                        </a:endParaRPr>
                      </a:p>
                    </p:txBody>
                  </p:sp>
                  <p:grpSp>
                    <p:nvGrpSpPr>
                      <p:cNvPr id="303" name="Group 2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0911015" y="1312918"/>
                        <a:ext cx="107890" cy="50915"/>
                        <a:chOff x="11033154" y="1382736"/>
                        <a:chExt cx="155481" cy="72283"/>
                      </a:xfrm>
                    </p:grpSpPr>
                    <p:cxnSp>
                      <p:nvCxnSpPr>
                        <p:cNvPr id="304" name="Straight Connector 303"/>
                        <p:cNvCxnSpPr/>
                        <p:nvPr/>
                      </p:nvCxnSpPr>
                      <p:spPr>
                        <a:xfrm flipV="1">
                          <a:off x="11034055" y="1414354"/>
                          <a:ext cx="50333" cy="0"/>
                        </a:xfrm>
                        <a:prstGeom prst="line">
                          <a:avLst/>
                        </a:prstGeom>
                        <a:noFill/>
                        <a:ln w="9525" cap="flat" cmpd="sng" algn="ctr">
                          <a:solidFill>
                            <a:srgbClr val="005695"/>
                          </a:solidFill>
                          <a:prstDash val="solid"/>
                          <a:headEnd type="none"/>
                          <a:tailEnd type="none"/>
                        </a:ln>
                        <a:effectLst/>
                      </p:spPr>
                    </p:cxnSp>
                    <p:cxnSp>
                      <p:nvCxnSpPr>
                        <p:cNvPr id="305" name="Straight Connector 304"/>
                        <p:cNvCxnSpPr/>
                        <p:nvPr/>
                      </p:nvCxnSpPr>
                      <p:spPr>
                        <a:xfrm flipV="1">
                          <a:off x="11139295" y="1418875"/>
                          <a:ext cx="50333" cy="0"/>
                        </a:xfrm>
                        <a:prstGeom prst="line">
                          <a:avLst/>
                        </a:prstGeom>
                        <a:noFill/>
                        <a:ln w="9525" cap="flat" cmpd="sng" algn="ctr">
                          <a:solidFill>
                            <a:srgbClr val="005695"/>
                          </a:solidFill>
                          <a:prstDash val="solid"/>
                          <a:headEnd type="none"/>
                          <a:tailEnd type="none"/>
                        </a:ln>
                        <a:effectLst/>
                      </p:spPr>
                    </p:cxnSp>
                    <p:cxnSp>
                      <p:nvCxnSpPr>
                        <p:cNvPr id="306" name="Straight Connector 305"/>
                        <p:cNvCxnSpPr/>
                        <p:nvPr/>
                      </p:nvCxnSpPr>
                      <p:spPr>
                        <a:xfrm>
                          <a:off x="11114130" y="1382713"/>
                          <a:ext cx="0" cy="70062"/>
                        </a:xfrm>
                        <a:prstGeom prst="line">
                          <a:avLst/>
                        </a:prstGeom>
                        <a:noFill/>
                        <a:ln w="9525" cap="flat" cmpd="sng" algn="ctr">
                          <a:solidFill>
                            <a:srgbClr val="005695"/>
                          </a:solidFill>
                          <a:prstDash val="solid"/>
                          <a:headEnd type="none"/>
                          <a:tailEnd type="none"/>
                        </a:ln>
                        <a:effectLst/>
                      </p:spPr>
                    </p:cxnSp>
                    <p:cxnSp>
                      <p:nvCxnSpPr>
                        <p:cNvPr id="307" name="Straight Connector 306"/>
                        <p:cNvCxnSpPr/>
                        <p:nvPr/>
                      </p:nvCxnSpPr>
                      <p:spPr>
                        <a:xfrm flipV="1">
                          <a:off x="11082100" y="1387233"/>
                          <a:ext cx="25166" cy="27121"/>
                        </a:xfrm>
                        <a:prstGeom prst="line">
                          <a:avLst/>
                        </a:prstGeom>
                        <a:noFill/>
                        <a:ln w="9525" cap="flat" cmpd="sng" algn="ctr">
                          <a:solidFill>
                            <a:srgbClr val="005695"/>
                          </a:solidFill>
                          <a:prstDash val="solid"/>
                          <a:headEnd type="none"/>
                          <a:tailEnd type="none"/>
                        </a:ln>
                        <a:effectLst/>
                      </p:spPr>
                    </p:cxnSp>
                    <p:cxnSp>
                      <p:nvCxnSpPr>
                        <p:cNvPr id="308" name="Straight Connector 307"/>
                        <p:cNvCxnSpPr/>
                        <p:nvPr/>
                      </p:nvCxnSpPr>
                      <p:spPr>
                        <a:xfrm flipV="1">
                          <a:off x="11107266" y="1418875"/>
                          <a:ext cx="34318" cy="36161"/>
                        </a:xfrm>
                        <a:prstGeom prst="line">
                          <a:avLst/>
                        </a:prstGeom>
                        <a:noFill/>
                        <a:ln w="9525" cap="flat" cmpd="sng" algn="ctr">
                          <a:solidFill>
                            <a:srgbClr val="005695"/>
                          </a:solidFill>
                          <a:prstDash val="solid"/>
                          <a:headEnd type="none"/>
                          <a:tailEnd type="none"/>
                        </a:ln>
                        <a:effectLst/>
                      </p:spPr>
                    </p:cxnSp>
                  </p:grpSp>
                </p:grpSp>
              </p:grpSp>
              <p:grpSp>
                <p:nvGrpSpPr>
                  <p:cNvPr id="11" name="Group 10"/>
                  <p:cNvGrpSpPr/>
                  <p:nvPr userDrawn="1"/>
                </p:nvGrpSpPr>
                <p:grpSpPr>
                  <a:xfrm>
                    <a:off x="10734275" y="3864860"/>
                    <a:ext cx="1060154" cy="301625"/>
                    <a:chOff x="10734275" y="3881794"/>
                    <a:chExt cx="1060154" cy="301625"/>
                  </a:xfrm>
                </p:grpSpPr>
                <p:sp>
                  <p:nvSpPr>
                    <p:cNvPr id="297" name="TextBox 296"/>
                    <p:cNvSpPr txBox="1"/>
                    <p:nvPr/>
                  </p:nvSpPr>
                  <p:spPr>
                    <a:xfrm>
                      <a:off x="11135616" y="3881794"/>
                      <a:ext cx="658813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 err="1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StorSimple</a:t>
                      </a:r>
                      <a:endParaRPr kumimoji="0" lang="en-US" sz="980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76250">
                              <a:srgbClr val="FFFFFF"/>
                            </a:gs>
                            <a:gs pos="31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latin typeface="Segoe UI"/>
                        <a:ea typeface="Arial Unicode MS" panose="020B0604020202020204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pic>
                  <p:nvPicPr>
                    <p:cNvPr id="298" name="Picture 208" descr="StorSimple.png"/>
                    <p:cNvPicPr>
                      <a:picLocks noChangeAspect="1"/>
                    </p:cNvPicPr>
                    <p:nvPr/>
                  </p:nvPicPr>
                  <p:blipFill>
                    <a:blip r:embed="rId52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0734275" y="3881794"/>
                      <a:ext cx="287337" cy="2873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</p:grpSp>
          </p:grpSp>
        </p:grpSp>
        <p:sp>
          <p:nvSpPr>
            <p:cNvPr id="265" name="Rectangle 264"/>
            <p:cNvSpPr/>
            <p:nvPr/>
          </p:nvSpPr>
          <p:spPr bwMode="auto">
            <a:xfrm>
              <a:off x="-102722" y="5682116"/>
              <a:ext cx="12641920" cy="1282663"/>
            </a:xfrm>
            <a:prstGeom prst="rect">
              <a:avLst/>
            </a:prstGeom>
            <a:solidFill>
              <a:srgbClr val="002846"/>
            </a:solidFill>
            <a:ln w="635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lIns="179285" tIns="91440" rIns="179285" bIns="143428"/>
            <a:lstStyle/>
            <a:p>
              <a:pPr marL="0" marR="0" lvl="0" indent="0" algn="ctr" defTabSz="895923" rtl="0" eaLnBrk="1" fontAlgn="base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72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76250">
                        <a:srgbClr val="FFFFFF"/>
                      </a:gs>
                      <a:gs pos="31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Segoe UI" pitchFamily="34" charset="0"/>
                  <a:cs typeface="Segoe UI Semibold" panose="020B0702040204020203" pitchFamily="34" charset="0"/>
                </a:rPr>
                <a:t>Datacenter Infrastructure (24 regions, 19 online)</a:t>
              </a:r>
            </a:p>
          </p:txBody>
        </p:sp>
        <p:grpSp>
          <p:nvGrpSpPr>
            <p:cNvPr id="266" name="Group 265"/>
            <p:cNvGrpSpPr/>
            <p:nvPr/>
          </p:nvGrpSpPr>
          <p:grpSpPr>
            <a:xfrm>
              <a:off x="-237835" y="6137034"/>
              <a:ext cx="12912145" cy="841365"/>
              <a:chOff x="-19051" y="6476517"/>
              <a:chExt cx="12493626" cy="693589"/>
            </a:xfrm>
          </p:grpSpPr>
          <p:pic>
            <p:nvPicPr>
              <p:cNvPr id="267" name="Picture 2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46258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8" name="Picture 44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28913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9" name="Picture 45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11567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0" name="Picture 46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9691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1" name="Picture 47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72345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2" name="Picture 48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55000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3" name="Picture 49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37654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4" name="Picture 50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20309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5" name="Picture 51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02963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6" name="Picture 52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85618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7" name="Picture 53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368272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8" name="Picture 54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150927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9" name="Picture 56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933581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0" name="Picture 57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716236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1" name="Picture 58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9051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2" name="Picture 59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3604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168567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olumn white with bullet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0" y="1189176"/>
            <a:ext cx="6274973" cy="1943393"/>
          </a:xfrm>
        </p:spPr>
        <p:txBody>
          <a:bodyPr wrap="square">
            <a:spAutoFit/>
          </a:bodyPr>
          <a:lstStyle>
            <a:lvl1pPr marL="392169" indent="-392169">
              <a:spcBef>
                <a:spcPts val="1200"/>
              </a:spcBef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defRPr sz="3137">
                <a:gradFill>
                  <a:gsLst>
                    <a:gs pos="7500">
                      <a:schemeClr val="bg1"/>
                    </a:gs>
                    <a:gs pos="43000">
                      <a:schemeClr val="bg1"/>
                    </a:gs>
                  </a:gsLst>
                  <a:lin ang="5400000" scaled="0"/>
                </a:gradFill>
              </a:defRPr>
            </a:lvl1pPr>
            <a:lvl2pPr marL="672290" indent="-280121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defRPr sz="2353">
                <a:gradFill>
                  <a:gsLst>
                    <a:gs pos="7500">
                      <a:schemeClr val="bg1"/>
                    </a:gs>
                    <a:gs pos="43000">
                      <a:schemeClr val="bg1"/>
                    </a:gs>
                  </a:gsLst>
                  <a:lin ang="5400000" scaled="0"/>
                </a:gradFill>
              </a:defRPr>
            </a:lvl2pPr>
            <a:lvl3pPr marL="684740" indent="267671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tabLst/>
              <a:defRPr sz="1961">
                <a:gradFill>
                  <a:gsLst>
                    <a:gs pos="7500">
                      <a:schemeClr val="bg1"/>
                    </a:gs>
                    <a:gs pos="43000">
                      <a:schemeClr val="bg1"/>
                    </a:gs>
                  </a:gsLst>
                  <a:lin ang="5400000" scaled="0"/>
                </a:gradFill>
              </a:defRPr>
            </a:lvl3pPr>
            <a:lvl4pPr marL="952410" indent="224097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defRPr>
                <a:gradFill>
                  <a:gsLst>
                    <a:gs pos="7500">
                      <a:schemeClr val="bg1"/>
                    </a:gs>
                    <a:gs pos="43000">
                      <a:schemeClr val="bg1"/>
                    </a:gs>
                  </a:gsLst>
                  <a:lin ang="5400000" scaled="0"/>
                </a:gradFill>
              </a:defRPr>
            </a:lvl4pPr>
            <a:lvl5pPr marL="1176507" indent="-224097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tabLst/>
              <a:defRPr>
                <a:gradFill>
                  <a:gsLst>
                    <a:gs pos="7500">
                      <a:schemeClr val="bg1"/>
                    </a:gs>
                    <a:gs pos="43000">
                      <a:schemeClr val="bg1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557" y="5222104"/>
            <a:ext cx="12190443" cy="1635896"/>
          </a:xfrm>
          <a:prstGeom prst="rect">
            <a:avLst/>
          </a:prstGeom>
          <a:solidFill>
            <a:srgbClr val="89C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Freeform 99"/>
          <p:cNvSpPr>
            <a:spLocks noChangeAspect="1"/>
          </p:cNvSpPr>
          <p:nvPr userDrawn="1"/>
        </p:nvSpPr>
        <p:spPr bwMode="black">
          <a:xfrm>
            <a:off x="474670" y="5491047"/>
            <a:ext cx="564934" cy="414033"/>
          </a:xfrm>
          <a:custGeom>
            <a:avLst/>
            <a:gdLst>
              <a:gd name="T0" fmla="*/ 86 w 131"/>
              <a:gd name="T1" fmla="*/ 35 h 96"/>
              <a:gd name="T2" fmla="*/ 48 w 131"/>
              <a:gd name="T3" fmla="*/ 0 h 96"/>
              <a:gd name="T4" fmla="*/ 79 w 131"/>
              <a:gd name="T5" fmla="*/ 0 h 96"/>
              <a:gd name="T6" fmla="*/ 131 w 131"/>
              <a:gd name="T7" fmla="*/ 48 h 96"/>
              <a:gd name="T8" fmla="*/ 79 w 131"/>
              <a:gd name="T9" fmla="*/ 96 h 96"/>
              <a:gd name="T10" fmla="*/ 48 w 131"/>
              <a:gd name="T11" fmla="*/ 96 h 96"/>
              <a:gd name="T12" fmla="*/ 86 w 131"/>
              <a:gd name="T13" fmla="*/ 60 h 96"/>
              <a:gd name="T14" fmla="*/ 0 w 131"/>
              <a:gd name="T15" fmla="*/ 60 h 96"/>
              <a:gd name="T16" fmla="*/ 0 w 131"/>
              <a:gd name="T17" fmla="*/ 35 h 96"/>
              <a:gd name="T18" fmla="*/ 86 w 131"/>
              <a:gd name="T19" fmla="*/ 3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96">
                <a:moveTo>
                  <a:pt x="86" y="35"/>
                </a:moveTo>
                <a:lnTo>
                  <a:pt x="48" y="0"/>
                </a:lnTo>
                <a:lnTo>
                  <a:pt x="79" y="0"/>
                </a:lnTo>
                <a:lnTo>
                  <a:pt x="131" y="48"/>
                </a:lnTo>
                <a:lnTo>
                  <a:pt x="79" y="96"/>
                </a:lnTo>
                <a:lnTo>
                  <a:pt x="48" y="96"/>
                </a:lnTo>
                <a:lnTo>
                  <a:pt x="86" y="60"/>
                </a:lnTo>
                <a:lnTo>
                  <a:pt x="0" y="60"/>
                </a:lnTo>
                <a:lnTo>
                  <a:pt x="0" y="35"/>
                </a:lnTo>
                <a:lnTo>
                  <a:pt x="86" y="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68578" tIns="34288" rIns="68578" bIns="34288"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23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9" name="Group 8"/>
          <p:cNvGrpSpPr>
            <a:grpSpLocks/>
          </p:cNvGrpSpPr>
          <p:nvPr userDrawn="1"/>
        </p:nvGrpSpPr>
        <p:grpSpPr bwMode="auto">
          <a:xfrm flipH="1">
            <a:off x="7082691" y="1905173"/>
            <a:ext cx="4228448" cy="3343392"/>
            <a:chOff x="2348247" y="1709773"/>
            <a:chExt cx="7397345" cy="5322534"/>
          </a:xfrm>
        </p:grpSpPr>
        <p:pic>
          <p:nvPicPr>
            <p:cNvPr id="10" name="Picture 3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8247" y="1709773"/>
              <a:ext cx="3209061" cy="5322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0307" y="5211593"/>
              <a:ext cx="5615285" cy="1820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7500">
                      <a:schemeClr val="bg1"/>
                    </a:gs>
                    <a:gs pos="55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1039604" y="5403224"/>
            <a:ext cx="10883158" cy="615609"/>
          </a:xfrm>
        </p:spPr>
        <p:txBody>
          <a:bodyPr/>
          <a:lstStyle>
            <a:lvl1pPr marL="0" indent="0">
              <a:buFontTx/>
              <a:buNone/>
              <a:defRPr lang="en-US" sz="3137" kern="1200" spc="0" baseline="0" dirty="0" smtClean="0">
                <a:gradFill>
                  <a:gsLst>
                    <a:gs pos="15000">
                      <a:srgbClr val="1E1E1E"/>
                    </a:gs>
                    <a:gs pos="49000">
                      <a:srgbClr val="1E1E1E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</a:pPr>
            <a:r>
              <a:rPr lang="en-US" dirty="0"/>
              <a:t>Potential highlight or call to action goes here</a:t>
            </a:r>
          </a:p>
        </p:txBody>
      </p:sp>
    </p:spTree>
    <p:extLst>
      <p:ext uri="{BB962C8B-B14F-4D97-AF65-F5344CB8AC3E}">
        <p14:creationId xmlns:p14="http://schemas.microsoft.com/office/powerpoint/2010/main" val="3197504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olumn Blue with bulle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0" y="1189176"/>
            <a:ext cx="6274973" cy="1943393"/>
          </a:xfrm>
        </p:spPr>
        <p:txBody>
          <a:bodyPr wrap="square">
            <a:spAutoFit/>
          </a:bodyPr>
          <a:lstStyle>
            <a:lvl1pPr marL="392169" indent="-392169">
              <a:spcBef>
                <a:spcPts val="1200"/>
              </a:spcBef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defRPr sz="3137"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1pPr>
            <a:lvl2pPr marL="672290" indent="-280121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defRPr sz="2353"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2pPr>
            <a:lvl3pPr marL="684740" indent="267671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tabLst/>
              <a:defRPr sz="1961"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3pPr>
            <a:lvl4pPr marL="952410" indent="224097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defRPr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4pPr>
            <a:lvl5pPr marL="1176507" indent="-224097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tabLst/>
              <a:defRPr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557" y="5222104"/>
            <a:ext cx="12190443" cy="1635896"/>
          </a:xfrm>
          <a:prstGeom prst="rect">
            <a:avLst/>
          </a:prstGeom>
          <a:solidFill>
            <a:srgbClr val="89C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Freeform 99"/>
          <p:cNvSpPr>
            <a:spLocks noChangeAspect="1"/>
          </p:cNvSpPr>
          <p:nvPr userDrawn="1"/>
        </p:nvSpPr>
        <p:spPr bwMode="black">
          <a:xfrm>
            <a:off x="474670" y="5491047"/>
            <a:ext cx="564934" cy="414033"/>
          </a:xfrm>
          <a:custGeom>
            <a:avLst/>
            <a:gdLst>
              <a:gd name="T0" fmla="*/ 86 w 131"/>
              <a:gd name="T1" fmla="*/ 35 h 96"/>
              <a:gd name="T2" fmla="*/ 48 w 131"/>
              <a:gd name="T3" fmla="*/ 0 h 96"/>
              <a:gd name="T4" fmla="*/ 79 w 131"/>
              <a:gd name="T5" fmla="*/ 0 h 96"/>
              <a:gd name="T6" fmla="*/ 131 w 131"/>
              <a:gd name="T7" fmla="*/ 48 h 96"/>
              <a:gd name="T8" fmla="*/ 79 w 131"/>
              <a:gd name="T9" fmla="*/ 96 h 96"/>
              <a:gd name="T10" fmla="*/ 48 w 131"/>
              <a:gd name="T11" fmla="*/ 96 h 96"/>
              <a:gd name="T12" fmla="*/ 86 w 131"/>
              <a:gd name="T13" fmla="*/ 60 h 96"/>
              <a:gd name="T14" fmla="*/ 0 w 131"/>
              <a:gd name="T15" fmla="*/ 60 h 96"/>
              <a:gd name="T16" fmla="*/ 0 w 131"/>
              <a:gd name="T17" fmla="*/ 35 h 96"/>
              <a:gd name="T18" fmla="*/ 86 w 131"/>
              <a:gd name="T19" fmla="*/ 3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96">
                <a:moveTo>
                  <a:pt x="86" y="35"/>
                </a:moveTo>
                <a:lnTo>
                  <a:pt x="48" y="0"/>
                </a:lnTo>
                <a:lnTo>
                  <a:pt x="79" y="0"/>
                </a:lnTo>
                <a:lnTo>
                  <a:pt x="131" y="48"/>
                </a:lnTo>
                <a:lnTo>
                  <a:pt x="79" y="96"/>
                </a:lnTo>
                <a:lnTo>
                  <a:pt x="48" y="96"/>
                </a:lnTo>
                <a:lnTo>
                  <a:pt x="86" y="60"/>
                </a:lnTo>
                <a:lnTo>
                  <a:pt x="0" y="60"/>
                </a:lnTo>
                <a:lnTo>
                  <a:pt x="0" y="35"/>
                </a:lnTo>
                <a:lnTo>
                  <a:pt x="86" y="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68578" tIns="34288" rIns="68578" bIns="34288"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23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9" name="Group 8"/>
          <p:cNvGrpSpPr>
            <a:grpSpLocks/>
          </p:cNvGrpSpPr>
          <p:nvPr userDrawn="1"/>
        </p:nvGrpSpPr>
        <p:grpSpPr bwMode="auto">
          <a:xfrm flipH="1">
            <a:off x="7082691" y="1905173"/>
            <a:ext cx="4228448" cy="3343392"/>
            <a:chOff x="2348247" y="1709773"/>
            <a:chExt cx="7397345" cy="5322534"/>
          </a:xfrm>
        </p:grpSpPr>
        <p:pic>
          <p:nvPicPr>
            <p:cNvPr id="10" name="Picture 3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8247" y="1709773"/>
              <a:ext cx="3209061" cy="5322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0307" y="5211593"/>
              <a:ext cx="5615285" cy="1820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3750">
                      <a:schemeClr val="tx1"/>
                    </a:gs>
                    <a:gs pos="32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1039604" y="5403224"/>
            <a:ext cx="10883158" cy="615609"/>
          </a:xfrm>
        </p:spPr>
        <p:txBody>
          <a:bodyPr/>
          <a:lstStyle>
            <a:lvl1pPr marL="0" indent="0">
              <a:buFontTx/>
              <a:buNone/>
              <a:defRPr lang="en-US" sz="3137" kern="1200" spc="0" baseline="0" dirty="0" smtClean="0">
                <a:gradFill>
                  <a:gsLst>
                    <a:gs pos="15000">
                      <a:srgbClr val="1E1E1E"/>
                    </a:gs>
                    <a:gs pos="49000">
                      <a:srgbClr val="1E1E1E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</a:pPr>
            <a:r>
              <a:rPr lang="en-US" dirty="0"/>
              <a:t>Potential highlight or call to action goes here</a:t>
            </a:r>
          </a:p>
        </p:txBody>
      </p:sp>
    </p:spTree>
    <p:extLst>
      <p:ext uri="{BB962C8B-B14F-4D97-AF65-F5344CB8AC3E}">
        <p14:creationId xmlns:p14="http://schemas.microsoft.com/office/powerpoint/2010/main" val="353239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olumn Grey with bullets">
    <p:bg>
      <p:bgPr>
        <a:solidFill>
          <a:srgbClr val="1E1E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0" y="1189176"/>
            <a:ext cx="6274973" cy="1943393"/>
          </a:xfrm>
        </p:spPr>
        <p:txBody>
          <a:bodyPr wrap="square">
            <a:spAutoFit/>
          </a:bodyPr>
          <a:lstStyle>
            <a:lvl1pPr marL="392169" indent="-392169">
              <a:spcBef>
                <a:spcPts val="1200"/>
              </a:spcBef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defRPr sz="3137"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1pPr>
            <a:lvl2pPr marL="672290" indent="-280121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defRPr sz="2353"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2pPr>
            <a:lvl3pPr marL="684740" indent="267671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tabLst/>
              <a:defRPr sz="1961"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3pPr>
            <a:lvl4pPr marL="952410" indent="224097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defRPr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4pPr>
            <a:lvl5pPr marL="1176507" indent="-224097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tabLst/>
              <a:defRPr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557" y="5222104"/>
            <a:ext cx="12190443" cy="1635896"/>
          </a:xfrm>
          <a:prstGeom prst="rect">
            <a:avLst/>
          </a:prstGeom>
          <a:solidFill>
            <a:srgbClr val="89C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Freeform 99"/>
          <p:cNvSpPr>
            <a:spLocks noChangeAspect="1"/>
          </p:cNvSpPr>
          <p:nvPr userDrawn="1"/>
        </p:nvSpPr>
        <p:spPr bwMode="black">
          <a:xfrm>
            <a:off x="474670" y="5491047"/>
            <a:ext cx="564934" cy="414033"/>
          </a:xfrm>
          <a:custGeom>
            <a:avLst/>
            <a:gdLst>
              <a:gd name="T0" fmla="*/ 86 w 131"/>
              <a:gd name="T1" fmla="*/ 35 h 96"/>
              <a:gd name="T2" fmla="*/ 48 w 131"/>
              <a:gd name="T3" fmla="*/ 0 h 96"/>
              <a:gd name="T4" fmla="*/ 79 w 131"/>
              <a:gd name="T5" fmla="*/ 0 h 96"/>
              <a:gd name="T6" fmla="*/ 131 w 131"/>
              <a:gd name="T7" fmla="*/ 48 h 96"/>
              <a:gd name="T8" fmla="*/ 79 w 131"/>
              <a:gd name="T9" fmla="*/ 96 h 96"/>
              <a:gd name="T10" fmla="*/ 48 w 131"/>
              <a:gd name="T11" fmla="*/ 96 h 96"/>
              <a:gd name="T12" fmla="*/ 86 w 131"/>
              <a:gd name="T13" fmla="*/ 60 h 96"/>
              <a:gd name="T14" fmla="*/ 0 w 131"/>
              <a:gd name="T15" fmla="*/ 60 h 96"/>
              <a:gd name="T16" fmla="*/ 0 w 131"/>
              <a:gd name="T17" fmla="*/ 35 h 96"/>
              <a:gd name="T18" fmla="*/ 86 w 131"/>
              <a:gd name="T19" fmla="*/ 3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96">
                <a:moveTo>
                  <a:pt x="86" y="35"/>
                </a:moveTo>
                <a:lnTo>
                  <a:pt x="48" y="0"/>
                </a:lnTo>
                <a:lnTo>
                  <a:pt x="79" y="0"/>
                </a:lnTo>
                <a:lnTo>
                  <a:pt x="131" y="48"/>
                </a:lnTo>
                <a:lnTo>
                  <a:pt x="79" y="96"/>
                </a:lnTo>
                <a:lnTo>
                  <a:pt x="48" y="96"/>
                </a:lnTo>
                <a:lnTo>
                  <a:pt x="86" y="60"/>
                </a:lnTo>
                <a:lnTo>
                  <a:pt x="0" y="60"/>
                </a:lnTo>
                <a:lnTo>
                  <a:pt x="0" y="35"/>
                </a:lnTo>
                <a:lnTo>
                  <a:pt x="86" y="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68578" tIns="34288" rIns="68578" bIns="34288"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23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9" name="Group 8"/>
          <p:cNvGrpSpPr>
            <a:grpSpLocks/>
          </p:cNvGrpSpPr>
          <p:nvPr userDrawn="1"/>
        </p:nvGrpSpPr>
        <p:grpSpPr bwMode="auto">
          <a:xfrm flipH="1">
            <a:off x="7082691" y="1905173"/>
            <a:ext cx="4228448" cy="3343392"/>
            <a:chOff x="2348247" y="1709773"/>
            <a:chExt cx="7397345" cy="5322534"/>
          </a:xfrm>
        </p:grpSpPr>
        <p:pic>
          <p:nvPicPr>
            <p:cNvPr id="10" name="Picture 3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8247" y="1709773"/>
              <a:ext cx="3209061" cy="5322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0307" y="5211593"/>
              <a:ext cx="5615285" cy="1820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3750">
                      <a:schemeClr val="tx1"/>
                    </a:gs>
                    <a:gs pos="32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1039604" y="5403224"/>
            <a:ext cx="10883158" cy="615609"/>
          </a:xfrm>
        </p:spPr>
        <p:txBody>
          <a:bodyPr/>
          <a:lstStyle>
            <a:lvl1pPr marL="0" indent="0">
              <a:buFontTx/>
              <a:buNone/>
              <a:defRPr sz="3137" baseline="0">
                <a:gradFill>
                  <a:gsLst>
                    <a:gs pos="15000">
                      <a:srgbClr val="1E1E1E"/>
                    </a:gs>
                    <a:gs pos="49000">
                      <a:srgbClr val="1E1E1E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/>
              <a:t>Potential highlight or call to action goes here</a:t>
            </a:r>
          </a:p>
        </p:txBody>
      </p:sp>
    </p:spTree>
    <p:extLst>
      <p:ext uri="{BB962C8B-B14F-4D97-AF65-F5344CB8AC3E}">
        <p14:creationId xmlns:p14="http://schemas.microsoft.com/office/powerpoint/2010/main" val="2702834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240" y="289510"/>
            <a:ext cx="5826759" cy="1267431"/>
          </a:xfrm>
        </p:spPr>
        <p:txBody>
          <a:bodyPr vert="horz" wrap="square" lIns="146304" tIns="91440" rIns="146304" bIns="91440" rtlCol="0">
            <a:spAutoFit/>
          </a:bodyPr>
          <a:lstStyle>
            <a:lvl1pPr>
              <a:defRPr lang="en-US" sz="3921" spc="0" dirty="0">
                <a:gradFill>
                  <a:gsLst>
                    <a:gs pos="81250">
                      <a:schemeClr val="tx1"/>
                    </a:gs>
                    <a:gs pos="47000">
                      <a:schemeClr val="tx1"/>
                    </a:gs>
                  </a:gsLst>
                  <a:lin ang="5400000" scaled="0"/>
                </a:gradFill>
                <a:cs typeface="+mn-cs"/>
              </a:defRPr>
            </a:lvl1pPr>
          </a:lstStyle>
          <a:p>
            <a:pPr marL="0" marR="0" lvl="0" indent="0" fontAlgn="auto"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tabLst/>
            </a:pPr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4" name="Picture 2" descr="cropped16x9_code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113" y="0"/>
            <a:ext cx="60928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40" y="1635897"/>
            <a:ext cx="5826759" cy="561290"/>
          </a:xfrm>
        </p:spPr>
        <p:txBody>
          <a:bodyPr/>
          <a:lstStyle>
            <a:lvl1pPr marL="0" indent="0">
              <a:buNone/>
              <a:defRPr sz="2745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2403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 Green">
    <p:bg>
      <p:bgPr>
        <a:solidFill>
          <a:srgbClr val="89C4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69240" y="291102"/>
            <a:ext cx="5826760" cy="1267431"/>
          </a:xfrm>
        </p:spPr>
        <p:txBody>
          <a:bodyPr/>
          <a:lstStyle>
            <a:lvl1pPr marL="0" indent="0">
              <a:buNone/>
              <a:defRPr sz="3921">
                <a:gradFill>
                  <a:gsLst>
                    <a:gs pos="15000">
                      <a:srgbClr val="1E1E1E"/>
                    </a:gs>
                    <a:gs pos="49000">
                      <a:srgbClr val="1E1E1E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1961">
                <a:gradFill>
                  <a:gsLst>
                    <a:gs pos="73750">
                      <a:schemeClr val="bg1"/>
                    </a:gs>
                    <a:gs pos="36000">
                      <a:schemeClr val="bg1"/>
                    </a:gs>
                  </a:gsLst>
                  <a:lin ang="5400000" scaled="0"/>
                </a:gradFill>
              </a:defRPr>
            </a:lvl2pPr>
            <a:lvl3pPr marL="224097" indent="0">
              <a:buNone/>
              <a:defRPr/>
            </a:lvl3pPr>
            <a:lvl4pPr marL="448193" indent="0">
              <a:buNone/>
              <a:defRPr/>
            </a:lvl4pPr>
            <a:lvl5pPr marL="67229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cture 2" descr="cropped16x9_code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113" y="0"/>
            <a:ext cx="60928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269239" y="1635897"/>
            <a:ext cx="5737119" cy="561290"/>
          </a:xfrm>
        </p:spPr>
        <p:txBody>
          <a:bodyPr/>
          <a:lstStyle>
            <a:lvl1pPr marL="0" indent="0">
              <a:buNone/>
              <a:defRPr sz="2745">
                <a:gradFill>
                  <a:gsLst>
                    <a:gs pos="15000">
                      <a:srgbClr val="1E1E1E"/>
                    </a:gs>
                    <a:gs pos="49000">
                      <a:srgbClr val="1E1E1E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65637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 Alt.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240" y="289510"/>
            <a:ext cx="5826759" cy="1267431"/>
          </a:xfrm>
        </p:spPr>
        <p:txBody>
          <a:bodyPr vert="horz" wrap="square" lIns="146304" tIns="91440" rIns="146304" bIns="91440" rtlCol="0">
            <a:spAutoFit/>
          </a:bodyPr>
          <a:lstStyle>
            <a:lvl1pPr>
              <a:defRPr lang="en-US" sz="3921" spc="0" dirty="0">
                <a:gradFill>
                  <a:gsLst>
                    <a:gs pos="81250">
                      <a:schemeClr val="tx1"/>
                    </a:gs>
                    <a:gs pos="47000">
                      <a:schemeClr val="tx1"/>
                    </a:gs>
                  </a:gsLst>
                  <a:lin ang="5400000" scaled="0"/>
                </a:gradFill>
                <a:cs typeface="+mn-cs"/>
              </a:defRPr>
            </a:lvl1pPr>
          </a:lstStyle>
          <a:p>
            <a:pPr marL="0" marR="0" lvl="0" indent="0" fontAlgn="auto"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tabLst/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40" y="1635897"/>
            <a:ext cx="5826759" cy="561290"/>
          </a:xfrm>
        </p:spPr>
        <p:txBody>
          <a:bodyPr/>
          <a:lstStyle>
            <a:lvl1pPr marL="0" indent="0">
              <a:buNone/>
              <a:defRPr sz="2745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8728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 Alt. Grey">
    <p:bg>
      <p:bgPr>
        <a:solidFill>
          <a:srgbClr val="1E1E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240" y="289510"/>
            <a:ext cx="5826759" cy="1267431"/>
          </a:xfrm>
        </p:spPr>
        <p:txBody>
          <a:bodyPr vert="horz" wrap="square" lIns="146304" tIns="91440" rIns="146304" bIns="91440" rtlCol="0">
            <a:spAutoFit/>
          </a:bodyPr>
          <a:lstStyle>
            <a:lvl1pPr>
              <a:defRPr lang="en-US" sz="3921" spc="0" dirty="0">
                <a:gradFill>
                  <a:gsLst>
                    <a:gs pos="81250">
                      <a:schemeClr val="tx1"/>
                    </a:gs>
                    <a:gs pos="47000">
                      <a:schemeClr val="tx1"/>
                    </a:gs>
                  </a:gsLst>
                  <a:lin ang="5400000" scaled="0"/>
                </a:gradFill>
                <a:cs typeface="+mn-cs"/>
              </a:defRPr>
            </a:lvl1pPr>
          </a:lstStyle>
          <a:p>
            <a:pPr marL="0" marR="0" lvl="0" indent="0" fontAlgn="auto"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tabLst/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40" y="1635897"/>
            <a:ext cx="5826759" cy="561290"/>
          </a:xfrm>
        </p:spPr>
        <p:txBody>
          <a:bodyPr/>
          <a:lstStyle>
            <a:lvl1pPr marL="0" indent="0">
              <a:buNone/>
              <a:defRPr sz="2745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9461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1st level colo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39" y="1189178"/>
            <a:ext cx="11653523" cy="2052030"/>
          </a:xfrm>
        </p:spPr>
        <p:txBody>
          <a:bodyPr>
            <a:spAutoFit/>
          </a:bodyPr>
          <a:lstStyle>
            <a:lvl1pPr>
              <a:buClr>
                <a:schemeClr val="tx2"/>
              </a:buClr>
              <a:defRPr sz="3921">
                <a:gradFill>
                  <a:gsLst>
                    <a:gs pos="7080">
                      <a:schemeClr val="tx2"/>
                    </a:gs>
                    <a:gs pos="36283">
                      <a:schemeClr val="tx2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04656502"/>
      </p:ext>
    </p:extLst>
  </p:cSld>
  <p:clrMapOvr>
    <a:masterClrMapping/>
  </p:clrMapOvr>
  <p:transition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non-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1985641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3529"/>
            </a:lvl1pPr>
            <a:lvl2pPr marL="336145" indent="0">
              <a:buFontTx/>
              <a:buNone/>
              <a:defRPr/>
            </a:lvl2pPr>
            <a:lvl3pPr marL="560241" indent="0">
              <a:buFontTx/>
              <a:buNone/>
              <a:defRPr/>
            </a:lvl3pPr>
            <a:lvl4pPr marL="784338" indent="0">
              <a:buFontTx/>
              <a:buNone/>
              <a:defRPr/>
            </a:lvl4pPr>
            <a:lvl5pPr marL="1008435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55816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non-bulleted Content with artwo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4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669927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3529"/>
            </a:lvl1pPr>
            <a:lvl2pPr marL="336145" indent="0">
              <a:buFontTx/>
              <a:buNone/>
              <a:defRPr/>
            </a:lvl2pPr>
            <a:lvl3pPr marL="560241" indent="0">
              <a:buFontTx/>
              <a:buNone/>
              <a:defRPr/>
            </a:lvl3pPr>
            <a:lvl4pPr marL="784338" indent="0">
              <a:buFontTx/>
              <a:buNone/>
              <a:defRPr/>
            </a:lvl4pPr>
            <a:lvl5pPr marL="1008435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69801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1985641"/>
          </a:xfrm>
        </p:spPr>
        <p:txBody>
          <a:bodyPr>
            <a:spAutoFit/>
          </a:bodyPr>
          <a:lstStyle>
            <a:lvl1pPr>
              <a:defRPr sz="3529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64085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9175"/>
            <a:ext cx="5378548" cy="1877004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137"/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9175"/>
            <a:ext cx="5378548" cy="1877004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137"/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473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9176"/>
            <a:ext cx="5378548" cy="2377940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1"/>
              </a:buClr>
              <a:buFont typeface="Arial" pitchFamily="34" charset="0"/>
              <a:buChar char="•"/>
              <a:defRPr sz="3137"/>
            </a:lvl1pPr>
            <a:lvl2pPr marL="520702" indent="-228601">
              <a:defRPr sz="2353"/>
            </a:lvl2pPr>
            <a:lvl3pPr marL="685803" indent="-165101">
              <a:tabLst/>
              <a:defRPr sz="1961"/>
            </a:lvl3pPr>
            <a:lvl4pPr marL="863603" indent="-177801">
              <a:defRPr/>
            </a:lvl4pPr>
            <a:lvl5pPr marL="1028704" indent="-165101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9176"/>
            <a:ext cx="5378548" cy="2377940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1"/>
              </a:buClr>
              <a:buFont typeface="Arial" pitchFamily="34" charset="0"/>
              <a:buChar char="•"/>
              <a:defRPr sz="3137"/>
            </a:lvl1pPr>
            <a:lvl2pPr marL="520702" indent="-228601">
              <a:defRPr sz="2353"/>
            </a:lvl2pPr>
            <a:lvl3pPr marL="685803" indent="-165101">
              <a:tabLst/>
              <a:defRPr sz="1961"/>
            </a:lvl3pPr>
            <a:lvl4pPr marL="863603" indent="-177801">
              <a:defRPr/>
            </a:lvl4pPr>
            <a:lvl5pPr marL="1028704" indent="-165101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3039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Green Bullet text">
    <p:bg>
      <p:bgPr>
        <a:solidFill>
          <a:srgbClr val="1E1E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9176"/>
            <a:ext cx="5378548" cy="2377940"/>
          </a:xfrm>
        </p:spPr>
        <p:txBody>
          <a:bodyPr wrap="square">
            <a:spAutoFit/>
          </a:bodyPr>
          <a:lstStyle>
            <a:lvl1pPr marL="392169" indent="-392169">
              <a:spcBef>
                <a:spcPts val="1200"/>
              </a:spcBef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defRPr sz="3137"/>
            </a:lvl1pPr>
            <a:lvl2pPr marL="728314" indent="-336145"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defRPr sz="2353"/>
            </a:lvl2pPr>
            <a:lvl3pPr marL="1008435" indent="-280121"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tabLst/>
              <a:defRPr sz="1961"/>
            </a:lvl3pPr>
            <a:lvl4pPr marL="1232531" indent="-224097"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defRPr lang="en-US" sz="1765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indent="-224097"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6533" y="1189176"/>
            <a:ext cx="5378548" cy="2377940"/>
          </a:xfrm>
        </p:spPr>
        <p:txBody>
          <a:bodyPr wrap="square">
            <a:spAutoFit/>
          </a:bodyPr>
          <a:lstStyle>
            <a:lvl1pPr marL="392169" indent="-392169">
              <a:spcBef>
                <a:spcPts val="1200"/>
              </a:spcBef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defRPr sz="3137"/>
            </a:lvl1pPr>
            <a:lvl2pPr marL="728314" indent="-336145"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defRPr sz="2353"/>
            </a:lvl2pPr>
            <a:lvl3pPr marL="1008435" indent="-280121"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tabLst/>
              <a:defRPr sz="1961"/>
            </a:lvl3pPr>
            <a:lvl4pPr marL="1232531" indent="-224097"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defRPr lang="en-US" sz="1765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indent="-224097"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4792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610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69239" y="1008336"/>
            <a:ext cx="11653523" cy="561290"/>
          </a:xfrm>
        </p:spPr>
        <p:txBody>
          <a:bodyPr/>
          <a:lstStyle>
            <a:lvl1pPr marL="0" indent="0">
              <a:buFontTx/>
              <a:buNone/>
              <a:defRPr sz="2745" baseline="0"/>
            </a:lvl1pPr>
            <a:lvl2pPr marL="336145" indent="0">
              <a:buFontTx/>
              <a:buNone/>
              <a:defRPr/>
            </a:lvl2pPr>
            <a:lvl3pPr marL="560241" indent="0">
              <a:buFontTx/>
              <a:buNone/>
              <a:defRPr/>
            </a:lvl3pPr>
            <a:lvl4pPr marL="784338" indent="0">
              <a:buFontTx/>
              <a:buNone/>
              <a:defRPr/>
            </a:lvl4pPr>
            <a:lvl5pPr marL="1008435" indent="0">
              <a:buFontTx/>
              <a:buNone/>
              <a:defRPr/>
            </a:lvl5pPr>
          </a:lstStyle>
          <a:p>
            <a:pPr lvl="0"/>
            <a:r>
              <a:rPr lang="en-US" dirty="0"/>
              <a:t>Sub-head, or additional information goes here</a:t>
            </a:r>
          </a:p>
        </p:txBody>
      </p:sp>
    </p:spTree>
    <p:extLst>
      <p:ext uri="{BB962C8B-B14F-4D97-AF65-F5344CB8AC3E}">
        <p14:creationId xmlns:p14="http://schemas.microsoft.com/office/powerpoint/2010/main" val="1304299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head dark grey">
    <p:bg>
      <p:bgPr>
        <a:solidFill>
          <a:srgbClr val="1E1E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69239" y="1008336"/>
            <a:ext cx="11653523" cy="561290"/>
          </a:xfrm>
        </p:spPr>
        <p:txBody>
          <a:bodyPr/>
          <a:lstStyle>
            <a:lvl1pPr marL="0" indent="0">
              <a:buFontTx/>
              <a:buNone/>
              <a:defRPr sz="2745" baseline="0"/>
            </a:lvl1pPr>
            <a:lvl2pPr marL="336145" indent="0">
              <a:buFontTx/>
              <a:buNone/>
              <a:defRPr/>
            </a:lvl2pPr>
            <a:lvl3pPr marL="560241" indent="0">
              <a:buFontTx/>
              <a:buNone/>
              <a:defRPr/>
            </a:lvl3pPr>
            <a:lvl4pPr marL="784338" indent="0">
              <a:buFontTx/>
              <a:buNone/>
              <a:defRPr/>
            </a:lvl4pPr>
            <a:lvl5pPr marL="1008435" indent="0">
              <a:buFontTx/>
              <a:buNone/>
              <a:defRPr/>
            </a:lvl5pPr>
          </a:lstStyle>
          <a:p>
            <a:pPr lvl="0"/>
            <a:r>
              <a:rPr lang="en-US" dirty="0"/>
              <a:t>Sub-head, or additional information goes here</a:t>
            </a:r>
          </a:p>
        </p:txBody>
      </p:sp>
    </p:spTree>
    <p:extLst>
      <p:ext uri="{BB962C8B-B14F-4D97-AF65-F5344CB8AC3E}">
        <p14:creationId xmlns:p14="http://schemas.microsoft.com/office/powerpoint/2010/main" val="3123832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1186356"/>
            <a:ext cx="9859116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240" y="3877276"/>
            <a:ext cx="9860674" cy="778565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529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1487894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39" y="1189178"/>
            <a:ext cx="11653523" cy="2052030"/>
          </a:xfrm>
        </p:spPr>
        <p:txBody>
          <a:bodyPr>
            <a:spAutoFit/>
          </a:bodyPr>
          <a:lstStyle>
            <a:lvl1pPr>
              <a:defRPr sz="3921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17687544"/>
      </p:ext>
    </p:extLst>
  </p:cSld>
  <p:clrMapOvr>
    <a:masterClrMapping/>
  </p:clrMapOvr>
  <p:transition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1186356"/>
            <a:ext cx="9859116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058" b="0" kern="1200" cap="none" spc="-98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301342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548571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333630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0411396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76250">
                      <a:schemeClr val="tx1"/>
                    </a:gs>
                    <a:gs pos="31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11581863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-50 Right Photo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1" y="1217195"/>
            <a:ext cx="5378548" cy="1973570"/>
          </a:xfrm>
        </p:spPr>
        <p:txBody>
          <a:bodyPr>
            <a:spAutoFit/>
          </a:bodyPr>
          <a:lstStyle>
            <a:lvl1pPr>
              <a:defRPr sz="647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50/50 photo layout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 bwMode="ltGray">
          <a:xfrm>
            <a:off x="6097556" y="0"/>
            <a:ext cx="6094444" cy="6856100"/>
          </a:xfrm>
          <a:blipFill>
            <a:blip r:embed="rId2"/>
            <a:stretch>
              <a:fillRect/>
            </a:stretch>
          </a:blipFill>
        </p:spPr>
        <p:txBody>
          <a:bodyPr tIns="548640" anchor="ctr" anchorCtr="0">
            <a:noAutofit/>
          </a:bodyPr>
          <a:lstStyle>
            <a:lvl1pPr marL="0" indent="0" algn="ctr">
              <a:buNone/>
              <a:defRPr sz="1568" b="1" cap="none" baseline="0">
                <a:gradFill>
                  <a:gsLst>
                    <a:gs pos="0">
                      <a:srgbClr val="FFFFFF"/>
                    </a:gs>
                    <a:gs pos="27000">
                      <a:srgbClr val="FFFFFF"/>
                    </a:gs>
                  </a:gsLst>
                  <a:lin ang="5400000" scaled="0"/>
                </a:gradFill>
                <a:latin typeface="+mn-lt"/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772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7245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41991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2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24210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Accent Color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01796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2-color Non-bullet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2" y="1189175"/>
            <a:ext cx="5378548" cy="1877004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137">
                <a:gradFill>
                  <a:gsLst>
                    <a:gs pos="12389">
                      <a:schemeClr val="tx2"/>
                    </a:gs>
                    <a:gs pos="31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1961"/>
            </a:lvl2pPr>
            <a:lvl3pPr marL="227191" indent="0">
              <a:buNone/>
              <a:tabLst/>
              <a:defRPr sz="1961"/>
            </a:lvl3pPr>
            <a:lvl4pPr marL="451269" indent="0">
              <a:buNone/>
              <a:defRPr/>
            </a:lvl4pPr>
            <a:lvl5pPr marL="672236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5" y="1189175"/>
            <a:ext cx="5378548" cy="1877004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137">
                <a:gradFill>
                  <a:gsLst>
                    <a:gs pos="12389">
                      <a:schemeClr val="tx2"/>
                    </a:gs>
                    <a:gs pos="31000">
                      <a:schemeClr val="tx2"/>
                    </a:gs>
                  </a:gsLst>
                  <a:lin ang="5400000" scaled="0"/>
                </a:gradFill>
              </a:defRPr>
            </a:lvl1pPr>
            <a:lvl2pPr marL="0" indent="0">
              <a:buNone/>
              <a:defRPr sz="1961"/>
            </a:lvl2pPr>
            <a:lvl3pPr marL="227191" indent="0">
              <a:buNone/>
              <a:tabLst/>
              <a:defRPr sz="1961"/>
            </a:lvl3pPr>
            <a:lvl4pPr marL="451269" indent="0">
              <a:buNone/>
              <a:defRPr/>
            </a:lvl4pPr>
            <a:lvl5pPr marL="672236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683165"/>
      </p:ext>
    </p:extLst>
  </p:cSld>
  <p:clrMapOvr>
    <a:masterClrMapping/>
  </p:clrMapOvr>
  <p:transition>
    <p:fad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3" name="Rectangle 2"/>
          <p:cNvSpPr/>
          <p:nvPr userDrawn="1"/>
        </p:nvSpPr>
        <p:spPr bwMode="hidden">
          <a:xfrm>
            <a:off x="1" y="1189176"/>
            <a:ext cx="12192000" cy="5668824"/>
          </a:xfrm>
          <a:prstGeom prst="rect">
            <a:avLst/>
          </a:prstGeom>
          <a:solidFill>
            <a:srgbClr val="FFFFFF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2" tIns="45722" rIns="45722" bIns="45722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10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 dirty="0">
              <a:ln>
                <a:noFill/>
              </a:ln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39" y="1197322"/>
            <a:ext cx="11653522" cy="1956973"/>
          </a:xfrm>
        </p:spPr>
        <p:txBody>
          <a:bodyPr/>
          <a:lstStyle>
            <a:lvl1pPr marL="0" indent="0">
              <a:buNone/>
              <a:defRPr sz="3235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3972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73090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79851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30292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61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veloper Code Layout Blue 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314067"/>
            <a:ext cx="11655840" cy="899665"/>
          </a:xfrm>
        </p:spPr>
        <p:txBody>
          <a:bodyPr/>
          <a:lstStyle>
            <a:lvl1pPr>
              <a:defRPr baseline="0">
                <a:gradFill>
                  <a:gsLst>
                    <a:gs pos="22500">
                      <a:schemeClr val="bg2"/>
                    </a:gs>
                    <a:gs pos="48000">
                      <a:schemeClr val="bg2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Slide for developer code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39" y="1197322"/>
            <a:ext cx="11653522" cy="1956973"/>
          </a:xfrm>
        </p:spPr>
        <p:txBody>
          <a:bodyPr/>
          <a:lstStyle>
            <a:lvl1pPr marL="0" indent="0">
              <a:buNone/>
              <a:defRPr sz="3235"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33972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573090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798516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030292" indent="0">
              <a:buNone/>
              <a:defRPr>
                <a:gradFill>
                  <a:gsLst>
                    <a:gs pos="125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4454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logo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269239" y="6171616"/>
            <a:ext cx="11653522" cy="39531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179285" tIns="143428" rIns="179285" bIns="143428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3924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86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Segoe UI" pitchFamily="34" charset="0"/>
              </a:rPr>
              <a:t>© 2015 Microsoft Corporation. All rights reserved.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50202" y="3083653"/>
            <a:ext cx="3223861" cy="690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656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 Accent Color 3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Appendix</a:t>
            </a:r>
          </a:p>
        </p:txBody>
      </p:sp>
    </p:spTree>
    <p:extLst>
      <p:ext uri="{BB962C8B-B14F-4D97-AF65-F5344CB8AC3E}">
        <p14:creationId xmlns:p14="http://schemas.microsoft.com/office/powerpoint/2010/main" val="252988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Notes slide Layout">
    <p:bg bwMode="black"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269239" y="1189177"/>
            <a:ext cx="11653523" cy="2396047"/>
          </a:xfrm>
          <a:prstGeom prst="rect">
            <a:avLst/>
          </a:prstGeom>
        </p:spPr>
        <p:txBody>
          <a:bodyPr/>
          <a:lstStyle>
            <a:lvl1pPr marL="284790" indent="-284790">
              <a:buClr>
                <a:schemeClr val="tx1"/>
              </a:buClr>
              <a:buSzPct val="90000"/>
              <a:buFont typeface="Arial" pitchFamily="34" charset="0"/>
              <a:buChar char="•"/>
              <a:defRPr sz="3529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  <a:lvl2pPr marL="560241" indent="-275453">
              <a:buClr>
                <a:schemeClr val="tx1"/>
              </a:buClr>
              <a:buSzPct val="90000"/>
              <a:buFont typeface="Arial" pitchFamily="34" charset="0"/>
              <a:buChar char="•"/>
              <a:defRPr sz="3137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2pPr>
            <a:lvl3pPr marL="845031" indent="-284790">
              <a:buClr>
                <a:schemeClr val="tx1"/>
              </a:buClr>
              <a:buSzPct val="90000"/>
              <a:buFont typeface="Arial" pitchFamily="34" charset="0"/>
              <a:buChar char="•"/>
              <a:defRPr sz="2745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3pPr>
            <a:lvl4pPr marL="1069128" indent="-224097">
              <a:buClr>
                <a:schemeClr val="tx1"/>
              </a:buClr>
              <a:buSzPct val="90000"/>
              <a:buFont typeface="Arial" pitchFamily="34" charset="0"/>
              <a:buChar char="•"/>
              <a:defRPr sz="2353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4pPr>
            <a:lvl5pPr marL="1293225" indent="-224097">
              <a:buClr>
                <a:schemeClr val="tx1"/>
              </a:buClr>
              <a:buSzPct val="90000"/>
              <a:buFont typeface="Arial" pitchFamily="34" charset="0"/>
              <a:buChar char="•"/>
              <a:defRPr sz="1961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5pPr>
          </a:lstStyle>
          <a:p>
            <a:pPr lvl="0"/>
            <a:r>
              <a:rPr lang="en-US" dirty="0"/>
              <a:t>Use this Layout for Speaker Notes slides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6238876"/>
            <a:ext cx="12192001" cy="619125"/>
          </a:xfrm>
          <a:prstGeom prst="rect">
            <a:avLst/>
          </a:prstGeom>
          <a:solidFill>
            <a:srgbClr val="FFFF99"/>
          </a:solidFill>
        </p:spPr>
        <p:txBody>
          <a:bodyPr wrap="square" lIns="155457" tIns="77729" rIns="155457" bIns="77729" anchor="b" anchorCtr="0">
            <a:noAutofit/>
          </a:bodyPr>
          <a:lstStyle>
            <a:lvl1pPr algn="r">
              <a:buFont typeface="Arial" pitchFamily="34" charset="0"/>
              <a:buNone/>
              <a:defRPr sz="3627" spc="-50" baseline="0">
                <a:gradFill>
                  <a:gsLst>
                    <a:gs pos="0">
                      <a:srgbClr val="000000"/>
                    </a:gs>
                    <a:gs pos="100000">
                      <a:srgbClr val="000000"/>
                    </a:gs>
                  </a:gsLst>
                  <a:lin ang="5400000" scaled="0"/>
                </a:gradFill>
                <a:effectLst/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pPr lvl="0"/>
            <a:r>
              <a:rPr lang="en-US" dirty="0"/>
              <a:t>Next: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 bwMode="white"/>
        <p:txBody>
          <a:bodyPr/>
          <a:lstStyle>
            <a:lvl1pPr>
              <a:defRPr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719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 Photo_Option">
    <p:bg>
      <p:bgPr>
        <a:solidFill>
          <a:srgbClr val="0078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invGray">
          <a:xfrm>
            <a:off x="350168" y="400024"/>
            <a:ext cx="1476922" cy="315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4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3559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69240" y="1189178"/>
            <a:ext cx="11653523" cy="1985641"/>
          </a:xfrm>
        </p:spPr>
        <p:txBody>
          <a:bodyPr/>
          <a:lstStyle>
            <a:lvl1pPr marL="0" indent="0">
              <a:buNone/>
              <a:defRPr>
                <a:gradFill>
                  <a:gsLst>
                    <a:gs pos="1250">
                      <a:schemeClr val="tx1"/>
                    </a:gs>
                    <a:gs pos="99000">
                      <a:schemeClr val="tx1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1961"/>
            </a:lvl2pPr>
            <a:lvl3pPr marL="224054" indent="0">
              <a:buNone/>
              <a:defRPr/>
            </a:lvl3pPr>
            <a:lvl4pPr marL="448107" indent="0">
              <a:buNone/>
              <a:defRPr/>
            </a:lvl4pPr>
            <a:lvl5pPr marL="672161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41040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zureCon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7" y="0"/>
            <a:ext cx="1219044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269302" y="2084187"/>
            <a:ext cx="8964185" cy="1793090"/>
          </a:xfrm>
          <a:noFill/>
        </p:spPr>
        <p:txBody>
          <a:bodyPr lIns="146304" tIns="91440" rIns="146304" bIns="91440" anchor="t" anchorCtr="0"/>
          <a:lstStyle>
            <a:lvl1pPr>
              <a:defRPr sz="5294" spc="-98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301" y="3878574"/>
            <a:ext cx="7171337" cy="1792326"/>
          </a:xfrm>
          <a:noFill/>
        </p:spPr>
        <p:txBody>
          <a:bodyPr lIns="146304" tIns="109728" rIns="146304" bIns="109728">
            <a:noAutofit/>
          </a:bodyPr>
          <a:lstStyle>
            <a:lvl1pPr marL="0" indent="0">
              <a:spcBef>
                <a:spcPts val="0"/>
              </a:spcBef>
              <a:buNone/>
              <a:defRPr sz="3137" spc="0" baseline="0">
                <a:gradFill>
                  <a:gsLst>
                    <a:gs pos="91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  <a:p>
            <a:pPr lvl="0"/>
            <a:r>
              <a:rPr lang="en-US" dirty="0"/>
              <a:t>Speaker Title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448213" y="470411"/>
            <a:ext cx="1613876" cy="345766"/>
          </a:xfrm>
          <a:prstGeom prst="rect">
            <a:avLst/>
          </a:prstGeom>
        </p:spPr>
      </p:pic>
      <p:sp>
        <p:nvSpPr>
          <p:cNvPr id="2" name="TextBox 1"/>
          <p:cNvSpPr txBox="1"/>
          <p:nvPr userDrawn="1"/>
        </p:nvSpPr>
        <p:spPr>
          <a:xfrm>
            <a:off x="10263456" y="291068"/>
            <a:ext cx="1659306" cy="615609"/>
          </a:xfrm>
          <a:prstGeom prst="rect">
            <a:avLst/>
          </a:prstGeom>
          <a:noFill/>
        </p:spPr>
        <p:txBody>
          <a:bodyPr wrap="none" lIns="179285" tIns="143428" rIns="179285" bIns="143428" rtlCol="0">
            <a:spAutoFit/>
          </a:bodyPr>
          <a:lstStyle/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588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353" b="0" i="0" u="none" strike="noStrike" kern="1200" cap="none" spc="0" normalizeH="0" baseline="0" noProof="0" dirty="0" err="1">
                <a:ln>
                  <a:noFill/>
                </a:ln>
                <a:gradFill>
                  <a:gsLst>
                    <a:gs pos="2917">
                      <a:srgbClr val="FFFFFF"/>
                    </a:gs>
                    <a:gs pos="30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rPr>
              <a:t>AzureCon</a:t>
            </a:r>
            <a:endParaRPr kumimoji="0" lang="en-US" sz="2353" b="0" i="0" u="none" strike="noStrike" kern="1200" cap="none" spc="0" normalizeH="0" baseline="0" noProof="0" dirty="0">
              <a:ln>
                <a:noFill/>
              </a:ln>
              <a:gradFill>
                <a:gsLst>
                  <a:gs pos="2917">
                    <a:srgbClr val="FFFFFF"/>
                  </a:gs>
                  <a:gs pos="30000">
                    <a:srgbClr val="FFFFFF"/>
                  </a:gs>
                </a:gsLst>
                <a:lin ang="5400000" scaled="0"/>
              </a:gra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2631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 userDrawn="1"/>
        </p:nvGrpSpPr>
        <p:grpSpPr>
          <a:xfrm>
            <a:off x="-233159" y="0"/>
            <a:ext cx="12658319" cy="6842189"/>
            <a:chOff x="-237835" y="0"/>
            <a:chExt cx="12912145" cy="6978399"/>
          </a:xfrm>
        </p:grpSpPr>
        <p:sp>
          <p:nvSpPr>
            <p:cNvPr id="261" name="Rectangle 260"/>
            <p:cNvSpPr/>
            <p:nvPr/>
          </p:nvSpPr>
          <p:spPr bwMode="auto">
            <a:xfrm>
              <a:off x="0" y="0"/>
              <a:ext cx="12436475" cy="5949950"/>
            </a:xfrm>
            <a:prstGeom prst="rect">
              <a:avLst/>
            </a:prstGeom>
            <a:solidFill>
              <a:srgbClr val="002846"/>
            </a:solidFill>
            <a:ln w="1079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lIns="0" tIns="46637" rIns="0" bIns="46637" anchor="ctr"/>
            <a:lstStyle/>
            <a:p>
              <a:pPr marL="0" marR="0" lvl="0" indent="0" algn="ctr" defTabSz="91403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61" b="0" i="0" u="none" strike="noStrike" kern="0" cap="none" spc="0" normalizeH="0" baseline="0" noProof="0" dirty="0">
                <a:ln>
                  <a:noFill/>
                </a:ln>
                <a:gradFill>
                  <a:gsLst>
                    <a:gs pos="16814">
                      <a:srgbClr val="FFFFFF"/>
                    </a:gs>
                    <a:gs pos="46000">
                      <a:srgbClr val="FFFFFF"/>
                    </a:gs>
                  </a:gsLst>
                  <a:lin ang="5400000" scaled="0"/>
                </a:gra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262" name="Freeform 261"/>
            <p:cNvSpPr/>
            <p:nvPr/>
          </p:nvSpPr>
          <p:spPr bwMode="auto">
            <a:xfrm>
              <a:off x="11399838" y="2357438"/>
              <a:ext cx="68262" cy="38100"/>
            </a:xfrm>
            <a:custGeom>
              <a:avLst/>
              <a:gdLst>
                <a:gd name="connsiteX0" fmla="*/ 0 w 69056"/>
                <a:gd name="connsiteY0" fmla="*/ 16668 h 38723"/>
                <a:gd name="connsiteX1" fmla="*/ 26194 w 69056"/>
                <a:gd name="connsiteY1" fmla="*/ 7143 h 38723"/>
                <a:gd name="connsiteX2" fmla="*/ 28575 w 69056"/>
                <a:gd name="connsiteY2" fmla="*/ 0 h 38723"/>
                <a:gd name="connsiteX3" fmla="*/ 30956 w 69056"/>
                <a:gd name="connsiteY3" fmla="*/ 7143 h 38723"/>
                <a:gd name="connsiteX4" fmla="*/ 33337 w 69056"/>
                <a:gd name="connsiteY4" fmla="*/ 38100 h 38723"/>
                <a:gd name="connsiteX5" fmla="*/ 35719 w 69056"/>
                <a:gd name="connsiteY5" fmla="*/ 28575 h 38723"/>
                <a:gd name="connsiteX6" fmla="*/ 42862 w 69056"/>
                <a:gd name="connsiteY6" fmla="*/ 23812 h 38723"/>
                <a:gd name="connsiteX7" fmla="*/ 69056 w 69056"/>
                <a:gd name="connsiteY7" fmla="*/ 19050 h 38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056" h="38723">
                  <a:moveTo>
                    <a:pt x="0" y="16668"/>
                  </a:moveTo>
                  <a:cubicBezTo>
                    <a:pt x="14329" y="14877"/>
                    <a:pt x="18768" y="18282"/>
                    <a:pt x="26194" y="7143"/>
                  </a:cubicBezTo>
                  <a:cubicBezTo>
                    <a:pt x="27586" y="5055"/>
                    <a:pt x="27781" y="2381"/>
                    <a:pt x="28575" y="0"/>
                  </a:cubicBezTo>
                  <a:cubicBezTo>
                    <a:pt x="29369" y="2381"/>
                    <a:pt x="30645" y="4653"/>
                    <a:pt x="30956" y="7143"/>
                  </a:cubicBezTo>
                  <a:cubicBezTo>
                    <a:pt x="32240" y="17413"/>
                    <a:pt x="31092" y="27997"/>
                    <a:pt x="33337" y="38100"/>
                  </a:cubicBezTo>
                  <a:cubicBezTo>
                    <a:pt x="34047" y="41295"/>
                    <a:pt x="33904" y="31298"/>
                    <a:pt x="35719" y="28575"/>
                  </a:cubicBezTo>
                  <a:cubicBezTo>
                    <a:pt x="37306" y="26194"/>
                    <a:pt x="40247" y="24974"/>
                    <a:pt x="42862" y="23812"/>
                  </a:cubicBezTo>
                  <a:cubicBezTo>
                    <a:pt x="56400" y="17795"/>
                    <a:pt x="55699" y="19050"/>
                    <a:pt x="69056" y="19050"/>
                  </a:cubicBezTo>
                </a:path>
              </a:pathLst>
            </a:custGeom>
            <a:noFill/>
            <a:ln w="9525" cap="flat" cmpd="sng" algn="ctr">
              <a:noFill/>
              <a:prstDash val="solid"/>
              <a:headEnd type="none" w="med" len="med"/>
              <a:tailEnd type="none" w="med" len="med"/>
            </a:ln>
            <a:effectLst/>
          </p:spPr>
          <p:txBody>
            <a:bodyPr anchor="ctr"/>
            <a:lstStyle/>
            <a:p>
              <a:pPr marL="0" marR="0" lvl="0" indent="0" algn="ctr" defTabSz="91405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endParaRPr>
            </a:p>
          </p:txBody>
        </p:sp>
        <p:sp>
          <p:nvSpPr>
            <p:cNvPr id="458" name="Rectangle 457"/>
            <p:cNvSpPr/>
            <p:nvPr/>
          </p:nvSpPr>
          <p:spPr bwMode="auto">
            <a:xfrm>
              <a:off x="112714" y="4411652"/>
              <a:ext cx="12203111" cy="1391390"/>
            </a:xfrm>
            <a:prstGeom prst="rect">
              <a:avLst/>
            </a:prstGeom>
            <a:solidFill>
              <a:srgbClr val="0072C6">
                <a:lumMod val="75000"/>
              </a:srgbClr>
            </a:solidFill>
            <a:ln w="635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lIns="179285" tIns="91440" rIns="179285" bIns="143428"/>
            <a:lstStyle/>
            <a:p>
              <a:pPr marL="0" marR="0" lvl="0" indent="0" algn="ctr" defTabSz="895923" rtl="0" eaLnBrk="1" fontAlgn="base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68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92500">
                        <a:srgbClr val="FFC000"/>
                      </a:gs>
                      <a:gs pos="33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Segoe UI" pitchFamily="34" charset="0"/>
                  <a:cs typeface="Segoe UI Semibold" panose="020B0702040204020203" pitchFamily="34" charset="0"/>
                </a:rPr>
                <a:t>Infrastructure Services</a:t>
              </a:r>
            </a:p>
          </p:txBody>
        </p:sp>
        <p:grpSp>
          <p:nvGrpSpPr>
            <p:cNvPr id="459" name="Group 458"/>
            <p:cNvGrpSpPr/>
            <p:nvPr/>
          </p:nvGrpSpPr>
          <p:grpSpPr>
            <a:xfrm>
              <a:off x="2945483" y="4783867"/>
              <a:ext cx="2834641" cy="790575"/>
              <a:chOff x="3078280" y="4930775"/>
              <a:chExt cx="2834641" cy="790575"/>
            </a:xfrm>
          </p:grpSpPr>
          <p:sp>
            <p:nvSpPr>
              <p:cNvPr id="507" name="Rectangle 506"/>
              <p:cNvSpPr/>
              <p:nvPr/>
            </p:nvSpPr>
            <p:spPr bwMode="auto">
              <a:xfrm>
                <a:off x="3078280" y="4930775"/>
                <a:ext cx="2834640" cy="790575"/>
              </a:xfrm>
              <a:prstGeom prst="rect">
                <a:avLst/>
              </a:prstGeom>
              <a:solidFill>
                <a:srgbClr val="0072C6"/>
              </a:solidFill>
              <a:ln w="635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bIns="143428"/>
              <a:lstStyle/>
              <a:p>
                <a:pPr marL="0" marR="0" lvl="0" indent="0" algn="ctr" defTabSz="895923" rtl="0" eaLnBrk="1" fontAlgn="base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76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76250">
                          <a:srgbClr val="FFFFFF"/>
                        </a:gs>
                        <a:gs pos="31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 Semibold" panose="020B0702040204020203" pitchFamily="34" charset="0"/>
                    <a:ea typeface="Segoe UI" pitchFamily="34" charset="0"/>
                    <a:cs typeface="Segoe UI Semibold" panose="020B0702040204020203" pitchFamily="34" charset="0"/>
                  </a:rPr>
                  <a:t>Storage</a:t>
                </a:r>
              </a:p>
            </p:txBody>
          </p:sp>
          <p:grpSp>
            <p:nvGrpSpPr>
              <p:cNvPr id="508" name="Group 507"/>
              <p:cNvGrpSpPr/>
              <p:nvPr/>
            </p:nvGrpSpPr>
            <p:grpSpPr>
              <a:xfrm>
                <a:off x="3141325" y="5190883"/>
                <a:ext cx="920051" cy="363782"/>
                <a:chOff x="3141325" y="5190883"/>
                <a:chExt cx="920051" cy="363782"/>
              </a:xfrm>
            </p:grpSpPr>
            <p:sp>
              <p:nvSpPr>
                <p:cNvPr id="515" name="Rectangle 514"/>
                <p:cNvSpPr/>
                <p:nvPr/>
              </p:nvSpPr>
              <p:spPr bwMode="auto">
                <a:xfrm>
                  <a:off x="3399149" y="5190883"/>
                  <a:ext cx="662227" cy="363782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BLOB </a:t>
                  </a:r>
                  <a:b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</a:b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Storage</a:t>
                  </a:r>
                </a:p>
              </p:txBody>
            </p:sp>
            <p:pic>
              <p:nvPicPr>
                <p:cNvPr id="516" name="Picture 231" descr="Storage blob.png"/>
                <p:cNvPicPr>
                  <a:picLocks noChangeAspect="1"/>
                </p:cNvPicPr>
                <p:nvPr/>
              </p:nvPicPr>
              <p:blipFill>
                <a:blip r:embed="rId2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141325" y="5253461"/>
                  <a:ext cx="247650" cy="2460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509" name="Group 508"/>
              <p:cNvGrpSpPr/>
              <p:nvPr/>
            </p:nvGrpSpPr>
            <p:grpSpPr>
              <a:xfrm>
                <a:off x="4130780" y="5194673"/>
                <a:ext cx="817562" cy="363782"/>
                <a:chOff x="4079535" y="5194673"/>
                <a:chExt cx="817562" cy="363782"/>
              </a:xfrm>
            </p:grpSpPr>
            <p:sp>
              <p:nvSpPr>
                <p:cNvPr id="513" name="Rectangle 512"/>
                <p:cNvSpPr/>
                <p:nvPr/>
              </p:nvSpPr>
              <p:spPr bwMode="auto">
                <a:xfrm>
                  <a:off x="4351381" y="5194673"/>
                  <a:ext cx="545716" cy="363782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Azure </a:t>
                  </a:r>
                  <a:b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</a:b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Files</a:t>
                  </a:r>
                </a:p>
              </p:txBody>
            </p:sp>
            <p:pic>
              <p:nvPicPr>
                <p:cNvPr id="514" name="Picture 232" descr="Storage blob.png"/>
                <p:cNvPicPr>
                  <a:picLocks noChangeAspect="1"/>
                </p:cNvPicPr>
                <p:nvPr/>
              </p:nvPicPr>
              <p:blipFill>
                <a:blip r:embed="rId2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79535" y="5253461"/>
                  <a:ext cx="247650" cy="2460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510" name="Group 509"/>
              <p:cNvGrpSpPr/>
              <p:nvPr/>
            </p:nvGrpSpPr>
            <p:grpSpPr>
              <a:xfrm>
                <a:off x="5017746" y="5193643"/>
                <a:ext cx="895175" cy="363782"/>
                <a:chOff x="5017746" y="5193643"/>
                <a:chExt cx="895175" cy="363782"/>
              </a:xfrm>
            </p:grpSpPr>
            <p:sp>
              <p:nvSpPr>
                <p:cNvPr id="511" name="Rectangle 510"/>
                <p:cNvSpPr/>
                <p:nvPr/>
              </p:nvSpPr>
              <p:spPr bwMode="auto">
                <a:xfrm>
                  <a:off x="5292049" y="5193643"/>
                  <a:ext cx="620872" cy="363782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Premium Storage</a:t>
                  </a:r>
                </a:p>
              </p:txBody>
            </p:sp>
            <p:pic>
              <p:nvPicPr>
                <p:cNvPr id="512" name="Picture 233" descr="Storage blob.png"/>
                <p:cNvPicPr>
                  <a:picLocks noChangeAspect="1"/>
                </p:cNvPicPr>
                <p:nvPr/>
              </p:nvPicPr>
              <p:blipFill>
                <a:blip r:embed="rId2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017746" y="5253461"/>
                  <a:ext cx="247650" cy="2460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grpSp>
          <p:nvGrpSpPr>
            <p:cNvPr id="460" name="Group 459"/>
            <p:cNvGrpSpPr/>
            <p:nvPr/>
          </p:nvGrpSpPr>
          <p:grpSpPr>
            <a:xfrm>
              <a:off x="249566" y="4783867"/>
              <a:ext cx="2573556" cy="788988"/>
              <a:chOff x="249566" y="4930775"/>
              <a:chExt cx="2573556" cy="788988"/>
            </a:xfrm>
          </p:grpSpPr>
          <p:sp>
            <p:nvSpPr>
              <p:cNvPr id="484" name="Rectangle 483"/>
              <p:cNvSpPr/>
              <p:nvPr/>
            </p:nvSpPr>
            <p:spPr bwMode="auto">
              <a:xfrm>
                <a:off x="249566" y="4930775"/>
                <a:ext cx="2573556" cy="788988"/>
              </a:xfrm>
              <a:prstGeom prst="rect">
                <a:avLst/>
              </a:prstGeom>
              <a:solidFill>
                <a:srgbClr val="0072C6"/>
              </a:solidFill>
              <a:ln w="635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bIns="143428"/>
              <a:lstStyle/>
              <a:p>
                <a:pPr marL="0" marR="0" lvl="0" indent="0" algn="ctr" defTabSz="895923" rtl="0" eaLnBrk="1" fontAlgn="base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76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76250">
                          <a:srgbClr val="FFFFFF"/>
                        </a:gs>
                        <a:gs pos="31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 Semibold" panose="020B0702040204020203" pitchFamily="34" charset="0"/>
                    <a:ea typeface="Segoe UI" pitchFamily="34" charset="0"/>
                    <a:cs typeface="Segoe UI Semibold" panose="020B0702040204020203" pitchFamily="34" charset="0"/>
                  </a:rPr>
                  <a:t>Compute</a:t>
                </a:r>
              </a:p>
            </p:txBody>
          </p:sp>
          <p:grpSp>
            <p:nvGrpSpPr>
              <p:cNvPr id="486" name="Group 485"/>
              <p:cNvGrpSpPr/>
              <p:nvPr/>
            </p:nvGrpSpPr>
            <p:grpSpPr>
              <a:xfrm>
                <a:off x="485673" y="5263570"/>
                <a:ext cx="952409" cy="261937"/>
                <a:chOff x="607413" y="5263570"/>
                <a:chExt cx="952409" cy="261937"/>
              </a:xfrm>
            </p:grpSpPr>
            <p:sp>
              <p:nvSpPr>
                <p:cNvPr id="503" name="Rectangle 502"/>
                <p:cNvSpPr/>
                <p:nvPr/>
              </p:nvSpPr>
              <p:spPr bwMode="auto">
                <a:xfrm>
                  <a:off x="892212" y="5263570"/>
                  <a:ext cx="667610" cy="218104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Virtual</a:t>
                  </a:r>
                  <a:b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</a:b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Machine</a:t>
                  </a:r>
                </a:p>
              </p:txBody>
            </p:sp>
            <p:pic>
              <p:nvPicPr>
                <p:cNvPr id="504" name="Picture 395"/>
                <p:cNvPicPr>
                  <a:picLocks noChangeAspect="1"/>
                </p:cNvPicPr>
                <p:nvPr/>
              </p:nvPicPr>
              <p:blipFill>
                <a:blip r:embed="rId3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07413" y="5263570"/>
                  <a:ext cx="261938" cy="2619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487" name="Group 486"/>
              <p:cNvGrpSpPr/>
              <p:nvPr/>
            </p:nvGrpSpPr>
            <p:grpSpPr>
              <a:xfrm>
                <a:off x="1737729" y="5259936"/>
                <a:ext cx="934978" cy="239587"/>
                <a:chOff x="1737729" y="5267270"/>
                <a:chExt cx="934978" cy="239587"/>
              </a:xfrm>
            </p:grpSpPr>
            <p:sp>
              <p:nvSpPr>
                <p:cNvPr id="488" name="Rectangle 487"/>
                <p:cNvSpPr/>
                <p:nvPr/>
              </p:nvSpPr>
              <p:spPr bwMode="auto">
                <a:xfrm>
                  <a:off x="1970460" y="5267270"/>
                  <a:ext cx="702247" cy="239587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Containers</a:t>
                  </a:r>
                </a:p>
              </p:txBody>
            </p:sp>
            <p:grpSp>
              <p:nvGrpSpPr>
                <p:cNvPr id="489" name="Group 411"/>
                <p:cNvGrpSpPr>
                  <a:grpSpLocks/>
                </p:cNvGrpSpPr>
                <p:nvPr/>
              </p:nvGrpSpPr>
              <p:grpSpPr bwMode="auto">
                <a:xfrm>
                  <a:off x="1737729" y="5302132"/>
                  <a:ext cx="220664" cy="169862"/>
                  <a:chOff x="1116824" y="5288934"/>
                  <a:chExt cx="294653" cy="226942"/>
                </a:xfrm>
              </p:grpSpPr>
              <p:grpSp>
                <p:nvGrpSpPr>
                  <p:cNvPr id="490" name="Group 489"/>
                  <p:cNvGrpSpPr/>
                  <p:nvPr/>
                </p:nvGrpSpPr>
                <p:grpSpPr>
                  <a:xfrm>
                    <a:off x="1143956" y="5308454"/>
                    <a:ext cx="97033" cy="104041"/>
                    <a:chOff x="429567" y="3925067"/>
                    <a:chExt cx="291844" cy="312924"/>
                  </a:xfrm>
                  <a:solidFill>
                    <a:srgbClr val="FFFFFF"/>
                  </a:solidFill>
                </p:grpSpPr>
                <p:sp>
                  <p:nvSpPr>
                    <p:cNvPr id="500" name="Diamond 499"/>
                    <p:cNvSpPr/>
                    <p:nvPr/>
                  </p:nvSpPr>
                  <p:spPr bwMode="auto">
                    <a:xfrm rot="19690132">
                      <a:off x="429567" y="3991206"/>
                      <a:ext cx="148049" cy="245584"/>
                    </a:xfrm>
                    <a:prstGeom prst="diamond">
                      <a:avLst/>
                    </a:prstGeom>
                    <a:grpFill/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  <a:scene3d>
                      <a:camera prst="orthographicFront">
                        <a:rot lat="899860" lon="21583921" rev="21540000"/>
                      </a:camera>
                      <a:lightRig rig="threePt" dir="t"/>
                    </a:scene3d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  <p:sp>
                  <p:nvSpPr>
                    <p:cNvPr id="501" name="Diamond 500"/>
                    <p:cNvSpPr/>
                    <p:nvPr/>
                  </p:nvSpPr>
                  <p:spPr bwMode="auto">
                    <a:xfrm rot="1935408">
                      <a:off x="567471" y="3991342"/>
                      <a:ext cx="153940" cy="246649"/>
                    </a:xfrm>
                    <a:prstGeom prst="diamond">
                      <a:avLst/>
                    </a:prstGeom>
                    <a:grpFill/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  <p:sp>
                  <p:nvSpPr>
                    <p:cNvPr id="502" name="Diamond 501"/>
                    <p:cNvSpPr/>
                    <p:nvPr/>
                  </p:nvSpPr>
                  <p:spPr bwMode="auto">
                    <a:xfrm rot="5400000">
                      <a:off x="498047" y="3879246"/>
                      <a:ext cx="153941" cy="245584"/>
                    </a:xfrm>
                    <a:prstGeom prst="diamond">
                      <a:avLst/>
                    </a:prstGeom>
                    <a:grpFill/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  <a:scene3d>
                      <a:camera prst="orthographicFront">
                        <a:rot lat="21599979" lon="2400000" rev="0"/>
                      </a:camera>
                      <a:lightRig rig="threePt" dir="t"/>
                    </a:scene3d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</p:grpSp>
              <p:sp>
                <p:nvSpPr>
                  <p:cNvPr id="491" name="Rounded Rectangle 490"/>
                  <p:cNvSpPr/>
                  <p:nvPr/>
                </p:nvSpPr>
                <p:spPr bwMode="auto">
                  <a:xfrm>
                    <a:off x="1116824" y="5288934"/>
                    <a:ext cx="294653" cy="226942"/>
                  </a:xfrm>
                  <a:prstGeom prst="roundRect">
                    <a:avLst>
                      <a:gd name="adj" fmla="val 9184"/>
                    </a:avLst>
                  </a:prstGeom>
                  <a:noFill/>
                  <a:ln w="19050" cap="flat" cmpd="sng" algn="ctr">
                    <a:solidFill>
                      <a:srgbClr val="FFFFFF"/>
                    </a:solidFill>
                    <a:prstDash val="solid"/>
                    <a:headEnd type="none" w="med" len="med"/>
                    <a:tailEnd type="none" w="med" len="med"/>
                  </a:ln>
                  <a:effectLst/>
                </p:spPr>
                <p:txBody>
                  <a:bodyPr lIns="182880" tIns="146304" rIns="182880" bIns="146304"/>
                  <a:lstStyle/>
                  <a:p>
                    <a:pPr marL="0" marR="0" lvl="0" indent="0" algn="ctr" defTabSz="914102" rtl="0" eaLnBrk="1" fontAlgn="base" latinLnBrk="0" hangingPunct="1">
                      <a:lnSpc>
                        <a:spcPct val="9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en-US" sz="1961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Segoe UI Light"/>
                      <a:ea typeface="Segoe UI" pitchFamily="34" charset="0"/>
                      <a:cs typeface="Segoe UI" pitchFamily="34" charset="0"/>
                    </a:endParaRPr>
                  </a:p>
                </p:txBody>
              </p:sp>
              <p:grpSp>
                <p:nvGrpSpPr>
                  <p:cNvPr id="492" name="Group 491"/>
                  <p:cNvGrpSpPr/>
                  <p:nvPr/>
                </p:nvGrpSpPr>
                <p:grpSpPr>
                  <a:xfrm>
                    <a:off x="1288799" y="5308986"/>
                    <a:ext cx="97033" cy="104040"/>
                    <a:chOff x="429561" y="3925070"/>
                    <a:chExt cx="291847" cy="312921"/>
                  </a:xfrm>
                  <a:solidFill>
                    <a:srgbClr val="FFFFFF"/>
                  </a:solidFill>
                </p:grpSpPr>
                <p:sp>
                  <p:nvSpPr>
                    <p:cNvPr id="497" name="Diamond 496"/>
                    <p:cNvSpPr/>
                    <p:nvPr/>
                  </p:nvSpPr>
                  <p:spPr bwMode="auto">
                    <a:xfrm rot="19690132">
                      <a:off x="429561" y="3991205"/>
                      <a:ext cx="148050" cy="245585"/>
                    </a:xfrm>
                    <a:prstGeom prst="diamond">
                      <a:avLst/>
                    </a:prstGeom>
                    <a:grpFill/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  <a:scene3d>
                      <a:camera prst="orthographicFront">
                        <a:rot lat="899860" lon="21583921" rev="21540000"/>
                      </a:camera>
                      <a:lightRig rig="threePt" dir="t"/>
                    </a:scene3d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  <p:sp>
                  <p:nvSpPr>
                    <p:cNvPr id="498" name="Diamond 497"/>
                    <p:cNvSpPr/>
                    <p:nvPr/>
                  </p:nvSpPr>
                  <p:spPr bwMode="auto">
                    <a:xfrm rot="1935408">
                      <a:off x="567466" y="3991341"/>
                      <a:ext cx="153942" cy="246650"/>
                    </a:xfrm>
                    <a:prstGeom prst="diamond">
                      <a:avLst/>
                    </a:prstGeom>
                    <a:grpFill/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  <p:sp>
                  <p:nvSpPr>
                    <p:cNvPr id="499" name="Diamond 498"/>
                    <p:cNvSpPr/>
                    <p:nvPr/>
                  </p:nvSpPr>
                  <p:spPr bwMode="auto">
                    <a:xfrm rot="5400000">
                      <a:off x="498041" y="3879250"/>
                      <a:ext cx="153941" cy="245582"/>
                    </a:xfrm>
                    <a:prstGeom prst="diamond">
                      <a:avLst/>
                    </a:prstGeom>
                    <a:grpFill/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  <a:scene3d>
                      <a:camera prst="orthographicFront">
                        <a:rot lat="21599979" lon="2400000" rev="0"/>
                      </a:camera>
                      <a:lightRig rig="threePt" dir="t"/>
                    </a:scene3d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</p:grpSp>
              <p:grpSp>
                <p:nvGrpSpPr>
                  <p:cNvPr id="493" name="Group 492"/>
                  <p:cNvGrpSpPr/>
                  <p:nvPr/>
                </p:nvGrpSpPr>
                <p:grpSpPr>
                  <a:xfrm>
                    <a:off x="1220330" y="5390443"/>
                    <a:ext cx="97032" cy="104039"/>
                    <a:chOff x="429564" y="3925074"/>
                    <a:chExt cx="291843" cy="312917"/>
                  </a:xfrm>
                  <a:solidFill>
                    <a:srgbClr val="FFFFFF"/>
                  </a:solidFill>
                </p:grpSpPr>
                <p:sp>
                  <p:nvSpPr>
                    <p:cNvPr id="494" name="Diamond 493"/>
                    <p:cNvSpPr/>
                    <p:nvPr/>
                  </p:nvSpPr>
                  <p:spPr bwMode="auto">
                    <a:xfrm rot="19690132">
                      <a:off x="429564" y="3991204"/>
                      <a:ext cx="148050" cy="245585"/>
                    </a:xfrm>
                    <a:prstGeom prst="diamond">
                      <a:avLst/>
                    </a:prstGeom>
                    <a:grpFill/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  <a:scene3d>
                      <a:camera prst="orthographicFront">
                        <a:rot lat="899860" lon="21583921" rev="21540000"/>
                      </a:camera>
                      <a:lightRig rig="threePt" dir="t"/>
                    </a:scene3d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  <p:sp>
                  <p:nvSpPr>
                    <p:cNvPr id="495" name="Diamond 494"/>
                    <p:cNvSpPr/>
                    <p:nvPr/>
                  </p:nvSpPr>
                  <p:spPr bwMode="auto">
                    <a:xfrm rot="1935408">
                      <a:off x="567465" y="3991345"/>
                      <a:ext cx="153942" cy="246646"/>
                    </a:xfrm>
                    <a:prstGeom prst="diamond">
                      <a:avLst/>
                    </a:prstGeom>
                    <a:grpFill/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  <p:sp>
                  <p:nvSpPr>
                    <p:cNvPr id="496" name="Diamond 495"/>
                    <p:cNvSpPr/>
                    <p:nvPr/>
                  </p:nvSpPr>
                  <p:spPr bwMode="auto">
                    <a:xfrm rot="5400000">
                      <a:off x="502612" y="3879253"/>
                      <a:ext cx="153940" cy="245581"/>
                    </a:xfrm>
                    <a:prstGeom prst="diamond">
                      <a:avLst/>
                    </a:prstGeom>
                    <a:grpFill/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  <a:scene3d>
                      <a:camera prst="orthographicFront">
                        <a:rot lat="21599979" lon="2400000" rev="0"/>
                      </a:camera>
                      <a:lightRig rig="threePt" dir="t"/>
                    </a:scene3d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</p:grpSp>
            </p:grpSp>
          </p:grpSp>
        </p:grpSp>
        <p:grpSp>
          <p:nvGrpSpPr>
            <p:cNvPr id="461" name="Group 460"/>
            <p:cNvGrpSpPr/>
            <p:nvPr/>
          </p:nvGrpSpPr>
          <p:grpSpPr>
            <a:xfrm>
              <a:off x="5900614" y="4783867"/>
              <a:ext cx="6292850" cy="790575"/>
              <a:chOff x="6022975" y="4930775"/>
              <a:chExt cx="6292850" cy="790575"/>
            </a:xfrm>
          </p:grpSpPr>
          <p:sp>
            <p:nvSpPr>
              <p:cNvPr id="462" name="Rectangle 461"/>
              <p:cNvSpPr/>
              <p:nvPr/>
            </p:nvSpPr>
            <p:spPr bwMode="auto">
              <a:xfrm>
                <a:off x="6022975" y="4930775"/>
                <a:ext cx="6292850" cy="790575"/>
              </a:xfrm>
              <a:prstGeom prst="rect">
                <a:avLst/>
              </a:prstGeom>
              <a:solidFill>
                <a:srgbClr val="0072C6"/>
              </a:solidFill>
              <a:ln w="6350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bIns="143428"/>
              <a:lstStyle/>
              <a:p>
                <a:pPr marL="0" marR="0" lvl="0" indent="0" algn="ctr" defTabSz="895923" rtl="0" eaLnBrk="1" fontAlgn="base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176" b="0" i="0" u="none" strike="noStrike" kern="0" cap="none" spc="0" normalizeH="0" baseline="0" noProof="0" dirty="0">
                    <a:ln>
                      <a:noFill/>
                    </a:ln>
                    <a:gradFill>
                      <a:gsLst>
                        <a:gs pos="76250">
                          <a:srgbClr val="FFFFFF"/>
                        </a:gs>
                        <a:gs pos="31000">
                          <a:srgbClr val="FFFFFF"/>
                        </a:gs>
                      </a:gsLst>
                      <a:lin ang="5400000" scaled="0"/>
                    </a:gradFill>
                    <a:effectLst/>
                    <a:uLnTx/>
                    <a:uFillTx/>
                    <a:latin typeface="Segoe UI Semibold" panose="020B0702040204020203" pitchFamily="34" charset="0"/>
                    <a:ea typeface="Segoe UI" pitchFamily="34" charset="0"/>
                    <a:cs typeface="Segoe UI Semibold" panose="020B0702040204020203" pitchFamily="34" charset="0"/>
                  </a:rPr>
                  <a:t>Networking</a:t>
                </a:r>
              </a:p>
            </p:txBody>
          </p:sp>
          <p:grpSp>
            <p:nvGrpSpPr>
              <p:cNvPr id="463" name="Group 462"/>
              <p:cNvGrpSpPr/>
              <p:nvPr/>
            </p:nvGrpSpPr>
            <p:grpSpPr>
              <a:xfrm>
                <a:off x="6120092" y="5210907"/>
                <a:ext cx="947766" cy="346518"/>
                <a:chOff x="6120092" y="5210907"/>
                <a:chExt cx="947766" cy="346518"/>
              </a:xfrm>
            </p:grpSpPr>
            <p:sp>
              <p:nvSpPr>
                <p:cNvPr id="482" name="Rectangle 481"/>
                <p:cNvSpPr/>
                <p:nvPr/>
              </p:nvSpPr>
              <p:spPr bwMode="auto">
                <a:xfrm>
                  <a:off x="6388100" y="5210907"/>
                  <a:ext cx="679758" cy="346518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Virtual Network</a:t>
                  </a:r>
                </a:p>
              </p:txBody>
            </p:sp>
            <p:pic>
              <p:nvPicPr>
                <p:cNvPr id="483" name="Picture 226"/>
                <p:cNvPicPr>
                  <a:picLocks noChangeAspect="1"/>
                </p:cNvPicPr>
                <p:nvPr/>
              </p:nvPicPr>
              <p:blipFill>
                <a:blip r:embed="rId4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120092" y="5242269"/>
                  <a:ext cx="268287" cy="268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464" name="Group 463"/>
              <p:cNvGrpSpPr/>
              <p:nvPr/>
            </p:nvGrpSpPr>
            <p:grpSpPr>
              <a:xfrm>
                <a:off x="8599909" y="5210661"/>
                <a:ext cx="854686" cy="346764"/>
                <a:chOff x="8608651" y="5210661"/>
                <a:chExt cx="854686" cy="346764"/>
              </a:xfrm>
            </p:grpSpPr>
            <p:sp>
              <p:nvSpPr>
                <p:cNvPr id="480" name="Rectangle 479"/>
                <p:cNvSpPr/>
                <p:nvPr/>
              </p:nvSpPr>
              <p:spPr bwMode="auto">
                <a:xfrm>
                  <a:off x="8913208" y="5210661"/>
                  <a:ext cx="550129" cy="346764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Express</a:t>
                  </a:r>
                </a:p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Route</a:t>
                  </a:r>
                </a:p>
              </p:txBody>
            </p:sp>
            <p:pic>
              <p:nvPicPr>
                <p:cNvPr id="481" name="Picture 227"/>
                <p:cNvPicPr>
                  <a:picLocks noChangeAspect="1"/>
                </p:cNvPicPr>
                <p:nvPr/>
              </p:nvPicPr>
              <p:blipFill>
                <a:blip r:embed="rId5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608651" y="5234771"/>
                  <a:ext cx="285077" cy="28328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465" name="Group 464"/>
              <p:cNvGrpSpPr/>
              <p:nvPr/>
            </p:nvGrpSpPr>
            <p:grpSpPr>
              <a:xfrm>
                <a:off x="9499896" y="5210661"/>
                <a:ext cx="856833" cy="346764"/>
                <a:chOff x="9542661" y="5210661"/>
                <a:chExt cx="856833" cy="346764"/>
              </a:xfrm>
            </p:grpSpPr>
            <p:sp>
              <p:nvSpPr>
                <p:cNvPr id="478" name="Rectangle 477"/>
                <p:cNvSpPr/>
                <p:nvPr/>
              </p:nvSpPr>
              <p:spPr bwMode="auto">
                <a:xfrm>
                  <a:off x="9773921" y="5210661"/>
                  <a:ext cx="625573" cy="346764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Traffic Manager</a:t>
                  </a:r>
                </a:p>
              </p:txBody>
            </p:sp>
            <p:pic>
              <p:nvPicPr>
                <p:cNvPr id="479" name="Picture 88"/>
                <p:cNvPicPr>
                  <a:picLocks noChangeAspect="1"/>
                </p:cNvPicPr>
                <p:nvPr/>
              </p:nvPicPr>
              <p:blipFill>
                <a:blip r:embed="rId6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542661" y="5271638"/>
                  <a:ext cx="211137" cy="20955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466" name="Group 465"/>
              <p:cNvGrpSpPr/>
              <p:nvPr/>
            </p:nvGrpSpPr>
            <p:grpSpPr>
              <a:xfrm>
                <a:off x="11270141" y="5210661"/>
                <a:ext cx="985359" cy="346764"/>
                <a:chOff x="11270141" y="5210661"/>
                <a:chExt cx="985359" cy="346764"/>
              </a:xfrm>
            </p:grpSpPr>
            <p:sp>
              <p:nvSpPr>
                <p:cNvPr id="476" name="Rectangle 475"/>
                <p:cNvSpPr/>
                <p:nvPr/>
              </p:nvSpPr>
              <p:spPr bwMode="auto">
                <a:xfrm>
                  <a:off x="11524599" y="5210661"/>
                  <a:ext cx="730901" cy="346764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Application Gateway</a:t>
                  </a:r>
                </a:p>
              </p:txBody>
            </p:sp>
            <p:sp>
              <p:nvSpPr>
                <p:cNvPr id="477" name="Freeform 476"/>
                <p:cNvSpPr/>
                <p:nvPr/>
              </p:nvSpPr>
              <p:spPr bwMode="auto">
                <a:xfrm rot="2700000">
                  <a:off x="11270140" y="5281957"/>
                  <a:ext cx="188913" cy="188912"/>
                </a:xfrm>
                <a:custGeom>
                  <a:avLst/>
                  <a:gdLst>
                    <a:gd name="connsiteX0" fmla="*/ 314803 w 613867"/>
                    <a:gd name="connsiteY0" fmla="*/ 374281 h 613867"/>
                    <a:gd name="connsiteX1" fmla="*/ 390557 w 613867"/>
                    <a:gd name="connsiteY1" fmla="*/ 450035 h 613867"/>
                    <a:gd name="connsiteX2" fmla="*/ 330696 w 613867"/>
                    <a:gd name="connsiteY2" fmla="*/ 509896 h 613867"/>
                    <a:gd name="connsiteX3" fmla="*/ 507842 w 613867"/>
                    <a:gd name="connsiteY3" fmla="*/ 504902 h 613867"/>
                    <a:gd name="connsiteX4" fmla="*/ 512837 w 613867"/>
                    <a:gd name="connsiteY4" fmla="*/ 327756 h 613867"/>
                    <a:gd name="connsiteX5" fmla="*/ 452975 w 613867"/>
                    <a:gd name="connsiteY5" fmla="*/ 387617 h 613867"/>
                    <a:gd name="connsiteX6" fmla="*/ 377221 w 613867"/>
                    <a:gd name="connsiteY6" fmla="*/ 311863 h 613867"/>
                    <a:gd name="connsiteX7" fmla="*/ 367619 w 613867"/>
                    <a:gd name="connsiteY7" fmla="*/ 63753 h 613867"/>
                    <a:gd name="connsiteX8" fmla="*/ 372612 w 613867"/>
                    <a:gd name="connsiteY8" fmla="*/ 240900 h 613867"/>
                    <a:gd name="connsiteX9" fmla="*/ 549761 w 613867"/>
                    <a:gd name="connsiteY9" fmla="*/ 245895 h 613867"/>
                    <a:gd name="connsiteX10" fmla="*/ 489898 w 613867"/>
                    <a:gd name="connsiteY10" fmla="*/ 186033 h 613867"/>
                    <a:gd name="connsiteX11" fmla="*/ 565652 w 613867"/>
                    <a:gd name="connsiteY11" fmla="*/ 110279 h 613867"/>
                    <a:gd name="connsiteX12" fmla="*/ 503234 w 613867"/>
                    <a:gd name="connsiteY12" fmla="*/ 47861 h 613867"/>
                    <a:gd name="connsiteX13" fmla="*/ 427480 w 613867"/>
                    <a:gd name="connsiteY13" fmla="*/ 123615 h 613867"/>
                    <a:gd name="connsiteX14" fmla="*/ 60550 w 613867"/>
                    <a:gd name="connsiteY14" fmla="*/ 370823 h 613867"/>
                    <a:gd name="connsiteX15" fmla="*/ 120411 w 613867"/>
                    <a:gd name="connsiteY15" fmla="*/ 430684 h 613867"/>
                    <a:gd name="connsiteX16" fmla="*/ 44657 w 613867"/>
                    <a:gd name="connsiteY16" fmla="*/ 506438 h 613867"/>
                    <a:gd name="connsiteX17" fmla="*/ 107075 w 613867"/>
                    <a:gd name="connsiteY17" fmla="*/ 568856 h 613867"/>
                    <a:gd name="connsiteX18" fmla="*/ 182829 w 613867"/>
                    <a:gd name="connsiteY18" fmla="*/ 493102 h 613867"/>
                    <a:gd name="connsiteX19" fmla="*/ 242691 w 613867"/>
                    <a:gd name="connsiteY19" fmla="*/ 552964 h 613867"/>
                    <a:gd name="connsiteX20" fmla="*/ 237696 w 613867"/>
                    <a:gd name="connsiteY20" fmla="*/ 375818 h 613867"/>
                    <a:gd name="connsiteX21" fmla="*/ 104519 w 613867"/>
                    <a:gd name="connsiteY21" fmla="*/ 101580 h 613867"/>
                    <a:gd name="connsiteX22" fmla="*/ 99524 w 613867"/>
                    <a:gd name="connsiteY22" fmla="*/ 278727 h 613867"/>
                    <a:gd name="connsiteX23" fmla="*/ 159386 w 613867"/>
                    <a:gd name="connsiteY23" fmla="*/ 218865 h 613867"/>
                    <a:gd name="connsiteX24" fmla="*/ 235140 w 613867"/>
                    <a:gd name="connsiteY24" fmla="*/ 294619 h 613867"/>
                    <a:gd name="connsiteX25" fmla="*/ 297558 w 613867"/>
                    <a:gd name="connsiteY25" fmla="*/ 232201 h 613867"/>
                    <a:gd name="connsiteX26" fmla="*/ 221804 w 613867"/>
                    <a:gd name="connsiteY26" fmla="*/ 156447 h 613867"/>
                    <a:gd name="connsiteX27" fmla="*/ 281665 w 613867"/>
                    <a:gd name="connsiteY27" fmla="*/ 96586 h 613867"/>
                    <a:gd name="connsiteX28" fmla="*/ 29967 w 613867"/>
                    <a:gd name="connsiteY28" fmla="*/ 29967 h 613867"/>
                    <a:gd name="connsiteX29" fmla="*/ 102313 w 613867"/>
                    <a:gd name="connsiteY29" fmla="*/ 0 h 613867"/>
                    <a:gd name="connsiteX30" fmla="*/ 511554 w 613867"/>
                    <a:gd name="connsiteY30" fmla="*/ 0 h 613867"/>
                    <a:gd name="connsiteX31" fmla="*/ 613867 w 613867"/>
                    <a:gd name="connsiteY31" fmla="*/ 102313 h 613867"/>
                    <a:gd name="connsiteX32" fmla="*/ 613867 w 613867"/>
                    <a:gd name="connsiteY32" fmla="*/ 511554 h 613867"/>
                    <a:gd name="connsiteX33" fmla="*/ 511554 w 613867"/>
                    <a:gd name="connsiteY33" fmla="*/ 613867 h 613867"/>
                    <a:gd name="connsiteX34" fmla="*/ 102313 w 613867"/>
                    <a:gd name="connsiteY34" fmla="*/ 613867 h 613867"/>
                    <a:gd name="connsiteX35" fmla="*/ 0 w 613867"/>
                    <a:gd name="connsiteY35" fmla="*/ 511554 h 613867"/>
                    <a:gd name="connsiteX36" fmla="*/ 0 w 613867"/>
                    <a:gd name="connsiteY36" fmla="*/ 102313 h 613867"/>
                    <a:gd name="connsiteX37" fmla="*/ 29967 w 613867"/>
                    <a:gd name="connsiteY37" fmla="*/ 29967 h 613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613867" h="613867">
                      <a:moveTo>
                        <a:pt x="314803" y="374281"/>
                      </a:moveTo>
                      <a:lnTo>
                        <a:pt x="390557" y="450035"/>
                      </a:lnTo>
                      <a:lnTo>
                        <a:pt x="330696" y="509896"/>
                      </a:lnTo>
                      <a:lnTo>
                        <a:pt x="507842" y="504902"/>
                      </a:lnTo>
                      <a:lnTo>
                        <a:pt x="512837" y="327756"/>
                      </a:lnTo>
                      <a:lnTo>
                        <a:pt x="452975" y="387617"/>
                      </a:lnTo>
                      <a:lnTo>
                        <a:pt x="377221" y="311863"/>
                      </a:lnTo>
                      <a:close/>
                      <a:moveTo>
                        <a:pt x="367619" y="63753"/>
                      </a:moveTo>
                      <a:lnTo>
                        <a:pt x="372612" y="240900"/>
                      </a:lnTo>
                      <a:lnTo>
                        <a:pt x="549761" y="245895"/>
                      </a:lnTo>
                      <a:lnTo>
                        <a:pt x="489898" y="186033"/>
                      </a:lnTo>
                      <a:lnTo>
                        <a:pt x="565652" y="110279"/>
                      </a:lnTo>
                      <a:lnTo>
                        <a:pt x="503234" y="47861"/>
                      </a:lnTo>
                      <a:lnTo>
                        <a:pt x="427480" y="123615"/>
                      </a:lnTo>
                      <a:close/>
                      <a:moveTo>
                        <a:pt x="60550" y="370823"/>
                      </a:moveTo>
                      <a:lnTo>
                        <a:pt x="120411" y="430684"/>
                      </a:lnTo>
                      <a:lnTo>
                        <a:pt x="44657" y="506438"/>
                      </a:lnTo>
                      <a:lnTo>
                        <a:pt x="107075" y="568856"/>
                      </a:lnTo>
                      <a:lnTo>
                        <a:pt x="182829" y="493102"/>
                      </a:lnTo>
                      <a:lnTo>
                        <a:pt x="242691" y="552964"/>
                      </a:lnTo>
                      <a:lnTo>
                        <a:pt x="237696" y="375818"/>
                      </a:lnTo>
                      <a:close/>
                      <a:moveTo>
                        <a:pt x="104519" y="101580"/>
                      </a:moveTo>
                      <a:lnTo>
                        <a:pt x="99524" y="278727"/>
                      </a:lnTo>
                      <a:lnTo>
                        <a:pt x="159386" y="218865"/>
                      </a:lnTo>
                      <a:lnTo>
                        <a:pt x="235140" y="294619"/>
                      </a:lnTo>
                      <a:lnTo>
                        <a:pt x="297558" y="232201"/>
                      </a:lnTo>
                      <a:lnTo>
                        <a:pt x="221804" y="156447"/>
                      </a:lnTo>
                      <a:lnTo>
                        <a:pt x="281665" y="96586"/>
                      </a:lnTo>
                      <a:close/>
                      <a:moveTo>
                        <a:pt x="29967" y="29967"/>
                      </a:moveTo>
                      <a:cubicBezTo>
                        <a:pt x="48482" y="11452"/>
                        <a:pt x="74060" y="0"/>
                        <a:pt x="102313" y="0"/>
                      </a:cubicBezTo>
                      <a:lnTo>
                        <a:pt x="511554" y="0"/>
                      </a:lnTo>
                      <a:cubicBezTo>
                        <a:pt x="568060" y="0"/>
                        <a:pt x="613867" y="45807"/>
                        <a:pt x="613867" y="102313"/>
                      </a:cubicBezTo>
                      <a:lnTo>
                        <a:pt x="613867" y="511554"/>
                      </a:lnTo>
                      <a:cubicBezTo>
                        <a:pt x="613867" y="568060"/>
                        <a:pt x="568060" y="613867"/>
                        <a:pt x="511554" y="613867"/>
                      </a:cubicBezTo>
                      <a:lnTo>
                        <a:pt x="102313" y="613867"/>
                      </a:lnTo>
                      <a:cubicBezTo>
                        <a:pt x="45807" y="613867"/>
                        <a:pt x="0" y="568060"/>
                        <a:pt x="0" y="511554"/>
                      </a:cubicBezTo>
                      <a:lnTo>
                        <a:pt x="0" y="102313"/>
                      </a:lnTo>
                      <a:cubicBezTo>
                        <a:pt x="0" y="74060"/>
                        <a:pt x="11452" y="48482"/>
                        <a:pt x="29967" y="2996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 cmpd="sng" algn="ctr">
                  <a:noFill/>
                  <a:prstDash val="solid"/>
                  <a:headEnd type="none" w="med" len="med"/>
                  <a:tailEnd type="none" w="med" len="med"/>
                </a:ln>
                <a:effectLst/>
              </p:spPr>
              <p:txBody>
                <a:bodyPr lIns="182880" tIns="146304" rIns="182880" bIns="146304"/>
                <a:lstStyle/>
                <a:p>
                  <a:pPr marL="0" marR="0" lvl="0" indent="0" algn="ctr" defTabSz="914102" rtl="0" eaLnBrk="1" fontAlgn="base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961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UI Light"/>
                    <a:ea typeface="Segoe UI" pitchFamily="34" charset="0"/>
                    <a:cs typeface="Segoe UI" pitchFamily="34" charset="0"/>
                  </a:endParaRPr>
                </a:p>
              </p:txBody>
            </p:sp>
          </p:grpSp>
          <p:grpSp>
            <p:nvGrpSpPr>
              <p:cNvPr id="467" name="Group 466"/>
              <p:cNvGrpSpPr/>
              <p:nvPr/>
            </p:nvGrpSpPr>
            <p:grpSpPr>
              <a:xfrm>
                <a:off x="7897520" y="5210661"/>
                <a:ext cx="657088" cy="346764"/>
                <a:chOff x="7872239" y="5210661"/>
                <a:chExt cx="657088" cy="346764"/>
              </a:xfrm>
            </p:grpSpPr>
            <p:sp>
              <p:nvSpPr>
                <p:cNvPr id="474" name="Rectangle 473"/>
                <p:cNvSpPr/>
                <p:nvPr/>
              </p:nvSpPr>
              <p:spPr bwMode="auto">
                <a:xfrm>
                  <a:off x="8127646" y="5210661"/>
                  <a:ext cx="401681" cy="346764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 anchor="ctr" anchorCtr="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DNS</a:t>
                  </a:r>
                </a:p>
              </p:txBody>
            </p:sp>
            <p:pic>
              <p:nvPicPr>
                <p:cNvPr id="475" name="Picture 3"/>
                <p:cNvPicPr>
                  <a:picLocks noChangeAspect="1"/>
                </p:cNvPicPr>
                <p:nvPr/>
              </p:nvPicPr>
              <p:blipFill>
                <a:blip r:embed="rId7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872239" y="5259380"/>
                  <a:ext cx="234066" cy="2340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468" name="Group 467"/>
              <p:cNvGrpSpPr/>
              <p:nvPr/>
            </p:nvGrpSpPr>
            <p:grpSpPr>
              <a:xfrm>
                <a:off x="10402030" y="5210661"/>
                <a:ext cx="822809" cy="346764"/>
                <a:chOff x="10440820" y="5210661"/>
                <a:chExt cx="822809" cy="346764"/>
              </a:xfrm>
            </p:grpSpPr>
            <p:sp>
              <p:nvSpPr>
                <p:cNvPr id="472" name="Rectangle 471"/>
                <p:cNvSpPr/>
                <p:nvPr/>
              </p:nvSpPr>
              <p:spPr bwMode="auto">
                <a:xfrm>
                  <a:off x="10673647" y="5210661"/>
                  <a:ext cx="589982" cy="346764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VPN </a:t>
                  </a:r>
                  <a:b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</a:b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Gateway</a:t>
                  </a:r>
                </a:p>
              </p:txBody>
            </p:sp>
            <p:pic>
              <p:nvPicPr>
                <p:cNvPr id="473" name="Picture 9"/>
                <p:cNvPicPr>
                  <a:picLocks noChangeAspect="1"/>
                </p:cNvPicPr>
                <p:nvPr/>
              </p:nvPicPr>
              <p:blipFill>
                <a:blip r:embed="rId8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440820" y="5255763"/>
                  <a:ext cx="241300" cy="2413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469" name="Group 468"/>
              <p:cNvGrpSpPr/>
              <p:nvPr/>
            </p:nvGrpSpPr>
            <p:grpSpPr>
              <a:xfrm>
                <a:off x="7004047" y="5210907"/>
                <a:ext cx="848172" cy="346518"/>
                <a:chOff x="7002727" y="5210907"/>
                <a:chExt cx="848172" cy="346518"/>
              </a:xfrm>
            </p:grpSpPr>
            <p:sp>
              <p:nvSpPr>
                <p:cNvPr id="470" name="Rectangle 469"/>
                <p:cNvSpPr/>
                <p:nvPr/>
              </p:nvSpPr>
              <p:spPr bwMode="auto">
                <a:xfrm>
                  <a:off x="7265455" y="5210907"/>
                  <a:ext cx="585444" cy="346518"/>
                </a:xfrm>
                <a:prstGeom prst="rect">
                  <a:avLst/>
                </a:prstGeom>
                <a:noFill/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45720" tIns="45720" rIns="45720" bIns="45720"/>
                <a:lstStyle/>
                <a:p>
                  <a:pPr marL="0" marR="0" lvl="0" indent="0" algn="l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980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0">
                            <a:srgbClr val="FFFFFF"/>
                          </a:gs>
                          <a:gs pos="100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"/>
                      <a:ea typeface="Segoe UI" pitchFamily="34" charset="0"/>
                      <a:cs typeface="Segoe UI" pitchFamily="34" charset="0"/>
                    </a:rPr>
                    <a:t>Load Balancer</a:t>
                  </a:r>
                </a:p>
              </p:txBody>
            </p:sp>
            <p:pic>
              <p:nvPicPr>
                <p:cNvPr id="471" name="Picture 11"/>
                <p:cNvPicPr>
                  <a:picLocks noChangeAspect="1"/>
                </p:cNvPicPr>
                <p:nvPr/>
              </p:nvPicPr>
              <p:blipFill>
                <a:blip r:embed="rId9" cstate="print">
                  <a:biLevel thresh="25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002727" y="5257351"/>
                  <a:ext cx="239713" cy="2381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sp>
          <p:nvSpPr>
            <p:cNvPr id="342" name="Rectangle 341"/>
            <p:cNvSpPr/>
            <p:nvPr/>
          </p:nvSpPr>
          <p:spPr bwMode="auto">
            <a:xfrm>
              <a:off x="112714" y="104775"/>
              <a:ext cx="12203111" cy="4349182"/>
            </a:xfrm>
            <a:prstGeom prst="rect">
              <a:avLst/>
            </a:prstGeom>
            <a:solidFill>
              <a:srgbClr val="005695"/>
            </a:solidFill>
            <a:ln w="635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lIns="179285" tIns="143428" rIns="179285" bIns="143428"/>
            <a:lstStyle/>
            <a:p>
              <a:pPr marL="0" marR="0" lvl="0" indent="0" algn="ctr" defTabSz="895923" rtl="0" eaLnBrk="1" fontAlgn="base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568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92500">
                        <a:srgbClr val="FFC000"/>
                      </a:gs>
                      <a:gs pos="33000">
                        <a:srgbClr val="FFC000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Segoe UI" pitchFamily="34" charset="0"/>
                  <a:cs typeface="Segoe UI Semibold" panose="020B0702040204020203" pitchFamily="34" charset="0"/>
                </a:rPr>
                <a:t>Platform Services</a:t>
              </a:r>
            </a:p>
          </p:txBody>
        </p:sp>
        <p:grpSp>
          <p:nvGrpSpPr>
            <p:cNvPr id="14" name="Group 13"/>
            <p:cNvGrpSpPr/>
            <p:nvPr/>
          </p:nvGrpSpPr>
          <p:grpSpPr>
            <a:xfrm>
              <a:off x="249566" y="543029"/>
              <a:ext cx="11942434" cy="3795291"/>
              <a:chOff x="249566" y="543029"/>
              <a:chExt cx="11942434" cy="3795291"/>
            </a:xfrm>
          </p:grpSpPr>
          <p:grpSp>
            <p:nvGrpSpPr>
              <p:cNvPr id="343" name="Group 342"/>
              <p:cNvGrpSpPr/>
              <p:nvPr/>
            </p:nvGrpSpPr>
            <p:grpSpPr>
              <a:xfrm>
                <a:off x="2087227" y="543029"/>
                <a:ext cx="8372241" cy="3790160"/>
                <a:chOff x="2082009" y="543029"/>
                <a:chExt cx="8372241" cy="3790160"/>
              </a:xfrm>
            </p:grpSpPr>
            <p:grpSp>
              <p:nvGrpSpPr>
                <p:cNvPr id="344" name="Group 343"/>
                <p:cNvGrpSpPr/>
                <p:nvPr/>
              </p:nvGrpSpPr>
              <p:grpSpPr>
                <a:xfrm>
                  <a:off x="4343326" y="543029"/>
                  <a:ext cx="3736693" cy="1371600"/>
                  <a:chOff x="4336920" y="650979"/>
                  <a:chExt cx="3736693" cy="1371600"/>
                </a:xfrm>
              </p:grpSpPr>
              <p:sp>
                <p:nvSpPr>
                  <p:cNvPr id="439" name="Rectangle 438"/>
                  <p:cNvSpPr/>
                  <p:nvPr/>
                </p:nvSpPr>
                <p:spPr bwMode="auto">
                  <a:xfrm>
                    <a:off x="4336920" y="650979"/>
                    <a:ext cx="3736693" cy="1371600"/>
                  </a:xfrm>
                  <a:prstGeom prst="rect">
                    <a:avLst/>
                  </a:prstGeom>
                  <a:solidFill>
                    <a:srgbClr val="0072C6"/>
                  </a:solidFill>
                  <a:ln w="6350" cap="flat" cmpd="sng" algn="ctr">
                    <a:noFill/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txBody>
                  <a:bodyPr lIns="179285" tIns="143428" rIns="179285" bIns="143428"/>
                  <a:lstStyle/>
                  <a:p>
                    <a:pPr marL="0" marR="0" lvl="0" indent="0" algn="ctr" defTabSz="895923" rtl="0" eaLnBrk="1" fontAlgn="base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76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76250">
                              <a:srgbClr val="FFFFFF"/>
                            </a:gs>
                            <a:gs pos="31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latin typeface="Segoe UI Semibold" panose="020B0702040204020203" pitchFamily="34" charset="0"/>
                        <a:ea typeface="Segoe UI" pitchFamily="34" charset="0"/>
                        <a:cs typeface="Segoe UI Semibold" panose="020B0702040204020203" pitchFamily="34" charset="0"/>
                      </a:rPr>
                      <a:t>Web and mobile</a:t>
                    </a:r>
                  </a:p>
                </p:txBody>
              </p:sp>
              <p:grpSp>
                <p:nvGrpSpPr>
                  <p:cNvPr id="440" name="Group 439"/>
                  <p:cNvGrpSpPr/>
                  <p:nvPr/>
                </p:nvGrpSpPr>
                <p:grpSpPr>
                  <a:xfrm>
                    <a:off x="4516491" y="1046498"/>
                    <a:ext cx="1003842" cy="300037"/>
                    <a:chOff x="4516491" y="987018"/>
                    <a:chExt cx="1003842" cy="300037"/>
                  </a:xfrm>
                </p:grpSpPr>
                <p:sp>
                  <p:nvSpPr>
                    <p:cNvPr id="456" name="TextBox 455"/>
                    <p:cNvSpPr txBox="1"/>
                    <p:nvPr/>
                  </p:nvSpPr>
                  <p:spPr bwMode="auto">
                    <a:xfrm>
                      <a:off x="4861521" y="987018"/>
                      <a:ext cx="658812" cy="3000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Web 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Apps</a:t>
                      </a:r>
                    </a:p>
                  </p:txBody>
                </p:sp>
                <p:pic>
                  <p:nvPicPr>
                    <p:cNvPr id="457" name="Picture 151"/>
                    <p:cNvPicPr>
                      <a:picLocks noChangeAspect="1"/>
                    </p:cNvPicPr>
                    <p:nvPr/>
                  </p:nvPicPr>
                  <p:blipFill>
                    <a:blip r:embed="rId10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516491" y="993596"/>
                      <a:ext cx="286768" cy="28688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441" name="Group 440"/>
                  <p:cNvGrpSpPr/>
                  <p:nvPr/>
                </p:nvGrpSpPr>
                <p:grpSpPr>
                  <a:xfrm>
                    <a:off x="4516491" y="1617114"/>
                    <a:ext cx="1003842" cy="291190"/>
                    <a:chOff x="4516491" y="1514601"/>
                    <a:chExt cx="1003842" cy="291190"/>
                  </a:xfrm>
                </p:grpSpPr>
                <p:sp>
                  <p:nvSpPr>
                    <p:cNvPr id="454" name="TextBox 453"/>
                    <p:cNvSpPr txBox="1"/>
                    <p:nvPr/>
                  </p:nvSpPr>
                  <p:spPr bwMode="auto">
                    <a:xfrm>
                      <a:off x="4861521" y="1530021"/>
                      <a:ext cx="658812" cy="26035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Mobile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Apps</a:t>
                      </a:r>
                    </a:p>
                  </p:txBody>
                </p:sp>
                <p:pic>
                  <p:nvPicPr>
                    <p:cNvPr id="455" name="Picture 153"/>
                    <p:cNvPicPr>
                      <a:picLocks noChangeAspect="1"/>
                    </p:cNvPicPr>
                    <p:nvPr/>
                  </p:nvPicPr>
                  <p:blipFill>
                    <a:blip r:embed="rId11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4516491" y="1514601"/>
                      <a:ext cx="291075" cy="29119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442" name="Group 441"/>
                  <p:cNvGrpSpPr/>
                  <p:nvPr/>
                </p:nvGrpSpPr>
                <p:grpSpPr>
                  <a:xfrm>
                    <a:off x="6846369" y="1044910"/>
                    <a:ext cx="1017770" cy="301625"/>
                    <a:chOff x="6784198" y="987352"/>
                    <a:chExt cx="1017770" cy="301625"/>
                  </a:xfrm>
                </p:grpSpPr>
                <p:sp>
                  <p:nvSpPr>
                    <p:cNvPr id="452" name="TextBox 451"/>
                    <p:cNvSpPr txBox="1"/>
                    <p:nvPr/>
                  </p:nvSpPr>
                  <p:spPr bwMode="auto">
                    <a:xfrm>
                      <a:off x="7143156" y="987352"/>
                      <a:ext cx="658812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API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Management</a:t>
                      </a:r>
                    </a:p>
                  </p:txBody>
                </p:sp>
                <p:pic>
                  <p:nvPicPr>
                    <p:cNvPr id="453" name="Picture 155"/>
                    <p:cNvPicPr>
                      <a:picLocks noChangeAspect="1"/>
                    </p:cNvPicPr>
                    <p:nvPr/>
                  </p:nvPicPr>
                  <p:blipFill>
                    <a:blip r:embed="rId12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6784198" y="987819"/>
                      <a:ext cx="291528" cy="29164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443" name="Group 442"/>
                  <p:cNvGrpSpPr/>
                  <p:nvPr/>
                </p:nvGrpSpPr>
                <p:grpSpPr>
                  <a:xfrm>
                    <a:off x="5673359" y="1051631"/>
                    <a:ext cx="1019983" cy="294904"/>
                    <a:chOff x="5648693" y="1000311"/>
                    <a:chExt cx="1019983" cy="294904"/>
                  </a:xfrm>
                </p:grpSpPr>
                <p:sp>
                  <p:nvSpPr>
                    <p:cNvPr id="450" name="TextBox 449"/>
                    <p:cNvSpPr txBox="1"/>
                    <p:nvPr/>
                  </p:nvSpPr>
                  <p:spPr bwMode="auto">
                    <a:xfrm>
                      <a:off x="6008276" y="1024727"/>
                      <a:ext cx="660400" cy="25717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API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Apps</a:t>
                      </a:r>
                    </a:p>
                  </p:txBody>
                </p:sp>
                <p:pic>
                  <p:nvPicPr>
                    <p:cNvPr id="451" name="Picture 157"/>
                    <p:cNvPicPr>
                      <a:picLocks noChangeAspect="1"/>
                    </p:cNvPicPr>
                    <p:nvPr/>
                  </p:nvPicPr>
                  <p:blipFill>
                    <a:blip r:embed="rId13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5648693" y="1000311"/>
                      <a:ext cx="294787" cy="29490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444" name="Group 443"/>
                  <p:cNvGrpSpPr/>
                  <p:nvPr/>
                </p:nvGrpSpPr>
                <p:grpSpPr>
                  <a:xfrm>
                    <a:off x="5673359" y="1617114"/>
                    <a:ext cx="1022642" cy="301625"/>
                    <a:chOff x="5646034" y="1516851"/>
                    <a:chExt cx="1022642" cy="301625"/>
                  </a:xfrm>
                </p:grpSpPr>
                <p:sp>
                  <p:nvSpPr>
                    <p:cNvPr id="448" name="TextBox 447"/>
                    <p:cNvSpPr txBox="1"/>
                    <p:nvPr/>
                  </p:nvSpPr>
                  <p:spPr bwMode="auto">
                    <a:xfrm>
                      <a:off x="6008276" y="1516851"/>
                      <a:ext cx="660400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Logic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Apps</a:t>
                      </a:r>
                    </a:p>
                  </p:txBody>
                </p:sp>
                <p:pic>
                  <p:nvPicPr>
                    <p:cNvPr id="449" name="Picture 159"/>
                    <p:cNvPicPr>
                      <a:picLocks noChangeAspect="1"/>
                    </p:cNvPicPr>
                    <p:nvPr/>
                  </p:nvPicPr>
                  <p:blipFill>
                    <a:blip r:embed="rId14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5646034" y="1517893"/>
                      <a:ext cx="292406" cy="29252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445" name="Group 444"/>
                  <p:cNvGrpSpPr/>
                  <p:nvPr/>
                </p:nvGrpSpPr>
                <p:grpSpPr>
                  <a:xfrm>
                    <a:off x="6846368" y="1617114"/>
                    <a:ext cx="1017771" cy="301625"/>
                    <a:chOff x="6784198" y="1512087"/>
                    <a:chExt cx="1017771" cy="301625"/>
                  </a:xfrm>
                </p:grpSpPr>
                <p:sp>
                  <p:nvSpPr>
                    <p:cNvPr id="446" name="TextBox 445"/>
                    <p:cNvSpPr txBox="1"/>
                    <p:nvPr/>
                  </p:nvSpPr>
                  <p:spPr bwMode="auto">
                    <a:xfrm>
                      <a:off x="7143156" y="1512087"/>
                      <a:ext cx="658813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Notification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Hubs</a:t>
                      </a:r>
                    </a:p>
                  </p:txBody>
                </p:sp>
                <p:pic>
                  <p:nvPicPr>
                    <p:cNvPr id="447" name="Picture 161"/>
                    <p:cNvPicPr>
                      <a:picLocks noChangeAspect="1"/>
                    </p:cNvPicPr>
                    <p:nvPr/>
                  </p:nvPicPr>
                  <p:blipFill>
                    <a:blip r:embed="rId15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6784198" y="1519474"/>
                      <a:ext cx="289246" cy="28936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</p:grpSp>
            <p:grpSp>
              <p:nvGrpSpPr>
                <p:cNvPr id="345" name="Group 344"/>
                <p:cNvGrpSpPr/>
                <p:nvPr/>
              </p:nvGrpSpPr>
              <p:grpSpPr>
                <a:xfrm>
                  <a:off x="2082009" y="3493402"/>
                  <a:ext cx="2491556" cy="839787"/>
                  <a:chOff x="2082009" y="3607702"/>
                  <a:chExt cx="2491556" cy="839787"/>
                </a:xfrm>
              </p:grpSpPr>
              <p:sp>
                <p:nvSpPr>
                  <p:cNvPr id="431" name="Rectangle 430"/>
                  <p:cNvSpPr/>
                  <p:nvPr/>
                </p:nvSpPr>
                <p:spPr bwMode="auto">
                  <a:xfrm>
                    <a:off x="2082009" y="3607702"/>
                    <a:ext cx="2491556" cy="839787"/>
                  </a:xfrm>
                  <a:prstGeom prst="rect">
                    <a:avLst/>
                  </a:prstGeom>
                  <a:solidFill>
                    <a:srgbClr val="0072C6"/>
                  </a:solidFill>
                  <a:ln w="6350" cap="flat" cmpd="sng" algn="ctr">
                    <a:noFill/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txBody>
                  <a:bodyPr lIns="179285" tIns="143428" rIns="179285" bIns="143428"/>
                  <a:lstStyle/>
                  <a:p>
                    <a:pPr marL="0" marR="0" lvl="0" indent="0" algn="ctr" defTabSz="895923" rtl="0" eaLnBrk="1" fontAlgn="base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76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76250">
                              <a:srgbClr val="FFFFFF"/>
                            </a:gs>
                            <a:gs pos="31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latin typeface="Segoe UI Semibold" panose="020B0702040204020203" pitchFamily="34" charset="0"/>
                        <a:ea typeface="Segoe UI" pitchFamily="34" charset="0"/>
                        <a:cs typeface="Segoe UI Semibold" panose="020B0702040204020203" pitchFamily="34" charset="0"/>
                      </a:rPr>
                      <a:t>Media and CDN</a:t>
                    </a:r>
                  </a:p>
                </p:txBody>
              </p:sp>
              <p:grpSp>
                <p:nvGrpSpPr>
                  <p:cNvPr id="432" name="Group 431"/>
                  <p:cNvGrpSpPr/>
                  <p:nvPr/>
                </p:nvGrpSpPr>
                <p:grpSpPr>
                  <a:xfrm>
                    <a:off x="2198592" y="4014101"/>
                    <a:ext cx="2079086" cy="300855"/>
                    <a:chOff x="2198592" y="4014101"/>
                    <a:chExt cx="2079086" cy="300855"/>
                  </a:xfrm>
                </p:grpSpPr>
                <p:grpSp>
                  <p:nvGrpSpPr>
                    <p:cNvPr id="433" name="Group 34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256056" y="4014101"/>
                      <a:ext cx="1021622" cy="300855"/>
                      <a:chOff x="3495416" y="3743131"/>
                      <a:chExt cx="1021282" cy="301105"/>
                    </a:xfrm>
                  </p:grpSpPr>
                  <p:sp>
                    <p:nvSpPr>
                      <p:cNvPr id="437" name="TextBox 162"/>
                      <p:cNvSpPr txBox="1">
                        <a:spLocks noChangeArrowheads="1"/>
                      </p:cNvSpPr>
                      <p:nvPr/>
                    </p:nvSpPr>
                    <p:spPr bwMode="auto">
                      <a:xfrm>
                        <a:off x="3857542" y="3743131"/>
                        <a:ext cx="659156" cy="3011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altLang="en-US" sz="882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Content Delivery</a:t>
                        </a:r>
                        <a:br>
                          <a:rPr kumimoji="0" lang="en-US" altLang="en-US" sz="882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altLang="en-US" sz="882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Network (CDN)</a:t>
                        </a:r>
                      </a:p>
                    </p:txBody>
                  </p:sp>
                  <p:pic>
                    <p:nvPicPr>
                      <p:cNvPr id="438" name="Picture 163" descr="Content Delivery Network (CDN).png"/>
                      <p:cNvPicPr>
                        <a:picLocks noChangeAspect="1"/>
                      </p:cNvPicPr>
                      <p:nvPr/>
                    </p:nvPicPr>
                    <p:blipFill>
                      <a:blip r:embed="rId16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5416" y="3745605"/>
                        <a:ext cx="296167" cy="29616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434" name="Group 3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2198592" y="4014101"/>
                      <a:ext cx="1014521" cy="300036"/>
                      <a:chOff x="2682792" y="3748793"/>
                      <a:chExt cx="1014184" cy="300286"/>
                    </a:xfrm>
                  </p:grpSpPr>
                  <p:sp>
                    <p:nvSpPr>
                      <p:cNvPr id="435" name="TextBox 434"/>
                      <p:cNvSpPr txBox="1"/>
                      <p:nvPr/>
                    </p:nvSpPr>
                    <p:spPr>
                      <a:xfrm>
                        <a:off x="3038382" y="3748793"/>
                        <a:ext cx="658594" cy="30028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Media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Services</a:t>
                        </a:r>
                      </a:p>
                    </p:txBody>
                  </p:sp>
                  <p:pic>
                    <p:nvPicPr>
                      <p:cNvPr id="436" name="Picture 165" descr="Media Services.png"/>
                      <p:cNvPicPr>
                        <a:picLocks noChangeAspect="1"/>
                      </p:cNvPicPr>
                      <p:nvPr/>
                    </p:nvPicPr>
                    <p:blipFill>
                      <a:blip r:embed="rId17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82792" y="3757863"/>
                        <a:ext cx="282134" cy="28213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</p:grpSp>
            </p:grpSp>
            <p:grpSp>
              <p:nvGrpSpPr>
                <p:cNvPr id="346" name="Group 345"/>
                <p:cNvGrpSpPr/>
                <p:nvPr/>
              </p:nvGrpSpPr>
              <p:grpSpPr>
                <a:xfrm>
                  <a:off x="4695531" y="2024565"/>
                  <a:ext cx="2872932" cy="2304638"/>
                  <a:chOff x="4691833" y="2138865"/>
                  <a:chExt cx="2872932" cy="2304638"/>
                </a:xfrm>
              </p:grpSpPr>
              <p:sp>
                <p:nvSpPr>
                  <p:cNvPr id="411" name="Rectangle 410"/>
                  <p:cNvSpPr/>
                  <p:nvPr/>
                </p:nvSpPr>
                <p:spPr bwMode="auto">
                  <a:xfrm>
                    <a:off x="4691833" y="2138865"/>
                    <a:ext cx="2872932" cy="2304638"/>
                  </a:xfrm>
                  <a:prstGeom prst="rect">
                    <a:avLst/>
                  </a:prstGeom>
                  <a:solidFill>
                    <a:srgbClr val="0072C6"/>
                  </a:solidFill>
                  <a:ln w="6350" cap="flat" cmpd="sng" algn="ctr">
                    <a:noFill/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txBody>
                  <a:bodyPr lIns="179285" tIns="143428" rIns="179285" bIns="143428"/>
                  <a:lstStyle/>
                  <a:p>
                    <a:pPr marL="0" marR="0" lvl="0" indent="0" algn="ctr" defTabSz="895923" rtl="0" eaLnBrk="1" fontAlgn="base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76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76250">
                              <a:srgbClr val="FFFFFF"/>
                            </a:gs>
                            <a:gs pos="31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latin typeface="Segoe UI Semibold" panose="020B0702040204020203" pitchFamily="34" charset="0"/>
                        <a:ea typeface="Segoe UI" pitchFamily="34" charset="0"/>
                        <a:cs typeface="Segoe UI Semibold" panose="020B0702040204020203" pitchFamily="34" charset="0"/>
                      </a:rPr>
                      <a:t>Analytics and </a:t>
                    </a:r>
                    <a:r>
                      <a:rPr kumimoji="0" lang="en-US" sz="1176" b="0" i="0" u="none" strike="noStrike" kern="0" cap="none" spc="0" normalizeH="0" baseline="0" noProof="0" dirty="0" err="1">
                        <a:ln>
                          <a:noFill/>
                        </a:ln>
                        <a:gradFill>
                          <a:gsLst>
                            <a:gs pos="76250">
                              <a:srgbClr val="FFFFFF"/>
                            </a:gs>
                            <a:gs pos="31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latin typeface="Segoe UI Semibold" panose="020B0702040204020203" pitchFamily="34" charset="0"/>
                        <a:ea typeface="Segoe UI" pitchFamily="34" charset="0"/>
                        <a:cs typeface="Segoe UI Semibold" panose="020B0702040204020203" pitchFamily="34" charset="0"/>
                      </a:rPr>
                      <a:t>IoT</a:t>
                    </a:r>
                    <a:endParaRPr kumimoji="0" lang="en-US" sz="1176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76250">
                            <a:srgbClr val="FFFFFF"/>
                          </a:gs>
                          <a:gs pos="31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 Semibold" panose="020B0702040204020203" pitchFamily="34" charset="0"/>
                      <a:ea typeface="Segoe UI" pitchFamily="34" charset="0"/>
                      <a:cs typeface="Segoe UI Semibold" panose="020B0702040204020203" pitchFamily="34" charset="0"/>
                    </a:endParaRPr>
                  </a:p>
                </p:txBody>
              </p:sp>
              <p:grpSp>
                <p:nvGrpSpPr>
                  <p:cNvPr id="412" name="Group 411"/>
                  <p:cNvGrpSpPr/>
                  <p:nvPr/>
                </p:nvGrpSpPr>
                <p:grpSpPr>
                  <a:xfrm>
                    <a:off x="4948498" y="2556851"/>
                    <a:ext cx="2361121" cy="1587740"/>
                    <a:chOff x="4805017" y="2556851"/>
                    <a:chExt cx="2361121" cy="1587740"/>
                  </a:xfrm>
                </p:grpSpPr>
                <p:grpSp>
                  <p:nvGrpSpPr>
                    <p:cNvPr id="413" name="Group 412"/>
                    <p:cNvGrpSpPr/>
                    <p:nvPr/>
                  </p:nvGrpSpPr>
                  <p:grpSpPr>
                    <a:xfrm>
                      <a:off x="4811883" y="2556851"/>
                      <a:ext cx="1046240" cy="337079"/>
                      <a:chOff x="4811883" y="2556851"/>
                      <a:chExt cx="1046240" cy="337079"/>
                    </a:xfrm>
                  </p:grpSpPr>
                  <p:sp>
                    <p:nvSpPr>
                      <p:cNvPr id="429" name="TextBox 428"/>
                      <p:cNvSpPr txBox="1"/>
                      <p:nvPr/>
                    </p:nvSpPr>
                    <p:spPr bwMode="auto">
                      <a:xfrm>
                        <a:off x="5199310" y="2574578"/>
                        <a:ext cx="658813" cy="30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 err="1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HDInsight</a:t>
                        </a:r>
                        <a:endPara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endParaRPr>
                      </a:p>
                    </p:txBody>
                  </p:sp>
                  <p:pic>
                    <p:nvPicPr>
                      <p:cNvPr id="430" name="Picture 181"/>
                      <p:cNvPicPr>
                        <a:picLocks noChangeAspect="1"/>
                      </p:cNvPicPr>
                      <p:nvPr/>
                    </p:nvPicPr>
                    <p:blipFill>
                      <a:blip r:embed="rId18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1883" y="2556851"/>
                        <a:ext cx="337162" cy="33707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414" name="Group 413"/>
                    <p:cNvGrpSpPr/>
                    <p:nvPr/>
                  </p:nvGrpSpPr>
                  <p:grpSpPr>
                    <a:xfrm>
                      <a:off x="6162402" y="2574420"/>
                      <a:ext cx="1003736" cy="301625"/>
                      <a:chOff x="6162402" y="2574420"/>
                      <a:chExt cx="1003736" cy="301625"/>
                    </a:xfrm>
                  </p:grpSpPr>
                  <p:sp>
                    <p:nvSpPr>
                      <p:cNvPr id="427" name="TextBox 426"/>
                      <p:cNvSpPr txBox="1"/>
                      <p:nvPr/>
                    </p:nvSpPr>
                    <p:spPr bwMode="auto">
                      <a:xfrm>
                        <a:off x="6507325" y="2574420"/>
                        <a:ext cx="658813" cy="30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Machine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Learning</a:t>
                        </a:r>
                      </a:p>
                    </p:txBody>
                  </p:sp>
                  <p:pic>
                    <p:nvPicPr>
                      <p:cNvPr id="428" name="Picture 183"/>
                      <p:cNvPicPr>
                        <a:picLocks noChangeAspect="1"/>
                      </p:cNvPicPr>
                      <p:nvPr/>
                    </p:nvPicPr>
                    <p:blipFill>
                      <a:blip r:embed="rId19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2402" y="2593257"/>
                        <a:ext cx="263720" cy="2636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415" name="Group 414"/>
                    <p:cNvGrpSpPr/>
                    <p:nvPr/>
                  </p:nvGrpSpPr>
                  <p:grpSpPr>
                    <a:xfrm>
                      <a:off x="4805017" y="3834139"/>
                      <a:ext cx="1053105" cy="310452"/>
                      <a:chOff x="4805017" y="3834139"/>
                      <a:chExt cx="1053105" cy="310452"/>
                    </a:xfrm>
                  </p:grpSpPr>
                  <p:sp>
                    <p:nvSpPr>
                      <p:cNvPr id="425" name="TextBox 424"/>
                      <p:cNvSpPr txBox="1"/>
                      <p:nvPr/>
                    </p:nvSpPr>
                    <p:spPr bwMode="auto">
                      <a:xfrm>
                        <a:off x="5199310" y="3838553"/>
                        <a:ext cx="658812" cy="30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Stream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Analytics</a:t>
                        </a:r>
                      </a:p>
                    </p:txBody>
                  </p:sp>
                  <p:pic>
                    <p:nvPicPr>
                      <p:cNvPr id="426" name="Picture 185"/>
                      <p:cNvPicPr>
                        <a:picLocks noChangeAspect="1"/>
                      </p:cNvPicPr>
                      <p:nvPr/>
                    </p:nvPicPr>
                    <p:blipFill>
                      <a:blip r:embed="rId20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5017" y="3834139"/>
                        <a:ext cx="310529" cy="3104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416" name="Group 415"/>
                    <p:cNvGrpSpPr/>
                    <p:nvPr/>
                  </p:nvGrpSpPr>
                  <p:grpSpPr>
                    <a:xfrm>
                      <a:off x="4809230" y="3192842"/>
                      <a:ext cx="1048893" cy="305501"/>
                      <a:chOff x="4809230" y="3192842"/>
                      <a:chExt cx="1048893" cy="305501"/>
                    </a:xfrm>
                  </p:grpSpPr>
                  <p:sp>
                    <p:nvSpPr>
                      <p:cNvPr id="423" name="TextBox 422"/>
                      <p:cNvSpPr txBox="1"/>
                      <p:nvPr/>
                    </p:nvSpPr>
                    <p:spPr bwMode="auto">
                      <a:xfrm>
                        <a:off x="5199310" y="3198305"/>
                        <a:ext cx="658813" cy="3000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Data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Factory</a:t>
                        </a:r>
                      </a:p>
                    </p:txBody>
                  </p:sp>
                  <p:pic>
                    <p:nvPicPr>
                      <p:cNvPr id="424" name="Picture 187"/>
                      <p:cNvPicPr>
                        <a:picLocks noChangeAspect="1"/>
                      </p:cNvPicPr>
                      <p:nvPr/>
                    </p:nvPicPr>
                    <p:blipFill>
                      <a:blip r:embed="rId21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9230" y="3192842"/>
                        <a:ext cx="302103" cy="30203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417" name="Group 416"/>
                    <p:cNvGrpSpPr/>
                    <p:nvPr/>
                  </p:nvGrpSpPr>
                  <p:grpSpPr>
                    <a:xfrm>
                      <a:off x="6159534" y="3198305"/>
                      <a:ext cx="1006604" cy="300037"/>
                      <a:chOff x="6159534" y="3198305"/>
                      <a:chExt cx="1006604" cy="300037"/>
                    </a:xfrm>
                  </p:grpSpPr>
                  <p:sp>
                    <p:nvSpPr>
                      <p:cNvPr id="421" name="TextBox 420"/>
                      <p:cNvSpPr txBox="1"/>
                      <p:nvPr/>
                    </p:nvSpPr>
                    <p:spPr bwMode="auto">
                      <a:xfrm>
                        <a:off x="6507325" y="3198305"/>
                        <a:ext cx="658813" cy="300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Event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Hubs</a:t>
                        </a:r>
                      </a:p>
                    </p:txBody>
                  </p:sp>
                  <p:pic>
                    <p:nvPicPr>
                      <p:cNvPr id="422" name="Picture 189"/>
                      <p:cNvPicPr>
                        <a:picLocks noChangeAspect="1"/>
                      </p:cNvPicPr>
                      <p:nvPr/>
                    </p:nvPicPr>
                    <p:blipFill>
                      <a:blip r:embed="rId22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9534" y="3200784"/>
                        <a:ext cx="283827" cy="29632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418" name="Group 417"/>
                    <p:cNvGrpSpPr/>
                    <p:nvPr/>
                  </p:nvGrpSpPr>
                  <p:grpSpPr>
                    <a:xfrm>
                      <a:off x="6165936" y="3834755"/>
                      <a:ext cx="1000202" cy="296566"/>
                      <a:chOff x="6165936" y="3834755"/>
                      <a:chExt cx="1000202" cy="296566"/>
                    </a:xfrm>
                  </p:grpSpPr>
                  <p:sp>
                    <p:nvSpPr>
                      <p:cNvPr id="419" name="TextBox 418"/>
                      <p:cNvSpPr txBox="1"/>
                      <p:nvPr/>
                    </p:nvSpPr>
                    <p:spPr bwMode="auto">
                      <a:xfrm>
                        <a:off x="6507325" y="3853657"/>
                        <a:ext cx="658813" cy="258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Mobile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Engagement</a:t>
                        </a:r>
                      </a:p>
                    </p:txBody>
                  </p:sp>
                  <p:pic>
                    <p:nvPicPr>
                      <p:cNvPr id="420" name="Picture 191"/>
                      <p:cNvPicPr>
                        <a:picLocks noChangeAspect="1"/>
                      </p:cNvPicPr>
                      <p:nvPr/>
                    </p:nvPicPr>
                    <p:blipFill>
                      <a:blip r:embed="rId23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65936" y="3834755"/>
                        <a:ext cx="296639" cy="29656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</p:grpSp>
            </p:grpSp>
            <p:grpSp>
              <p:nvGrpSpPr>
                <p:cNvPr id="347" name="Group 346"/>
                <p:cNvGrpSpPr/>
                <p:nvPr/>
              </p:nvGrpSpPr>
              <p:grpSpPr>
                <a:xfrm>
                  <a:off x="2082009" y="2024566"/>
                  <a:ext cx="2498759" cy="1352550"/>
                  <a:chOff x="2082009" y="2138866"/>
                  <a:chExt cx="2498759" cy="1352550"/>
                </a:xfrm>
              </p:grpSpPr>
              <p:sp>
                <p:nvSpPr>
                  <p:cNvPr id="397" name="Rectangle 396"/>
                  <p:cNvSpPr/>
                  <p:nvPr/>
                </p:nvSpPr>
                <p:spPr bwMode="auto">
                  <a:xfrm>
                    <a:off x="2082009" y="2138866"/>
                    <a:ext cx="2498759" cy="1352550"/>
                  </a:xfrm>
                  <a:prstGeom prst="rect">
                    <a:avLst/>
                  </a:prstGeom>
                  <a:solidFill>
                    <a:srgbClr val="0072C6"/>
                  </a:solidFill>
                  <a:ln w="6350" cap="flat" cmpd="sng" algn="ctr">
                    <a:noFill/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txBody>
                  <a:bodyPr lIns="179285" tIns="143428" rIns="179285" bIns="143428"/>
                  <a:lstStyle/>
                  <a:p>
                    <a:pPr marL="0" marR="0" lvl="0" indent="0" algn="ctr" defTabSz="895923" rtl="0" eaLnBrk="1" fontAlgn="base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76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76250">
                              <a:srgbClr val="FFFFFF"/>
                            </a:gs>
                            <a:gs pos="31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latin typeface="Segoe UI Semibold" panose="020B0702040204020203" pitchFamily="34" charset="0"/>
                        <a:ea typeface="Segoe UI" pitchFamily="34" charset="0"/>
                        <a:cs typeface="Segoe UI Semibold" panose="020B0702040204020203" pitchFamily="34" charset="0"/>
                      </a:rPr>
                      <a:t>Integration</a:t>
                    </a:r>
                  </a:p>
                </p:txBody>
              </p:sp>
              <p:grpSp>
                <p:nvGrpSpPr>
                  <p:cNvPr id="398" name="Group 397"/>
                  <p:cNvGrpSpPr/>
                  <p:nvPr/>
                </p:nvGrpSpPr>
                <p:grpSpPr>
                  <a:xfrm>
                    <a:off x="2198592" y="2559624"/>
                    <a:ext cx="2237004" cy="836418"/>
                    <a:chOff x="2198592" y="2559624"/>
                    <a:chExt cx="2237004" cy="836418"/>
                  </a:xfrm>
                </p:grpSpPr>
                <p:grpSp>
                  <p:nvGrpSpPr>
                    <p:cNvPr id="399" name="Group 398"/>
                    <p:cNvGrpSpPr/>
                    <p:nvPr/>
                  </p:nvGrpSpPr>
                  <p:grpSpPr>
                    <a:xfrm>
                      <a:off x="3513173" y="2559624"/>
                      <a:ext cx="922423" cy="301625"/>
                      <a:chOff x="3425188" y="2480831"/>
                      <a:chExt cx="922423" cy="301625"/>
                    </a:xfrm>
                  </p:grpSpPr>
                  <p:sp>
                    <p:nvSpPr>
                      <p:cNvPr id="409" name="TextBox 408"/>
                      <p:cNvSpPr txBox="1"/>
                      <p:nvPr/>
                    </p:nvSpPr>
                    <p:spPr bwMode="auto">
                      <a:xfrm>
                        <a:off x="3803029" y="2480831"/>
                        <a:ext cx="544582" cy="30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BizTalk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Services</a:t>
                        </a:r>
                      </a:p>
                    </p:txBody>
                  </p:sp>
                  <p:pic>
                    <p:nvPicPr>
                      <p:cNvPr id="410" name="Picture 214" descr="BizTalk Services.png"/>
                      <p:cNvPicPr>
                        <a:picLocks noChangeAspect="1"/>
                      </p:cNvPicPr>
                      <p:nvPr/>
                    </p:nvPicPr>
                    <p:blipFill>
                      <a:blip r:embed="rId24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5188" y="2484570"/>
                        <a:ext cx="293830" cy="2941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400" name="Group 399"/>
                    <p:cNvGrpSpPr/>
                    <p:nvPr/>
                  </p:nvGrpSpPr>
                  <p:grpSpPr>
                    <a:xfrm>
                      <a:off x="2198592" y="3094417"/>
                      <a:ext cx="1020311" cy="301625"/>
                      <a:chOff x="2319949" y="3019151"/>
                      <a:chExt cx="1020311" cy="301625"/>
                    </a:xfrm>
                  </p:grpSpPr>
                  <p:sp>
                    <p:nvSpPr>
                      <p:cNvPr id="407" name="TextBox 406"/>
                      <p:cNvSpPr txBox="1"/>
                      <p:nvPr/>
                    </p:nvSpPr>
                    <p:spPr bwMode="auto">
                      <a:xfrm>
                        <a:off x="2681448" y="3019151"/>
                        <a:ext cx="658812" cy="30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Hybrid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Connections</a:t>
                        </a:r>
                      </a:p>
                    </p:txBody>
                  </p:sp>
                  <p:pic>
                    <p:nvPicPr>
                      <p:cNvPr id="408" name="Picture 216" descr="Hybrid Connections (BizTalk).png"/>
                      <p:cNvPicPr>
                        <a:picLocks noChangeAspect="1"/>
                      </p:cNvPicPr>
                      <p:nvPr/>
                    </p:nvPicPr>
                    <p:blipFill>
                      <a:blip r:embed="rId25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9949" y="3023735"/>
                        <a:ext cx="292141" cy="29245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401" name="Group 400"/>
                    <p:cNvGrpSpPr/>
                    <p:nvPr/>
                  </p:nvGrpSpPr>
                  <p:grpSpPr>
                    <a:xfrm>
                      <a:off x="3521521" y="3094417"/>
                      <a:ext cx="869624" cy="301625"/>
                      <a:chOff x="3433536" y="3015624"/>
                      <a:chExt cx="869624" cy="301625"/>
                    </a:xfrm>
                  </p:grpSpPr>
                  <p:sp>
                    <p:nvSpPr>
                      <p:cNvPr id="405" name="TextBox 404"/>
                      <p:cNvSpPr txBox="1"/>
                      <p:nvPr/>
                    </p:nvSpPr>
                    <p:spPr bwMode="auto">
                      <a:xfrm>
                        <a:off x="3788740" y="3015624"/>
                        <a:ext cx="514420" cy="301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Service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Bus</a:t>
                        </a:r>
                      </a:p>
                    </p:txBody>
                  </p:sp>
                  <p:pic>
                    <p:nvPicPr>
                      <p:cNvPr id="406" name="Picture 218" descr="Service Bus.png"/>
                      <p:cNvPicPr>
                        <a:picLocks noChangeAspect="1"/>
                      </p:cNvPicPr>
                      <p:nvPr/>
                    </p:nvPicPr>
                    <p:blipFill>
                      <a:blip r:embed="rId26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33536" y="3020078"/>
                        <a:ext cx="292402" cy="29271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402" name="Group 401"/>
                    <p:cNvGrpSpPr/>
                    <p:nvPr/>
                  </p:nvGrpSpPr>
                  <p:grpSpPr>
                    <a:xfrm>
                      <a:off x="2198592" y="2560418"/>
                      <a:ext cx="1020559" cy="300037"/>
                      <a:chOff x="2319701" y="2482223"/>
                      <a:chExt cx="1020559" cy="300037"/>
                    </a:xfrm>
                  </p:grpSpPr>
                  <p:sp>
                    <p:nvSpPr>
                      <p:cNvPr id="403" name="TextBox 402"/>
                      <p:cNvSpPr txBox="1"/>
                      <p:nvPr/>
                    </p:nvSpPr>
                    <p:spPr bwMode="auto">
                      <a:xfrm>
                        <a:off x="2681448" y="2482223"/>
                        <a:ext cx="658812" cy="300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Storage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Queues</a:t>
                        </a:r>
                      </a:p>
                    </p:txBody>
                  </p:sp>
                  <p:pic>
                    <p:nvPicPr>
                      <p:cNvPr id="404" name="Picture 220" descr="Storage queue.png"/>
                      <p:cNvPicPr>
                        <a:picLocks noChangeAspect="1"/>
                      </p:cNvPicPr>
                      <p:nvPr/>
                    </p:nvPicPr>
                    <p:blipFill>
                      <a:blip r:embed="rId27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19701" y="2485765"/>
                        <a:ext cx="292636" cy="2929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</p:grpSp>
            </p:grpSp>
            <p:grpSp>
              <p:nvGrpSpPr>
                <p:cNvPr id="348" name="Group 347"/>
                <p:cNvGrpSpPr/>
                <p:nvPr/>
              </p:nvGrpSpPr>
              <p:grpSpPr>
                <a:xfrm>
                  <a:off x="7683226" y="2024565"/>
                  <a:ext cx="2771024" cy="2304637"/>
                  <a:chOff x="7683226" y="2138865"/>
                  <a:chExt cx="2771024" cy="2304637"/>
                </a:xfrm>
              </p:grpSpPr>
              <p:sp>
                <p:nvSpPr>
                  <p:cNvPr id="377" name="Rectangle 376"/>
                  <p:cNvSpPr/>
                  <p:nvPr/>
                </p:nvSpPr>
                <p:spPr bwMode="auto">
                  <a:xfrm>
                    <a:off x="7683226" y="2138865"/>
                    <a:ext cx="2771024" cy="2304637"/>
                  </a:xfrm>
                  <a:prstGeom prst="rect">
                    <a:avLst/>
                  </a:prstGeom>
                  <a:solidFill>
                    <a:srgbClr val="0072C6"/>
                  </a:solidFill>
                  <a:ln w="6350" cap="flat" cmpd="sng" algn="ctr">
                    <a:noFill/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txBody>
                  <a:bodyPr lIns="179285" tIns="143428" rIns="179285" bIns="143428"/>
                  <a:lstStyle/>
                  <a:p>
                    <a:pPr marL="0" marR="0" lvl="0" indent="0" algn="ctr" defTabSz="895923" rtl="0" eaLnBrk="1" fontAlgn="base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76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76250">
                              <a:srgbClr val="FFFFFF"/>
                            </a:gs>
                            <a:gs pos="31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latin typeface="Segoe UI Semibold" panose="020B0702040204020203" pitchFamily="34" charset="0"/>
                        <a:ea typeface="Segoe UI" pitchFamily="34" charset="0"/>
                        <a:cs typeface="Segoe UI Semibold" panose="020B0702040204020203" pitchFamily="34" charset="0"/>
                      </a:rPr>
                      <a:t>Data</a:t>
                    </a:r>
                  </a:p>
                </p:txBody>
              </p:sp>
              <p:grpSp>
                <p:nvGrpSpPr>
                  <p:cNvPr id="378" name="Group 377"/>
                  <p:cNvGrpSpPr/>
                  <p:nvPr/>
                </p:nvGrpSpPr>
                <p:grpSpPr>
                  <a:xfrm>
                    <a:off x="7845950" y="2595968"/>
                    <a:ext cx="2445576" cy="1553509"/>
                    <a:chOff x="7799957" y="2595968"/>
                    <a:chExt cx="2445576" cy="1553509"/>
                  </a:xfrm>
                </p:grpSpPr>
                <p:grpSp>
                  <p:nvGrpSpPr>
                    <p:cNvPr id="379" name="Group 38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799957" y="2595969"/>
                      <a:ext cx="1016185" cy="301066"/>
                      <a:chOff x="8369631" y="3448242"/>
                      <a:chExt cx="1016411" cy="301033"/>
                    </a:xfrm>
                  </p:grpSpPr>
                  <p:sp>
                    <p:nvSpPr>
                      <p:cNvPr id="395" name="TextBox 394"/>
                      <p:cNvSpPr txBox="1"/>
                      <p:nvPr/>
                    </p:nvSpPr>
                    <p:spPr>
                      <a:xfrm>
                        <a:off x="8727084" y="3448242"/>
                        <a:ext cx="658958" cy="3000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SQL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Database</a:t>
                        </a:r>
                      </a:p>
                    </p:txBody>
                  </p:sp>
                  <p:pic>
                    <p:nvPicPr>
                      <p:cNvPr id="396" name="Picture 171"/>
                      <p:cNvPicPr>
                        <a:picLocks noChangeAspect="1"/>
                      </p:cNvPicPr>
                      <p:nvPr/>
                    </p:nvPicPr>
                    <p:blipFill>
                      <a:blip r:embed="rId28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69631" y="3452466"/>
                        <a:ext cx="296809" cy="2968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380" name="Group 3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803051" y="3832282"/>
                      <a:ext cx="1013093" cy="300038"/>
                      <a:chOff x="8372726" y="4684418"/>
                      <a:chExt cx="1013318" cy="300005"/>
                    </a:xfrm>
                  </p:grpSpPr>
                  <p:sp>
                    <p:nvSpPr>
                      <p:cNvPr id="393" name="TextBox 392"/>
                      <p:cNvSpPr txBox="1"/>
                      <p:nvPr/>
                    </p:nvSpPr>
                    <p:spPr>
                      <a:xfrm>
                        <a:off x="8727084" y="4684418"/>
                        <a:ext cx="658960" cy="3000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 err="1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DocumentDB</a:t>
                        </a:r>
                        <a:endPara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endParaRPr>
                      </a:p>
                    </p:txBody>
                  </p:sp>
                  <p:pic>
                    <p:nvPicPr>
                      <p:cNvPr id="394" name="Picture 173"/>
                      <p:cNvPicPr>
                        <a:picLocks noChangeAspect="1"/>
                      </p:cNvPicPr>
                      <p:nvPr/>
                    </p:nvPicPr>
                    <p:blipFill>
                      <a:blip r:embed="rId29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72726" y="4693804"/>
                        <a:ext cx="290620" cy="2906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381" name="Group 39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7803720" y="3204660"/>
                      <a:ext cx="1012423" cy="309349"/>
                      <a:chOff x="8373395" y="4056866"/>
                      <a:chExt cx="1012648" cy="309315"/>
                    </a:xfrm>
                  </p:grpSpPr>
                  <p:sp>
                    <p:nvSpPr>
                      <p:cNvPr id="391" name="TextBox 390"/>
                      <p:cNvSpPr txBox="1"/>
                      <p:nvPr/>
                    </p:nvSpPr>
                    <p:spPr>
                      <a:xfrm>
                        <a:off x="8727084" y="4056866"/>
                        <a:ext cx="658959" cy="3015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 err="1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Redis</a:t>
                        </a: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/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Cache</a:t>
                        </a:r>
                      </a:p>
                    </p:txBody>
                  </p:sp>
                  <p:pic>
                    <p:nvPicPr>
                      <p:cNvPr id="392" name="Picture 175"/>
                      <p:cNvPicPr>
                        <a:picLocks noChangeAspect="1"/>
                      </p:cNvPicPr>
                      <p:nvPr/>
                    </p:nvPicPr>
                    <p:blipFill>
                      <a:blip r:embed="rId30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73395" y="4076899"/>
                        <a:ext cx="289282" cy="2892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382" name="Group 39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9163663" y="3193851"/>
                      <a:ext cx="1081869" cy="331906"/>
                      <a:chOff x="9733640" y="4046058"/>
                      <a:chExt cx="1082109" cy="331869"/>
                    </a:xfrm>
                  </p:grpSpPr>
                  <p:sp>
                    <p:nvSpPr>
                      <p:cNvPr id="389" name="TextBox 388"/>
                      <p:cNvSpPr txBox="1"/>
                      <p:nvPr/>
                    </p:nvSpPr>
                    <p:spPr>
                      <a:xfrm>
                        <a:off x="10156790" y="4061991"/>
                        <a:ext cx="658959" cy="30000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Search</a:t>
                        </a:r>
                      </a:p>
                    </p:txBody>
                  </p:sp>
                  <p:pic>
                    <p:nvPicPr>
                      <p:cNvPr id="390" name="Picture 177"/>
                      <p:cNvPicPr>
                        <a:picLocks noChangeAspect="1"/>
                      </p:cNvPicPr>
                      <p:nvPr/>
                    </p:nvPicPr>
                    <p:blipFill>
                      <a:blip r:embed="rId31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33640" y="4046058"/>
                        <a:ext cx="331871" cy="3318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383" name="Group 39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9193207" y="3828827"/>
                      <a:ext cx="1052326" cy="320650"/>
                      <a:chOff x="9763191" y="4680964"/>
                      <a:chExt cx="1052560" cy="320615"/>
                    </a:xfrm>
                  </p:grpSpPr>
                  <p:sp>
                    <p:nvSpPr>
                      <p:cNvPr id="387" name="TextBox 386"/>
                      <p:cNvSpPr txBox="1"/>
                      <p:nvPr/>
                    </p:nvSpPr>
                    <p:spPr>
                      <a:xfrm>
                        <a:off x="10156791" y="4693638"/>
                        <a:ext cx="658960" cy="3015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Tables</a:t>
                        </a:r>
                      </a:p>
                    </p:txBody>
                  </p:sp>
                  <p:pic>
                    <p:nvPicPr>
                      <p:cNvPr id="388" name="Picture 179" descr="Storage table.png"/>
                      <p:cNvPicPr>
                        <a:picLocks noChangeAspect="1"/>
                      </p:cNvPicPr>
                      <p:nvPr/>
                    </p:nvPicPr>
                    <p:blipFill>
                      <a:blip r:embed="rId32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63191" y="4680964"/>
                        <a:ext cx="320616" cy="32061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grpSp>
                <p:grpSp>
                  <p:nvGrpSpPr>
                    <p:cNvPr id="384" name="Group 38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9193207" y="2595968"/>
                      <a:ext cx="790386" cy="325437"/>
                      <a:chOff x="9763191" y="3448241"/>
                      <a:chExt cx="790562" cy="325401"/>
                    </a:xfrm>
                  </p:grpSpPr>
                  <p:pic>
                    <p:nvPicPr>
                      <p:cNvPr id="385" name="Picture 16"/>
                      <p:cNvPicPr>
                        <a:picLocks noChangeAspect="1"/>
                      </p:cNvPicPr>
                      <p:nvPr/>
                    </p:nvPicPr>
                    <p:blipFill>
                      <a:blip r:embed="rId33" cstate="print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63191" y="3452465"/>
                        <a:ext cx="320616" cy="29055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  <p:sp>
                    <p:nvSpPr>
                      <p:cNvPr id="386" name="TextBox 385"/>
                      <p:cNvSpPr txBox="1"/>
                      <p:nvPr/>
                    </p:nvSpPr>
                    <p:spPr>
                      <a:xfrm>
                        <a:off x="10156790" y="3448241"/>
                        <a:ext cx="396963" cy="32540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  <p:txBody>
                      <a:bodyPr wrap="none" lIns="0" tIns="27971" rIns="0" bIns="0" anchor="ctr" anchorCtr="0"/>
                      <a:lstStyle>
                        <a:defPPr>
                          <a:defRPr lang="en-US"/>
                        </a:defPPr>
                        <a:lvl1pPr defTabSz="932317">
                          <a:lnSpc>
                            <a:spcPct val="90000"/>
                          </a:lnSpc>
                          <a:spcBef>
                            <a:spcPts val="600"/>
                          </a:spcBef>
                          <a:defRPr sz="1000">
                            <a:gradFill>
                              <a:gsLst>
                                <a:gs pos="76250">
                                  <a:schemeClr val="bg1"/>
                                </a:gs>
                                <a:gs pos="31000">
                                  <a:schemeClr val="bg1"/>
                                </a:gs>
                              </a:gsLst>
                              <a:lin ang="5400000" scaled="0"/>
                            </a:gradFill>
                            <a:latin typeface="+mn-lt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defRPr>
                        </a:lvl1pPr>
                      </a:lstStyle>
                      <a:p>
                        <a:pPr marL="0" marR="0" lvl="0" indent="0" algn="l" defTabSz="913950" rtl="0" eaLnBrk="0" fontAlgn="base" latinLnBrk="0" hangingPunct="0">
                          <a:lnSpc>
                            <a:spcPct val="90000"/>
                          </a:lnSpc>
                          <a:spcBef>
                            <a:spcPts val="588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SQL Data</a:t>
                        </a:r>
                        <a:b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</a:br>
                        <a:r>
                          <a:rPr kumimoji="0" lang="en-US" sz="980" b="0" i="0" u="none" strike="noStrike" kern="0" cap="none" spc="0" normalizeH="0" baseline="0" noProof="0" dirty="0">
                            <a:ln>
                              <a:noFill/>
                            </a:ln>
                            <a:gradFill>
                              <a:gsLst>
                                <a:gs pos="76250">
                                  <a:srgbClr val="FFFFFF"/>
                                </a:gs>
                                <a:gs pos="31000">
                                  <a:srgbClr val="FFFFFF"/>
                                </a:gs>
                              </a:gsLst>
                              <a:lin ang="5400000" scaled="0"/>
                            </a:gradFill>
                            <a:effectLst/>
                            <a:uLnTx/>
                            <a:uFillTx/>
                            <a:latin typeface="Segoe UI"/>
                            <a:ea typeface="Arial Unicode MS" panose="020B0604020202020204" pitchFamily="34" charset="-128"/>
                            <a:cs typeface="Segoe UI Light" panose="020B0502040204020203" pitchFamily="34" charset="0"/>
                          </a:rPr>
                          <a:t>Warehouse</a:t>
                        </a:r>
                      </a:p>
                    </p:txBody>
                  </p:sp>
                </p:grpSp>
              </p:grpSp>
            </p:grpSp>
            <p:grpSp>
              <p:nvGrpSpPr>
                <p:cNvPr id="349" name="Group 348"/>
                <p:cNvGrpSpPr/>
                <p:nvPr/>
              </p:nvGrpSpPr>
              <p:grpSpPr>
                <a:xfrm>
                  <a:off x="2082009" y="543029"/>
                  <a:ext cx="2144942" cy="1371600"/>
                  <a:chOff x="2082009" y="650979"/>
                  <a:chExt cx="2144942" cy="1371600"/>
                </a:xfrm>
              </p:grpSpPr>
              <p:sp>
                <p:nvSpPr>
                  <p:cNvPr id="364" name="Rectangle 363"/>
                  <p:cNvSpPr/>
                  <p:nvPr/>
                </p:nvSpPr>
                <p:spPr bwMode="auto">
                  <a:xfrm>
                    <a:off x="2082009" y="650979"/>
                    <a:ext cx="2144942" cy="1371600"/>
                  </a:xfrm>
                  <a:prstGeom prst="rect">
                    <a:avLst/>
                  </a:prstGeom>
                  <a:solidFill>
                    <a:srgbClr val="0072C6"/>
                  </a:solidFill>
                  <a:ln w="6350" cap="flat" cmpd="sng" algn="ctr">
                    <a:noFill/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txBody>
                  <a:bodyPr lIns="179285" tIns="143428" rIns="179285" bIns="143428"/>
                  <a:lstStyle/>
                  <a:p>
                    <a:pPr marL="0" marR="0" lvl="0" indent="0" algn="ctr" defTabSz="895923" rtl="0" eaLnBrk="1" fontAlgn="base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76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76250">
                              <a:srgbClr val="FFFFFF"/>
                            </a:gs>
                            <a:gs pos="31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latin typeface="Segoe UI Semibold" panose="020B0702040204020203" pitchFamily="34" charset="0"/>
                        <a:ea typeface="Segoe UI" pitchFamily="34" charset="0"/>
                        <a:cs typeface="Segoe UI Semibold" panose="020B0702040204020203" pitchFamily="34" charset="0"/>
                      </a:rPr>
                      <a:t>Compute</a:t>
                    </a:r>
                  </a:p>
                </p:txBody>
              </p:sp>
              <p:grpSp>
                <p:nvGrpSpPr>
                  <p:cNvPr id="365" name="Group 364"/>
                  <p:cNvGrpSpPr/>
                  <p:nvPr/>
                </p:nvGrpSpPr>
                <p:grpSpPr>
                  <a:xfrm>
                    <a:off x="2209151" y="1044910"/>
                    <a:ext cx="889842" cy="301625"/>
                    <a:chOff x="2315921" y="978921"/>
                    <a:chExt cx="889842" cy="301625"/>
                  </a:xfrm>
                </p:grpSpPr>
                <p:sp>
                  <p:nvSpPr>
                    <p:cNvPr id="375" name="TextBox 374"/>
                    <p:cNvSpPr txBox="1"/>
                    <p:nvPr/>
                  </p:nvSpPr>
                  <p:spPr bwMode="auto">
                    <a:xfrm>
                      <a:off x="2678517" y="978921"/>
                      <a:ext cx="527246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Cloud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Services</a:t>
                      </a:r>
                    </a:p>
                  </p:txBody>
                </p:sp>
                <p:pic>
                  <p:nvPicPr>
                    <p:cNvPr id="376" name="Picture 145"/>
                    <p:cNvPicPr>
                      <a:picLocks noChangeAspect="1"/>
                    </p:cNvPicPr>
                    <p:nvPr/>
                  </p:nvPicPr>
                  <p:blipFill>
                    <a:blip r:embed="rId34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315921" y="984779"/>
                      <a:ext cx="289808" cy="28990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66" name="Group 365"/>
                  <p:cNvGrpSpPr/>
                  <p:nvPr/>
                </p:nvGrpSpPr>
                <p:grpSpPr>
                  <a:xfrm>
                    <a:off x="2209151" y="1617332"/>
                    <a:ext cx="751241" cy="303647"/>
                    <a:chOff x="2355344" y="1558000"/>
                    <a:chExt cx="751241" cy="303647"/>
                  </a:xfrm>
                </p:grpSpPr>
                <p:sp>
                  <p:nvSpPr>
                    <p:cNvPr id="373" name="TextBox 372"/>
                    <p:cNvSpPr txBox="1"/>
                    <p:nvPr/>
                  </p:nvSpPr>
                  <p:spPr bwMode="auto">
                    <a:xfrm>
                      <a:off x="2722967" y="1559012"/>
                      <a:ext cx="383618" cy="30162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Batch</a:t>
                      </a:r>
                    </a:p>
                  </p:txBody>
                </p:sp>
                <p:pic>
                  <p:nvPicPr>
                    <p:cNvPr id="374" name="Picture 147"/>
                    <p:cNvPicPr>
                      <a:picLocks noChangeAspect="1"/>
                    </p:cNvPicPr>
                    <p:nvPr/>
                  </p:nvPicPr>
                  <p:blipFill>
                    <a:blip r:embed="rId35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2355344" y="1558000"/>
                      <a:ext cx="303542" cy="30364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67" name="Group 366"/>
                  <p:cNvGrpSpPr/>
                  <p:nvPr/>
                </p:nvGrpSpPr>
                <p:grpSpPr>
                  <a:xfrm>
                    <a:off x="3226725" y="1617332"/>
                    <a:ext cx="865731" cy="301625"/>
                    <a:chOff x="3193533" y="1551343"/>
                    <a:chExt cx="865731" cy="301625"/>
                  </a:xfrm>
                </p:grpSpPr>
                <p:sp>
                  <p:nvSpPr>
                    <p:cNvPr id="371" name="TextBox 370"/>
                    <p:cNvSpPr txBox="1"/>
                    <p:nvPr/>
                  </p:nvSpPr>
                  <p:spPr bwMode="auto">
                    <a:xfrm>
                      <a:off x="3554337" y="1551343"/>
                      <a:ext cx="504927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Remote 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App</a:t>
                      </a:r>
                    </a:p>
                  </p:txBody>
                </p:sp>
                <p:pic>
                  <p:nvPicPr>
                    <p:cNvPr id="372" name="Picture 149"/>
                    <p:cNvPicPr>
                      <a:picLocks noChangeAspect="1"/>
                    </p:cNvPicPr>
                    <p:nvPr/>
                  </p:nvPicPr>
                  <p:blipFill>
                    <a:blip r:embed="rId36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193533" y="1556274"/>
                      <a:ext cx="291661" cy="291762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68" name="Group 367"/>
                  <p:cNvGrpSpPr/>
                  <p:nvPr/>
                </p:nvGrpSpPr>
                <p:grpSpPr>
                  <a:xfrm>
                    <a:off x="3226725" y="1046498"/>
                    <a:ext cx="873084" cy="300037"/>
                    <a:chOff x="3380111" y="980440"/>
                    <a:chExt cx="873084" cy="300037"/>
                  </a:xfrm>
                </p:grpSpPr>
                <p:sp>
                  <p:nvSpPr>
                    <p:cNvPr id="369" name="TextBox 368"/>
                    <p:cNvSpPr txBox="1"/>
                    <p:nvPr/>
                  </p:nvSpPr>
                  <p:spPr bwMode="auto">
                    <a:xfrm>
                      <a:off x="3723011" y="980440"/>
                      <a:ext cx="530184" cy="3000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Service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Fabric</a:t>
                      </a:r>
                    </a:p>
                  </p:txBody>
                </p:sp>
                <p:sp>
                  <p:nvSpPr>
                    <p:cNvPr id="370" name="Freeform 369"/>
                    <p:cNvSpPr/>
                    <p:nvPr/>
                  </p:nvSpPr>
                  <p:spPr bwMode="auto">
                    <a:xfrm>
                      <a:off x="3380111" y="993933"/>
                      <a:ext cx="282575" cy="273050"/>
                    </a:xfrm>
                    <a:custGeom>
                      <a:avLst/>
                      <a:gdLst>
                        <a:gd name="connsiteX0" fmla="*/ 284961 w 673895"/>
                        <a:gd name="connsiteY0" fmla="*/ 158165 h 647702"/>
                        <a:gd name="connsiteX1" fmla="*/ 170786 w 673895"/>
                        <a:gd name="connsiteY1" fmla="*/ 242195 h 647702"/>
                        <a:gd name="connsiteX2" fmla="*/ 176214 w 673895"/>
                        <a:gd name="connsiteY2" fmla="*/ 269082 h 647702"/>
                        <a:gd name="connsiteX3" fmla="*/ 150408 w 673895"/>
                        <a:gd name="connsiteY3" fmla="*/ 331383 h 647702"/>
                        <a:gd name="connsiteX4" fmla="*/ 146443 w 673895"/>
                        <a:gd name="connsiteY4" fmla="*/ 334057 h 647702"/>
                        <a:gd name="connsiteX5" fmla="*/ 192422 w 673895"/>
                        <a:gd name="connsiteY5" fmla="*/ 472837 h 647702"/>
                        <a:gd name="connsiteX6" fmla="*/ 220034 w 673895"/>
                        <a:gd name="connsiteY6" fmla="*/ 478412 h 647702"/>
                        <a:gd name="connsiteX7" fmla="*/ 248039 w 673895"/>
                        <a:gd name="connsiteY7" fmla="*/ 497294 h 647702"/>
                        <a:gd name="connsiteX8" fmla="*/ 265572 w 673895"/>
                        <a:gd name="connsiteY8" fmla="*/ 523298 h 647702"/>
                        <a:gd name="connsiteX9" fmla="*/ 408956 w 673895"/>
                        <a:gd name="connsiteY9" fmla="*/ 523298 h 647702"/>
                        <a:gd name="connsiteX10" fmla="*/ 417479 w 673895"/>
                        <a:gd name="connsiteY10" fmla="*/ 505571 h 647702"/>
                        <a:gd name="connsiteX11" fmla="*/ 456243 w 673895"/>
                        <a:gd name="connsiteY11" fmla="*/ 473649 h 647702"/>
                        <a:gd name="connsiteX12" fmla="*/ 488887 w 673895"/>
                        <a:gd name="connsiteY12" fmla="*/ 467058 h 647702"/>
                        <a:gd name="connsiteX13" fmla="*/ 531395 w 673895"/>
                        <a:gd name="connsiteY13" fmla="*/ 334333 h 647702"/>
                        <a:gd name="connsiteX14" fmla="*/ 523487 w 673895"/>
                        <a:gd name="connsiteY14" fmla="*/ 329002 h 647702"/>
                        <a:gd name="connsiteX15" fmla="*/ 497681 w 673895"/>
                        <a:gd name="connsiteY15" fmla="*/ 266701 h 647702"/>
                        <a:gd name="connsiteX16" fmla="*/ 501673 w 673895"/>
                        <a:gd name="connsiteY16" fmla="*/ 246929 h 647702"/>
                        <a:gd name="connsiteX17" fmla="*/ 384346 w 673895"/>
                        <a:gd name="connsiteY17" fmla="*/ 159653 h 647702"/>
                        <a:gd name="connsiteX18" fmla="*/ 370052 w 673895"/>
                        <a:gd name="connsiteY18" fmla="*/ 169290 h 647702"/>
                        <a:gd name="connsiteX19" fmla="*/ 335757 w 673895"/>
                        <a:gd name="connsiteY19" fmla="*/ 176214 h 647702"/>
                        <a:gd name="connsiteX20" fmla="*/ 301462 w 673895"/>
                        <a:gd name="connsiteY20" fmla="*/ 169290 h 647702"/>
                        <a:gd name="connsiteX21" fmla="*/ 335757 w 673895"/>
                        <a:gd name="connsiteY21" fmla="*/ 0 h 647702"/>
                        <a:gd name="connsiteX22" fmla="*/ 423864 w 673895"/>
                        <a:gd name="connsiteY22" fmla="*/ 88107 h 647702"/>
                        <a:gd name="connsiteX23" fmla="*/ 420253 w 673895"/>
                        <a:gd name="connsiteY23" fmla="*/ 105993 h 647702"/>
                        <a:gd name="connsiteX24" fmla="*/ 538728 w 673895"/>
                        <a:gd name="connsiteY24" fmla="*/ 194124 h 647702"/>
                        <a:gd name="connsiteX25" fmla="*/ 551493 w 673895"/>
                        <a:gd name="connsiteY25" fmla="*/ 185518 h 647702"/>
                        <a:gd name="connsiteX26" fmla="*/ 585788 w 673895"/>
                        <a:gd name="connsiteY26" fmla="*/ 178594 h 647702"/>
                        <a:gd name="connsiteX27" fmla="*/ 673895 w 673895"/>
                        <a:gd name="connsiteY27" fmla="*/ 266701 h 647702"/>
                        <a:gd name="connsiteX28" fmla="*/ 620083 w 673895"/>
                        <a:gd name="connsiteY28" fmla="*/ 347884 h 647702"/>
                        <a:gd name="connsiteX29" fmla="*/ 593016 w 673895"/>
                        <a:gd name="connsiteY29" fmla="*/ 353349 h 647702"/>
                        <a:gd name="connsiteX30" fmla="*/ 549222 w 673895"/>
                        <a:gd name="connsiteY30" fmla="*/ 490092 h 647702"/>
                        <a:gd name="connsiteX31" fmla="*/ 552839 w 673895"/>
                        <a:gd name="connsiteY31" fmla="*/ 492531 h 647702"/>
                        <a:gd name="connsiteX32" fmla="*/ 578645 w 673895"/>
                        <a:gd name="connsiteY32" fmla="*/ 554832 h 647702"/>
                        <a:gd name="connsiteX33" fmla="*/ 490538 w 673895"/>
                        <a:gd name="connsiteY33" fmla="*/ 642939 h 647702"/>
                        <a:gd name="connsiteX34" fmla="*/ 409355 w 673895"/>
                        <a:gd name="connsiteY34" fmla="*/ 589127 h 647702"/>
                        <a:gd name="connsiteX35" fmla="*/ 409084 w 673895"/>
                        <a:gd name="connsiteY35" fmla="*/ 587783 h 647702"/>
                        <a:gd name="connsiteX36" fmla="*/ 268154 w 673895"/>
                        <a:gd name="connsiteY36" fmla="*/ 587783 h 647702"/>
                        <a:gd name="connsiteX37" fmla="*/ 266921 w 673895"/>
                        <a:gd name="connsiteY37" fmla="*/ 593890 h 647702"/>
                        <a:gd name="connsiteX38" fmla="*/ 185738 w 673895"/>
                        <a:gd name="connsiteY38" fmla="*/ 647702 h 647702"/>
                        <a:gd name="connsiteX39" fmla="*/ 97631 w 673895"/>
                        <a:gd name="connsiteY39" fmla="*/ 559595 h 647702"/>
                        <a:gd name="connsiteX40" fmla="*/ 123437 w 673895"/>
                        <a:gd name="connsiteY40" fmla="*/ 497294 h 647702"/>
                        <a:gd name="connsiteX41" fmla="*/ 130921 w 673895"/>
                        <a:gd name="connsiteY41" fmla="*/ 492248 h 647702"/>
                        <a:gd name="connsiteX42" fmla="*/ 86036 w 673895"/>
                        <a:gd name="connsiteY42" fmla="*/ 356771 h 647702"/>
                        <a:gd name="connsiteX43" fmla="*/ 53812 w 673895"/>
                        <a:gd name="connsiteY43" fmla="*/ 350265 h 647702"/>
                        <a:gd name="connsiteX44" fmla="*/ 0 w 673895"/>
                        <a:gd name="connsiteY44" fmla="*/ 269082 h 647702"/>
                        <a:gd name="connsiteX45" fmla="*/ 88107 w 673895"/>
                        <a:gd name="connsiteY45" fmla="*/ 180975 h 647702"/>
                        <a:gd name="connsiteX46" fmla="*/ 122402 w 673895"/>
                        <a:gd name="connsiteY46" fmla="*/ 187899 h 647702"/>
                        <a:gd name="connsiteX47" fmla="*/ 129378 w 673895"/>
                        <a:gd name="connsiteY47" fmla="*/ 192602 h 647702"/>
                        <a:gd name="connsiteX48" fmla="*/ 250718 w 673895"/>
                        <a:gd name="connsiteY48" fmla="*/ 103300 h 647702"/>
                        <a:gd name="connsiteX49" fmla="*/ 247650 w 673895"/>
                        <a:gd name="connsiteY49" fmla="*/ 88107 h 647702"/>
                        <a:gd name="connsiteX50" fmla="*/ 335757 w 673895"/>
                        <a:gd name="connsiteY50" fmla="*/ 0 h 64770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</a:cxnLst>
                      <a:rect l="l" t="t" r="r" b="b"/>
                      <a:pathLst>
                        <a:path w="673895" h="647702">
                          <a:moveTo>
                            <a:pt x="284961" y="158165"/>
                          </a:moveTo>
                          <a:lnTo>
                            <a:pt x="170786" y="242195"/>
                          </a:lnTo>
                          <a:lnTo>
                            <a:pt x="176214" y="269082"/>
                          </a:lnTo>
                          <a:cubicBezTo>
                            <a:pt x="176214" y="293412"/>
                            <a:pt x="166353" y="315439"/>
                            <a:pt x="150408" y="331383"/>
                          </a:cubicBezTo>
                          <a:lnTo>
                            <a:pt x="146443" y="334057"/>
                          </a:lnTo>
                          <a:lnTo>
                            <a:pt x="192422" y="472837"/>
                          </a:lnTo>
                          <a:lnTo>
                            <a:pt x="220034" y="478412"/>
                          </a:lnTo>
                          <a:cubicBezTo>
                            <a:pt x="230575" y="482870"/>
                            <a:pt x="240067" y="489322"/>
                            <a:pt x="248039" y="497294"/>
                          </a:cubicBezTo>
                          <a:lnTo>
                            <a:pt x="265572" y="523298"/>
                          </a:lnTo>
                          <a:lnTo>
                            <a:pt x="408956" y="523298"/>
                          </a:lnTo>
                          <a:lnTo>
                            <a:pt x="417479" y="505571"/>
                          </a:lnTo>
                          <a:cubicBezTo>
                            <a:pt x="426979" y="491509"/>
                            <a:pt x="440432" y="480337"/>
                            <a:pt x="456243" y="473649"/>
                          </a:cubicBezTo>
                          <a:lnTo>
                            <a:pt x="488887" y="467058"/>
                          </a:lnTo>
                          <a:lnTo>
                            <a:pt x="531395" y="334333"/>
                          </a:lnTo>
                          <a:lnTo>
                            <a:pt x="523487" y="329002"/>
                          </a:lnTo>
                          <a:cubicBezTo>
                            <a:pt x="507543" y="313058"/>
                            <a:pt x="497681" y="291031"/>
                            <a:pt x="497681" y="266701"/>
                          </a:cubicBezTo>
                          <a:lnTo>
                            <a:pt x="501673" y="246929"/>
                          </a:lnTo>
                          <a:lnTo>
                            <a:pt x="384346" y="159653"/>
                          </a:lnTo>
                          <a:lnTo>
                            <a:pt x="370052" y="169290"/>
                          </a:lnTo>
                          <a:cubicBezTo>
                            <a:pt x="359511" y="173749"/>
                            <a:pt x="347922" y="176214"/>
                            <a:pt x="335757" y="176214"/>
                          </a:cubicBezTo>
                          <a:cubicBezTo>
                            <a:pt x="323592" y="176214"/>
                            <a:pt x="312003" y="173749"/>
                            <a:pt x="301462" y="169290"/>
                          </a:cubicBezTo>
                          <a:close/>
                          <a:moveTo>
                            <a:pt x="335757" y="0"/>
                          </a:moveTo>
                          <a:cubicBezTo>
                            <a:pt x="384417" y="0"/>
                            <a:pt x="423864" y="39447"/>
                            <a:pt x="423864" y="88107"/>
                          </a:cubicBezTo>
                          <a:lnTo>
                            <a:pt x="420253" y="105993"/>
                          </a:lnTo>
                          <a:lnTo>
                            <a:pt x="538728" y="194124"/>
                          </a:lnTo>
                          <a:lnTo>
                            <a:pt x="551493" y="185518"/>
                          </a:lnTo>
                          <a:cubicBezTo>
                            <a:pt x="562034" y="181059"/>
                            <a:pt x="573623" y="178594"/>
                            <a:pt x="585788" y="178594"/>
                          </a:cubicBezTo>
                          <a:cubicBezTo>
                            <a:pt x="634448" y="178594"/>
                            <a:pt x="673895" y="218041"/>
                            <a:pt x="673895" y="266701"/>
                          </a:cubicBezTo>
                          <a:cubicBezTo>
                            <a:pt x="673895" y="303196"/>
                            <a:pt x="651706" y="334509"/>
                            <a:pt x="620083" y="347884"/>
                          </a:cubicBezTo>
                          <a:lnTo>
                            <a:pt x="593016" y="353349"/>
                          </a:lnTo>
                          <a:lnTo>
                            <a:pt x="549222" y="490092"/>
                          </a:lnTo>
                          <a:lnTo>
                            <a:pt x="552839" y="492531"/>
                          </a:lnTo>
                          <a:cubicBezTo>
                            <a:pt x="568783" y="508475"/>
                            <a:pt x="578645" y="530502"/>
                            <a:pt x="578645" y="554832"/>
                          </a:cubicBezTo>
                          <a:cubicBezTo>
                            <a:pt x="578645" y="603492"/>
                            <a:pt x="539198" y="642939"/>
                            <a:pt x="490538" y="642939"/>
                          </a:cubicBezTo>
                          <a:cubicBezTo>
                            <a:pt x="454043" y="642939"/>
                            <a:pt x="422731" y="620750"/>
                            <a:pt x="409355" y="589127"/>
                          </a:cubicBezTo>
                          <a:lnTo>
                            <a:pt x="409084" y="587783"/>
                          </a:lnTo>
                          <a:lnTo>
                            <a:pt x="268154" y="587783"/>
                          </a:lnTo>
                          <a:lnTo>
                            <a:pt x="266921" y="593890"/>
                          </a:lnTo>
                          <a:cubicBezTo>
                            <a:pt x="253546" y="625513"/>
                            <a:pt x="222233" y="647702"/>
                            <a:pt x="185738" y="647702"/>
                          </a:cubicBezTo>
                          <a:cubicBezTo>
                            <a:pt x="137078" y="647702"/>
                            <a:pt x="97631" y="608255"/>
                            <a:pt x="97631" y="559595"/>
                          </a:cubicBezTo>
                          <a:cubicBezTo>
                            <a:pt x="97631" y="535265"/>
                            <a:pt x="107493" y="513238"/>
                            <a:pt x="123437" y="497294"/>
                          </a:cubicBezTo>
                          <a:lnTo>
                            <a:pt x="130921" y="492248"/>
                          </a:lnTo>
                          <a:lnTo>
                            <a:pt x="86036" y="356771"/>
                          </a:lnTo>
                          <a:lnTo>
                            <a:pt x="53812" y="350265"/>
                          </a:lnTo>
                          <a:cubicBezTo>
                            <a:pt x="22189" y="336890"/>
                            <a:pt x="0" y="305577"/>
                            <a:pt x="0" y="269082"/>
                          </a:cubicBezTo>
                          <a:cubicBezTo>
                            <a:pt x="0" y="220422"/>
                            <a:pt x="39447" y="180975"/>
                            <a:pt x="88107" y="180975"/>
                          </a:cubicBezTo>
                          <a:cubicBezTo>
                            <a:pt x="100272" y="180975"/>
                            <a:pt x="111861" y="183440"/>
                            <a:pt x="122402" y="187899"/>
                          </a:cubicBezTo>
                          <a:lnTo>
                            <a:pt x="129378" y="192602"/>
                          </a:lnTo>
                          <a:lnTo>
                            <a:pt x="250718" y="103300"/>
                          </a:lnTo>
                          <a:lnTo>
                            <a:pt x="247650" y="88107"/>
                          </a:lnTo>
                          <a:cubicBezTo>
                            <a:pt x="247650" y="39447"/>
                            <a:pt x="287097" y="0"/>
                            <a:pt x="335757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 cmpd="sng" algn="ctr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</p:grpSp>
            </p:grpSp>
            <p:grpSp>
              <p:nvGrpSpPr>
                <p:cNvPr id="350" name="Group 349"/>
                <p:cNvGrpSpPr/>
                <p:nvPr/>
              </p:nvGrpSpPr>
              <p:grpSpPr>
                <a:xfrm>
                  <a:off x="8203323" y="543029"/>
                  <a:ext cx="2250927" cy="1371600"/>
                  <a:chOff x="8203323" y="650979"/>
                  <a:chExt cx="2250927" cy="1371600"/>
                </a:xfrm>
              </p:grpSpPr>
              <p:sp>
                <p:nvSpPr>
                  <p:cNvPr id="351" name="Rectangle 350"/>
                  <p:cNvSpPr/>
                  <p:nvPr/>
                </p:nvSpPr>
                <p:spPr bwMode="auto">
                  <a:xfrm>
                    <a:off x="8203323" y="650979"/>
                    <a:ext cx="2250927" cy="1371600"/>
                  </a:xfrm>
                  <a:prstGeom prst="rect">
                    <a:avLst/>
                  </a:prstGeom>
                  <a:solidFill>
                    <a:srgbClr val="0072C6"/>
                  </a:solidFill>
                  <a:ln w="6350" cap="flat" cmpd="sng" algn="ctr">
                    <a:noFill/>
                    <a:prstDash val="solid"/>
                    <a:miter lim="800000"/>
                    <a:headEnd type="none" w="med" len="med"/>
                    <a:tailEnd type="none" w="med" len="med"/>
                  </a:ln>
                  <a:effectLst/>
                </p:spPr>
                <p:txBody>
                  <a:bodyPr lIns="179285" tIns="143428" rIns="179285" bIns="143428"/>
                  <a:lstStyle/>
                  <a:p>
                    <a:pPr marL="0" marR="0" lvl="0" indent="0" algn="ctr" defTabSz="895923" rtl="0" eaLnBrk="1" fontAlgn="base" latinLnBrk="0" hangingPunct="1">
                      <a:lnSpc>
                        <a:spcPct val="9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176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76250">
                              <a:srgbClr val="FFFFFF"/>
                            </a:gs>
                            <a:gs pos="31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latin typeface="Segoe UI Semibold" panose="020B0702040204020203" pitchFamily="34" charset="0"/>
                        <a:ea typeface="Segoe UI" pitchFamily="34" charset="0"/>
                        <a:cs typeface="Segoe UI Semibold" panose="020B0702040204020203" pitchFamily="34" charset="0"/>
                      </a:rPr>
                      <a:t>Developer services</a:t>
                    </a:r>
                  </a:p>
                </p:txBody>
              </p:sp>
              <p:grpSp>
                <p:nvGrpSpPr>
                  <p:cNvPr id="352" name="Group 351"/>
                  <p:cNvGrpSpPr/>
                  <p:nvPr/>
                </p:nvGrpSpPr>
                <p:grpSpPr>
                  <a:xfrm>
                    <a:off x="8316462" y="1050815"/>
                    <a:ext cx="1048050" cy="290595"/>
                    <a:chOff x="8316462" y="1050815"/>
                    <a:chExt cx="1048050" cy="290595"/>
                  </a:xfrm>
                </p:grpSpPr>
                <p:sp>
                  <p:nvSpPr>
                    <p:cNvPr id="362" name="TextBox 361"/>
                    <p:cNvSpPr txBox="1"/>
                    <p:nvPr/>
                  </p:nvSpPr>
                  <p:spPr bwMode="auto">
                    <a:xfrm>
                      <a:off x="8694587" y="1065786"/>
                      <a:ext cx="669925" cy="2508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Visual 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Studio</a:t>
                      </a:r>
                    </a:p>
                  </p:txBody>
                </p:sp>
                <p:pic>
                  <p:nvPicPr>
                    <p:cNvPr id="363" name="Picture 167" descr="Visual Studio Online.png"/>
                    <p:cNvPicPr>
                      <a:picLocks noChangeAspect="1"/>
                    </p:cNvPicPr>
                    <p:nvPr/>
                  </p:nvPicPr>
                  <p:blipFill>
                    <a:blip r:embed="rId37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8316462" y="1050815"/>
                      <a:ext cx="290580" cy="29059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53" name="Group 352"/>
                  <p:cNvGrpSpPr/>
                  <p:nvPr/>
                </p:nvGrpSpPr>
                <p:grpSpPr>
                  <a:xfrm>
                    <a:off x="9413978" y="1606382"/>
                    <a:ext cx="957567" cy="312845"/>
                    <a:chOff x="9413978" y="1606382"/>
                    <a:chExt cx="957567" cy="312845"/>
                  </a:xfrm>
                </p:grpSpPr>
                <p:sp>
                  <p:nvSpPr>
                    <p:cNvPr id="360" name="TextBox 359"/>
                    <p:cNvSpPr txBox="1"/>
                    <p:nvPr/>
                  </p:nvSpPr>
                  <p:spPr bwMode="auto">
                    <a:xfrm>
                      <a:off x="9712733" y="1617602"/>
                      <a:ext cx="658812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Application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Insights</a:t>
                      </a:r>
                    </a:p>
                  </p:txBody>
                </p:sp>
                <p:pic>
                  <p:nvPicPr>
                    <p:cNvPr id="361" name="Picture 169" descr="Application Insights.png"/>
                    <p:cNvPicPr>
                      <a:picLocks noChangeAspect="1"/>
                    </p:cNvPicPr>
                    <p:nvPr/>
                  </p:nvPicPr>
                  <p:blipFill>
                    <a:blip r:embed="rId38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9413978" y="1606382"/>
                      <a:ext cx="292365" cy="29238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54" name="Group 353"/>
                  <p:cNvGrpSpPr/>
                  <p:nvPr/>
                </p:nvGrpSpPr>
                <p:grpSpPr>
                  <a:xfrm>
                    <a:off x="9408787" y="1025699"/>
                    <a:ext cx="875200" cy="302765"/>
                    <a:chOff x="9408787" y="1025699"/>
                    <a:chExt cx="875200" cy="302765"/>
                  </a:xfrm>
                </p:grpSpPr>
                <p:pic>
                  <p:nvPicPr>
                    <p:cNvPr id="358" name="Picture 272"/>
                    <p:cNvPicPr>
                      <a:picLocks noChangeAspect="1"/>
                    </p:cNvPicPr>
                    <p:nvPr/>
                  </p:nvPicPr>
                  <p:blipFill>
                    <a:blip r:embed="rId39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9408787" y="1025699"/>
                      <a:ext cx="302749" cy="30276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sp>
                  <p:nvSpPr>
                    <p:cNvPr id="359" name="TextBox 358"/>
                    <p:cNvSpPr txBox="1"/>
                    <p:nvPr/>
                  </p:nvSpPr>
                  <p:spPr bwMode="auto">
                    <a:xfrm>
                      <a:off x="9742651" y="1059753"/>
                      <a:ext cx="541336" cy="24923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Azure SDK</a:t>
                      </a:r>
                    </a:p>
                  </p:txBody>
                </p:sp>
              </p:grpSp>
              <p:grpSp>
                <p:nvGrpSpPr>
                  <p:cNvPr id="355" name="Group 354"/>
                  <p:cNvGrpSpPr/>
                  <p:nvPr/>
                </p:nvGrpSpPr>
                <p:grpSpPr>
                  <a:xfrm>
                    <a:off x="8316496" y="1621631"/>
                    <a:ext cx="1048016" cy="280129"/>
                    <a:chOff x="8316496" y="1621631"/>
                    <a:chExt cx="1048016" cy="280129"/>
                  </a:xfrm>
                </p:grpSpPr>
                <p:sp>
                  <p:nvSpPr>
                    <p:cNvPr id="356" name="TextBox 355"/>
                    <p:cNvSpPr txBox="1"/>
                    <p:nvPr/>
                  </p:nvSpPr>
                  <p:spPr bwMode="auto">
                    <a:xfrm>
                      <a:off x="8704112" y="1650936"/>
                      <a:ext cx="660400" cy="25082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Team 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Project</a:t>
                      </a:r>
                    </a:p>
                  </p:txBody>
                </p:sp>
                <p:sp>
                  <p:nvSpPr>
                    <p:cNvPr id="357" name="Freeform 356"/>
                    <p:cNvSpPr/>
                    <p:nvPr/>
                  </p:nvSpPr>
                  <p:spPr bwMode="auto">
                    <a:xfrm>
                      <a:off x="8316496" y="1621631"/>
                      <a:ext cx="290512" cy="249237"/>
                    </a:xfrm>
                    <a:custGeom>
                      <a:avLst/>
                      <a:gdLst>
                        <a:gd name="connsiteX0" fmla="*/ 20235 w 769143"/>
                        <a:gd name="connsiteY0" fmla="*/ 443405 h 659607"/>
                        <a:gd name="connsiteX1" fmla="*/ 84659 w 769143"/>
                        <a:gd name="connsiteY1" fmla="*/ 443405 h 659607"/>
                        <a:gd name="connsiteX2" fmla="*/ 133712 w 769143"/>
                        <a:gd name="connsiteY2" fmla="*/ 527981 h 659607"/>
                        <a:gd name="connsiteX3" fmla="*/ 182766 w 769143"/>
                        <a:gd name="connsiteY3" fmla="*/ 443405 h 659607"/>
                        <a:gd name="connsiteX4" fmla="*/ 251228 w 769143"/>
                        <a:gd name="connsiteY4" fmla="*/ 443405 h 659607"/>
                        <a:gd name="connsiteX5" fmla="*/ 271462 w 769143"/>
                        <a:gd name="connsiteY5" fmla="*/ 463640 h 659607"/>
                        <a:gd name="connsiteX6" fmla="*/ 271462 w 769143"/>
                        <a:gd name="connsiteY6" fmla="*/ 634610 h 659607"/>
                        <a:gd name="connsiteX7" fmla="*/ 251228 w 769143"/>
                        <a:gd name="connsiteY7" fmla="*/ 654845 h 659607"/>
                        <a:gd name="connsiteX8" fmla="*/ 20235 w 769143"/>
                        <a:gd name="connsiteY8" fmla="*/ 654845 h 659607"/>
                        <a:gd name="connsiteX9" fmla="*/ 0 w 769143"/>
                        <a:gd name="connsiteY9" fmla="*/ 634610 h 659607"/>
                        <a:gd name="connsiteX10" fmla="*/ 0 w 769143"/>
                        <a:gd name="connsiteY10" fmla="*/ 463640 h 659607"/>
                        <a:gd name="connsiteX11" fmla="*/ 20235 w 769143"/>
                        <a:gd name="connsiteY11" fmla="*/ 443405 h 659607"/>
                        <a:gd name="connsiteX12" fmla="*/ 330596 w 769143"/>
                        <a:gd name="connsiteY12" fmla="*/ 290513 h 659607"/>
                        <a:gd name="connsiteX13" fmla="*/ 443055 w 769143"/>
                        <a:gd name="connsiteY13" fmla="*/ 290513 h 659607"/>
                        <a:gd name="connsiteX14" fmla="*/ 528684 w 769143"/>
                        <a:gd name="connsiteY14" fmla="*/ 438150 h 659607"/>
                        <a:gd name="connsiteX15" fmla="*/ 614314 w 769143"/>
                        <a:gd name="connsiteY15" fmla="*/ 290513 h 659607"/>
                        <a:gd name="connsiteX16" fmla="*/ 733821 w 769143"/>
                        <a:gd name="connsiteY16" fmla="*/ 290513 h 659607"/>
                        <a:gd name="connsiteX17" fmla="*/ 769143 w 769143"/>
                        <a:gd name="connsiteY17" fmla="*/ 325835 h 659607"/>
                        <a:gd name="connsiteX18" fmla="*/ 769143 w 769143"/>
                        <a:gd name="connsiteY18" fmla="*/ 624285 h 659607"/>
                        <a:gd name="connsiteX19" fmla="*/ 733821 w 769143"/>
                        <a:gd name="connsiteY19" fmla="*/ 659607 h 659607"/>
                        <a:gd name="connsiteX20" fmla="*/ 330596 w 769143"/>
                        <a:gd name="connsiteY20" fmla="*/ 659607 h 659607"/>
                        <a:gd name="connsiteX21" fmla="*/ 295274 w 769143"/>
                        <a:gd name="connsiteY21" fmla="*/ 624285 h 659607"/>
                        <a:gd name="connsiteX22" fmla="*/ 295274 w 769143"/>
                        <a:gd name="connsiteY22" fmla="*/ 325835 h 659607"/>
                        <a:gd name="connsiteX23" fmla="*/ 330596 w 769143"/>
                        <a:gd name="connsiteY23" fmla="*/ 290513 h 659607"/>
                        <a:gd name="connsiteX24" fmla="*/ 134367 w 769143"/>
                        <a:gd name="connsiteY24" fmla="*/ 276981 h 659607"/>
                        <a:gd name="connsiteX25" fmla="*/ 211441 w 769143"/>
                        <a:gd name="connsiteY25" fmla="*/ 354055 h 659607"/>
                        <a:gd name="connsiteX26" fmla="*/ 134367 w 769143"/>
                        <a:gd name="connsiteY26" fmla="*/ 431128 h 659607"/>
                        <a:gd name="connsiteX27" fmla="*/ 57293 w 769143"/>
                        <a:gd name="connsiteY27" fmla="*/ 354055 h 659607"/>
                        <a:gd name="connsiteX28" fmla="*/ 134367 w 769143"/>
                        <a:gd name="connsiteY28" fmla="*/ 276981 h 659607"/>
                        <a:gd name="connsiteX29" fmla="*/ 529827 w 769143"/>
                        <a:gd name="connsiteY29" fmla="*/ 0 h 659607"/>
                        <a:gd name="connsiteX30" fmla="*/ 664368 w 769143"/>
                        <a:gd name="connsiteY30" fmla="*/ 134541 h 659607"/>
                        <a:gd name="connsiteX31" fmla="*/ 529827 w 769143"/>
                        <a:gd name="connsiteY31" fmla="*/ 269082 h 659607"/>
                        <a:gd name="connsiteX32" fmla="*/ 395286 w 769143"/>
                        <a:gd name="connsiteY32" fmla="*/ 134541 h 659607"/>
                        <a:gd name="connsiteX33" fmla="*/ 529827 w 769143"/>
                        <a:gd name="connsiteY33" fmla="*/ 0 h 6596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</a:cxnLst>
                      <a:rect l="l" t="t" r="r" b="b"/>
                      <a:pathLst>
                        <a:path w="769143" h="659607">
                          <a:moveTo>
                            <a:pt x="20235" y="443405"/>
                          </a:moveTo>
                          <a:lnTo>
                            <a:pt x="84659" y="443405"/>
                          </a:lnTo>
                          <a:lnTo>
                            <a:pt x="133712" y="527981"/>
                          </a:lnTo>
                          <a:lnTo>
                            <a:pt x="182766" y="443405"/>
                          </a:lnTo>
                          <a:lnTo>
                            <a:pt x="251228" y="443405"/>
                          </a:lnTo>
                          <a:cubicBezTo>
                            <a:pt x="262403" y="443405"/>
                            <a:pt x="271462" y="452464"/>
                            <a:pt x="271462" y="463640"/>
                          </a:cubicBezTo>
                          <a:lnTo>
                            <a:pt x="271462" y="634610"/>
                          </a:lnTo>
                          <a:cubicBezTo>
                            <a:pt x="271462" y="645786"/>
                            <a:pt x="262403" y="654845"/>
                            <a:pt x="251228" y="654845"/>
                          </a:cubicBezTo>
                          <a:lnTo>
                            <a:pt x="20235" y="654845"/>
                          </a:lnTo>
                          <a:cubicBezTo>
                            <a:pt x="9060" y="654845"/>
                            <a:pt x="0" y="645786"/>
                            <a:pt x="0" y="634610"/>
                          </a:cubicBezTo>
                          <a:lnTo>
                            <a:pt x="0" y="463640"/>
                          </a:lnTo>
                          <a:cubicBezTo>
                            <a:pt x="0" y="452464"/>
                            <a:pt x="9060" y="443405"/>
                            <a:pt x="20235" y="443405"/>
                          </a:cubicBezTo>
                          <a:close/>
                          <a:moveTo>
                            <a:pt x="330596" y="290513"/>
                          </a:moveTo>
                          <a:lnTo>
                            <a:pt x="443055" y="290513"/>
                          </a:lnTo>
                          <a:lnTo>
                            <a:pt x="528684" y="438150"/>
                          </a:lnTo>
                          <a:lnTo>
                            <a:pt x="614314" y="290513"/>
                          </a:lnTo>
                          <a:lnTo>
                            <a:pt x="733821" y="290513"/>
                          </a:lnTo>
                          <a:cubicBezTo>
                            <a:pt x="753329" y="290513"/>
                            <a:pt x="769143" y="306327"/>
                            <a:pt x="769143" y="325835"/>
                          </a:cubicBezTo>
                          <a:lnTo>
                            <a:pt x="769143" y="624285"/>
                          </a:lnTo>
                          <a:cubicBezTo>
                            <a:pt x="769143" y="643793"/>
                            <a:pt x="753329" y="659607"/>
                            <a:pt x="733821" y="659607"/>
                          </a:cubicBezTo>
                          <a:lnTo>
                            <a:pt x="330596" y="659607"/>
                          </a:lnTo>
                          <a:cubicBezTo>
                            <a:pt x="311088" y="659607"/>
                            <a:pt x="295274" y="643793"/>
                            <a:pt x="295274" y="624285"/>
                          </a:cubicBezTo>
                          <a:lnTo>
                            <a:pt x="295274" y="325835"/>
                          </a:lnTo>
                          <a:cubicBezTo>
                            <a:pt x="295274" y="306327"/>
                            <a:pt x="311088" y="290513"/>
                            <a:pt x="330596" y="290513"/>
                          </a:cubicBezTo>
                          <a:close/>
                          <a:moveTo>
                            <a:pt x="134367" y="276981"/>
                          </a:moveTo>
                          <a:cubicBezTo>
                            <a:pt x="176934" y="276981"/>
                            <a:pt x="211441" y="311488"/>
                            <a:pt x="211441" y="354055"/>
                          </a:cubicBezTo>
                          <a:cubicBezTo>
                            <a:pt x="211441" y="396621"/>
                            <a:pt x="176934" y="431128"/>
                            <a:pt x="134367" y="431128"/>
                          </a:cubicBezTo>
                          <a:cubicBezTo>
                            <a:pt x="91800" y="431128"/>
                            <a:pt x="57293" y="396621"/>
                            <a:pt x="57293" y="354055"/>
                          </a:cubicBezTo>
                          <a:cubicBezTo>
                            <a:pt x="57293" y="311488"/>
                            <a:pt x="91800" y="276981"/>
                            <a:pt x="134367" y="276981"/>
                          </a:cubicBezTo>
                          <a:close/>
                          <a:moveTo>
                            <a:pt x="529827" y="0"/>
                          </a:moveTo>
                          <a:cubicBezTo>
                            <a:pt x="604132" y="0"/>
                            <a:pt x="664368" y="60236"/>
                            <a:pt x="664368" y="134541"/>
                          </a:cubicBezTo>
                          <a:cubicBezTo>
                            <a:pt x="664368" y="208846"/>
                            <a:pt x="604132" y="269082"/>
                            <a:pt x="529827" y="269082"/>
                          </a:cubicBezTo>
                          <a:cubicBezTo>
                            <a:pt x="455522" y="269082"/>
                            <a:pt x="395286" y="208846"/>
                            <a:pt x="395286" y="134541"/>
                          </a:cubicBezTo>
                          <a:cubicBezTo>
                            <a:pt x="395286" y="60236"/>
                            <a:pt x="455522" y="0"/>
                            <a:pt x="529827" y="0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 cap="flat" cmpd="sng" algn="ctr">
                      <a:noFill/>
                      <a:prstDash val="solid"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lIns="182880" tIns="146304" rIns="182880" bIns="146304"/>
                    <a:lstStyle/>
                    <a:p>
                      <a:pPr marL="0" marR="0" lvl="0" indent="0" algn="ctr" defTabSz="914102" rtl="0" eaLnBrk="1" fontAlgn="base" latinLnBrk="0" hangingPunct="1">
                        <a:lnSpc>
                          <a:spcPct val="9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961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Segoe UI Light"/>
                        <a:ea typeface="Segoe UI" pitchFamily="34" charset="0"/>
                        <a:cs typeface="Segoe UI" pitchFamily="34" charset="0"/>
                      </a:endParaRPr>
                    </a:p>
                  </p:txBody>
                </p:sp>
              </p:grpSp>
            </p:grpSp>
          </p:grpSp>
          <p:grpSp>
            <p:nvGrpSpPr>
              <p:cNvPr id="4" name="Group 3"/>
              <p:cNvGrpSpPr/>
              <p:nvPr userDrawn="1"/>
            </p:nvGrpSpPr>
            <p:grpSpPr>
              <a:xfrm>
                <a:off x="249566" y="543029"/>
                <a:ext cx="1720893" cy="3795291"/>
                <a:chOff x="249566" y="543029"/>
                <a:chExt cx="1720893" cy="3795291"/>
              </a:xfrm>
            </p:grpSpPr>
            <p:sp>
              <p:nvSpPr>
                <p:cNvPr id="319" name="Rectangle 318"/>
                <p:cNvSpPr/>
                <p:nvPr/>
              </p:nvSpPr>
              <p:spPr bwMode="auto">
                <a:xfrm>
                  <a:off x="249566" y="543029"/>
                  <a:ext cx="1720893" cy="3795291"/>
                </a:xfrm>
                <a:prstGeom prst="rect">
                  <a:avLst/>
                </a:prstGeom>
                <a:solidFill>
                  <a:srgbClr val="1B3C72"/>
                </a:solidFill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265176" tIns="143428" rIns="179285" bIns="143428"/>
                <a:lstStyle/>
                <a:p>
                  <a:pPr marL="0" marR="0" lvl="0" indent="0" algn="ctr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72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76250">
                            <a:srgbClr val="FFFFFF"/>
                          </a:gs>
                          <a:gs pos="31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 Semibold" panose="020B0702040204020203" pitchFamily="34" charset="0"/>
                      <a:ea typeface="Segoe UI" pitchFamily="34" charset="0"/>
                      <a:cs typeface="Segoe UI Semibold" panose="020B0702040204020203" pitchFamily="34" charset="0"/>
                    </a:rPr>
                    <a:t>Security and Management</a:t>
                  </a:r>
                </a:p>
              </p:txBody>
            </p:sp>
            <p:grpSp>
              <p:nvGrpSpPr>
                <p:cNvPr id="3" name="Group 2"/>
                <p:cNvGrpSpPr/>
                <p:nvPr/>
              </p:nvGrpSpPr>
              <p:grpSpPr>
                <a:xfrm>
                  <a:off x="365563" y="1115018"/>
                  <a:ext cx="1458716" cy="3120525"/>
                  <a:chOff x="419554" y="1199688"/>
                  <a:chExt cx="1458716" cy="3120525"/>
                </a:xfrm>
              </p:grpSpPr>
              <p:grpSp>
                <p:nvGrpSpPr>
                  <p:cNvPr id="321" name="Group 320"/>
                  <p:cNvGrpSpPr/>
                  <p:nvPr/>
                </p:nvGrpSpPr>
                <p:grpSpPr>
                  <a:xfrm>
                    <a:off x="442574" y="1656149"/>
                    <a:ext cx="1027708" cy="303213"/>
                    <a:chOff x="368069" y="1313314"/>
                    <a:chExt cx="1027708" cy="303213"/>
                  </a:xfrm>
                </p:grpSpPr>
                <p:sp>
                  <p:nvSpPr>
                    <p:cNvPr id="340" name="TextBox 339"/>
                    <p:cNvSpPr txBox="1"/>
                    <p:nvPr/>
                  </p:nvSpPr>
                  <p:spPr bwMode="auto">
                    <a:xfrm>
                      <a:off x="736963" y="1314902"/>
                      <a:ext cx="658814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Active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Directory</a:t>
                      </a:r>
                    </a:p>
                  </p:txBody>
                </p:sp>
                <p:pic>
                  <p:nvPicPr>
                    <p:cNvPr id="341" name="Picture 193" descr="Azure Active Directory.png"/>
                    <p:cNvPicPr>
                      <a:picLocks noChangeAspect="1"/>
                    </p:cNvPicPr>
                    <p:nvPr/>
                  </p:nvPicPr>
                  <p:blipFill>
                    <a:blip r:embed="rId40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68069" y="1313314"/>
                      <a:ext cx="298175" cy="29887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22" name="Group 321"/>
                  <p:cNvGrpSpPr/>
                  <p:nvPr/>
                </p:nvGrpSpPr>
                <p:grpSpPr>
                  <a:xfrm>
                    <a:off x="466215" y="2129907"/>
                    <a:ext cx="1004066" cy="301625"/>
                    <a:chOff x="391710" y="1847920"/>
                    <a:chExt cx="1004066" cy="301625"/>
                  </a:xfrm>
                </p:grpSpPr>
                <p:sp>
                  <p:nvSpPr>
                    <p:cNvPr id="338" name="TextBox 337"/>
                    <p:cNvSpPr txBox="1"/>
                    <p:nvPr/>
                  </p:nvSpPr>
                  <p:spPr bwMode="auto">
                    <a:xfrm>
                      <a:off x="736963" y="1847920"/>
                      <a:ext cx="658813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Multi-factor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Authentication</a:t>
                      </a:r>
                    </a:p>
                  </p:txBody>
                </p:sp>
                <p:pic>
                  <p:nvPicPr>
                    <p:cNvPr id="339" name="Picture 195" descr="Multi-Factor Authentication.png"/>
                    <p:cNvPicPr>
                      <a:picLocks noChangeAspect="1"/>
                    </p:cNvPicPr>
                    <p:nvPr/>
                  </p:nvPicPr>
                  <p:blipFill>
                    <a:blip r:embed="rId41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91710" y="1854270"/>
                      <a:ext cx="288064" cy="28813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23" name="Group 322"/>
                  <p:cNvGrpSpPr/>
                  <p:nvPr/>
                </p:nvGrpSpPr>
                <p:grpSpPr>
                  <a:xfrm>
                    <a:off x="442574" y="2602077"/>
                    <a:ext cx="1027706" cy="301625"/>
                    <a:chOff x="368069" y="2341251"/>
                    <a:chExt cx="1027706" cy="301625"/>
                  </a:xfrm>
                </p:grpSpPr>
                <p:sp>
                  <p:nvSpPr>
                    <p:cNvPr id="336" name="TextBox 335"/>
                    <p:cNvSpPr txBox="1"/>
                    <p:nvPr/>
                  </p:nvSpPr>
                  <p:spPr bwMode="auto">
                    <a:xfrm>
                      <a:off x="736963" y="2341251"/>
                      <a:ext cx="658812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Automation</a:t>
                      </a:r>
                    </a:p>
                  </p:txBody>
                </p:sp>
                <p:pic>
                  <p:nvPicPr>
                    <p:cNvPr id="337" name="Picture 198" descr="Azure automation.png"/>
                    <p:cNvPicPr>
                      <a:picLocks noChangeAspect="1"/>
                    </p:cNvPicPr>
                    <p:nvPr/>
                  </p:nvPicPr>
                  <p:blipFill>
                    <a:blip r:embed="rId42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68069" y="2347601"/>
                      <a:ext cx="289482" cy="290464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24" name="Group 323"/>
                  <p:cNvGrpSpPr/>
                  <p:nvPr/>
                </p:nvGrpSpPr>
                <p:grpSpPr>
                  <a:xfrm>
                    <a:off x="442574" y="1199688"/>
                    <a:ext cx="1027707" cy="285916"/>
                    <a:chOff x="368069" y="762503"/>
                    <a:chExt cx="1027707" cy="285916"/>
                  </a:xfrm>
                </p:grpSpPr>
                <p:sp>
                  <p:nvSpPr>
                    <p:cNvPr id="334" name="TextBox 333"/>
                    <p:cNvSpPr txBox="1"/>
                    <p:nvPr/>
                  </p:nvSpPr>
                  <p:spPr bwMode="auto">
                    <a:xfrm>
                      <a:off x="736963" y="789031"/>
                      <a:ext cx="658813" cy="23286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/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Portal</a:t>
                      </a:r>
                    </a:p>
                  </p:txBody>
                </p:sp>
                <p:pic>
                  <p:nvPicPr>
                    <p:cNvPr id="335" name="Picture 200" descr="Azure subscription.png"/>
                    <p:cNvPicPr>
                      <a:picLocks noChangeAspect="1"/>
                    </p:cNvPicPr>
                    <p:nvPr/>
                  </p:nvPicPr>
                  <p:blipFill>
                    <a:blip r:embed="rId43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68069" y="762503"/>
                      <a:ext cx="286234" cy="28591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25" name="Group 324"/>
                  <p:cNvGrpSpPr/>
                  <p:nvPr/>
                </p:nvGrpSpPr>
                <p:grpSpPr>
                  <a:xfrm>
                    <a:off x="442574" y="3074247"/>
                    <a:ext cx="1027707" cy="301625"/>
                    <a:chOff x="368069" y="2835216"/>
                    <a:chExt cx="1027707" cy="301625"/>
                  </a:xfrm>
                </p:grpSpPr>
                <p:sp>
                  <p:nvSpPr>
                    <p:cNvPr id="332" name="TextBox 331"/>
                    <p:cNvSpPr txBox="1"/>
                    <p:nvPr/>
                  </p:nvSpPr>
                  <p:spPr bwMode="auto">
                    <a:xfrm>
                      <a:off x="736963" y="2835216"/>
                      <a:ext cx="658813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Key Vault</a:t>
                      </a:r>
                    </a:p>
                  </p:txBody>
                </p:sp>
                <p:pic>
                  <p:nvPicPr>
                    <p:cNvPr id="333" name="Picture 204" descr="AzureKeyVault_icon_white.png"/>
                    <p:cNvPicPr>
                      <a:picLocks noChangeAspect="1"/>
                    </p:cNvPicPr>
                    <p:nvPr/>
                  </p:nvPicPr>
                  <p:blipFill>
                    <a:blip r:embed="rId44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68069" y="2835216"/>
                      <a:ext cx="266988" cy="29664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26" name="Group 325"/>
                  <p:cNvGrpSpPr/>
                  <p:nvPr/>
                </p:nvGrpSpPr>
                <p:grpSpPr>
                  <a:xfrm>
                    <a:off x="419554" y="3546417"/>
                    <a:ext cx="1458716" cy="301625"/>
                    <a:chOff x="345049" y="3328988"/>
                    <a:chExt cx="1458716" cy="301625"/>
                  </a:xfrm>
                </p:grpSpPr>
                <p:sp>
                  <p:nvSpPr>
                    <p:cNvPr id="330" name="TextBox 329"/>
                    <p:cNvSpPr txBox="1"/>
                    <p:nvPr/>
                  </p:nvSpPr>
                  <p:spPr bwMode="auto">
                    <a:xfrm>
                      <a:off x="736963" y="3328988"/>
                      <a:ext cx="1066802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Store/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Marketplace</a:t>
                      </a:r>
                    </a:p>
                  </p:txBody>
                </p:sp>
                <p:pic>
                  <p:nvPicPr>
                    <p:cNvPr id="331" name="Picture 230" descr="Azure Marketplace.png"/>
                    <p:cNvPicPr>
                      <a:picLocks noChangeAspect="1"/>
                    </p:cNvPicPr>
                    <p:nvPr/>
                  </p:nvPicPr>
                  <p:blipFill>
                    <a:blip r:embed="rId45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45049" y="3338513"/>
                      <a:ext cx="291101" cy="29151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327" name="Group 326"/>
                  <p:cNvGrpSpPr/>
                  <p:nvPr/>
                </p:nvGrpSpPr>
                <p:grpSpPr>
                  <a:xfrm>
                    <a:off x="442574" y="4018588"/>
                    <a:ext cx="1029294" cy="301625"/>
                    <a:chOff x="368069" y="3867931"/>
                    <a:chExt cx="1029294" cy="301625"/>
                  </a:xfrm>
                </p:grpSpPr>
                <p:pic>
                  <p:nvPicPr>
                    <p:cNvPr id="328" name="Picture 412"/>
                    <p:cNvPicPr>
                      <a:picLocks noChangeAspect="1"/>
                    </p:cNvPicPr>
                    <p:nvPr/>
                  </p:nvPicPr>
                  <p:blipFill>
                    <a:blip r:embed="rId46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368069" y="3891744"/>
                      <a:ext cx="252343" cy="25228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  <p:sp>
                  <p:nvSpPr>
                    <p:cNvPr id="329" name="TextBox 328"/>
                    <p:cNvSpPr txBox="1"/>
                    <p:nvPr/>
                  </p:nvSpPr>
                  <p:spPr bwMode="auto">
                    <a:xfrm>
                      <a:off x="736963" y="3867931"/>
                      <a:ext cx="660400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VM Image Gallery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and VM Depot</a:t>
                      </a:r>
                    </a:p>
                  </p:txBody>
                </p:sp>
              </p:grpSp>
            </p:grpSp>
          </p:grpSp>
          <p:grpSp>
            <p:nvGrpSpPr>
              <p:cNvPr id="13" name="Group 12"/>
              <p:cNvGrpSpPr/>
              <p:nvPr userDrawn="1"/>
            </p:nvGrpSpPr>
            <p:grpSpPr>
              <a:xfrm>
                <a:off x="10572607" y="543029"/>
                <a:ext cx="1619393" cy="3786173"/>
                <a:chOff x="10572607" y="543029"/>
                <a:chExt cx="1619393" cy="3786173"/>
              </a:xfrm>
            </p:grpSpPr>
            <p:sp>
              <p:nvSpPr>
                <p:cNvPr id="288" name="Rectangle 287"/>
                <p:cNvSpPr/>
                <p:nvPr/>
              </p:nvSpPr>
              <p:spPr bwMode="auto">
                <a:xfrm>
                  <a:off x="10572607" y="543029"/>
                  <a:ext cx="1619393" cy="3786173"/>
                </a:xfrm>
                <a:prstGeom prst="rect">
                  <a:avLst/>
                </a:prstGeom>
                <a:solidFill>
                  <a:srgbClr val="1B3C72"/>
                </a:solidFill>
                <a:ln w="6350" cap="flat" cmpd="sng" algn="ctr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txBody>
                <a:bodyPr lIns="265176" tIns="143428" rIns="179285" bIns="143428"/>
                <a:lstStyle/>
                <a:p>
                  <a:pPr marL="0" marR="0" lvl="0" indent="0" algn="ctr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72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76250">
                            <a:srgbClr val="FFFFFF"/>
                          </a:gs>
                          <a:gs pos="31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 Semibold" panose="020B0702040204020203" pitchFamily="34" charset="0"/>
                      <a:ea typeface="Segoe UI" pitchFamily="34" charset="0"/>
                      <a:cs typeface="Segoe UI Semibold" panose="020B0702040204020203" pitchFamily="34" charset="0"/>
                    </a:rPr>
                    <a:t>Hybrid</a:t>
                  </a:r>
                </a:p>
                <a:p>
                  <a:pPr marL="0" marR="0" lvl="0" indent="0" algn="ctr" defTabSz="895923" rtl="0" eaLnBrk="1" fontAlgn="base" latinLnBrk="0" hangingPunct="1">
                    <a:lnSpc>
                      <a:spcPct val="9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372" b="0" i="0" u="none" strike="noStrike" kern="0" cap="none" spc="0" normalizeH="0" baseline="0" noProof="0" dirty="0">
                      <a:ln>
                        <a:noFill/>
                      </a:ln>
                      <a:gradFill>
                        <a:gsLst>
                          <a:gs pos="76250">
                            <a:srgbClr val="FFFFFF"/>
                          </a:gs>
                          <a:gs pos="31000">
                            <a:srgbClr val="FFFFFF"/>
                          </a:gs>
                        </a:gsLst>
                        <a:lin ang="5400000" scaled="0"/>
                      </a:gradFill>
                      <a:effectLst/>
                      <a:uLnTx/>
                      <a:uFillTx/>
                      <a:latin typeface="Segoe UI Semibold" panose="020B0702040204020203" pitchFamily="34" charset="0"/>
                      <a:ea typeface="Segoe UI" pitchFamily="34" charset="0"/>
                      <a:cs typeface="Segoe UI Semibold" panose="020B0702040204020203" pitchFamily="34" charset="0"/>
                    </a:rPr>
                    <a:t>Operations</a:t>
                  </a:r>
                </a:p>
              </p:txBody>
            </p:sp>
            <p:grpSp>
              <p:nvGrpSpPr>
                <p:cNvPr id="12" name="Group 11"/>
                <p:cNvGrpSpPr/>
                <p:nvPr userDrawn="1"/>
              </p:nvGrpSpPr>
              <p:grpSpPr>
                <a:xfrm>
                  <a:off x="10757536" y="1170330"/>
                  <a:ext cx="1249535" cy="2996155"/>
                  <a:chOff x="10729741" y="1170330"/>
                  <a:chExt cx="1249535" cy="2996155"/>
                </a:xfrm>
              </p:grpSpPr>
              <p:grpSp>
                <p:nvGrpSpPr>
                  <p:cNvPr id="7" name="Group 6"/>
                  <p:cNvGrpSpPr/>
                  <p:nvPr userDrawn="1"/>
                </p:nvGrpSpPr>
                <p:grpSpPr>
                  <a:xfrm>
                    <a:off x="10729741" y="2078817"/>
                    <a:ext cx="1064688" cy="300038"/>
                    <a:chOff x="10729741" y="1826583"/>
                    <a:chExt cx="1064688" cy="300038"/>
                  </a:xfrm>
                </p:grpSpPr>
                <p:sp>
                  <p:nvSpPr>
                    <p:cNvPr id="317" name="TextBox 316"/>
                    <p:cNvSpPr txBox="1"/>
                    <p:nvPr/>
                  </p:nvSpPr>
                  <p:spPr bwMode="auto">
                    <a:xfrm>
                      <a:off x="11135616" y="1826583"/>
                      <a:ext cx="658813" cy="30003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Backup</a:t>
                      </a:r>
                    </a:p>
                  </p:txBody>
                </p:sp>
                <p:pic>
                  <p:nvPicPr>
                    <p:cNvPr id="318" name="Picture 206" descr="Backup Service.png"/>
                    <p:cNvPicPr>
                      <a:picLocks noChangeAspect="1"/>
                    </p:cNvPicPr>
                    <p:nvPr/>
                  </p:nvPicPr>
                  <p:blipFill>
                    <a:blip r:embed="rId47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0729741" y="1828595"/>
                      <a:ext cx="296404" cy="29601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10" name="Group 9"/>
                  <p:cNvGrpSpPr/>
                  <p:nvPr userDrawn="1"/>
                </p:nvGrpSpPr>
                <p:grpSpPr>
                  <a:xfrm>
                    <a:off x="10735019" y="3417554"/>
                    <a:ext cx="1059409" cy="301625"/>
                    <a:chOff x="10735019" y="3369011"/>
                    <a:chExt cx="1059409" cy="301625"/>
                  </a:xfrm>
                </p:grpSpPr>
                <p:sp>
                  <p:nvSpPr>
                    <p:cNvPr id="315" name="TextBox 314"/>
                    <p:cNvSpPr txBox="1"/>
                    <p:nvPr/>
                  </p:nvSpPr>
                  <p:spPr bwMode="auto">
                    <a:xfrm>
                      <a:off x="11135616" y="3369011"/>
                      <a:ext cx="658812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Site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Recovery</a:t>
                      </a:r>
                    </a:p>
                  </p:txBody>
                </p:sp>
                <p:pic>
                  <p:nvPicPr>
                    <p:cNvPr id="316" name="Picture 210" descr="Site Recovery.png"/>
                    <p:cNvPicPr>
                      <a:picLocks noChangeAspect="1"/>
                    </p:cNvPicPr>
                    <p:nvPr/>
                  </p:nvPicPr>
                  <p:blipFill>
                    <a:blip r:embed="rId48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0735019" y="3369011"/>
                      <a:ext cx="285848" cy="28626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9" name="Group 8"/>
                  <p:cNvGrpSpPr/>
                  <p:nvPr userDrawn="1"/>
                </p:nvGrpSpPr>
                <p:grpSpPr>
                  <a:xfrm>
                    <a:off x="10734570" y="2971838"/>
                    <a:ext cx="1059859" cy="300037"/>
                    <a:chOff x="10734570" y="2856179"/>
                    <a:chExt cx="1059859" cy="300037"/>
                  </a:xfrm>
                </p:grpSpPr>
                <p:sp>
                  <p:nvSpPr>
                    <p:cNvPr id="313" name="TextBox 312"/>
                    <p:cNvSpPr txBox="1"/>
                    <p:nvPr/>
                  </p:nvSpPr>
                  <p:spPr bwMode="auto">
                    <a:xfrm>
                      <a:off x="11135616" y="2856179"/>
                      <a:ext cx="658813" cy="3000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Import/Export</a:t>
                      </a:r>
                    </a:p>
                  </p:txBody>
                </p:sp>
                <p:pic>
                  <p:nvPicPr>
                    <p:cNvPr id="314" name="Picture 212" descr="Storage (Azure).png"/>
                    <p:cNvPicPr>
                      <a:picLocks noChangeAspect="1"/>
                    </p:cNvPicPr>
                    <p:nvPr/>
                  </p:nvPicPr>
                  <p:blipFill>
                    <a:blip r:embed="rId49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0734570" y="2856179"/>
                      <a:ext cx="286746" cy="286316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5" name="Group 4"/>
                  <p:cNvGrpSpPr/>
                  <p:nvPr userDrawn="1"/>
                </p:nvGrpSpPr>
                <p:grpSpPr>
                  <a:xfrm>
                    <a:off x="10755293" y="1616047"/>
                    <a:ext cx="1223983" cy="317091"/>
                    <a:chOff x="10755293" y="1282976"/>
                    <a:chExt cx="1223983" cy="317091"/>
                  </a:xfrm>
                </p:grpSpPr>
                <p:sp>
                  <p:nvSpPr>
                    <p:cNvPr id="311" name="TextBox 310"/>
                    <p:cNvSpPr txBox="1"/>
                    <p:nvPr/>
                  </p:nvSpPr>
                  <p:spPr bwMode="auto">
                    <a:xfrm>
                      <a:off x="11135616" y="1291503"/>
                      <a:ext cx="843660" cy="30023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AD Privileged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Identity 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Management</a:t>
                      </a:r>
                    </a:p>
                  </p:txBody>
                </p:sp>
                <p:pic>
                  <p:nvPicPr>
                    <p:cNvPr id="312" name="Picture 271"/>
                    <p:cNvPicPr>
                      <a:picLocks noChangeAspect="1"/>
                    </p:cNvPicPr>
                    <p:nvPr/>
                  </p:nvPicPr>
                  <p:blipFill>
                    <a:blip r:embed="rId50" cstate="print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0755293" y="1282976"/>
                      <a:ext cx="245301" cy="317091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8" name="Group 7"/>
                  <p:cNvGrpSpPr/>
                  <p:nvPr userDrawn="1"/>
                </p:nvGrpSpPr>
                <p:grpSpPr>
                  <a:xfrm>
                    <a:off x="10737716" y="2524534"/>
                    <a:ext cx="1058300" cy="301625"/>
                    <a:chOff x="10737716" y="2349114"/>
                    <a:chExt cx="1058300" cy="301625"/>
                  </a:xfrm>
                </p:grpSpPr>
                <p:sp>
                  <p:nvSpPr>
                    <p:cNvPr id="309" name="TextBox 308"/>
                    <p:cNvSpPr txBox="1"/>
                    <p:nvPr/>
                  </p:nvSpPr>
                  <p:spPr bwMode="auto">
                    <a:xfrm>
                      <a:off x="11135616" y="2349114"/>
                      <a:ext cx="660400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Operational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Insights</a:t>
                      </a:r>
                    </a:p>
                  </p:txBody>
                </p:sp>
                <p:pic>
                  <p:nvPicPr>
                    <p:cNvPr id="310" name="Picture 329" descr="Operational Insights.png"/>
                    <p:cNvPicPr>
                      <a:picLocks noChangeAspect="1"/>
                    </p:cNvPicPr>
                    <p:nvPr/>
                  </p:nvPicPr>
                  <p:blipFill>
                    <a:blip r:embed="rId51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0737716" y="2349114"/>
                      <a:ext cx="280454" cy="280549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  <p:grpSp>
                <p:nvGrpSpPr>
                  <p:cNvPr id="6" name="Group 5"/>
                  <p:cNvGrpSpPr/>
                  <p:nvPr userDrawn="1"/>
                </p:nvGrpSpPr>
                <p:grpSpPr>
                  <a:xfrm>
                    <a:off x="10731079" y="1170330"/>
                    <a:ext cx="1063349" cy="300038"/>
                    <a:chOff x="10731079" y="777857"/>
                    <a:chExt cx="1063349" cy="300038"/>
                  </a:xfrm>
                </p:grpSpPr>
                <p:sp>
                  <p:nvSpPr>
                    <p:cNvPr id="299" name="TextBox 298"/>
                    <p:cNvSpPr txBox="1"/>
                    <p:nvPr/>
                  </p:nvSpPr>
                  <p:spPr bwMode="auto">
                    <a:xfrm>
                      <a:off x="11135616" y="777857"/>
                      <a:ext cx="658812" cy="300038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Azure AD </a:t>
                      </a:r>
                      <a:b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</a:br>
                      <a:r>
                        <a:rPr kumimoji="0" lang="en-US" sz="980" b="0" i="0" u="none" strike="noStrike" kern="0" cap="none" spc="0" normalizeH="0" baseline="0" noProof="0" dirty="0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Connect Health</a:t>
                      </a:r>
                    </a:p>
                  </p:txBody>
                </p:sp>
                <p:grpSp>
                  <p:nvGrpSpPr>
                    <p:cNvPr id="300" name="Group 2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0731079" y="777857"/>
                      <a:ext cx="293729" cy="278603"/>
                      <a:chOff x="10757647" y="1125048"/>
                      <a:chExt cx="293741" cy="279390"/>
                    </a:xfrm>
                  </p:grpSpPr>
                  <p:pic>
                    <p:nvPicPr>
                      <p:cNvPr id="301" name="Picture 221" descr="Azure Active Directory.png"/>
                      <p:cNvPicPr>
                        <a:picLocks noChangeAspect="1"/>
                      </p:cNvPicPr>
                      <p:nvPr/>
                    </p:nvPicPr>
                    <p:blipFill>
                      <a:blip r:embed="rId40" cstate="print">
                        <a:biLevel thresh="25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7647" y="1125048"/>
                        <a:ext cx="262077" cy="2620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  <p:sp>
                    <p:nvSpPr>
                      <p:cNvPr id="302" name="Heart 301"/>
                      <p:cNvSpPr/>
                      <p:nvPr/>
                    </p:nvSpPr>
                    <p:spPr bwMode="auto">
                      <a:xfrm>
                        <a:off x="10905290" y="1274695"/>
                        <a:ext cx="146056" cy="128950"/>
                      </a:xfrm>
                      <a:prstGeom prst="heart">
                        <a:avLst/>
                      </a:prstGeom>
                      <a:solidFill>
                        <a:srgbClr val="FFFFFF"/>
                      </a:solidFill>
                      <a:ln w="12700" cap="flat" cmpd="sng" algn="ctr">
                        <a:solidFill>
                          <a:srgbClr val="005695"/>
                        </a:solidFill>
                        <a:prstDash val="solid"/>
                        <a:headEnd type="none" w="med" len="med"/>
                        <a:tailEnd type="none" w="med" len="med"/>
                      </a:ln>
                      <a:effectLst/>
                    </p:spPr>
                    <p:txBody>
                      <a:bodyPr lIns="182880" tIns="146304" rIns="182880" bIns="146304"/>
                      <a:lstStyle/>
                      <a:p>
                        <a:pPr marL="0" marR="0" lvl="0" indent="0" algn="ctr" defTabSz="914102" rtl="0" eaLnBrk="1" fontAlgn="base" latinLnBrk="0" hangingPunct="1">
                          <a:lnSpc>
                            <a:spcPct val="9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en-US" sz="1961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Segoe UI Light"/>
                          <a:ea typeface="Segoe UI" pitchFamily="34" charset="0"/>
                          <a:cs typeface="Segoe UI" pitchFamily="34" charset="0"/>
                        </a:endParaRPr>
                      </a:p>
                    </p:txBody>
                  </p:sp>
                  <p:grpSp>
                    <p:nvGrpSpPr>
                      <p:cNvPr id="303" name="Group 2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0911015" y="1312918"/>
                        <a:ext cx="107890" cy="50915"/>
                        <a:chOff x="11033154" y="1382736"/>
                        <a:chExt cx="155481" cy="72283"/>
                      </a:xfrm>
                    </p:grpSpPr>
                    <p:cxnSp>
                      <p:nvCxnSpPr>
                        <p:cNvPr id="304" name="Straight Connector 303"/>
                        <p:cNvCxnSpPr/>
                        <p:nvPr/>
                      </p:nvCxnSpPr>
                      <p:spPr>
                        <a:xfrm flipV="1">
                          <a:off x="11034055" y="1414354"/>
                          <a:ext cx="50333" cy="0"/>
                        </a:xfrm>
                        <a:prstGeom prst="line">
                          <a:avLst/>
                        </a:prstGeom>
                        <a:noFill/>
                        <a:ln w="9525" cap="flat" cmpd="sng" algn="ctr">
                          <a:solidFill>
                            <a:srgbClr val="005695"/>
                          </a:solidFill>
                          <a:prstDash val="solid"/>
                          <a:headEnd type="none"/>
                          <a:tailEnd type="none"/>
                        </a:ln>
                        <a:effectLst/>
                      </p:spPr>
                    </p:cxnSp>
                    <p:cxnSp>
                      <p:nvCxnSpPr>
                        <p:cNvPr id="305" name="Straight Connector 304"/>
                        <p:cNvCxnSpPr/>
                        <p:nvPr/>
                      </p:nvCxnSpPr>
                      <p:spPr>
                        <a:xfrm flipV="1">
                          <a:off x="11139295" y="1418875"/>
                          <a:ext cx="50333" cy="0"/>
                        </a:xfrm>
                        <a:prstGeom prst="line">
                          <a:avLst/>
                        </a:prstGeom>
                        <a:noFill/>
                        <a:ln w="9525" cap="flat" cmpd="sng" algn="ctr">
                          <a:solidFill>
                            <a:srgbClr val="005695"/>
                          </a:solidFill>
                          <a:prstDash val="solid"/>
                          <a:headEnd type="none"/>
                          <a:tailEnd type="none"/>
                        </a:ln>
                        <a:effectLst/>
                      </p:spPr>
                    </p:cxnSp>
                    <p:cxnSp>
                      <p:nvCxnSpPr>
                        <p:cNvPr id="306" name="Straight Connector 305"/>
                        <p:cNvCxnSpPr/>
                        <p:nvPr/>
                      </p:nvCxnSpPr>
                      <p:spPr>
                        <a:xfrm>
                          <a:off x="11114130" y="1382713"/>
                          <a:ext cx="0" cy="70062"/>
                        </a:xfrm>
                        <a:prstGeom prst="line">
                          <a:avLst/>
                        </a:prstGeom>
                        <a:noFill/>
                        <a:ln w="9525" cap="flat" cmpd="sng" algn="ctr">
                          <a:solidFill>
                            <a:srgbClr val="005695"/>
                          </a:solidFill>
                          <a:prstDash val="solid"/>
                          <a:headEnd type="none"/>
                          <a:tailEnd type="none"/>
                        </a:ln>
                        <a:effectLst/>
                      </p:spPr>
                    </p:cxnSp>
                    <p:cxnSp>
                      <p:nvCxnSpPr>
                        <p:cNvPr id="307" name="Straight Connector 306"/>
                        <p:cNvCxnSpPr/>
                        <p:nvPr/>
                      </p:nvCxnSpPr>
                      <p:spPr>
                        <a:xfrm flipV="1">
                          <a:off x="11082100" y="1387233"/>
                          <a:ext cx="25166" cy="27121"/>
                        </a:xfrm>
                        <a:prstGeom prst="line">
                          <a:avLst/>
                        </a:prstGeom>
                        <a:noFill/>
                        <a:ln w="9525" cap="flat" cmpd="sng" algn="ctr">
                          <a:solidFill>
                            <a:srgbClr val="005695"/>
                          </a:solidFill>
                          <a:prstDash val="solid"/>
                          <a:headEnd type="none"/>
                          <a:tailEnd type="none"/>
                        </a:ln>
                        <a:effectLst/>
                      </p:spPr>
                    </p:cxnSp>
                    <p:cxnSp>
                      <p:nvCxnSpPr>
                        <p:cNvPr id="308" name="Straight Connector 307"/>
                        <p:cNvCxnSpPr/>
                        <p:nvPr/>
                      </p:nvCxnSpPr>
                      <p:spPr>
                        <a:xfrm flipV="1">
                          <a:off x="11107266" y="1418875"/>
                          <a:ext cx="34318" cy="36161"/>
                        </a:xfrm>
                        <a:prstGeom prst="line">
                          <a:avLst/>
                        </a:prstGeom>
                        <a:noFill/>
                        <a:ln w="9525" cap="flat" cmpd="sng" algn="ctr">
                          <a:solidFill>
                            <a:srgbClr val="005695"/>
                          </a:solidFill>
                          <a:prstDash val="solid"/>
                          <a:headEnd type="none"/>
                          <a:tailEnd type="none"/>
                        </a:ln>
                        <a:effectLst/>
                      </p:spPr>
                    </p:cxnSp>
                  </p:grpSp>
                </p:grpSp>
              </p:grpSp>
              <p:grpSp>
                <p:nvGrpSpPr>
                  <p:cNvPr id="11" name="Group 10"/>
                  <p:cNvGrpSpPr/>
                  <p:nvPr userDrawn="1"/>
                </p:nvGrpSpPr>
                <p:grpSpPr>
                  <a:xfrm>
                    <a:off x="10734275" y="3864860"/>
                    <a:ext cx="1060154" cy="301625"/>
                    <a:chOff x="10734275" y="3881794"/>
                    <a:chExt cx="1060154" cy="301625"/>
                  </a:xfrm>
                </p:grpSpPr>
                <p:sp>
                  <p:nvSpPr>
                    <p:cNvPr id="297" name="TextBox 296"/>
                    <p:cNvSpPr txBox="1"/>
                    <p:nvPr/>
                  </p:nvSpPr>
                  <p:spPr>
                    <a:xfrm>
                      <a:off x="11135616" y="3881794"/>
                      <a:ext cx="658813" cy="301625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</p:spPr>
                  <p:txBody>
                    <a:bodyPr wrap="none" lIns="0" tIns="27971" rIns="0" bIns="0" anchor="ctr" anchorCtr="0"/>
                    <a:lstStyle>
                      <a:defPPr>
                        <a:defRPr lang="en-US"/>
                      </a:defPPr>
                      <a:lvl1pPr defTabSz="932317">
                        <a:lnSpc>
                          <a:spcPct val="90000"/>
                        </a:lnSpc>
                        <a:spcBef>
                          <a:spcPts val="600"/>
                        </a:spcBef>
                        <a:defRPr sz="1000">
                          <a:gradFill>
                            <a:gsLst>
                              <a:gs pos="76250">
                                <a:schemeClr val="bg1"/>
                              </a:gs>
                              <a:gs pos="31000">
                                <a:schemeClr val="bg1"/>
                              </a:gs>
                            </a:gsLst>
                            <a:lin ang="5400000" scaled="0"/>
                          </a:gradFill>
                          <a:latin typeface="+mn-lt"/>
                          <a:ea typeface="Arial Unicode MS" panose="020B0604020202020204" pitchFamily="34" charset="-128"/>
                          <a:cs typeface="Segoe UI Light" panose="020B0502040204020203" pitchFamily="34" charset="0"/>
                        </a:defRPr>
                      </a:lvl1pPr>
                    </a:lstStyle>
                    <a:p>
                      <a:pPr marL="0" marR="0" lvl="0" indent="0" algn="l" defTabSz="913950" rtl="0" eaLnBrk="0" fontAlgn="base" latinLnBrk="0" hangingPunct="0">
                        <a:lnSpc>
                          <a:spcPct val="90000"/>
                        </a:lnSpc>
                        <a:spcBef>
                          <a:spcPts val="588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80" b="0" i="0" u="none" strike="noStrike" kern="0" cap="none" spc="0" normalizeH="0" baseline="0" noProof="0" dirty="0" err="1">
                          <a:ln>
                            <a:noFill/>
                          </a:ln>
                          <a:gradFill>
                            <a:gsLst>
                              <a:gs pos="76250">
                                <a:srgbClr val="FFFFFF"/>
                              </a:gs>
                              <a:gs pos="31000">
                                <a:srgbClr val="FFFFFF"/>
                              </a:gs>
                            </a:gsLst>
                            <a:lin ang="5400000" scaled="0"/>
                          </a:gradFill>
                          <a:effectLst/>
                          <a:uLnTx/>
                          <a:uFillTx/>
                          <a:latin typeface="Segoe UI"/>
                          <a:ea typeface="Arial Unicode MS" panose="020B0604020202020204" pitchFamily="34" charset="-128"/>
                          <a:cs typeface="Segoe UI Light" panose="020B0502040204020203" pitchFamily="34" charset="0"/>
                        </a:rPr>
                        <a:t>StorSimple</a:t>
                      </a:r>
                      <a:endParaRPr kumimoji="0" lang="en-US" sz="980" b="0" i="0" u="none" strike="noStrike" kern="0" cap="none" spc="0" normalizeH="0" baseline="0" noProof="0" dirty="0">
                        <a:ln>
                          <a:noFill/>
                        </a:ln>
                        <a:gradFill>
                          <a:gsLst>
                            <a:gs pos="76250">
                              <a:srgbClr val="FFFFFF"/>
                            </a:gs>
                            <a:gs pos="31000">
                              <a:srgbClr val="FFFFFF"/>
                            </a:gs>
                          </a:gsLst>
                          <a:lin ang="5400000" scaled="0"/>
                        </a:gradFill>
                        <a:effectLst/>
                        <a:uLnTx/>
                        <a:uFillTx/>
                        <a:latin typeface="Segoe UI"/>
                        <a:ea typeface="Arial Unicode MS" panose="020B0604020202020204" pitchFamily="34" charset="-128"/>
                        <a:cs typeface="Segoe UI Light" panose="020B0502040204020203" pitchFamily="34" charset="0"/>
                      </a:endParaRPr>
                    </a:p>
                  </p:txBody>
                </p:sp>
                <p:pic>
                  <p:nvPicPr>
                    <p:cNvPr id="298" name="Picture 208" descr="StorSimple.png"/>
                    <p:cNvPicPr>
                      <a:picLocks noChangeAspect="1"/>
                    </p:cNvPicPr>
                    <p:nvPr/>
                  </p:nvPicPr>
                  <p:blipFill>
                    <a:blip r:embed="rId52" cstate="print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10734275" y="3881794"/>
                      <a:ext cx="287337" cy="287337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</p:pic>
              </p:grpSp>
            </p:grpSp>
          </p:grpSp>
        </p:grpSp>
        <p:sp>
          <p:nvSpPr>
            <p:cNvPr id="265" name="Rectangle 264"/>
            <p:cNvSpPr/>
            <p:nvPr/>
          </p:nvSpPr>
          <p:spPr bwMode="auto">
            <a:xfrm>
              <a:off x="-102722" y="5682116"/>
              <a:ext cx="12641920" cy="1282663"/>
            </a:xfrm>
            <a:prstGeom prst="rect">
              <a:avLst/>
            </a:prstGeom>
            <a:solidFill>
              <a:srgbClr val="002846"/>
            </a:solidFill>
            <a:ln w="6350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lIns="179285" tIns="91440" rIns="179285" bIns="143428"/>
            <a:lstStyle/>
            <a:p>
              <a:pPr marL="0" marR="0" lvl="0" indent="0" algn="ctr" defTabSz="895923" rtl="0" eaLnBrk="1" fontAlgn="base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72" b="0" i="0" u="none" strike="noStrike" kern="0" cap="none" spc="0" normalizeH="0" baseline="0" noProof="0" dirty="0">
                  <a:ln>
                    <a:noFill/>
                  </a:ln>
                  <a:gradFill>
                    <a:gsLst>
                      <a:gs pos="76250">
                        <a:srgbClr val="FFFFFF"/>
                      </a:gs>
                      <a:gs pos="31000">
                        <a:srgbClr val="FFFFFF"/>
                      </a:gs>
                    </a:gsLst>
                    <a:lin ang="5400000" scaled="0"/>
                  </a:gradFill>
                  <a:effectLst/>
                  <a:uLnTx/>
                  <a:uFillTx/>
                  <a:latin typeface="Segoe UI Semibold" panose="020B0702040204020203" pitchFamily="34" charset="0"/>
                  <a:ea typeface="Segoe UI" pitchFamily="34" charset="0"/>
                  <a:cs typeface="Segoe UI Semibold" panose="020B0702040204020203" pitchFamily="34" charset="0"/>
                </a:rPr>
                <a:t>Datacenter Infrastructure (24 regions, 19 online)</a:t>
              </a:r>
            </a:p>
          </p:txBody>
        </p:sp>
        <p:grpSp>
          <p:nvGrpSpPr>
            <p:cNvPr id="266" name="Group 265"/>
            <p:cNvGrpSpPr/>
            <p:nvPr/>
          </p:nvGrpSpPr>
          <p:grpSpPr>
            <a:xfrm>
              <a:off x="-237835" y="6137034"/>
              <a:ext cx="12912145" cy="841365"/>
              <a:chOff x="-19051" y="6476517"/>
              <a:chExt cx="12493626" cy="693589"/>
            </a:xfrm>
          </p:grpSpPr>
          <p:pic>
            <p:nvPicPr>
              <p:cNvPr id="267" name="Picture 2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46258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8" name="Picture 44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28913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9" name="Picture 45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11567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0" name="Picture 46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9691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1" name="Picture 47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72345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2" name="Picture 48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455000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3" name="Picture 49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237654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4" name="Picture 50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20309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5" name="Picture 51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02963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6" name="Picture 52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585618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7" name="Picture 53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368272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8" name="Picture 54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150927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9" name="Picture 56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933581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0" name="Picture 57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716236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1" name="Picture 58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19051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82" name="Picture 59"/>
              <p:cNvPicPr>
                <a:picLocks noChangeAspect="1"/>
              </p:cNvPicPr>
              <p:nvPr/>
            </p:nvPicPr>
            <p:blipFill>
              <a:blip r:embed="rId53" cstate="print">
                <a:duotone>
                  <a:srgbClr val="D2D2D2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63604" y="6476517"/>
                <a:ext cx="758339" cy="6935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  <p:extLst>
      <p:ext uri="{BB962C8B-B14F-4D97-AF65-F5344CB8AC3E}">
        <p14:creationId xmlns:p14="http://schemas.microsoft.com/office/powerpoint/2010/main" val="1149492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olumn white with bullet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0" y="1189176"/>
            <a:ext cx="6274973" cy="1943393"/>
          </a:xfrm>
        </p:spPr>
        <p:txBody>
          <a:bodyPr wrap="square">
            <a:spAutoFit/>
          </a:bodyPr>
          <a:lstStyle>
            <a:lvl1pPr marL="392169" indent="-392169">
              <a:spcBef>
                <a:spcPts val="1200"/>
              </a:spcBef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defRPr sz="3137">
                <a:gradFill>
                  <a:gsLst>
                    <a:gs pos="7500">
                      <a:schemeClr val="bg1"/>
                    </a:gs>
                    <a:gs pos="43000">
                      <a:schemeClr val="bg1"/>
                    </a:gs>
                  </a:gsLst>
                  <a:lin ang="5400000" scaled="0"/>
                </a:gradFill>
              </a:defRPr>
            </a:lvl1pPr>
            <a:lvl2pPr marL="672290" indent="-280121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defRPr sz="2353">
                <a:gradFill>
                  <a:gsLst>
                    <a:gs pos="7500">
                      <a:schemeClr val="bg1"/>
                    </a:gs>
                    <a:gs pos="43000">
                      <a:schemeClr val="bg1"/>
                    </a:gs>
                  </a:gsLst>
                  <a:lin ang="5400000" scaled="0"/>
                </a:gradFill>
              </a:defRPr>
            </a:lvl2pPr>
            <a:lvl3pPr marL="684740" indent="267671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tabLst/>
              <a:defRPr sz="1961">
                <a:gradFill>
                  <a:gsLst>
                    <a:gs pos="7500">
                      <a:schemeClr val="bg1"/>
                    </a:gs>
                    <a:gs pos="43000">
                      <a:schemeClr val="bg1"/>
                    </a:gs>
                  </a:gsLst>
                  <a:lin ang="5400000" scaled="0"/>
                </a:gradFill>
              </a:defRPr>
            </a:lvl3pPr>
            <a:lvl4pPr marL="952410" indent="224097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defRPr>
                <a:gradFill>
                  <a:gsLst>
                    <a:gs pos="7500">
                      <a:schemeClr val="bg1"/>
                    </a:gs>
                    <a:gs pos="43000">
                      <a:schemeClr val="bg1"/>
                    </a:gs>
                  </a:gsLst>
                  <a:lin ang="5400000" scaled="0"/>
                </a:gradFill>
              </a:defRPr>
            </a:lvl4pPr>
            <a:lvl5pPr marL="1176507" indent="-224097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tabLst/>
              <a:defRPr>
                <a:gradFill>
                  <a:gsLst>
                    <a:gs pos="7500">
                      <a:schemeClr val="bg1"/>
                    </a:gs>
                    <a:gs pos="43000">
                      <a:schemeClr val="bg1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557" y="5222104"/>
            <a:ext cx="12190443" cy="1635896"/>
          </a:xfrm>
          <a:prstGeom prst="rect">
            <a:avLst/>
          </a:prstGeom>
          <a:solidFill>
            <a:srgbClr val="89C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Freeform 99"/>
          <p:cNvSpPr>
            <a:spLocks noChangeAspect="1"/>
          </p:cNvSpPr>
          <p:nvPr userDrawn="1"/>
        </p:nvSpPr>
        <p:spPr bwMode="black">
          <a:xfrm>
            <a:off x="474670" y="5491047"/>
            <a:ext cx="564934" cy="414033"/>
          </a:xfrm>
          <a:custGeom>
            <a:avLst/>
            <a:gdLst>
              <a:gd name="T0" fmla="*/ 86 w 131"/>
              <a:gd name="T1" fmla="*/ 35 h 96"/>
              <a:gd name="T2" fmla="*/ 48 w 131"/>
              <a:gd name="T3" fmla="*/ 0 h 96"/>
              <a:gd name="T4" fmla="*/ 79 w 131"/>
              <a:gd name="T5" fmla="*/ 0 h 96"/>
              <a:gd name="T6" fmla="*/ 131 w 131"/>
              <a:gd name="T7" fmla="*/ 48 h 96"/>
              <a:gd name="T8" fmla="*/ 79 w 131"/>
              <a:gd name="T9" fmla="*/ 96 h 96"/>
              <a:gd name="T10" fmla="*/ 48 w 131"/>
              <a:gd name="T11" fmla="*/ 96 h 96"/>
              <a:gd name="T12" fmla="*/ 86 w 131"/>
              <a:gd name="T13" fmla="*/ 60 h 96"/>
              <a:gd name="T14" fmla="*/ 0 w 131"/>
              <a:gd name="T15" fmla="*/ 60 h 96"/>
              <a:gd name="T16" fmla="*/ 0 w 131"/>
              <a:gd name="T17" fmla="*/ 35 h 96"/>
              <a:gd name="T18" fmla="*/ 86 w 131"/>
              <a:gd name="T19" fmla="*/ 3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96">
                <a:moveTo>
                  <a:pt x="86" y="35"/>
                </a:moveTo>
                <a:lnTo>
                  <a:pt x="48" y="0"/>
                </a:lnTo>
                <a:lnTo>
                  <a:pt x="79" y="0"/>
                </a:lnTo>
                <a:lnTo>
                  <a:pt x="131" y="48"/>
                </a:lnTo>
                <a:lnTo>
                  <a:pt x="79" y="96"/>
                </a:lnTo>
                <a:lnTo>
                  <a:pt x="48" y="96"/>
                </a:lnTo>
                <a:lnTo>
                  <a:pt x="86" y="60"/>
                </a:lnTo>
                <a:lnTo>
                  <a:pt x="0" y="60"/>
                </a:lnTo>
                <a:lnTo>
                  <a:pt x="0" y="35"/>
                </a:lnTo>
                <a:lnTo>
                  <a:pt x="86" y="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68578" tIns="34288" rIns="68578" bIns="34288"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23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9" name="Group 8"/>
          <p:cNvGrpSpPr>
            <a:grpSpLocks/>
          </p:cNvGrpSpPr>
          <p:nvPr userDrawn="1"/>
        </p:nvGrpSpPr>
        <p:grpSpPr bwMode="auto">
          <a:xfrm flipH="1">
            <a:off x="7082691" y="1905173"/>
            <a:ext cx="4228448" cy="3343392"/>
            <a:chOff x="2348247" y="1709773"/>
            <a:chExt cx="7397345" cy="5322534"/>
          </a:xfrm>
        </p:grpSpPr>
        <p:pic>
          <p:nvPicPr>
            <p:cNvPr id="10" name="Picture 3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8247" y="1709773"/>
              <a:ext cx="3209061" cy="5322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0307" y="5211593"/>
              <a:ext cx="5615285" cy="1820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7500">
                      <a:schemeClr val="bg1"/>
                    </a:gs>
                    <a:gs pos="55000">
                      <a:schemeClr val="bg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1039604" y="5403224"/>
            <a:ext cx="10883158" cy="615609"/>
          </a:xfrm>
        </p:spPr>
        <p:txBody>
          <a:bodyPr/>
          <a:lstStyle>
            <a:lvl1pPr marL="0" indent="0">
              <a:buFontTx/>
              <a:buNone/>
              <a:defRPr lang="en-US" sz="3137" kern="1200" spc="0" baseline="0" dirty="0" smtClean="0">
                <a:gradFill>
                  <a:gsLst>
                    <a:gs pos="15000">
                      <a:srgbClr val="1E1E1E"/>
                    </a:gs>
                    <a:gs pos="49000">
                      <a:srgbClr val="1E1E1E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</a:pPr>
            <a:r>
              <a:rPr lang="en-US" dirty="0"/>
              <a:t>Potential highlight or call to action goes here</a:t>
            </a:r>
          </a:p>
        </p:txBody>
      </p:sp>
    </p:spTree>
    <p:extLst>
      <p:ext uri="{BB962C8B-B14F-4D97-AF65-F5344CB8AC3E}">
        <p14:creationId xmlns:p14="http://schemas.microsoft.com/office/powerpoint/2010/main" val="545755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2" y="1189175"/>
            <a:ext cx="5378548" cy="1877004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137"/>
            </a:lvl1pPr>
            <a:lvl2pPr marL="0" indent="0">
              <a:buNone/>
              <a:defRPr sz="1961"/>
            </a:lvl2pPr>
            <a:lvl3pPr marL="227191" indent="0">
              <a:buNone/>
              <a:tabLst/>
              <a:defRPr sz="1961"/>
            </a:lvl3pPr>
            <a:lvl4pPr marL="451269" indent="0">
              <a:buNone/>
              <a:defRPr/>
            </a:lvl4pPr>
            <a:lvl5pPr marL="672236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5" y="1189175"/>
            <a:ext cx="5378548" cy="1877004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137"/>
            </a:lvl1pPr>
            <a:lvl2pPr marL="0" indent="0">
              <a:buNone/>
              <a:defRPr sz="1961"/>
            </a:lvl2pPr>
            <a:lvl3pPr marL="227191" indent="0">
              <a:buNone/>
              <a:tabLst/>
              <a:defRPr sz="1961"/>
            </a:lvl3pPr>
            <a:lvl4pPr marL="451269" indent="0">
              <a:buNone/>
              <a:defRPr/>
            </a:lvl4pPr>
            <a:lvl5pPr marL="672236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600883"/>
      </p:ext>
    </p:extLst>
  </p:cSld>
  <p:clrMapOvr>
    <a:masterClrMapping/>
  </p:clrMapOvr>
  <p:transition>
    <p:fad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olumn Blue with bulle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0" y="1189176"/>
            <a:ext cx="6274973" cy="1943393"/>
          </a:xfrm>
        </p:spPr>
        <p:txBody>
          <a:bodyPr wrap="square">
            <a:spAutoFit/>
          </a:bodyPr>
          <a:lstStyle>
            <a:lvl1pPr marL="392169" indent="-392169">
              <a:spcBef>
                <a:spcPts val="1200"/>
              </a:spcBef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defRPr sz="3137"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1pPr>
            <a:lvl2pPr marL="672290" indent="-280121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defRPr sz="2353"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2pPr>
            <a:lvl3pPr marL="684740" indent="267671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tabLst/>
              <a:defRPr sz="1961"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3pPr>
            <a:lvl4pPr marL="952410" indent="224097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defRPr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4pPr>
            <a:lvl5pPr marL="1176507" indent="-224097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tabLst/>
              <a:defRPr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557" y="5222104"/>
            <a:ext cx="12190443" cy="1635896"/>
          </a:xfrm>
          <a:prstGeom prst="rect">
            <a:avLst/>
          </a:prstGeom>
          <a:solidFill>
            <a:srgbClr val="89C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Freeform 99"/>
          <p:cNvSpPr>
            <a:spLocks noChangeAspect="1"/>
          </p:cNvSpPr>
          <p:nvPr userDrawn="1"/>
        </p:nvSpPr>
        <p:spPr bwMode="black">
          <a:xfrm>
            <a:off x="474670" y="5491047"/>
            <a:ext cx="564934" cy="414033"/>
          </a:xfrm>
          <a:custGeom>
            <a:avLst/>
            <a:gdLst>
              <a:gd name="T0" fmla="*/ 86 w 131"/>
              <a:gd name="T1" fmla="*/ 35 h 96"/>
              <a:gd name="T2" fmla="*/ 48 w 131"/>
              <a:gd name="T3" fmla="*/ 0 h 96"/>
              <a:gd name="T4" fmla="*/ 79 w 131"/>
              <a:gd name="T5" fmla="*/ 0 h 96"/>
              <a:gd name="T6" fmla="*/ 131 w 131"/>
              <a:gd name="T7" fmla="*/ 48 h 96"/>
              <a:gd name="T8" fmla="*/ 79 w 131"/>
              <a:gd name="T9" fmla="*/ 96 h 96"/>
              <a:gd name="T10" fmla="*/ 48 w 131"/>
              <a:gd name="T11" fmla="*/ 96 h 96"/>
              <a:gd name="T12" fmla="*/ 86 w 131"/>
              <a:gd name="T13" fmla="*/ 60 h 96"/>
              <a:gd name="T14" fmla="*/ 0 w 131"/>
              <a:gd name="T15" fmla="*/ 60 h 96"/>
              <a:gd name="T16" fmla="*/ 0 w 131"/>
              <a:gd name="T17" fmla="*/ 35 h 96"/>
              <a:gd name="T18" fmla="*/ 86 w 131"/>
              <a:gd name="T19" fmla="*/ 3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96">
                <a:moveTo>
                  <a:pt x="86" y="35"/>
                </a:moveTo>
                <a:lnTo>
                  <a:pt x="48" y="0"/>
                </a:lnTo>
                <a:lnTo>
                  <a:pt x="79" y="0"/>
                </a:lnTo>
                <a:lnTo>
                  <a:pt x="131" y="48"/>
                </a:lnTo>
                <a:lnTo>
                  <a:pt x="79" y="96"/>
                </a:lnTo>
                <a:lnTo>
                  <a:pt x="48" y="96"/>
                </a:lnTo>
                <a:lnTo>
                  <a:pt x="86" y="60"/>
                </a:lnTo>
                <a:lnTo>
                  <a:pt x="0" y="60"/>
                </a:lnTo>
                <a:lnTo>
                  <a:pt x="0" y="35"/>
                </a:lnTo>
                <a:lnTo>
                  <a:pt x="86" y="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68578" tIns="34288" rIns="68578" bIns="34288"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23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9" name="Group 8"/>
          <p:cNvGrpSpPr>
            <a:grpSpLocks/>
          </p:cNvGrpSpPr>
          <p:nvPr userDrawn="1"/>
        </p:nvGrpSpPr>
        <p:grpSpPr bwMode="auto">
          <a:xfrm flipH="1">
            <a:off x="7082691" y="1905173"/>
            <a:ext cx="4228448" cy="3343392"/>
            <a:chOff x="2348247" y="1709773"/>
            <a:chExt cx="7397345" cy="5322534"/>
          </a:xfrm>
        </p:grpSpPr>
        <p:pic>
          <p:nvPicPr>
            <p:cNvPr id="10" name="Picture 3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8247" y="1709773"/>
              <a:ext cx="3209061" cy="5322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0307" y="5211593"/>
              <a:ext cx="5615285" cy="1820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3750">
                      <a:schemeClr val="tx1"/>
                    </a:gs>
                    <a:gs pos="32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1039604" y="5403224"/>
            <a:ext cx="10883158" cy="615609"/>
          </a:xfrm>
        </p:spPr>
        <p:txBody>
          <a:bodyPr/>
          <a:lstStyle>
            <a:lvl1pPr marL="0" indent="0">
              <a:buFontTx/>
              <a:buNone/>
              <a:defRPr lang="en-US" sz="3137" kern="1200" spc="0" baseline="0" dirty="0" smtClean="0">
                <a:gradFill>
                  <a:gsLst>
                    <a:gs pos="15000">
                      <a:srgbClr val="1E1E1E"/>
                    </a:gs>
                    <a:gs pos="49000">
                      <a:srgbClr val="1E1E1E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l" defTabSz="914367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</a:pPr>
            <a:r>
              <a:rPr lang="en-US" dirty="0"/>
              <a:t>Potential highlight or call to action goes here</a:t>
            </a:r>
          </a:p>
        </p:txBody>
      </p:sp>
    </p:spTree>
    <p:extLst>
      <p:ext uri="{BB962C8B-B14F-4D97-AF65-F5344CB8AC3E}">
        <p14:creationId xmlns:p14="http://schemas.microsoft.com/office/powerpoint/2010/main" val="2666941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ngle column Grey with bullets">
    <p:bg>
      <p:bgPr>
        <a:solidFill>
          <a:srgbClr val="1E1E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0" y="1189176"/>
            <a:ext cx="6274973" cy="1943393"/>
          </a:xfrm>
        </p:spPr>
        <p:txBody>
          <a:bodyPr wrap="square">
            <a:spAutoFit/>
          </a:bodyPr>
          <a:lstStyle>
            <a:lvl1pPr marL="392169" indent="-392169">
              <a:spcBef>
                <a:spcPts val="1200"/>
              </a:spcBef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defRPr sz="3137"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1pPr>
            <a:lvl2pPr marL="672290" indent="-280121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defRPr sz="2353"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2pPr>
            <a:lvl3pPr marL="684740" indent="267671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tabLst/>
              <a:defRPr sz="1961"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3pPr>
            <a:lvl4pPr marL="952410" indent="224097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defRPr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4pPr>
            <a:lvl5pPr marL="1176507" indent="-224097">
              <a:buClr>
                <a:srgbClr val="92D050"/>
              </a:buClr>
              <a:buSzPct val="100000"/>
              <a:buFont typeface="Wingdings" panose="05000000000000000000" pitchFamily="2" charset="2"/>
              <a:buChar char="ü"/>
              <a:tabLst/>
              <a:defRPr>
                <a:gradFill>
                  <a:gsLst>
                    <a:gs pos="82500">
                      <a:schemeClr val="tx1"/>
                    </a:gs>
                    <a:gs pos="43000">
                      <a:schemeClr val="tx1"/>
                    </a:gs>
                  </a:gsLst>
                  <a:lin ang="5400000" scaled="0"/>
                </a:gra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1557" y="5222104"/>
            <a:ext cx="12190443" cy="1635896"/>
          </a:xfrm>
          <a:prstGeom prst="rect">
            <a:avLst/>
          </a:prstGeom>
          <a:solidFill>
            <a:srgbClr val="89C4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765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Freeform 99"/>
          <p:cNvSpPr>
            <a:spLocks noChangeAspect="1"/>
          </p:cNvSpPr>
          <p:nvPr userDrawn="1"/>
        </p:nvSpPr>
        <p:spPr bwMode="black">
          <a:xfrm>
            <a:off x="474670" y="5491047"/>
            <a:ext cx="564934" cy="414033"/>
          </a:xfrm>
          <a:custGeom>
            <a:avLst/>
            <a:gdLst>
              <a:gd name="T0" fmla="*/ 86 w 131"/>
              <a:gd name="T1" fmla="*/ 35 h 96"/>
              <a:gd name="T2" fmla="*/ 48 w 131"/>
              <a:gd name="T3" fmla="*/ 0 h 96"/>
              <a:gd name="T4" fmla="*/ 79 w 131"/>
              <a:gd name="T5" fmla="*/ 0 h 96"/>
              <a:gd name="T6" fmla="*/ 131 w 131"/>
              <a:gd name="T7" fmla="*/ 48 h 96"/>
              <a:gd name="T8" fmla="*/ 79 w 131"/>
              <a:gd name="T9" fmla="*/ 96 h 96"/>
              <a:gd name="T10" fmla="*/ 48 w 131"/>
              <a:gd name="T11" fmla="*/ 96 h 96"/>
              <a:gd name="T12" fmla="*/ 86 w 131"/>
              <a:gd name="T13" fmla="*/ 60 h 96"/>
              <a:gd name="T14" fmla="*/ 0 w 131"/>
              <a:gd name="T15" fmla="*/ 60 h 96"/>
              <a:gd name="T16" fmla="*/ 0 w 131"/>
              <a:gd name="T17" fmla="*/ 35 h 96"/>
              <a:gd name="T18" fmla="*/ 86 w 131"/>
              <a:gd name="T19" fmla="*/ 35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1" h="96">
                <a:moveTo>
                  <a:pt x="86" y="35"/>
                </a:moveTo>
                <a:lnTo>
                  <a:pt x="48" y="0"/>
                </a:lnTo>
                <a:lnTo>
                  <a:pt x="79" y="0"/>
                </a:lnTo>
                <a:lnTo>
                  <a:pt x="131" y="48"/>
                </a:lnTo>
                <a:lnTo>
                  <a:pt x="79" y="96"/>
                </a:lnTo>
                <a:lnTo>
                  <a:pt x="48" y="96"/>
                </a:lnTo>
                <a:lnTo>
                  <a:pt x="86" y="60"/>
                </a:lnTo>
                <a:lnTo>
                  <a:pt x="0" y="60"/>
                </a:lnTo>
                <a:lnTo>
                  <a:pt x="0" y="35"/>
                </a:lnTo>
                <a:lnTo>
                  <a:pt x="86" y="3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xtLst/>
        </p:spPr>
        <p:txBody>
          <a:bodyPr lIns="68578" tIns="34288" rIns="68578" bIns="34288"/>
          <a:lstStyle/>
          <a:p>
            <a:pPr marL="0" marR="0" lvl="0" indent="0" algn="l" defTabSz="91436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23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grpSp>
        <p:nvGrpSpPr>
          <p:cNvPr id="9" name="Group 8"/>
          <p:cNvGrpSpPr>
            <a:grpSpLocks/>
          </p:cNvGrpSpPr>
          <p:nvPr userDrawn="1"/>
        </p:nvGrpSpPr>
        <p:grpSpPr bwMode="auto">
          <a:xfrm flipH="1">
            <a:off x="7082691" y="1905173"/>
            <a:ext cx="4228448" cy="3343392"/>
            <a:chOff x="2348247" y="1709773"/>
            <a:chExt cx="7397345" cy="5322534"/>
          </a:xfrm>
        </p:grpSpPr>
        <p:pic>
          <p:nvPicPr>
            <p:cNvPr id="10" name="Picture 3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8247" y="1709773"/>
              <a:ext cx="3209061" cy="53225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3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30307" y="5211593"/>
              <a:ext cx="5615285" cy="18207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gradFill>
                  <a:gsLst>
                    <a:gs pos="13750">
                      <a:schemeClr val="tx1"/>
                    </a:gs>
                    <a:gs pos="32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 hasCustomPrompt="1"/>
          </p:nvPr>
        </p:nvSpPr>
        <p:spPr>
          <a:xfrm>
            <a:off x="1039604" y="5403224"/>
            <a:ext cx="10883158" cy="615609"/>
          </a:xfrm>
        </p:spPr>
        <p:txBody>
          <a:bodyPr/>
          <a:lstStyle>
            <a:lvl1pPr marL="0" indent="0">
              <a:buFontTx/>
              <a:buNone/>
              <a:defRPr sz="3137" baseline="0">
                <a:gradFill>
                  <a:gsLst>
                    <a:gs pos="15000">
                      <a:srgbClr val="1E1E1E"/>
                    </a:gs>
                    <a:gs pos="49000">
                      <a:srgbClr val="1E1E1E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 dirty="0"/>
              <a:t>Potential highlight or call to action goes here</a:t>
            </a:r>
          </a:p>
        </p:txBody>
      </p:sp>
    </p:spTree>
    <p:extLst>
      <p:ext uri="{BB962C8B-B14F-4D97-AF65-F5344CB8AC3E}">
        <p14:creationId xmlns:p14="http://schemas.microsoft.com/office/powerpoint/2010/main" val="360941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240" y="289510"/>
            <a:ext cx="5826759" cy="1267431"/>
          </a:xfrm>
        </p:spPr>
        <p:txBody>
          <a:bodyPr vert="horz" wrap="square" lIns="146304" tIns="91440" rIns="146304" bIns="91440" rtlCol="0">
            <a:spAutoFit/>
          </a:bodyPr>
          <a:lstStyle>
            <a:lvl1pPr>
              <a:defRPr lang="en-US" sz="3921" spc="0" dirty="0">
                <a:gradFill>
                  <a:gsLst>
                    <a:gs pos="81250">
                      <a:schemeClr val="tx1"/>
                    </a:gs>
                    <a:gs pos="47000">
                      <a:schemeClr val="tx1"/>
                    </a:gs>
                  </a:gsLst>
                  <a:lin ang="5400000" scaled="0"/>
                </a:gradFill>
                <a:cs typeface="+mn-cs"/>
              </a:defRPr>
            </a:lvl1pPr>
          </a:lstStyle>
          <a:p>
            <a:pPr marL="0" marR="0" lvl="0" indent="0" fontAlgn="auto"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tabLst/>
            </a:pPr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4" name="Picture 2" descr="cropped16x9_code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113" y="0"/>
            <a:ext cx="60928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40" y="1635897"/>
            <a:ext cx="5826759" cy="561290"/>
          </a:xfrm>
        </p:spPr>
        <p:txBody>
          <a:bodyPr/>
          <a:lstStyle>
            <a:lvl1pPr marL="0" indent="0">
              <a:buNone/>
              <a:defRPr sz="2745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9880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 Green">
    <p:bg>
      <p:bgPr>
        <a:solidFill>
          <a:srgbClr val="89C4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269240" y="291102"/>
            <a:ext cx="5826760" cy="1267431"/>
          </a:xfrm>
        </p:spPr>
        <p:txBody>
          <a:bodyPr/>
          <a:lstStyle>
            <a:lvl1pPr marL="0" indent="0">
              <a:buNone/>
              <a:defRPr sz="3921">
                <a:gradFill>
                  <a:gsLst>
                    <a:gs pos="15000">
                      <a:srgbClr val="1E1E1E"/>
                    </a:gs>
                    <a:gs pos="49000">
                      <a:srgbClr val="1E1E1E"/>
                    </a:gs>
                  </a:gsLst>
                  <a:lin ang="5400000" scaled="0"/>
                </a:gradFill>
              </a:defRPr>
            </a:lvl1pPr>
            <a:lvl2pPr marL="0" indent="0">
              <a:buFontTx/>
              <a:buNone/>
              <a:defRPr sz="1961">
                <a:gradFill>
                  <a:gsLst>
                    <a:gs pos="73750">
                      <a:schemeClr val="bg1"/>
                    </a:gs>
                    <a:gs pos="36000">
                      <a:schemeClr val="bg1"/>
                    </a:gs>
                  </a:gsLst>
                  <a:lin ang="5400000" scaled="0"/>
                </a:gradFill>
              </a:defRPr>
            </a:lvl2pPr>
            <a:lvl3pPr marL="224097" indent="0">
              <a:buNone/>
              <a:defRPr/>
            </a:lvl3pPr>
            <a:lvl4pPr marL="448193" indent="0">
              <a:buNone/>
              <a:defRPr/>
            </a:lvl4pPr>
            <a:lvl5pPr marL="67229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4" name="Picture 2" descr="cropped16x9_code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113" y="0"/>
            <a:ext cx="60928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269239" y="1635897"/>
            <a:ext cx="5737119" cy="561290"/>
          </a:xfrm>
        </p:spPr>
        <p:txBody>
          <a:bodyPr/>
          <a:lstStyle>
            <a:lvl1pPr marL="0" indent="0">
              <a:buNone/>
              <a:defRPr sz="2745">
                <a:gradFill>
                  <a:gsLst>
                    <a:gs pos="15000">
                      <a:srgbClr val="1E1E1E"/>
                    </a:gs>
                    <a:gs pos="49000">
                      <a:srgbClr val="1E1E1E"/>
                    </a:gs>
                  </a:gsLst>
                  <a:lin ang="5400000" scaled="0"/>
                </a:gra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89998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 Alt.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240" y="289510"/>
            <a:ext cx="5826759" cy="1267431"/>
          </a:xfrm>
        </p:spPr>
        <p:txBody>
          <a:bodyPr vert="horz" wrap="square" lIns="146304" tIns="91440" rIns="146304" bIns="91440" rtlCol="0">
            <a:spAutoFit/>
          </a:bodyPr>
          <a:lstStyle>
            <a:lvl1pPr>
              <a:defRPr lang="en-US" sz="3921" spc="0" dirty="0">
                <a:gradFill>
                  <a:gsLst>
                    <a:gs pos="81250">
                      <a:schemeClr val="tx1"/>
                    </a:gs>
                    <a:gs pos="47000">
                      <a:schemeClr val="tx1"/>
                    </a:gs>
                  </a:gsLst>
                  <a:lin ang="5400000" scaled="0"/>
                </a:gradFill>
                <a:cs typeface="+mn-cs"/>
              </a:defRPr>
            </a:lvl1pPr>
          </a:lstStyle>
          <a:p>
            <a:pPr marL="0" marR="0" lvl="0" indent="0" fontAlgn="auto"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tabLst/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40" y="1635897"/>
            <a:ext cx="5826759" cy="561290"/>
          </a:xfrm>
        </p:spPr>
        <p:txBody>
          <a:bodyPr/>
          <a:lstStyle>
            <a:lvl1pPr marL="0" indent="0">
              <a:buNone/>
              <a:defRPr sz="2745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22486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Non-bulleted text Alt. Grey">
    <p:bg>
      <p:bgPr>
        <a:solidFill>
          <a:srgbClr val="1E1E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240" y="289510"/>
            <a:ext cx="5826759" cy="1267431"/>
          </a:xfrm>
        </p:spPr>
        <p:txBody>
          <a:bodyPr vert="horz" wrap="square" lIns="146304" tIns="91440" rIns="146304" bIns="91440" rtlCol="0">
            <a:spAutoFit/>
          </a:bodyPr>
          <a:lstStyle>
            <a:lvl1pPr>
              <a:defRPr lang="en-US" sz="3921" spc="0" dirty="0">
                <a:gradFill>
                  <a:gsLst>
                    <a:gs pos="81250">
                      <a:schemeClr val="tx1"/>
                    </a:gs>
                    <a:gs pos="47000">
                      <a:schemeClr val="tx1"/>
                    </a:gs>
                  </a:gsLst>
                  <a:lin ang="5400000" scaled="0"/>
                </a:gradFill>
                <a:cs typeface="+mn-cs"/>
              </a:defRPr>
            </a:lvl1pPr>
          </a:lstStyle>
          <a:p>
            <a:pPr marL="0" marR="0" lvl="0" indent="0" fontAlgn="auto"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tabLst/>
            </a:pPr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269240" y="1635897"/>
            <a:ext cx="5826759" cy="561290"/>
          </a:xfrm>
        </p:spPr>
        <p:txBody>
          <a:bodyPr/>
          <a:lstStyle>
            <a:lvl1pPr marL="0" indent="0">
              <a:buNone/>
              <a:defRPr sz="2745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48531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non-bullete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1985641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3529"/>
            </a:lvl1pPr>
            <a:lvl2pPr marL="336145" indent="0">
              <a:buFontTx/>
              <a:buNone/>
              <a:defRPr/>
            </a:lvl2pPr>
            <a:lvl3pPr marL="560241" indent="0">
              <a:buFontTx/>
              <a:buNone/>
              <a:defRPr/>
            </a:lvl3pPr>
            <a:lvl4pPr marL="784338" indent="0">
              <a:buFontTx/>
              <a:buNone/>
              <a:defRPr/>
            </a:lvl4pPr>
            <a:lvl5pPr marL="1008435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79735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non-bulleted Content with artwo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4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669927"/>
          </a:xfrm>
        </p:spPr>
        <p:txBody>
          <a:bodyPr>
            <a:spAutoFit/>
          </a:bodyPr>
          <a:lstStyle>
            <a:lvl1pPr marL="0" indent="0">
              <a:buFontTx/>
              <a:buNone/>
              <a:defRPr sz="3529"/>
            </a:lvl1pPr>
            <a:lvl2pPr marL="336145" indent="0">
              <a:buFontTx/>
              <a:buNone/>
              <a:defRPr/>
            </a:lvl2pPr>
            <a:lvl3pPr marL="560241" indent="0">
              <a:buFontTx/>
              <a:buNone/>
              <a:defRPr/>
            </a:lvl3pPr>
            <a:lvl4pPr marL="784338" indent="0">
              <a:buFontTx/>
              <a:buNone/>
              <a:defRPr/>
            </a:lvl4pPr>
            <a:lvl5pPr marL="1008435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53533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39" y="1189177"/>
            <a:ext cx="11653523" cy="1985641"/>
          </a:xfrm>
        </p:spPr>
        <p:txBody>
          <a:bodyPr>
            <a:spAutoFit/>
          </a:bodyPr>
          <a:lstStyle>
            <a:lvl1pPr>
              <a:defRPr sz="3529"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712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Non-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9175"/>
            <a:ext cx="5378548" cy="1877004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137"/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9175"/>
            <a:ext cx="5378548" cy="1877004"/>
          </a:xfrm>
        </p:spPr>
        <p:txBody>
          <a:bodyPr wrap="square">
            <a:spAutoFit/>
          </a:bodyPr>
          <a:lstStyle>
            <a:lvl1pPr marL="0" indent="0">
              <a:spcBef>
                <a:spcPts val="1200"/>
              </a:spcBef>
              <a:buClr>
                <a:schemeClr val="tx1"/>
              </a:buClr>
              <a:buFont typeface="Wingdings" pitchFamily="2" charset="2"/>
              <a:buNone/>
              <a:defRPr sz="3137"/>
            </a:lvl1pPr>
            <a:lvl2pPr marL="0" indent="0">
              <a:buNone/>
              <a:defRPr sz="1961"/>
            </a:lvl2pPr>
            <a:lvl3pPr marL="227209" indent="0">
              <a:buNone/>
              <a:tabLst/>
              <a:defRPr sz="1961"/>
            </a:lvl3pPr>
            <a:lvl4pPr marL="451306" indent="0">
              <a:buNone/>
              <a:defRPr/>
            </a:lvl4pPr>
            <a:lvl5pPr marL="672290" indent="0">
              <a:buNone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006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 1st level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2" y="1189176"/>
            <a:ext cx="5378548" cy="2377940"/>
          </a:xfrm>
        </p:spPr>
        <p:txBody>
          <a:bodyPr wrap="square">
            <a:spAutoFit/>
          </a:bodyPr>
          <a:lstStyle>
            <a:lvl1pPr marL="281655" indent="-281655">
              <a:spcBef>
                <a:spcPts val="12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3137">
                <a:gradFill>
                  <a:gsLst>
                    <a:gs pos="19469">
                      <a:schemeClr val="tx2"/>
                    </a:gs>
                    <a:gs pos="32000">
                      <a:schemeClr val="tx2"/>
                    </a:gs>
                  </a:gsLst>
                  <a:lin ang="5400000" scaled="0"/>
                </a:gradFill>
              </a:defRPr>
            </a:lvl1pPr>
            <a:lvl2pPr marL="520660" indent="-228582">
              <a:buFont typeface="Wingdings" panose="05000000000000000000" pitchFamily="2" charset="2"/>
              <a:buChar char="§"/>
              <a:defRPr sz="2353"/>
            </a:lvl2pPr>
            <a:lvl3pPr marL="685748" indent="-165088">
              <a:buFont typeface="Wingdings" panose="05000000000000000000" pitchFamily="2" charset="2"/>
              <a:buChar char="§"/>
              <a:tabLst/>
              <a:defRPr sz="1961"/>
            </a:lvl3pPr>
            <a:lvl4pPr marL="863534" indent="-177786">
              <a:buFont typeface="Wingdings" panose="05000000000000000000" pitchFamily="2" charset="2"/>
              <a:buChar char="§"/>
              <a:defRPr/>
            </a:lvl4pPr>
            <a:lvl5pPr marL="1028622" indent="-165088">
              <a:buFont typeface="Wingdings" panose="05000000000000000000" pitchFamily="2" charset="2"/>
              <a:buChar char="§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5" y="1189176"/>
            <a:ext cx="5378548" cy="2377940"/>
          </a:xfrm>
        </p:spPr>
        <p:txBody>
          <a:bodyPr wrap="square">
            <a:spAutoFit/>
          </a:bodyPr>
          <a:lstStyle>
            <a:lvl1pPr marL="281655" indent="-281655">
              <a:spcBef>
                <a:spcPts val="1200"/>
              </a:spcBef>
              <a:buClr>
                <a:schemeClr val="tx2"/>
              </a:buClr>
              <a:buFont typeface="Wingdings" panose="05000000000000000000" pitchFamily="2" charset="2"/>
              <a:buChar char="§"/>
              <a:defRPr sz="3137">
                <a:gradFill>
                  <a:gsLst>
                    <a:gs pos="19469">
                      <a:schemeClr val="tx2"/>
                    </a:gs>
                    <a:gs pos="32000">
                      <a:schemeClr val="tx2"/>
                    </a:gs>
                  </a:gsLst>
                  <a:lin ang="5400000" scaled="0"/>
                </a:gradFill>
              </a:defRPr>
            </a:lvl1pPr>
            <a:lvl2pPr marL="520660" indent="-228582">
              <a:buFont typeface="Wingdings" panose="05000000000000000000" pitchFamily="2" charset="2"/>
              <a:buChar char="§"/>
              <a:defRPr sz="2353"/>
            </a:lvl2pPr>
            <a:lvl3pPr marL="685748" indent="-165088">
              <a:buFont typeface="Wingdings" panose="05000000000000000000" pitchFamily="2" charset="2"/>
              <a:buChar char="§"/>
              <a:tabLst/>
              <a:defRPr sz="1961"/>
            </a:lvl3pPr>
            <a:lvl4pPr marL="863534" indent="-177786">
              <a:buFont typeface="Wingdings" panose="05000000000000000000" pitchFamily="2" charset="2"/>
              <a:buChar char="§"/>
              <a:defRPr/>
            </a:lvl4pPr>
            <a:lvl5pPr marL="1028622" indent="-165088">
              <a:buFont typeface="Wingdings" panose="05000000000000000000" pitchFamily="2" charset="2"/>
              <a:buChar char="§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902207"/>
      </p:ext>
    </p:extLst>
  </p:cSld>
  <p:clrMapOvr>
    <a:masterClrMapping/>
  </p:clrMapOvr>
  <p:transition>
    <p:fad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Bulle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9176"/>
            <a:ext cx="5378548" cy="2377940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1"/>
              </a:buClr>
              <a:buFont typeface="Arial" pitchFamily="34" charset="0"/>
              <a:buChar char="•"/>
              <a:defRPr sz="3137"/>
            </a:lvl1pPr>
            <a:lvl2pPr marL="520702" indent="-228601">
              <a:defRPr sz="2353"/>
            </a:lvl2pPr>
            <a:lvl3pPr marL="685803" indent="-165101">
              <a:tabLst/>
              <a:defRPr sz="1961"/>
            </a:lvl3pPr>
            <a:lvl4pPr marL="863603" indent="-177801">
              <a:defRPr/>
            </a:lvl4pPr>
            <a:lvl5pPr marL="1028704" indent="-165101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4214" y="1189176"/>
            <a:ext cx="5378548" cy="2377940"/>
          </a:xfrm>
        </p:spPr>
        <p:txBody>
          <a:bodyPr wrap="square">
            <a:spAutoFit/>
          </a:bodyPr>
          <a:lstStyle>
            <a:lvl1pPr marL="281677" indent="-281677">
              <a:spcBef>
                <a:spcPts val="1200"/>
              </a:spcBef>
              <a:buClr>
                <a:schemeClr val="tx1"/>
              </a:buClr>
              <a:buFont typeface="Arial" pitchFamily="34" charset="0"/>
              <a:buChar char="•"/>
              <a:defRPr sz="3137"/>
            </a:lvl1pPr>
            <a:lvl2pPr marL="520702" indent="-228601">
              <a:defRPr sz="2353"/>
            </a:lvl2pPr>
            <a:lvl3pPr marL="685803" indent="-165101">
              <a:tabLst/>
              <a:defRPr sz="1961"/>
            </a:lvl3pPr>
            <a:lvl4pPr marL="863603" indent="-177801">
              <a:defRPr/>
            </a:lvl4pPr>
            <a:lvl5pPr marL="1028704" indent="-165101"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6600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Green Bullet text">
    <p:bg>
      <p:bgPr>
        <a:solidFill>
          <a:srgbClr val="1E1E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269241" y="1189176"/>
            <a:ext cx="5378548" cy="2377940"/>
          </a:xfrm>
        </p:spPr>
        <p:txBody>
          <a:bodyPr wrap="square">
            <a:spAutoFit/>
          </a:bodyPr>
          <a:lstStyle>
            <a:lvl1pPr marL="392169" indent="-392169">
              <a:spcBef>
                <a:spcPts val="1200"/>
              </a:spcBef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defRPr sz="3137"/>
            </a:lvl1pPr>
            <a:lvl2pPr marL="728314" indent="-336145"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defRPr sz="2353"/>
            </a:lvl2pPr>
            <a:lvl3pPr marL="1008435" indent="-280121"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tabLst/>
              <a:defRPr sz="1961"/>
            </a:lvl3pPr>
            <a:lvl4pPr marL="1232531" indent="-224097"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defRPr lang="en-US" sz="1765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indent="-224097"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6546533" y="1189176"/>
            <a:ext cx="5378548" cy="2377940"/>
          </a:xfrm>
        </p:spPr>
        <p:txBody>
          <a:bodyPr wrap="square">
            <a:spAutoFit/>
          </a:bodyPr>
          <a:lstStyle>
            <a:lvl1pPr marL="392169" indent="-392169">
              <a:spcBef>
                <a:spcPts val="1200"/>
              </a:spcBef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defRPr sz="3137"/>
            </a:lvl1pPr>
            <a:lvl2pPr marL="728314" indent="-336145"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defRPr sz="2353"/>
            </a:lvl2pPr>
            <a:lvl3pPr marL="1008435" indent="-280121"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tabLst/>
              <a:defRPr sz="1961"/>
            </a:lvl3pPr>
            <a:lvl4pPr marL="1232531" indent="-224097"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defRPr lang="en-US" sz="1765" kern="1200" spc="0" baseline="0" dirty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1232531" indent="-224097">
              <a:buClr>
                <a:srgbClr val="89C402"/>
              </a:buClr>
              <a:buSzPct val="100000"/>
              <a:buFont typeface="Wingdings" panose="05000000000000000000" pitchFamily="2" charset="2"/>
              <a:buChar char="ü"/>
              <a:tabLst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72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616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69239" y="1008336"/>
            <a:ext cx="11653523" cy="561290"/>
          </a:xfrm>
        </p:spPr>
        <p:txBody>
          <a:bodyPr/>
          <a:lstStyle>
            <a:lvl1pPr marL="0" indent="0">
              <a:buFontTx/>
              <a:buNone/>
              <a:defRPr sz="2745" baseline="0"/>
            </a:lvl1pPr>
            <a:lvl2pPr marL="336145" indent="0">
              <a:buFontTx/>
              <a:buNone/>
              <a:defRPr/>
            </a:lvl2pPr>
            <a:lvl3pPr marL="560241" indent="0">
              <a:buFontTx/>
              <a:buNone/>
              <a:defRPr/>
            </a:lvl3pPr>
            <a:lvl4pPr marL="784338" indent="0">
              <a:buFontTx/>
              <a:buNone/>
              <a:defRPr/>
            </a:lvl4pPr>
            <a:lvl5pPr marL="1008435" indent="0">
              <a:buFontTx/>
              <a:buNone/>
              <a:defRPr/>
            </a:lvl5pPr>
          </a:lstStyle>
          <a:p>
            <a:pPr lvl="0"/>
            <a:r>
              <a:rPr lang="en-US" dirty="0"/>
              <a:t>Sub-head, or additional information goes here</a:t>
            </a:r>
          </a:p>
        </p:txBody>
      </p:sp>
    </p:spTree>
    <p:extLst>
      <p:ext uri="{BB962C8B-B14F-4D97-AF65-F5344CB8AC3E}">
        <p14:creationId xmlns:p14="http://schemas.microsoft.com/office/powerpoint/2010/main" val="3640778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head dark grey">
    <p:bg>
      <p:bgPr>
        <a:solidFill>
          <a:srgbClr val="1E1E1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3"/>
          <p:cNvSpPr>
            <a:spLocks noGrp="1"/>
          </p:cNvSpPr>
          <p:nvPr>
            <p:ph type="body" sz="quarter" idx="10" hasCustomPrompt="1"/>
          </p:nvPr>
        </p:nvSpPr>
        <p:spPr>
          <a:xfrm>
            <a:off x="269239" y="1008336"/>
            <a:ext cx="11653523" cy="561290"/>
          </a:xfrm>
        </p:spPr>
        <p:txBody>
          <a:bodyPr/>
          <a:lstStyle>
            <a:lvl1pPr marL="0" indent="0">
              <a:buFontTx/>
              <a:buNone/>
              <a:defRPr sz="2745" baseline="0"/>
            </a:lvl1pPr>
            <a:lvl2pPr marL="336145" indent="0">
              <a:buFontTx/>
              <a:buNone/>
              <a:defRPr/>
            </a:lvl2pPr>
            <a:lvl3pPr marL="560241" indent="0">
              <a:buFontTx/>
              <a:buNone/>
              <a:defRPr/>
            </a:lvl3pPr>
            <a:lvl4pPr marL="784338" indent="0">
              <a:buFontTx/>
              <a:buNone/>
              <a:defRPr/>
            </a:lvl4pPr>
            <a:lvl5pPr marL="1008435" indent="0">
              <a:buFontTx/>
              <a:buNone/>
              <a:defRPr/>
            </a:lvl5pPr>
          </a:lstStyle>
          <a:p>
            <a:pPr lvl="0"/>
            <a:r>
              <a:rPr lang="en-US" dirty="0"/>
              <a:t>Sub-head, or additional information goes here</a:t>
            </a:r>
          </a:p>
        </p:txBody>
      </p:sp>
    </p:spTree>
    <p:extLst>
      <p:ext uri="{BB962C8B-B14F-4D97-AF65-F5344CB8AC3E}">
        <p14:creationId xmlns:p14="http://schemas.microsoft.com/office/powerpoint/2010/main" val="1037533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m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1186356"/>
            <a:ext cx="9859116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Demo title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269240" y="3877276"/>
            <a:ext cx="9860674" cy="778565"/>
          </a:xfrm>
          <a:noFill/>
        </p:spPr>
        <p:txBody>
          <a:bodyPr lIns="182880" tIns="146304" rIns="182880" bIns="146304">
            <a:spAutoFit/>
          </a:bodyPr>
          <a:lstStyle>
            <a:lvl1pPr marL="0" indent="0">
              <a:spcBef>
                <a:spcPts val="0"/>
              </a:spcBef>
              <a:buNone/>
              <a:defRPr sz="3529" spc="0" baseline="0"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j-lt"/>
              </a:defRPr>
            </a:lvl1pPr>
          </a:lstStyle>
          <a:p>
            <a:pPr lvl="0"/>
            <a:r>
              <a:rPr lang="en-US" dirty="0"/>
              <a:t>Speaker Name</a:t>
            </a:r>
          </a:p>
        </p:txBody>
      </p:sp>
    </p:spTree>
    <p:extLst>
      <p:ext uri="{BB962C8B-B14F-4D97-AF65-F5344CB8AC3E}">
        <p14:creationId xmlns:p14="http://schemas.microsoft.com/office/powerpoint/2010/main" val="3240395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40" y="1186356"/>
            <a:ext cx="9859116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lang="en-US" sz="7058" b="0" kern="1200" cap="none" spc="-98" baseline="0" dirty="0">
                <a:ln w="3175">
                  <a:noFill/>
                </a:ln>
                <a:gradFill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effectLst/>
                <a:latin typeface="+mj-lt"/>
                <a:ea typeface="+mn-ea"/>
                <a:cs typeface="Segoe UI" pitchFamily="34" charset="0"/>
              </a:defRPr>
            </a:lvl1pPr>
          </a:lstStyle>
          <a:p>
            <a:r>
              <a:rPr lang="en-US" dirty="0"/>
              <a:t>Video title</a:t>
            </a:r>
          </a:p>
        </p:txBody>
      </p:sp>
    </p:spTree>
    <p:extLst>
      <p:ext uri="{BB962C8B-B14F-4D97-AF65-F5344CB8AC3E}">
        <p14:creationId xmlns:p14="http://schemas.microsoft.com/office/powerpoint/2010/main" val="4162627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466195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2793136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Accent Color 2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69239" y="2084172"/>
            <a:ext cx="11653523" cy="1158793"/>
          </a:xfrm>
          <a:noFill/>
        </p:spPr>
        <p:txBody>
          <a:bodyPr tIns="91440" bIns="91440" anchor="t" anchorCtr="0">
            <a:spAutoFit/>
          </a:bodyPr>
          <a:lstStyle>
            <a:lvl1pPr>
              <a:defRPr sz="7058" spc="-98" baseline="0">
                <a:gradFill>
                  <a:gsLst>
                    <a:gs pos="100000">
                      <a:schemeClr val="tx1"/>
                    </a:gs>
                    <a:gs pos="0">
                      <a:schemeClr val="tx1"/>
                    </a:gs>
                  </a:gsLst>
                  <a:lin ang="5400000" scaled="0"/>
                </a:gradFill>
              </a:defRPr>
            </a:lvl1pPr>
          </a:lstStyle>
          <a:p>
            <a:r>
              <a:rPr lang="en-US" dirty="0"/>
              <a:t>Section title</a:t>
            </a:r>
          </a:p>
        </p:txBody>
      </p:sp>
    </p:spTree>
    <p:extLst>
      <p:ext uri="{BB962C8B-B14F-4D97-AF65-F5344CB8AC3E}">
        <p14:creationId xmlns:p14="http://schemas.microsoft.com/office/powerpoint/2010/main" val="34328041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slideLayout" Target="../slideLayouts/slideLayout21.xml"/><Relationship Id="rId22" Type="http://schemas.openxmlformats.org/officeDocument/2006/relationships/slideLayout" Target="../slideLayouts/slideLayout22.xml"/><Relationship Id="rId23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24.xml"/><Relationship Id="rId25" Type="http://schemas.openxmlformats.org/officeDocument/2006/relationships/slideLayout" Target="../slideLayouts/slideLayout25.xml"/><Relationship Id="rId26" Type="http://schemas.openxmlformats.org/officeDocument/2006/relationships/slideLayout" Target="../slideLayouts/slideLayout26.xml"/><Relationship Id="rId27" Type="http://schemas.openxmlformats.org/officeDocument/2006/relationships/slideLayout" Target="../slideLayouts/slideLayout27.xml"/><Relationship Id="rId28" Type="http://schemas.openxmlformats.org/officeDocument/2006/relationships/slideLayout" Target="../slideLayouts/slideLayout28.xml"/><Relationship Id="rId29" Type="http://schemas.openxmlformats.org/officeDocument/2006/relationships/theme" Target="../theme/theme1.xml"/><Relationship Id="rId30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0.xml"/><Relationship Id="rId13" Type="http://schemas.openxmlformats.org/officeDocument/2006/relationships/theme" Target="../theme/theme2.xml"/><Relationship Id="rId1" Type="http://schemas.openxmlformats.org/officeDocument/2006/relationships/slideLayout" Target="../slideLayouts/slideLayout29.xml"/><Relationship Id="rId2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2.xml"/><Relationship Id="rId5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5.xml"/><Relationship Id="rId8" Type="http://schemas.openxmlformats.org/officeDocument/2006/relationships/slideLayout" Target="../slideLayouts/slideLayout36.xml"/><Relationship Id="rId9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8.xml"/></Relationships>
</file>

<file path=ppt/slideMasters/_rels/slideMaster3.xml.rels><?xml version="1.0" encoding="UTF-8" standalone="yes"?>
<Relationships xmlns="http://schemas.openxmlformats.org/package/2006/relationships"><Relationship Id="rId20" Type="http://schemas.openxmlformats.org/officeDocument/2006/relationships/slideLayout" Target="../slideLayouts/slideLayout60.xml"/><Relationship Id="rId21" Type="http://schemas.openxmlformats.org/officeDocument/2006/relationships/slideLayout" Target="../slideLayouts/slideLayout61.xml"/><Relationship Id="rId22" Type="http://schemas.openxmlformats.org/officeDocument/2006/relationships/slideLayout" Target="../slideLayouts/slideLayout62.xml"/><Relationship Id="rId23" Type="http://schemas.openxmlformats.org/officeDocument/2006/relationships/slideLayout" Target="../slideLayouts/slideLayout63.xml"/><Relationship Id="rId24" Type="http://schemas.openxmlformats.org/officeDocument/2006/relationships/slideLayout" Target="../slideLayouts/slideLayout64.xml"/><Relationship Id="rId25" Type="http://schemas.openxmlformats.org/officeDocument/2006/relationships/slideLayout" Target="../slideLayouts/slideLayout65.xml"/><Relationship Id="rId26" Type="http://schemas.openxmlformats.org/officeDocument/2006/relationships/slideLayout" Target="../slideLayouts/slideLayout66.xml"/><Relationship Id="rId27" Type="http://schemas.openxmlformats.org/officeDocument/2006/relationships/slideLayout" Target="../slideLayouts/slideLayout67.xml"/><Relationship Id="rId28" Type="http://schemas.openxmlformats.org/officeDocument/2006/relationships/slideLayout" Target="../slideLayouts/slideLayout68.xml"/><Relationship Id="rId29" Type="http://schemas.openxmlformats.org/officeDocument/2006/relationships/slideLayout" Target="../slideLayouts/slideLayout69.xml"/><Relationship Id="rId1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2.xml"/><Relationship Id="rId3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5.xml"/><Relationship Id="rId30" Type="http://schemas.openxmlformats.org/officeDocument/2006/relationships/slideLayout" Target="../slideLayouts/slideLayout70.xml"/><Relationship Id="rId31" Type="http://schemas.openxmlformats.org/officeDocument/2006/relationships/slideLayout" Target="../slideLayouts/slideLayout71.xml"/><Relationship Id="rId32" Type="http://schemas.openxmlformats.org/officeDocument/2006/relationships/slideLayout" Target="../slideLayouts/slideLayout72.xml"/><Relationship Id="rId9" Type="http://schemas.openxmlformats.org/officeDocument/2006/relationships/slideLayout" Target="../slideLayouts/slideLayout49.xml"/><Relationship Id="rId6" Type="http://schemas.openxmlformats.org/officeDocument/2006/relationships/slideLayout" Target="../slideLayouts/slideLayout46.xml"/><Relationship Id="rId7" Type="http://schemas.openxmlformats.org/officeDocument/2006/relationships/slideLayout" Target="../slideLayouts/slideLayout47.xml"/><Relationship Id="rId8" Type="http://schemas.openxmlformats.org/officeDocument/2006/relationships/slideLayout" Target="../slideLayouts/slideLayout48.xml"/><Relationship Id="rId33" Type="http://schemas.openxmlformats.org/officeDocument/2006/relationships/slideLayout" Target="../slideLayouts/slideLayout73.xml"/><Relationship Id="rId34" Type="http://schemas.openxmlformats.org/officeDocument/2006/relationships/slideLayout" Target="../slideLayouts/slideLayout74.xml"/><Relationship Id="rId35" Type="http://schemas.openxmlformats.org/officeDocument/2006/relationships/slideLayout" Target="../slideLayouts/slideLayout75.xml"/><Relationship Id="rId36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55.xml"/><Relationship Id="rId16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57.xml"/><Relationship Id="rId18" Type="http://schemas.openxmlformats.org/officeDocument/2006/relationships/slideLayout" Target="../slideLayouts/slideLayout58.xml"/><Relationship Id="rId19" Type="http://schemas.openxmlformats.org/officeDocument/2006/relationships/slideLayout" Target="../slideLayouts/slideLayout59.xml"/><Relationship Id="rId37" Type="http://schemas.openxmlformats.org/officeDocument/2006/relationships/theme" Target="../theme/theme3.xml"/><Relationship Id="rId38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20" Type="http://schemas.openxmlformats.org/officeDocument/2006/relationships/slideLayout" Target="../slideLayouts/slideLayout96.xml"/><Relationship Id="rId21" Type="http://schemas.openxmlformats.org/officeDocument/2006/relationships/slideLayout" Target="../slideLayouts/slideLayout97.xml"/><Relationship Id="rId22" Type="http://schemas.openxmlformats.org/officeDocument/2006/relationships/slideLayout" Target="../slideLayouts/slideLayout98.xml"/><Relationship Id="rId23" Type="http://schemas.openxmlformats.org/officeDocument/2006/relationships/slideLayout" Target="../slideLayouts/slideLayout99.xml"/><Relationship Id="rId24" Type="http://schemas.openxmlformats.org/officeDocument/2006/relationships/slideLayout" Target="../slideLayouts/slideLayout100.xml"/><Relationship Id="rId25" Type="http://schemas.openxmlformats.org/officeDocument/2006/relationships/slideLayout" Target="../slideLayouts/slideLayout101.xml"/><Relationship Id="rId26" Type="http://schemas.openxmlformats.org/officeDocument/2006/relationships/slideLayout" Target="../slideLayouts/slideLayout102.xml"/><Relationship Id="rId27" Type="http://schemas.openxmlformats.org/officeDocument/2006/relationships/slideLayout" Target="../slideLayouts/slideLayout103.xml"/><Relationship Id="rId28" Type="http://schemas.openxmlformats.org/officeDocument/2006/relationships/slideLayout" Target="../slideLayouts/slideLayout104.xml"/><Relationship Id="rId29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77.xml"/><Relationship Id="rId2" Type="http://schemas.openxmlformats.org/officeDocument/2006/relationships/slideLayout" Target="../slideLayouts/slideLayout78.xml"/><Relationship Id="rId3" Type="http://schemas.openxmlformats.org/officeDocument/2006/relationships/slideLayout" Target="../slideLayouts/slideLayout79.xml"/><Relationship Id="rId4" Type="http://schemas.openxmlformats.org/officeDocument/2006/relationships/slideLayout" Target="../slideLayouts/slideLayout80.xml"/><Relationship Id="rId5" Type="http://schemas.openxmlformats.org/officeDocument/2006/relationships/slideLayout" Target="../slideLayouts/slideLayout81.xml"/><Relationship Id="rId30" Type="http://schemas.openxmlformats.org/officeDocument/2006/relationships/slideLayout" Target="../slideLayouts/slideLayout106.xml"/><Relationship Id="rId31" Type="http://schemas.openxmlformats.org/officeDocument/2006/relationships/slideLayout" Target="../slideLayouts/slideLayout107.xml"/><Relationship Id="rId32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85.xml"/><Relationship Id="rId6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3.xml"/><Relationship Id="rId8" Type="http://schemas.openxmlformats.org/officeDocument/2006/relationships/slideLayout" Target="../slideLayouts/slideLayout84.xml"/><Relationship Id="rId33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110.xml"/><Relationship Id="rId35" Type="http://schemas.openxmlformats.org/officeDocument/2006/relationships/slideLayout" Target="../slideLayouts/slideLayout111.xml"/><Relationship Id="rId36" Type="http://schemas.openxmlformats.org/officeDocument/2006/relationships/slideLayout" Target="../slideLayouts/slideLayout112.xml"/><Relationship Id="rId10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87.xml"/><Relationship Id="rId12" Type="http://schemas.openxmlformats.org/officeDocument/2006/relationships/slideLayout" Target="../slideLayouts/slideLayout88.xml"/><Relationship Id="rId13" Type="http://schemas.openxmlformats.org/officeDocument/2006/relationships/slideLayout" Target="../slideLayouts/slideLayout89.xml"/><Relationship Id="rId14" Type="http://schemas.openxmlformats.org/officeDocument/2006/relationships/slideLayout" Target="../slideLayouts/slideLayout90.xml"/><Relationship Id="rId15" Type="http://schemas.openxmlformats.org/officeDocument/2006/relationships/slideLayout" Target="../slideLayouts/slideLayout91.xml"/><Relationship Id="rId16" Type="http://schemas.openxmlformats.org/officeDocument/2006/relationships/slideLayout" Target="../slideLayouts/slideLayout92.xml"/><Relationship Id="rId17" Type="http://schemas.openxmlformats.org/officeDocument/2006/relationships/slideLayout" Target="../slideLayouts/slideLayout93.xml"/><Relationship Id="rId18" Type="http://schemas.openxmlformats.org/officeDocument/2006/relationships/slideLayout" Target="../slideLayouts/slideLayout94.xml"/><Relationship Id="rId19" Type="http://schemas.openxmlformats.org/officeDocument/2006/relationships/slideLayout" Target="../slideLayouts/slideLayout95.xml"/><Relationship Id="rId37" Type="http://schemas.openxmlformats.org/officeDocument/2006/relationships/theme" Target="../theme/theme4.xml"/><Relationship Id="rId38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20" Type="http://schemas.openxmlformats.org/officeDocument/2006/relationships/slideLayout" Target="../slideLayouts/slideLayout132.xml"/><Relationship Id="rId21" Type="http://schemas.openxmlformats.org/officeDocument/2006/relationships/slideLayout" Target="../slideLayouts/slideLayout133.xml"/><Relationship Id="rId22" Type="http://schemas.openxmlformats.org/officeDocument/2006/relationships/slideLayout" Target="../slideLayouts/slideLayout134.xml"/><Relationship Id="rId23" Type="http://schemas.openxmlformats.org/officeDocument/2006/relationships/slideLayout" Target="../slideLayouts/slideLayout135.xml"/><Relationship Id="rId24" Type="http://schemas.openxmlformats.org/officeDocument/2006/relationships/slideLayout" Target="../slideLayouts/slideLayout136.xml"/><Relationship Id="rId25" Type="http://schemas.openxmlformats.org/officeDocument/2006/relationships/slideLayout" Target="../slideLayouts/slideLayout137.xml"/><Relationship Id="rId26" Type="http://schemas.openxmlformats.org/officeDocument/2006/relationships/slideLayout" Target="../slideLayouts/slideLayout138.xml"/><Relationship Id="rId27" Type="http://schemas.openxmlformats.org/officeDocument/2006/relationships/slideLayout" Target="../slideLayouts/slideLayout139.xml"/><Relationship Id="rId28" Type="http://schemas.openxmlformats.org/officeDocument/2006/relationships/slideLayout" Target="../slideLayouts/slideLayout140.xml"/><Relationship Id="rId29" Type="http://schemas.openxmlformats.org/officeDocument/2006/relationships/slideLayout" Target="../slideLayouts/slideLayout141.xml"/><Relationship Id="rId1" Type="http://schemas.openxmlformats.org/officeDocument/2006/relationships/slideLayout" Target="../slideLayouts/slideLayout113.xml"/><Relationship Id="rId2" Type="http://schemas.openxmlformats.org/officeDocument/2006/relationships/slideLayout" Target="../slideLayouts/slideLayout114.xml"/><Relationship Id="rId3" Type="http://schemas.openxmlformats.org/officeDocument/2006/relationships/slideLayout" Target="../slideLayouts/slideLayout115.xml"/><Relationship Id="rId4" Type="http://schemas.openxmlformats.org/officeDocument/2006/relationships/slideLayout" Target="../slideLayouts/slideLayout116.xml"/><Relationship Id="rId5" Type="http://schemas.openxmlformats.org/officeDocument/2006/relationships/slideLayout" Target="../slideLayouts/slideLayout117.xml"/><Relationship Id="rId30" Type="http://schemas.openxmlformats.org/officeDocument/2006/relationships/slideLayout" Target="../slideLayouts/slideLayout142.xml"/><Relationship Id="rId31" Type="http://schemas.openxmlformats.org/officeDocument/2006/relationships/slideLayout" Target="../slideLayouts/slideLayout143.xml"/><Relationship Id="rId32" Type="http://schemas.openxmlformats.org/officeDocument/2006/relationships/slideLayout" Target="../slideLayouts/slideLayout144.xml"/><Relationship Id="rId9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19.xml"/><Relationship Id="rId8" Type="http://schemas.openxmlformats.org/officeDocument/2006/relationships/slideLayout" Target="../slideLayouts/slideLayout120.xml"/><Relationship Id="rId33" Type="http://schemas.openxmlformats.org/officeDocument/2006/relationships/slideLayout" Target="../slideLayouts/slideLayout145.xml"/><Relationship Id="rId34" Type="http://schemas.openxmlformats.org/officeDocument/2006/relationships/slideLayout" Target="../slideLayouts/slideLayout146.xml"/><Relationship Id="rId35" Type="http://schemas.openxmlformats.org/officeDocument/2006/relationships/slideLayout" Target="../slideLayouts/slideLayout147.xml"/><Relationship Id="rId36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22.xml"/><Relationship Id="rId11" Type="http://schemas.openxmlformats.org/officeDocument/2006/relationships/slideLayout" Target="../slideLayouts/slideLayout123.xml"/><Relationship Id="rId12" Type="http://schemas.openxmlformats.org/officeDocument/2006/relationships/slideLayout" Target="../slideLayouts/slideLayout124.xml"/><Relationship Id="rId13" Type="http://schemas.openxmlformats.org/officeDocument/2006/relationships/slideLayout" Target="../slideLayouts/slideLayout125.xml"/><Relationship Id="rId14" Type="http://schemas.openxmlformats.org/officeDocument/2006/relationships/slideLayout" Target="../slideLayouts/slideLayout126.xml"/><Relationship Id="rId15" Type="http://schemas.openxmlformats.org/officeDocument/2006/relationships/slideLayout" Target="../slideLayouts/slideLayout127.xml"/><Relationship Id="rId16" Type="http://schemas.openxmlformats.org/officeDocument/2006/relationships/slideLayout" Target="../slideLayouts/slideLayout128.xml"/><Relationship Id="rId17" Type="http://schemas.openxmlformats.org/officeDocument/2006/relationships/slideLayout" Target="../slideLayouts/slideLayout129.xml"/><Relationship Id="rId18" Type="http://schemas.openxmlformats.org/officeDocument/2006/relationships/slideLayout" Target="../slideLayouts/slideLayout130.xml"/><Relationship Id="rId19" Type="http://schemas.openxmlformats.org/officeDocument/2006/relationships/slideLayout" Target="../slideLayouts/slideLayout131.xml"/><Relationship Id="rId37" Type="http://schemas.openxmlformats.org/officeDocument/2006/relationships/theme" Target="../theme/theme5.xml"/><Relationship Id="rId38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9240" y="289512"/>
            <a:ext cx="11655840" cy="89966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69241" y="1189179"/>
            <a:ext cx="11653521" cy="2052030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0"/>
          <a:stretch>
            <a:fillRect/>
          </a:stretch>
        </p:blipFill>
        <p:spPr>
          <a:xfrm rot="5400000">
            <a:off x="9208748" y="2991033"/>
            <a:ext cx="6858623" cy="876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0167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</p:sldLayoutIdLst>
  <p:transition>
    <p:fade/>
  </p:transition>
  <p:hf sldNum="0" hdr="0" ftr="0" dt="0"/>
  <p:txStyles>
    <p:titleStyle>
      <a:lvl1pPr algn="l" defTabSz="914293" rtl="0" eaLnBrk="1" latinLnBrk="0" hangingPunct="1">
        <a:lnSpc>
          <a:spcPct val="90000"/>
        </a:lnSpc>
        <a:spcBef>
          <a:spcPct val="0"/>
        </a:spcBef>
        <a:buNone/>
        <a:defRPr lang="en-US" sz="4705" b="0" kern="1200" cap="none" spc="-10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36118" marR="0" indent="-336118" algn="l" defTabSz="91429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392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72646" marR="0" indent="-236528" algn="l" defTabSz="91429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2353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84275" marR="0" indent="-224079" algn="l" defTabSz="91429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196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08354" marR="0" indent="-224079" algn="l" defTabSz="91429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176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32432" marR="0" indent="-224079" algn="l" defTabSz="914293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>
          <a:schemeClr val="tx1"/>
        </a:buClr>
        <a:buSzPct val="90000"/>
        <a:buFont typeface="Wingdings" panose="05000000000000000000" pitchFamily="2" charset="2"/>
        <a:buChar char="§"/>
        <a:tabLst/>
        <a:defRPr sz="176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4307" indent="-228574" algn="l" defTabSz="914293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1456" indent="-228574" algn="l" defTabSz="914293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8602" indent="-228574" algn="l" defTabSz="914293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5750" indent="-228574" algn="l" defTabSz="914293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3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147" algn="l" defTabSz="914293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293" algn="l" defTabSz="914293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1" algn="l" defTabSz="914293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587" algn="l" defTabSz="914293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736" algn="l" defTabSz="914293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1" algn="l" defTabSz="914293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029" algn="l" defTabSz="914293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176" algn="l" defTabSz="914293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864EB49-0B92-45C4-A27D-DA5E16FEB687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5/3/16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0D4D18A-DC2C-4FF2-A914-FAB2E110364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2203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82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69241" y="1189178"/>
            <a:ext cx="11653521" cy="2052030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8"/>
          <a:stretch>
            <a:fillRect/>
          </a:stretch>
        </p:blipFill>
        <p:spPr>
          <a:xfrm rot="5400000">
            <a:off x="9208748" y="2991033"/>
            <a:ext cx="6858623" cy="876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9188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729" r:id="rId16"/>
    <p:sldLayoutId id="2147483730" r:id="rId17"/>
    <p:sldLayoutId id="2147483731" r:id="rId18"/>
    <p:sldLayoutId id="2147483732" r:id="rId19"/>
    <p:sldLayoutId id="2147483733" r:id="rId20"/>
    <p:sldLayoutId id="2147483734" r:id="rId21"/>
    <p:sldLayoutId id="2147483735" r:id="rId22"/>
    <p:sldLayoutId id="2147483736" r:id="rId23"/>
    <p:sldLayoutId id="2147483737" r:id="rId24"/>
    <p:sldLayoutId id="2147483738" r:id="rId25"/>
    <p:sldLayoutId id="2147483739" r:id="rId26"/>
    <p:sldLayoutId id="2147483740" r:id="rId27"/>
    <p:sldLayoutId id="2147483741" r:id="rId28"/>
    <p:sldLayoutId id="2147483742" r:id="rId29"/>
    <p:sldLayoutId id="2147483743" r:id="rId30"/>
    <p:sldLayoutId id="2147483744" r:id="rId31"/>
    <p:sldLayoutId id="2147483745" r:id="rId32"/>
    <p:sldLayoutId id="2147483746" r:id="rId33"/>
    <p:sldLayoutId id="2147483747" r:id="rId34"/>
    <p:sldLayoutId id="2147483748" r:id="rId35"/>
    <p:sldLayoutId id="2147483749" r:id="rId3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367" rtl="0" eaLnBrk="1" latinLnBrk="0" hangingPunct="1">
        <a:lnSpc>
          <a:spcPct val="90000"/>
        </a:lnSpc>
        <a:spcBef>
          <a:spcPct val="0"/>
        </a:spcBef>
        <a:buNone/>
        <a:defRPr lang="en-US" sz="4705" b="0" kern="1200" cap="none" spc="-10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36145" marR="0" indent="-336145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392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72691" marR="0" indent="-236546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353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84338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6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08435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76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32531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76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4509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3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8877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1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367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8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1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9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69241" y="1189178"/>
            <a:ext cx="11653521" cy="2052030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8"/>
          <a:stretch>
            <a:fillRect/>
          </a:stretch>
        </p:blipFill>
        <p:spPr>
          <a:xfrm rot="5400000">
            <a:off x="9208748" y="2991033"/>
            <a:ext cx="6858623" cy="876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2718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  <p:sldLayoutId id="2147483767" r:id="rId17"/>
    <p:sldLayoutId id="2147483768" r:id="rId18"/>
    <p:sldLayoutId id="2147483769" r:id="rId19"/>
    <p:sldLayoutId id="2147483770" r:id="rId20"/>
    <p:sldLayoutId id="2147483771" r:id="rId21"/>
    <p:sldLayoutId id="2147483772" r:id="rId22"/>
    <p:sldLayoutId id="2147483773" r:id="rId23"/>
    <p:sldLayoutId id="2147483774" r:id="rId24"/>
    <p:sldLayoutId id="2147483775" r:id="rId25"/>
    <p:sldLayoutId id="2147483776" r:id="rId26"/>
    <p:sldLayoutId id="2147483777" r:id="rId27"/>
    <p:sldLayoutId id="2147483778" r:id="rId28"/>
    <p:sldLayoutId id="2147483779" r:id="rId29"/>
    <p:sldLayoutId id="2147483780" r:id="rId30"/>
    <p:sldLayoutId id="2147483781" r:id="rId31"/>
    <p:sldLayoutId id="2147483782" r:id="rId32"/>
    <p:sldLayoutId id="2147483783" r:id="rId33"/>
    <p:sldLayoutId id="2147483784" r:id="rId34"/>
    <p:sldLayoutId id="2147483785" r:id="rId35"/>
    <p:sldLayoutId id="2147483786" r:id="rId3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367" rtl="0" eaLnBrk="1" latinLnBrk="0" hangingPunct="1">
        <a:lnSpc>
          <a:spcPct val="90000"/>
        </a:lnSpc>
        <a:spcBef>
          <a:spcPct val="0"/>
        </a:spcBef>
        <a:buNone/>
        <a:defRPr lang="en-US" sz="4705" b="0" kern="1200" cap="none" spc="-10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36145" marR="0" indent="-336145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392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72691" marR="0" indent="-236546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353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84338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6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08435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76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32531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76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4509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3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8877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1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367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8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1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9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9240" y="289511"/>
            <a:ext cx="11655840" cy="899665"/>
          </a:xfrm>
          <a:prstGeom prst="rect">
            <a:avLst/>
          </a:prstGeom>
        </p:spPr>
        <p:txBody>
          <a:bodyPr vert="horz" wrap="square" lIns="146304" tIns="91440" rIns="146304" bIns="91440" rtlCol="0" anchor="t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269241" y="1189178"/>
            <a:ext cx="11653521" cy="2052030"/>
          </a:xfrm>
          <a:prstGeom prst="rect">
            <a:avLst/>
          </a:prstGeom>
        </p:spPr>
        <p:txBody>
          <a:bodyPr vert="horz" wrap="square" lIns="146304" tIns="91440" rIns="146304" bIns="9144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8"/>
          <a:stretch>
            <a:fillRect/>
          </a:stretch>
        </p:blipFill>
        <p:spPr>
          <a:xfrm rot="5400000">
            <a:off x="9208748" y="2991033"/>
            <a:ext cx="6858623" cy="876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9456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  <p:sldLayoutId id="2147483799" r:id="rId12"/>
    <p:sldLayoutId id="2147483800" r:id="rId13"/>
    <p:sldLayoutId id="2147483801" r:id="rId14"/>
    <p:sldLayoutId id="2147483802" r:id="rId15"/>
    <p:sldLayoutId id="2147483803" r:id="rId16"/>
    <p:sldLayoutId id="2147483804" r:id="rId17"/>
    <p:sldLayoutId id="2147483805" r:id="rId18"/>
    <p:sldLayoutId id="2147483806" r:id="rId19"/>
    <p:sldLayoutId id="2147483807" r:id="rId20"/>
    <p:sldLayoutId id="2147483808" r:id="rId21"/>
    <p:sldLayoutId id="2147483809" r:id="rId22"/>
    <p:sldLayoutId id="2147483810" r:id="rId23"/>
    <p:sldLayoutId id="2147483811" r:id="rId24"/>
    <p:sldLayoutId id="2147483812" r:id="rId25"/>
    <p:sldLayoutId id="2147483813" r:id="rId26"/>
    <p:sldLayoutId id="2147483814" r:id="rId27"/>
    <p:sldLayoutId id="2147483815" r:id="rId28"/>
    <p:sldLayoutId id="2147483816" r:id="rId29"/>
    <p:sldLayoutId id="2147483817" r:id="rId30"/>
    <p:sldLayoutId id="2147483818" r:id="rId31"/>
    <p:sldLayoutId id="2147483819" r:id="rId32"/>
    <p:sldLayoutId id="2147483820" r:id="rId33"/>
    <p:sldLayoutId id="2147483821" r:id="rId34"/>
    <p:sldLayoutId id="2147483822" r:id="rId35"/>
    <p:sldLayoutId id="2147483823" r:id="rId3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367" rtl="0" eaLnBrk="1" latinLnBrk="0" hangingPunct="1">
        <a:lnSpc>
          <a:spcPct val="90000"/>
        </a:lnSpc>
        <a:spcBef>
          <a:spcPct val="0"/>
        </a:spcBef>
        <a:buNone/>
        <a:defRPr lang="en-US" sz="4705" b="0" kern="1200" cap="none" spc="-100" baseline="0" dirty="0" smtClean="0">
          <a:ln w="3175">
            <a:noFill/>
          </a:ln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effectLst/>
          <a:latin typeface="+mj-lt"/>
          <a:ea typeface="+mn-ea"/>
          <a:cs typeface="Segoe UI" pitchFamily="34" charset="0"/>
        </a:defRPr>
      </a:lvl1pPr>
    </p:titleStyle>
    <p:bodyStyle>
      <a:lvl1pPr marL="336145" marR="0" indent="-336145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392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j-lt"/>
          <a:ea typeface="+mn-ea"/>
          <a:cs typeface="+mn-cs"/>
        </a:defRPr>
      </a:lvl1pPr>
      <a:lvl2pPr marL="572691" marR="0" indent="-236546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2353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2pPr>
      <a:lvl3pPr marL="784338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961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3pPr>
      <a:lvl4pPr marL="1008435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76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4pPr>
      <a:lvl5pPr marL="1232531" marR="0" indent="-224097" algn="l" defTabSz="914367" rtl="0" eaLnBrk="1" fontAlgn="auto" latinLnBrk="0" hangingPunct="1">
        <a:lnSpc>
          <a:spcPct val="90000"/>
        </a:lnSpc>
        <a:spcBef>
          <a:spcPct val="20000"/>
        </a:spcBef>
        <a:spcAft>
          <a:spcPts val="0"/>
        </a:spcAft>
        <a:buClrTx/>
        <a:buSzPct val="90000"/>
        <a:buFont typeface="Arial" pitchFamily="34" charset="0"/>
        <a:buChar char="•"/>
        <a:tabLst/>
        <a:defRPr sz="1765" kern="1200" spc="0" baseline="0">
          <a:gradFill>
            <a:gsLst>
              <a:gs pos="1250">
                <a:schemeClr val="tx1"/>
              </a:gs>
              <a:gs pos="100000">
                <a:schemeClr val="tx1"/>
              </a:gs>
            </a:gsLst>
            <a:lin ang="5400000" scaled="0"/>
          </a:gradFill>
          <a:latin typeface="+mn-lt"/>
          <a:ea typeface="+mn-ea"/>
          <a:cs typeface="+mn-cs"/>
        </a:defRPr>
      </a:lvl5pPr>
      <a:lvl6pPr marL="2514509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6pPr>
      <a:lvl7pPr marL="2971693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7pPr>
      <a:lvl8pPr marL="3428877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8pPr>
      <a:lvl9pPr marL="3886061" indent="-228592" algn="l" defTabSz="914367" rtl="0" eaLnBrk="1" latinLnBrk="0" hangingPunct="1">
        <a:spcBef>
          <a:spcPct val="20000"/>
        </a:spcBef>
        <a:buFont typeface="Arial" pitchFamily="34" charset="0"/>
        <a:buChar char="•"/>
        <a:defRPr sz="1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1pPr>
      <a:lvl2pPr marL="457183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2pPr>
      <a:lvl3pPr marL="914367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3pPr>
      <a:lvl4pPr marL="1371550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4pPr>
      <a:lvl5pPr marL="182873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5pPr>
      <a:lvl6pPr marL="2285918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6pPr>
      <a:lvl7pPr marL="2743101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7pPr>
      <a:lvl8pPr marL="3200284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8pPr>
      <a:lvl9pPr marL="3657469" algn="l" defTabSz="914367" rtl="0" eaLnBrk="1" latinLnBrk="0" hangingPunct="1">
        <a:defRPr sz="17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87">
          <p15:clr>
            <a:srgbClr val="5ACBF0"/>
          </p15:clr>
        </p15:guide>
        <p15:guide id="2" pos="173">
          <p15:clr>
            <a:srgbClr val="5ACBF0"/>
          </p15:clr>
        </p15:guide>
        <p15:guide id="3" pos="749">
          <p15:clr>
            <a:srgbClr val="5ACBF0"/>
          </p15:clr>
        </p15:guide>
        <p15:guide id="4" pos="1325">
          <p15:clr>
            <a:srgbClr val="5ACBF0"/>
          </p15:clr>
        </p15:guide>
        <p15:guide id="5" pos="1901">
          <p15:clr>
            <a:srgbClr val="5ACBF0"/>
          </p15:clr>
        </p15:guide>
        <p15:guide id="6" pos="2477">
          <p15:clr>
            <a:srgbClr val="5ACBF0"/>
          </p15:clr>
        </p15:guide>
        <p15:guide id="7" pos="3053">
          <p15:clr>
            <a:srgbClr val="5ACBF0"/>
          </p15:clr>
        </p15:guide>
        <p15:guide id="8" pos="3629">
          <p15:clr>
            <a:srgbClr val="5ACBF0"/>
          </p15:clr>
        </p15:guide>
        <p15:guide id="9" pos="4205">
          <p15:clr>
            <a:srgbClr val="5ACBF0"/>
          </p15:clr>
        </p15:guide>
        <p15:guide id="10" pos="4781">
          <p15:clr>
            <a:srgbClr val="5ACBF0"/>
          </p15:clr>
        </p15:guide>
        <p15:guide id="11" pos="5357">
          <p15:clr>
            <a:srgbClr val="5ACBF0"/>
          </p15:clr>
        </p15:guide>
        <p15:guide id="12" pos="5933">
          <p15:clr>
            <a:srgbClr val="5ACBF0"/>
          </p15:clr>
        </p15:guide>
        <p15:guide id="13" pos="6509">
          <p15:clr>
            <a:srgbClr val="5ACBF0"/>
          </p15:clr>
        </p15:guide>
        <p15:guide id="14" pos="7085">
          <p15:clr>
            <a:srgbClr val="5ACBF0"/>
          </p15:clr>
        </p15:guide>
        <p15:guide id="15" pos="7661">
          <p15:clr>
            <a:srgbClr val="5ACBF0"/>
          </p15:clr>
        </p15:guide>
        <p15:guide id="16" pos="288">
          <p15:clr>
            <a:srgbClr val="C35EA4"/>
          </p15:clr>
        </p15:guide>
        <p15:guide id="17" pos="7546">
          <p15:clr>
            <a:srgbClr val="C35EA4"/>
          </p15:clr>
        </p15:guide>
        <p15:guide id="18" orient="horz" pos="763">
          <p15:clr>
            <a:srgbClr val="5ACBF0"/>
          </p15:clr>
        </p15:guide>
        <p15:guide id="19" orient="horz" pos="1339">
          <p15:clr>
            <a:srgbClr val="5ACBF0"/>
          </p15:clr>
        </p15:guide>
        <p15:guide id="20" orient="horz" pos="1915">
          <p15:clr>
            <a:srgbClr val="5ACBF0"/>
          </p15:clr>
        </p15:guide>
        <p15:guide id="21" orient="horz" pos="2491">
          <p15:clr>
            <a:srgbClr val="5ACBF0"/>
          </p15:clr>
        </p15:guide>
        <p15:guide id="22" orient="horz" pos="3067">
          <p15:clr>
            <a:srgbClr val="5ACBF0"/>
          </p15:clr>
        </p15:guide>
        <p15:guide id="23" orient="horz" pos="3643">
          <p15:clr>
            <a:srgbClr val="5ACBF0"/>
          </p15:clr>
        </p15:guide>
        <p15:guide id="24" orient="horz" pos="4219">
          <p15:clr>
            <a:srgbClr val="5ACBF0"/>
          </p15:clr>
        </p15:guide>
        <p15:guide id="25" orient="horz" pos="302">
          <p15:clr>
            <a:srgbClr val="C35EA4"/>
          </p15:clr>
        </p15:guide>
        <p15:guide id="26" orient="horz" pos="4104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.xml"/><Relationship Id="rId3" Type="http://schemas.openxmlformats.org/officeDocument/2006/relationships/hyperlink" Target="mailto:juanpere@microsoft.com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notesSlide" Target="../notesSlides/notesSlid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4" Type="http://schemas.openxmlformats.org/officeDocument/2006/relationships/diagramQuickStyle" Target="../diagrams/quickStyle1.xml"/><Relationship Id="rId5" Type="http://schemas.openxmlformats.org/officeDocument/2006/relationships/diagramColors" Target="../diagrams/colors1.xml"/><Relationship Id="rId6" Type="http://schemas.microsoft.com/office/2007/relationships/diagramDrawing" Target="../diagrams/drawing1.xml"/><Relationship Id="rId1" Type="http://schemas.openxmlformats.org/officeDocument/2006/relationships/slideLayout" Target="../slideLayouts/slideLayout30.xml"/><Relationship Id="rId2" Type="http://schemas.openxmlformats.org/officeDocument/2006/relationships/diagramData" Target="../diagrams/data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hyperlink" Target="onenote:https://microsoft.sharepoint.com/teams/Azure_IoT/Shared%20Documents/Engineering/IoTHubNotes/Device%20Management/Design%20Notes.one#Query%20Expressions&amp;section-id={1980575D-5C2E-4697-A8D1-9DEDC66C958F}&amp;page-id={81C072A9-B641-4E3C-80C9-BF2B9D444091}&amp;end" TargetMode="External"/><Relationship Id="rId3" Type="http://schemas.openxmlformats.org/officeDocument/2006/relationships/hyperlink" Target="NULL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image" Target="../media/image7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azure.microsoft.com/en-us/documentation/articles/iot-hub-device-management-get-started/" TargetMode="External"/><Relationship Id="rId4" Type="http://schemas.openxmlformats.org/officeDocument/2006/relationships/hyperlink" Target="https://azure.microsoft.com/en-us/documentation/articles/iot-hub-device-management-library/" TargetMode="External"/><Relationship Id="rId1" Type="http://schemas.openxmlformats.org/officeDocument/2006/relationships/slideLayout" Target="../slideLayouts/slideLayout40.xml"/><Relationship Id="rId2" Type="http://schemas.openxmlformats.org/officeDocument/2006/relationships/hyperlink" Target="https://azure.microsoft.com/en-us/documentation/articles/iot-hub-device-management-overview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6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7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image" Target="../media/image71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87706" y="4467263"/>
            <a:ext cx="9858808" cy="1120690"/>
          </a:xfrm>
        </p:spPr>
        <p:txBody>
          <a:bodyPr vert="horz" wrap="square" lIns="146304" tIns="109728" rIns="146304" bIns="109728" rtlCol="0" anchor="t">
            <a:noAutofit/>
          </a:bodyPr>
          <a:lstStyle/>
          <a:p>
            <a:r>
              <a:rPr lang="en-US" dirty="0"/>
              <a:t>Juan </a:t>
            </a:r>
            <a:r>
              <a:rPr lang="en-US" dirty="0" smtClean="0"/>
              <a:t>Perez</a:t>
            </a:r>
          </a:p>
          <a:p>
            <a:r>
              <a:rPr lang="en-US" dirty="0" smtClean="0">
                <a:hlinkClick r:id="rId3"/>
              </a:rPr>
              <a:t>juanpere@microsoft.com</a:t>
            </a:r>
            <a:r>
              <a:rPr lang="en-US" dirty="0" smtClean="0"/>
              <a:t> @</a:t>
            </a:r>
            <a:r>
              <a:rPr lang="en-US" dirty="0" err="1" smtClean="0"/>
              <a:t>juanage</a:t>
            </a:r>
            <a:endParaRPr lang="en-US" dirty="0"/>
          </a:p>
          <a:p>
            <a:r>
              <a:rPr lang="en-US" dirty="0"/>
              <a:t>Principal Program Manager</a:t>
            </a:r>
          </a:p>
          <a:p>
            <a:r>
              <a:rPr lang="en-US" dirty="0"/>
              <a:t>Azure IoT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5905" y="3047723"/>
            <a:ext cx="9860610" cy="1419547"/>
          </a:xfrm>
        </p:spPr>
        <p:txBody>
          <a:bodyPr/>
          <a:lstStyle/>
          <a:p>
            <a:r>
              <a:rPr lang="en-US" dirty="0"/>
              <a:t>Azure IoT Device Management</a:t>
            </a:r>
          </a:p>
        </p:txBody>
      </p:sp>
    </p:spTree>
    <p:extLst>
      <p:ext uri="{BB962C8B-B14F-4D97-AF65-F5344CB8AC3E}">
        <p14:creationId xmlns:p14="http://schemas.microsoft.com/office/powerpoint/2010/main" val="2404143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Rectangle 118"/>
          <p:cNvSpPr/>
          <p:nvPr/>
        </p:nvSpPr>
        <p:spPr bwMode="auto">
          <a:xfrm>
            <a:off x="5237314" y="1766255"/>
            <a:ext cx="1781962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Building: 1</a:t>
            </a:r>
          </a:p>
        </p:txBody>
      </p:sp>
      <p:cxnSp>
        <p:nvCxnSpPr>
          <p:cNvPr id="120" name="Elbow Connector 119"/>
          <p:cNvCxnSpPr>
            <a:stCxn id="119" idx="2"/>
          </p:cNvCxnSpPr>
          <p:nvPr/>
        </p:nvCxnSpPr>
        <p:spPr>
          <a:xfrm rot="5400000">
            <a:off x="4307085" y="781469"/>
            <a:ext cx="238807" cy="3403615"/>
          </a:xfrm>
          <a:prstGeom prst="bentConnector3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1" name="Elbow Connector 120"/>
          <p:cNvCxnSpPr>
            <a:stCxn id="119" idx="2"/>
          </p:cNvCxnSpPr>
          <p:nvPr/>
        </p:nvCxnSpPr>
        <p:spPr>
          <a:xfrm rot="16200000" flipH="1">
            <a:off x="7660509" y="831659"/>
            <a:ext cx="238806" cy="3303231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59510" y="-52799"/>
            <a:ext cx="10515600" cy="1325563"/>
          </a:xfrm>
        </p:spPr>
        <p:txBody>
          <a:bodyPr/>
          <a:lstStyle/>
          <a:p>
            <a:r>
              <a:rPr lang="en-US" dirty="0"/>
              <a:t>Azure IoT Hub – Device Topology Support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01534" y="943273"/>
            <a:ext cx="11653523" cy="669832"/>
          </a:xfrm>
        </p:spPr>
        <p:txBody>
          <a:bodyPr/>
          <a:lstStyle/>
          <a:p>
            <a:r>
              <a:rPr lang="en-US" sz="3529" dirty="0"/>
              <a:t>Create Permissions Groups Based on Device Topology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194537" y="3503702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1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194537" y="5296551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4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194537" y="4245275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Frame 5"/>
          <p:cNvSpPr>
            <a:spLocks noChangeAspect="1"/>
          </p:cNvSpPr>
          <p:nvPr/>
        </p:nvSpPr>
        <p:spPr bwMode="auto">
          <a:xfrm>
            <a:off x="269240" y="4298332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996805" y="4245275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Frame 5"/>
          <p:cNvSpPr>
            <a:spLocks noChangeAspect="1"/>
          </p:cNvSpPr>
          <p:nvPr/>
        </p:nvSpPr>
        <p:spPr bwMode="auto">
          <a:xfrm>
            <a:off x="1071508" y="4298332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94537" y="6047318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Frame 5"/>
          <p:cNvSpPr>
            <a:spLocks noChangeAspect="1"/>
          </p:cNvSpPr>
          <p:nvPr/>
        </p:nvSpPr>
        <p:spPr bwMode="auto">
          <a:xfrm>
            <a:off x="269240" y="6100376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996805" y="6047318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" name="Frame 5"/>
          <p:cNvSpPr>
            <a:spLocks noChangeAspect="1"/>
          </p:cNvSpPr>
          <p:nvPr/>
        </p:nvSpPr>
        <p:spPr bwMode="auto">
          <a:xfrm>
            <a:off x="1071508" y="6100376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1987386" y="3503702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2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1987386" y="5296551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5</a:t>
            </a:r>
          </a:p>
        </p:txBody>
      </p:sp>
      <p:sp>
        <p:nvSpPr>
          <p:cNvPr id="54" name="Rectangle 53"/>
          <p:cNvSpPr/>
          <p:nvPr/>
        </p:nvSpPr>
        <p:spPr bwMode="auto">
          <a:xfrm>
            <a:off x="1987387" y="4245275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5" name="Frame 5"/>
          <p:cNvSpPr>
            <a:spLocks noChangeAspect="1"/>
          </p:cNvSpPr>
          <p:nvPr/>
        </p:nvSpPr>
        <p:spPr bwMode="auto">
          <a:xfrm>
            <a:off x="2062090" y="4298332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2789655" y="4245275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7" name="Frame 5"/>
          <p:cNvSpPr>
            <a:spLocks noChangeAspect="1"/>
          </p:cNvSpPr>
          <p:nvPr/>
        </p:nvSpPr>
        <p:spPr bwMode="auto">
          <a:xfrm>
            <a:off x="2864357" y="4298332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1987387" y="6047318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9" name="Frame 5"/>
          <p:cNvSpPr>
            <a:spLocks noChangeAspect="1"/>
          </p:cNvSpPr>
          <p:nvPr/>
        </p:nvSpPr>
        <p:spPr bwMode="auto">
          <a:xfrm>
            <a:off x="2062090" y="6100376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2789655" y="6047318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1" name="Frame 5"/>
          <p:cNvSpPr>
            <a:spLocks noChangeAspect="1"/>
          </p:cNvSpPr>
          <p:nvPr/>
        </p:nvSpPr>
        <p:spPr bwMode="auto">
          <a:xfrm>
            <a:off x="2864357" y="6100376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3779070" y="3503702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3</a:t>
            </a:r>
          </a:p>
        </p:txBody>
      </p:sp>
      <p:sp>
        <p:nvSpPr>
          <p:cNvPr id="63" name="Rectangle 62"/>
          <p:cNvSpPr/>
          <p:nvPr/>
        </p:nvSpPr>
        <p:spPr bwMode="auto">
          <a:xfrm>
            <a:off x="3779070" y="5296551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6</a:t>
            </a:r>
          </a:p>
        </p:txBody>
      </p:sp>
      <p:sp>
        <p:nvSpPr>
          <p:cNvPr id="64" name="Rectangle 63"/>
          <p:cNvSpPr/>
          <p:nvPr/>
        </p:nvSpPr>
        <p:spPr bwMode="auto">
          <a:xfrm>
            <a:off x="3779070" y="4245275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5" name="Frame 5"/>
          <p:cNvSpPr>
            <a:spLocks noChangeAspect="1"/>
          </p:cNvSpPr>
          <p:nvPr/>
        </p:nvSpPr>
        <p:spPr bwMode="auto">
          <a:xfrm>
            <a:off x="3853773" y="4298332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4581338" y="4245275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7" name="Frame 5"/>
          <p:cNvSpPr>
            <a:spLocks noChangeAspect="1"/>
          </p:cNvSpPr>
          <p:nvPr/>
        </p:nvSpPr>
        <p:spPr bwMode="auto">
          <a:xfrm>
            <a:off x="4656040" y="4298332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3779070" y="6047318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9" name="Frame 5"/>
          <p:cNvSpPr>
            <a:spLocks noChangeAspect="1"/>
          </p:cNvSpPr>
          <p:nvPr/>
        </p:nvSpPr>
        <p:spPr bwMode="auto">
          <a:xfrm>
            <a:off x="3853773" y="6100376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0" name="Rectangle 69"/>
          <p:cNvSpPr/>
          <p:nvPr/>
        </p:nvSpPr>
        <p:spPr bwMode="auto">
          <a:xfrm>
            <a:off x="4581338" y="6047318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1" name="Frame 5"/>
          <p:cNvSpPr>
            <a:spLocks noChangeAspect="1"/>
          </p:cNvSpPr>
          <p:nvPr/>
        </p:nvSpPr>
        <p:spPr bwMode="auto">
          <a:xfrm>
            <a:off x="4656040" y="6100376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2" name="Rectangle 121"/>
          <p:cNvSpPr/>
          <p:nvPr/>
        </p:nvSpPr>
        <p:spPr bwMode="auto">
          <a:xfrm>
            <a:off x="1987386" y="2602679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Floor: 1</a:t>
            </a:r>
          </a:p>
        </p:txBody>
      </p:sp>
      <p:cxnSp>
        <p:nvCxnSpPr>
          <p:cNvPr id="139" name="Elbow Connector 138"/>
          <p:cNvCxnSpPr>
            <a:stCxn id="122" idx="2"/>
            <a:endCxn id="8" idx="0"/>
          </p:cNvCxnSpPr>
          <p:nvPr/>
        </p:nvCxnSpPr>
        <p:spPr>
          <a:xfrm rot="5400000">
            <a:off x="1676552" y="2455574"/>
            <a:ext cx="303406" cy="1792850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3" name="Elbow Connector 142"/>
          <p:cNvCxnSpPr>
            <a:stCxn id="62" idx="0"/>
            <a:endCxn id="122" idx="2"/>
          </p:cNvCxnSpPr>
          <p:nvPr/>
        </p:nvCxnSpPr>
        <p:spPr>
          <a:xfrm rot="16200000" flipV="1">
            <a:off x="3468819" y="2456158"/>
            <a:ext cx="303406" cy="179168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6" name="Elbow Connector 145"/>
          <p:cNvCxnSpPr>
            <a:stCxn id="122" idx="2"/>
            <a:endCxn id="52" idx="0"/>
          </p:cNvCxnSpPr>
          <p:nvPr/>
        </p:nvCxnSpPr>
        <p:spPr>
          <a:xfrm rot="5400000">
            <a:off x="2572977" y="3351999"/>
            <a:ext cx="303406" cy="12450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9" name="Elbow Connector 148"/>
          <p:cNvCxnSpPr>
            <a:stCxn id="8" idx="2"/>
            <a:endCxn id="13" idx="0"/>
          </p:cNvCxnSpPr>
          <p:nvPr/>
        </p:nvCxnSpPr>
        <p:spPr>
          <a:xfrm rot="5400000">
            <a:off x="659287" y="3972731"/>
            <a:ext cx="143956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3" name="Elbow Connector 152"/>
          <p:cNvCxnSpPr/>
          <p:nvPr/>
        </p:nvCxnSpPr>
        <p:spPr>
          <a:xfrm rot="5400000">
            <a:off x="2458361" y="3970151"/>
            <a:ext cx="143956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4" name="Elbow Connector 153"/>
          <p:cNvCxnSpPr>
            <a:stCxn id="62" idx="2"/>
            <a:endCxn id="64" idx="0"/>
          </p:cNvCxnSpPr>
          <p:nvPr/>
        </p:nvCxnSpPr>
        <p:spPr>
          <a:xfrm rot="5400000">
            <a:off x="4243820" y="3972731"/>
            <a:ext cx="143956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6" name="Elbow Connector 155"/>
          <p:cNvCxnSpPr>
            <a:stCxn id="9" idx="2"/>
            <a:endCxn id="18" idx="0"/>
          </p:cNvCxnSpPr>
          <p:nvPr/>
        </p:nvCxnSpPr>
        <p:spPr>
          <a:xfrm rot="5400000">
            <a:off x="654690" y="5770177"/>
            <a:ext cx="153150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7" name="Elbow Connector 156"/>
          <p:cNvCxnSpPr>
            <a:stCxn id="53" idx="2"/>
            <a:endCxn id="58" idx="0"/>
          </p:cNvCxnSpPr>
          <p:nvPr/>
        </p:nvCxnSpPr>
        <p:spPr>
          <a:xfrm rot="5400000">
            <a:off x="2447540" y="5770177"/>
            <a:ext cx="153150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8" name="Elbow Connector 157"/>
          <p:cNvCxnSpPr>
            <a:stCxn id="63" idx="2"/>
            <a:endCxn id="68" idx="0"/>
          </p:cNvCxnSpPr>
          <p:nvPr/>
        </p:nvCxnSpPr>
        <p:spPr>
          <a:xfrm rot="5400000">
            <a:off x="4239223" y="5770177"/>
            <a:ext cx="153150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9" name="Elbow Connector 158"/>
          <p:cNvCxnSpPr>
            <a:stCxn id="8" idx="2"/>
            <a:endCxn id="15" idx="0"/>
          </p:cNvCxnSpPr>
          <p:nvPr/>
        </p:nvCxnSpPr>
        <p:spPr>
          <a:xfrm rot="16200000" flipH="1">
            <a:off x="1060421" y="3972729"/>
            <a:ext cx="143956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2" name="Elbow Connector 161"/>
          <p:cNvCxnSpPr/>
          <p:nvPr/>
        </p:nvCxnSpPr>
        <p:spPr>
          <a:xfrm rot="16200000" flipH="1">
            <a:off x="2862997" y="3970149"/>
            <a:ext cx="143956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6" name="Elbow Connector 165"/>
          <p:cNvCxnSpPr>
            <a:stCxn id="66" idx="0"/>
            <a:endCxn id="62" idx="2"/>
          </p:cNvCxnSpPr>
          <p:nvPr/>
        </p:nvCxnSpPr>
        <p:spPr>
          <a:xfrm rot="16200000" flipV="1">
            <a:off x="4644953" y="3972730"/>
            <a:ext cx="143956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1" name="Elbow Connector 170"/>
          <p:cNvCxnSpPr>
            <a:stCxn id="63" idx="2"/>
            <a:endCxn id="70" idx="0"/>
          </p:cNvCxnSpPr>
          <p:nvPr/>
        </p:nvCxnSpPr>
        <p:spPr>
          <a:xfrm rot="16200000" flipH="1">
            <a:off x="4640356" y="5770176"/>
            <a:ext cx="153150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6" name="Elbow Connector 175"/>
          <p:cNvCxnSpPr>
            <a:stCxn id="53" idx="2"/>
            <a:endCxn id="60" idx="0"/>
          </p:cNvCxnSpPr>
          <p:nvPr/>
        </p:nvCxnSpPr>
        <p:spPr>
          <a:xfrm rot="16200000" flipH="1">
            <a:off x="2848673" y="5770176"/>
            <a:ext cx="153150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3" name="Elbow Connector 182"/>
          <p:cNvCxnSpPr>
            <a:stCxn id="9" idx="2"/>
            <a:endCxn id="20" idx="0"/>
          </p:cNvCxnSpPr>
          <p:nvPr/>
        </p:nvCxnSpPr>
        <p:spPr>
          <a:xfrm rot="16200000" flipH="1">
            <a:off x="1055824" y="5770176"/>
            <a:ext cx="153150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7" name="Straight Connector 186"/>
          <p:cNvCxnSpPr/>
          <p:nvPr/>
        </p:nvCxnSpPr>
        <p:spPr>
          <a:xfrm>
            <a:off x="1828255" y="3358224"/>
            <a:ext cx="0" cy="1782911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8" name="Straight Connector 187"/>
          <p:cNvCxnSpPr/>
          <p:nvPr/>
        </p:nvCxnSpPr>
        <p:spPr>
          <a:xfrm flipH="1">
            <a:off x="3617118" y="3358225"/>
            <a:ext cx="3403" cy="1788923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9" name="Straight Connector 188"/>
          <p:cNvCxnSpPr/>
          <p:nvPr/>
        </p:nvCxnSpPr>
        <p:spPr>
          <a:xfrm flipH="1" flipV="1">
            <a:off x="924339" y="5137370"/>
            <a:ext cx="903917" cy="3801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3" name="Straight Connector 192"/>
          <p:cNvCxnSpPr/>
          <p:nvPr/>
        </p:nvCxnSpPr>
        <p:spPr>
          <a:xfrm flipH="1">
            <a:off x="3617118" y="5138484"/>
            <a:ext cx="910140" cy="0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5" name="Straight Connector 194"/>
          <p:cNvCxnSpPr/>
          <p:nvPr/>
        </p:nvCxnSpPr>
        <p:spPr>
          <a:xfrm flipH="1">
            <a:off x="1820182" y="5140679"/>
            <a:ext cx="911989" cy="18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7" name="Straight Connector 196"/>
          <p:cNvCxnSpPr/>
          <p:nvPr/>
        </p:nvCxnSpPr>
        <p:spPr>
          <a:xfrm>
            <a:off x="4516363" y="5139905"/>
            <a:ext cx="1556" cy="158067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6" name="Straight Connector 205"/>
          <p:cNvCxnSpPr/>
          <p:nvPr/>
        </p:nvCxnSpPr>
        <p:spPr>
          <a:xfrm>
            <a:off x="2724680" y="5138485"/>
            <a:ext cx="1556" cy="158067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9" name="Straight Connector 208"/>
          <p:cNvCxnSpPr/>
          <p:nvPr/>
        </p:nvCxnSpPr>
        <p:spPr>
          <a:xfrm>
            <a:off x="931147" y="5138485"/>
            <a:ext cx="1556" cy="158067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2" name="Rectangle 211"/>
          <p:cNvSpPr/>
          <p:nvPr/>
        </p:nvSpPr>
        <p:spPr bwMode="auto">
          <a:xfrm>
            <a:off x="6901384" y="3503701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1</a:t>
            </a:r>
          </a:p>
        </p:txBody>
      </p:sp>
      <p:sp>
        <p:nvSpPr>
          <p:cNvPr id="213" name="Rectangle 212"/>
          <p:cNvSpPr/>
          <p:nvPr/>
        </p:nvSpPr>
        <p:spPr bwMode="auto">
          <a:xfrm>
            <a:off x="6901384" y="5296550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4</a:t>
            </a:r>
          </a:p>
        </p:txBody>
      </p:sp>
      <p:sp>
        <p:nvSpPr>
          <p:cNvPr id="214" name="Rectangle 213"/>
          <p:cNvSpPr/>
          <p:nvPr/>
        </p:nvSpPr>
        <p:spPr bwMode="auto">
          <a:xfrm>
            <a:off x="6901384" y="4245274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5" name="Frame 5"/>
          <p:cNvSpPr>
            <a:spLocks noChangeAspect="1"/>
          </p:cNvSpPr>
          <p:nvPr/>
        </p:nvSpPr>
        <p:spPr bwMode="auto">
          <a:xfrm>
            <a:off x="6976087" y="4298331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6" name="Rectangle 215"/>
          <p:cNvSpPr/>
          <p:nvPr/>
        </p:nvSpPr>
        <p:spPr bwMode="auto">
          <a:xfrm>
            <a:off x="7703652" y="4245274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7" name="Frame 5"/>
          <p:cNvSpPr>
            <a:spLocks noChangeAspect="1"/>
          </p:cNvSpPr>
          <p:nvPr/>
        </p:nvSpPr>
        <p:spPr bwMode="auto">
          <a:xfrm>
            <a:off x="7778355" y="4298331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8" name="Rectangle 217"/>
          <p:cNvSpPr/>
          <p:nvPr/>
        </p:nvSpPr>
        <p:spPr bwMode="auto">
          <a:xfrm>
            <a:off x="6901384" y="6047317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9" name="Frame 5"/>
          <p:cNvSpPr>
            <a:spLocks noChangeAspect="1"/>
          </p:cNvSpPr>
          <p:nvPr/>
        </p:nvSpPr>
        <p:spPr bwMode="auto">
          <a:xfrm>
            <a:off x="6976087" y="6100375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0" name="Rectangle 219"/>
          <p:cNvSpPr/>
          <p:nvPr/>
        </p:nvSpPr>
        <p:spPr bwMode="auto">
          <a:xfrm>
            <a:off x="7703652" y="6047317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1" name="Frame 5"/>
          <p:cNvSpPr>
            <a:spLocks noChangeAspect="1"/>
          </p:cNvSpPr>
          <p:nvPr/>
        </p:nvSpPr>
        <p:spPr bwMode="auto">
          <a:xfrm>
            <a:off x="7778355" y="6100375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2" name="Rectangle 221"/>
          <p:cNvSpPr/>
          <p:nvPr/>
        </p:nvSpPr>
        <p:spPr bwMode="auto">
          <a:xfrm>
            <a:off x="8694233" y="3503701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2</a:t>
            </a:r>
          </a:p>
        </p:txBody>
      </p:sp>
      <p:sp>
        <p:nvSpPr>
          <p:cNvPr id="223" name="Rectangle 222"/>
          <p:cNvSpPr/>
          <p:nvPr/>
        </p:nvSpPr>
        <p:spPr bwMode="auto">
          <a:xfrm>
            <a:off x="8694233" y="5296550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5</a:t>
            </a:r>
          </a:p>
        </p:txBody>
      </p:sp>
      <p:sp>
        <p:nvSpPr>
          <p:cNvPr id="224" name="Rectangle 223"/>
          <p:cNvSpPr/>
          <p:nvPr/>
        </p:nvSpPr>
        <p:spPr bwMode="auto">
          <a:xfrm>
            <a:off x="8694234" y="4245274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5" name="Frame 5"/>
          <p:cNvSpPr>
            <a:spLocks noChangeAspect="1"/>
          </p:cNvSpPr>
          <p:nvPr/>
        </p:nvSpPr>
        <p:spPr bwMode="auto">
          <a:xfrm>
            <a:off x="8768936" y="4298331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6" name="Rectangle 225"/>
          <p:cNvSpPr/>
          <p:nvPr/>
        </p:nvSpPr>
        <p:spPr bwMode="auto">
          <a:xfrm>
            <a:off x="9496502" y="4245274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7" name="Frame 5"/>
          <p:cNvSpPr>
            <a:spLocks noChangeAspect="1"/>
          </p:cNvSpPr>
          <p:nvPr/>
        </p:nvSpPr>
        <p:spPr bwMode="auto">
          <a:xfrm>
            <a:off x="9571204" y="4298331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8" name="Rectangle 227"/>
          <p:cNvSpPr/>
          <p:nvPr/>
        </p:nvSpPr>
        <p:spPr bwMode="auto">
          <a:xfrm>
            <a:off x="8694234" y="6047317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9" name="Frame 5"/>
          <p:cNvSpPr>
            <a:spLocks noChangeAspect="1"/>
          </p:cNvSpPr>
          <p:nvPr/>
        </p:nvSpPr>
        <p:spPr bwMode="auto">
          <a:xfrm>
            <a:off x="8768936" y="6100375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0" name="Rectangle 229"/>
          <p:cNvSpPr/>
          <p:nvPr/>
        </p:nvSpPr>
        <p:spPr bwMode="auto">
          <a:xfrm>
            <a:off x="9496502" y="6047317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1" name="Frame 5"/>
          <p:cNvSpPr>
            <a:spLocks noChangeAspect="1"/>
          </p:cNvSpPr>
          <p:nvPr/>
        </p:nvSpPr>
        <p:spPr bwMode="auto">
          <a:xfrm>
            <a:off x="9571204" y="6100375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2" name="Rectangle 231"/>
          <p:cNvSpPr/>
          <p:nvPr/>
        </p:nvSpPr>
        <p:spPr bwMode="auto">
          <a:xfrm>
            <a:off x="10485916" y="3503701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3</a:t>
            </a:r>
          </a:p>
        </p:txBody>
      </p:sp>
      <p:sp>
        <p:nvSpPr>
          <p:cNvPr id="233" name="Rectangle 232"/>
          <p:cNvSpPr/>
          <p:nvPr/>
        </p:nvSpPr>
        <p:spPr bwMode="auto">
          <a:xfrm>
            <a:off x="10485916" y="5296550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6</a:t>
            </a:r>
          </a:p>
        </p:txBody>
      </p:sp>
      <p:sp>
        <p:nvSpPr>
          <p:cNvPr id="234" name="Rectangle 233"/>
          <p:cNvSpPr/>
          <p:nvPr/>
        </p:nvSpPr>
        <p:spPr bwMode="auto">
          <a:xfrm>
            <a:off x="10485917" y="4245274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5" name="Frame 5"/>
          <p:cNvSpPr>
            <a:spLocks noChangeAspect="1"/>
          </p:cNvSpPr>
          <p:nvPr/>
        </p:nvSpPr>
        <p:spPr bwMode="auto">
          <a:xfrm>
            <a:off x="10560619" y="4298331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6" name="Rectangle 235"/>
          <p:cNvSpPr/>
          <p:nvPr/>
        </p:nvSpPr>
        <p:spPr bwMode="auto">
          <a:xfrm>
            <a:off x="11288185" y="4245274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7" name="Frame 5"/>
          <p:cNvSpPr>
            <a:spLocks noChangeAspect="1"/>
          </p:cNvSpPr>
          <p:nvPr/>
        </p:nvSpPr>
        <p:spPr bwMode="auto">
          <a:xfrm>
            <a:off x="11362887" y="4298331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8" name="Rectangle 237"/>
          <p:cNvSpPr/>
          <p:nvPr/>
        </p:nvSpPr>
        <p:spPr bwMode="auto">
          <a:xfrm>
            <a:off x="10485917" y="6047317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9" name="Frame 5"/>
          <p:cNvSpPr>
            <a:spLocks noChangeAspect="1"/>
          </p:cNvSpPr>
          <p:nvPr/>
        </p:nvSpPr>
        <p:spPr bwMode="auto">
          <a:xfrm>
            <a:off x="10560619" y="6100375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0" name="Rectangle 239"/>
          <p:cNvSpPr/>
          <p:nvPr/>
        </p:nvSpPr>
        <p:spPr bwMode="auto">
          <a:xfrm>
            <a:off x="11288185" y="6047317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1" name="Frame 5"/>
          <p:cNvSpPr>
            <a:spLocks noChangeAspect="1"/>
          </p:cNvSpPr>
          <p:nvPr/>
        </p:nvSpPr>
        <p:spPr bwMode="auto">
          <a:xfrm>
            <a:off x="11362887" y="6100375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2" name="Rectangle 241"/>
          <p:cNvSpPr/>
          <p:nvPr/>
        </p:nvSpPr>
        <p:spPr bwMode="auto">
          <a:xfrm>
            <a:off x="8694233" y="2602678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Floor: 2</a:t>
            </a:r>
          </a:p>
        </p:txBody>
      </p:sp>
      <p:cxnSp>
        <p:nvCxnSpPr>
          <p:cNvPr id="243" name="Elbow Connector 242"/>
          <p:cNvCxnSpPr>
            <a:stCxn id="242" idx="2"/>
            <a:endCxn id="212" idx="0"/>
          </p:cNvCxnSpPr>
          <p:nvPr/>
        </p:nvCxnSpPr>
        <p:spPr>
          <a:xfrm rot="5400000">
            <a:off x="8383399" y="2455573"/>
            <a:ext cx="303406" cy="1792850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4" name="Elbow Connector 243"/>
          <p:cNvCxnSpPr>
            <a:stCxn id="232" idx="0"/>
            <a:endCxn id="242" idx="2"/>
          </p:cNvCxnSpPr>
          <p:nvPr/>
        </p:nvCxnSpPr>
        <p:spPr>
          <a:xfrm rot="16200000" flipV="1">
            <a:off x="10175665" y="2456157"/>
            <a:ext cx="303406" cy="179168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5" name="Elbow Connector 244"/>
          <p:cNvCxnSpPr>
            <a:stCxn id="242" idx="2"/>
            <a:endCxn id="222" idx="0"/>
          </p:cNvCxnSpPr>
          <p:nvPr/>
        </p:nvCxnSpPr>
        <p:spPr>
          <a:xfrm rot="5400000">
            <a:off x="9279824" y="3351998"/>
            <a:ext cx="303406" cy="12450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6" name="Elbow Connector 245"/>
          <p:cNvCxnSpPr>
            <a:stCxn id="212" idx="2"/>
            <a:endCxn id="214" idx="0"/>
          </p:cNvCxnSpPr>
          <p:nvPr/>
        </p:nvCxnSpPr>
        <p:spPr>
          <a:xfrm rot="5400000">
            <a:off x="7366134" y="3972730"/>
            <a:ext cx="143956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7" name="Elbow Connector 246"/>
          <p:cNvCxnSpPr/>
          <p:nvPr/>
        </p:nvCxnSpPr>
        <p:spPr>
          <a:xfrm rot="5400000">
            <a:off x="9165208" y="3970150"/>
            <a:ext cx="143956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8" name="Elbow Connector 247"/>
          <p:cNvCxnSpPr>
            <a:stCxn id="232" idx="2"/>
            <a:endCxn id="234" idx="0"/>
          </p:cNvCxnSpPr>
          <p:nvPr/>
        </p:nvCxnSpPr>
        <p:spPr>
          <a:xfrm rot="5400000">
            <a:off x="10950667" y="3972730"/>
            <a:ext cx="143956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9" name="Elbow Connector 248"/>
          <p:cNvCxnSpPr>
            <a:stCxn id="213" idx="2"/>
            <a:endCxn id="218" idx="0"/>
          </p:cNvCxnSpPr>
          <p:nvPr/>
        </p:nvCxnSpPr>
        <p:spPr>
          <a:xfrm rot="5400000">
            <a:off x="7361537" y="5770176"/>
            <a:ext cx="153150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0" name="Elbow Connector 249"/>
          <p:cNvCxnSpPr>
            <a:stCxn id="223" idx="2"/>
            <a:endCxn id="228" idx="0"/>
          </p:cNvCxnSpPr>
          <p:nvPr/>
        </p:nvCxnSpPr>
        <p:spPr>
          <a:xfrm rot="5400000">
            <a:off x="9154386" y="5770176"/>
            <a:ext cx="153150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1" name="Elbow Connector 250"/>
          <p:cNvCxnSpPr>
            <a:stCxn id="233" idx="2"/>
            <a:endCxn id="238" idx="0"/>
          </p:cNvCxnSpPr>
          <p:nvPr/>
        </p:nvCxnSpPr>
        <p:spPr>
          <a:xfrm rot="5400000">
            <a:off x="10946070" y="5770176"/>
            <a:ext cx="153150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2" name="Elbow Connector 251"/>
          <p:cNvCxnSpPr>
            <a:stCxn id="212" idx="2"/>
            <a:endCxn id="216" idx="0"/>
          </p:cNvCxnSpPr>
          <p:nvPr/>
        </p:nvCxnSpPr>
        <p:spPr>
          <a:xfrm rot="16200000" flipH="1">
            <a:off x="7767267" y="3972728"/>
            <a:ext cx="143956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3" name="Elbow Connector 252"/>
          <p:cNvCxnSpPr/>
          <p:nvPr/>
        </p:nvCxnSpPr>
        <p:spPr>
          <a:xfrm rot="16200000" flipH="1">
            <a:off x="9569844" y="3970148"/>
            <a:ext cx="143956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4" name="Elbow Connector 253"/>
          <p:cNvCxnSpPr>
            <a:stCxn id="236" idx="0"/>
            <a:endCxn id="232" idx="2"/>
          </p:cNvCxnSpPr>
          <p:nvPr/>
        </p:nvCxnSpPr>
        <p:spPr>
          <a:xfrm rot="16200000" flipV="1">
            <a:off x="11351800" y="3972729"/>
            <a:ext cx="143956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5" name="Elbow Connector 254"/>
          <p:cNvCxnSpPr>
            <a:stCxn id="233" idx="2"/>
            <a:endCxn id="240" idx="0"/>
          </p:cNvCxnSpPr>
          <p:nvPr/>
        </p:nvCxnSpPr>
        <p:spPr>
          <a:xfrm rot="16200000" flipH="1">
            <a:off x="11347203" y="5770175"/>
            <a:ext cx="153150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6" name="Elbow Connector 255"/>
          <p:cNvCxnSpPr>
            <a:stCxn id="223" idx="2"/>
            <a:endCxn id="230" idx="0"/>
          </p:cNvCxnSpPr>
          <p:nvPr/>
        </p:nvCxnSpPr>
        <p:spPr>
          <a:xfrm rot="16200000" flipH="1">
            <a:off x="9555520" y="5770175"/>
            <a:ext cx="153150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7" name="Elbow Connector 256"/>
          <p:cNvCxnSpPr>
            <a:stCxn id="213" idx="2"/>
            <a:endCxn id="220" idx="0"/>
          </p:cNvCxnSpPr>
          <p:nvPr/>
        </p:nvCxnSpPr>
        <p:spPr>
          <a:xfrm rot="16200000" flipH="1">
            <a:off x="7762670" y="5770175"/>
            <a:ext cx="153150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8" name="Straight Connector 257"/>
          <p:cNvCxnSpPr/>
          <p:nvPr/>
        </p:nvCxnSpPr>
        <p:spPr>
          <a:xfrm>
            <a:off x="8535102" y="3358223"/>
            <a:ext cx="0" cy="1782911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9" name="Straight Connector 258"/>
          <p:cNvCxnSpPr/>
          <p:nvPr/>
        </p:nvCxnSpPr>
        <p:spPr>
          <a:xfrm flipH="1">
            <a:off x="10323965" y="3358224"/>
            <a:ext cx="3403" cy="1788923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0" name="Straight Connector 259"/>
          <p:cNvCxnSpPr/>
          <p:nvPr/>
        </p:nvCxnSpPr>
        <p:spPr>
          <a:xfrm flipH="1" flipV="1">
            <a:off x="7631186" y="5137369"/>
            <a:ext cx="903917" cy="3801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1" name="Straight Connector 260"/>
          <p:cNvCxnSpPr/>
          <p:nvPr/>
        </p:nvCxnSpPr>
        <p:spPr>
          <a:xfrm flipH="1">
            <a:off x="10323964" y="5138483"/>
            <a:ext cx="910140" cy="0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2" name="Straight Connector 261"/>
          <p:cNvCxnSpPr/>
          <p:nvPr/>
        </p:nvCxnSpPr>
        <p:spPr>
          <a:xfrm flipH="1">
            <a:off x="8527029" y="5140678"/>
            <a:ext cx="911989" cy="18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3" name="Straight Connector 262"/>
          <p:cNvCxnSpPr/>
          <p:nvPr/>
        </p:nvCxnSpPr>
        <p:spPr>
          <a:xfrm>
            <a:off x="11223210" y="5139904"/>
            <a:ext cx="1556" cy="158067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4" name="Straight Connector 263"/>
          <p:cNvCxnSpPr/>
          <p:nvPr/>
        </p:nvCxnSpPr>
        <p:spPr>
          <a:xfrm>
            <a:off x="9431527" y="5138484"/>
            <a:ext cx="1556" cy="158067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5" name="Straight Connector 264"/>
          <p:cNvCxnSpPr/>
          <p:nvPr/>
        </p:nvCxnSpPr>
        <p:spPr>
          <a:xfrm>
            <a:off x="7637994" y="5138484"/>
            <a:ext cx="1556" cy="158067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 bwMode="auto">
          <a:xfrm>
            <a:off x="119834" y="2009661"/>
            <a:ext cx="5229145" cy="4780932"/>
          </a:xfrm>
          <a:prstGeom prst="rect">
            <a:avLst/>
          </a:prstGeom>
          <a:noFill/>
          <a:ln w="28575">
            <a:solidFill>
              <a:schemeClr val="tx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6" name="Rectangle 115"/>
          <p:cNvSpPr/>
          <p:nvPr/>
        </p:nvSpPr>
        <p:spPr bwMode="auto">
          <a:xfrm>
            <a:off x="6823179" y="2009661"/>
            <a:ext cx="5229145" cy="4780932"/>
          </a:xfrm>
          <a:prstGeom prst="rect">
            <a:avLst/>
          </a:prstGeom>
          <a:noFill/>
          <a:ln w="28575">
            <a:solidFill>
              <a:schemeClr val="tx2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7" name="Rectangle 116"/>
          <p:cNvSpPr/>
          <p:nvPr/>
        </p:nvSpPr>
        <p:spPr>
          <a:xfrm>
            <a:off x="1573509" y="2013868"/>
            <a:ext cx="2172391" cy="3639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65" b="1" dirty="0"/>
              <a:t>Permissions: Group 1</a:t>
            </a:r>
          </a:p>
        </p:txBody>
      </p:sp>
      <p:sp>
        <p:nvSpPr>
          <p:cNvPr id="118" name="Rectangle 117"/>
          <p:cNvSpPr/>
          <p:nvPr/>
        </p:nvSpPr>
        <p:spPr>
          <a:xfrm>
            <a:off x="8280357" y="2017511"/>
            <a:ext cx="2172391" cy="3639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65" b="1" dirty="0"/>
              <a:t>Permissions: Group 2</a:t>
            </a:r>
          </a:p>
        </p:txBody>
      </p:sp>
    </p:spTree>
    <p:extLst>
      <p:ext uri="{BB962C8B-B14F-4D97-AF65-F5344CB8AC3E}">
        <p14:creationId xmlns:p14="http://schemas.microsoft.com/office/powerpoint/2010/main" val="107940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Azure </a:t>
            </a:r>
            <a:r>
              <a:rPr lang="en-US" dirty="0" err="1"/>
              <a:t>IoT</a:t>
            </a:r>
            <a:r>
              <a:rPr lang="en-US" dirty="0"/>
              <a:t> Hub DM </a:t>
            </a:r>
            <a:r>
              <a:rPr lang="en-US" b="1" dirty="0"/>
              <a:t>Service Client </a:t>
            </a:r>
            <a:r>
              <a:rPr lang="en-US" dirty="0"/>
              <a:t>Architecture</a:t>
            </a:r>
            <a:endParaRPr lang="en-US" sz="2000" dirty="0"/>
          </a:p>
        </p:txBody>
      </p:sp>
      <p:sp>
        <p:nvSpPr>
          <p:cNvPr id="5" name="Rectangle 4"/>
          <p:cNvSpPr/>
          <p:nvPr/>
        </p:nvSpPr>
        <p:spPr>
          <a:xfrm>
            <a:off x="4770279" y="1761623"/>
            <a:ext cx="3294442" cy="4934451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658726" y="1388459"/>
            <a:ext cx="1507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Azure IoT Hub</a:t>
            </a:r>
          </a:p>
        </p:txBody>
      </p:sp>
      <p:sp>
        <p:nvSpPr>
          <p:cNvPr id="28" name="Rectangle 27"/>
          <p:cNvSpPr/>
          <p:nvPr/>
        </p:nvSpPr>
        <p:spPr>
          <a:xfrm>
            <a:off x="4888614" y="3632548"/>
            <a:ext cx="3034379" cy="29658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Device Management APIs</a:t>
            </a:r>
          </a:p>
        </p:txBody>
      </p:sp>
      <p:sp>
        <p:nvSpPr>
          <p:cNvPr id="30" name="Rectangle 29"/>
          <p:cNvSpPr/>
          <p:nvPr/>
        </p:nvSpPr>
        <p:spPr>
          <a:xfrm>
            <a:off x="5027039" y="4699566"/>
            <a:ext cx="2744867" cy="758822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Device Query API</a:t>
            </a:r>
          </a:p>
          <a:p>
            <a:pPr algn="ctr"/>
            <a:r>
              <a:rPr lang="en-US" sz="1100" dirty="0"/>
              <a:t>Tags, Device and Service Properties</a:t>
            </a:r>
          </a:p>
        </p:txBody>
      </p:sp>
      <p:sp>
        <p:nvSpPr>
          <p:cNvPr id="31" name="Rectangle 30"/>
          <p:cNvSpPr/>
          <p:nvPr/>
        </p:nvSpPr>
        <p:spPr>
          <a:xfrm>
            <a:off x="5027039" y="5577162"/>
            <a:ext cx="2750587" cy="728525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Device Jobs API </a:t>
            </a:r>
          </a:p>
          <a:p>
            <a:pPr algn="ctr"/>
            <a:r>
              <a:rPr lang="en-US" sz="1100" dirty="0"/>
              <a:t>Create, Monitor, Cancel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672460" y="3555635"/>
            <a:ext cx="18848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LWM2M over </a:t>
            </a:r>
          </a:p>
          <a:p>
            <a:pPr algn="ctr"/>
            <a:r>
              <a:rPr lang="en-US" dirty="0" err="1" smtClean="0"/>
              <a:t>CoAP</a:t>
            </a:r>
            <a:r>
              <a:rPr lang="en-US" dirty="0" smtClean="0"/>
              <a:t>/TCP </a:t>
            </a:r>
            <a:r>
              <a:rPr lang="en-US" dirty="0" smtClean="0"/>
              <a:t>and </a:t>
            </a:r>
            <a:r>
              <a:rPr lang="en-US" dirty="0" smtClean="0"/>
              <a:t>TLS</a:t>
            </a:r>
            <a:endParaRPr lang="en-US" dirty="0"/>
          </a:p>
        </p:txBody>
      </p:sp>
      <p:sp>
        <p:nvSpPr>
          <p:cNvPr id="22" name="Rectangle 21"/>
          <p:cNvSpPr/>
          <p:nvPr/>
        </p:nvSpPr>
        <p:spPr>
          <a:xfrm>
            <a:off x="838200" y="2130089"/>
            <a:ext cx="1683327" cy="2366608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851916" y="1736550"/>
            <a:ext cx="1674305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dirty="0"/>
              <a:t>Device with DM</a:t>
            </a:r>
          </a:p>
        </p:txBody>
      </p:sp>
      <p:sp>
        <p:nvSpPr>
          <p:cNvPr id="24" name="Rectangle 23"/>
          <p:cNvSpPr/>
          <p:nvPr/>
        </p:nvSpPr>
        <p:spPr>
          <a:xfrm>
            <a:off x="1043963" y="3589878"/>
            <a:ext cx="1290212" cy="6778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DM Client Library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043963" y="2281244"/>
            <a:ext cx="1290212" cy="1167629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Device App</a:t>
            </a:r>
          </a:p>
          <a:p>
            <a:pPr algn="ctr"/>
            <a:r>
              <a:rPr lang="en-US" sz="1200" dirty="0"/>
              <a:t>Your Code</a:t>
            </a:r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5031909" y="3786168"/>
            <a:ext cx="2739997" cy="770209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Registry Manager API</a:t>
            </a:r>
          </a:p>
          <a:p>
            <a:pPr algn="ctr"/>
            <a:r>
              <a:rPr lang="en-US" sz="1100" dirty="0"/>
              <a:t>Create, Update, Delete Devices</a:t>
            </a:r>
          </a:p>
        </p:txBody>
      </p:sp>
      <p:sp>
        <p:nvSpPr>
          <p:cNvPr id="32" name="Rectangle 31"/>
          <p:cNvSpPr/>
          <p:nvPr/>
        </p:nvSpPr>
        <p:spPr>
          <a:xfrm>
            <a:off x="8957966" y="1757791"/>
            <a:ext cx="1624628" cy="4938283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>
            <a:off x="9127215" y="1906967"/>
            <a:ext cx="1278548" cy="46437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Application</a:t>
            </a:r>
          </a:p>
          <a:p>
            <a:pPr algn="ctr"/>
            <a:r>
              <a:rPr lang="en-US" sz="1200" dirty="0"/>
              <a:t>Your Code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8816549" y="1391361"/>
            <a:ext cx="1899879" cy="369332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dirty="0"/>
              <a:t>IoT Cloud Solution</a:t>
            </a:r>
          </a:p>
        </p:txBody>
      </p:sp>
      <p:sp>
        <p:nvSpPr>
          <p:cNvPr id="40" name="Rectangle 39"/>
          <p:cNvSpPr/>
          <p:nvPr/>
        </p:nvSpPr>
        <p:spPr>
          <a:xfrm>
            <a:off x="4888614" y="1906967"/>
            <a:ext cx="3034380" cy="163963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Device Management Objects</a:t>
            </a:r>
          </a:p>
        </p:txBody>
      </p:sp>
      <p:sp>
        <p:nvSpPr>
          <p:cNvPr id="41" name="Rectangle 40"/>
          <p:cNvSpPr/>
          <p:nvPr/>
        </p:nvSpPr>
        <p:spPr>
          <a:xfrm>
            <a:off x="5067300" y="2009859"/>
            <a:ext cx="2605432" cy="1219116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dirty="0" smtClean="0"/>
              <a:t>Device Twin </a:t>
            </a:r>
            <a:r>
              <a:rPr lang="en-US" sz="1050" dirty="0"/>
              <a:t>(Object)</a:t>
            </a:r>
            <a:endParaRPr lang="en-US" sz="1200" dirty="0"/>
          </a:p>
        </p:txBody>
      </p:sp>
      <p:sp>
        <p:nvSpPr>
          <p:cNvPr id="42" name="Rectangle 41"/>
          <p:cNvSpPr/>
          <p:nvPr/>
        </p:nvSpPr>
        <p:spPr>
          <a:xfrm>
            <a:off x="6420317" y="2412062"/>
            <a:ext cx="1173561" cy="73812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100" dirty="0"/>
              <a:t>Device Properties</a:t>
            </a:r>
            <a:endParaRPr lang="en-US" sz="900" dirty="0"/>
          </a:p>
        </p:txBody>
      </p:sp>
      <p:cxnSp>
        <p:nvCxnSpPr>
          <p:cNvPr id="44" name="Straight Arrow Connector 43"/>
          <p:cNvCxnSpPr/>
          <p:nvPr/>
        </p:nvCxnSpPr>
        <p:spPr>
          <a:xfrm>
            <a:off x="7683375" y="2653134"/>
            <a:ext cx="1439149" cy="434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/>
          <p:nvPr/>
        </p:nvCxnSpPr>
        <p:spPr>
          <a:xfrm>
            <a:off x="7802508" y="4171272"/>
            <a:ext cx="1329695" cy="1556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Straight Arrow Connector 46"/>
          <p:cNvCxnSpPr/>
          <p:nvPr/>
        </p:nvCxnSpPr>
        <p:spPr>
          <a:xfrm>
            <a:off x="7793793" y="5913921"/>
            <a:ext cx="1340205" cy="15688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Left-Right Arrow 13"/>
          <p:cNvSpPr/>
          <p:nvPr/>
        </p:nvSpPr>
        <p:spPr>
          <a:xfrm>
            <a:off x="2600932" y="3080182"/>
            <a:ext cx="2027930" cy="46642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5185728" y="2412061"/>
            <a:ext cx="1185101" cy="73812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100" dirty="0"/>
              <a:t>Service Properties (Tags)</a:t>
            </a:r>
            <a:endParaRPr lang="en-US" sz="900" dirty="0"/>
          </a:p>
        </p:txBody>
      </p:sp>
      <p:cxnSp>
        <p:nvCxnSpPr>
          <p:cNvPr id="35" name="Straight Arrow Connector 34"/>
          <p:cNvCxnSpPr/>
          <p:nvPr/>
        </p:nvCxnSpPr>
        <p:spPr>
          <a:xfrm>
            <a:off x="7792829" y="5028836"/>
            <a:ext cx="1329695" cy="1556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73812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Finding devices twins using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803155725"/>
              </p:ext>
            </p:extLst>
          </p:nvPr>
        </p:nvGraphicFramePr>
        <p:xfrm>
          <a:off x="911124" y="1823425"/>
          <a:ext cx="10177206" cy="43127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7930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Queries</a:t>
            </a:r>
            <a:br>
              <a:rPr lang="en-US" dirty="0"/>
            </a:br>
            <a:r>
              <a:rPr lang="en-US" sz="2400" dirty="0"/>
              <a:t>Query Expression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838200" y="4173841"/>
            <a:ext cx="2748690" cy="956103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Aggregate Expression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838203" y="3132869"/>
            <a:ext cx="2748690" cy="956103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Filter Expression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838200" y="2091897"/>
            <a:ext cx="2748690" cy="956103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Projection Expression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838200" y="5214813"/>
            <a:ext cx="2748690" cy="956103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Sort Expressions (List)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66310" y="1642051"/>
            <a:ext cx="47299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select *      from </a:t>
            </a:r>
            <a:r>
              <a:rPr lang="en-US" dirty="0" err="1"/>
              <a:t>IoTHub</a:t>
            </a:r>
            <a:r>
              <a:rPr lang="en-US" dirty="0"/>
              <a:t> where </a:t>
            </a:r>
            <a:r>
              <a:rPr lang="en-US" dirty="0" err="1"/>
              <a:t>batterylevel</a:t>
            </a:r>
            <a:r>
              <a:rPr lang="en-US" dirty="0"/>
              <a:t> &gt; 50 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766310" y="1452475"/>
            <a:ext cx="1062990" cy="6160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Projection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715250" y="1452475"/>
            <a:ext cx="1692910" cy="6160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Filter</a:t>
            </a:r>
          </a:p>
        </p:txBody>
      </p:sp>
      <p:cxnSp>
        <p:nvCxnSpPr>
          <p:cNvPr id="16" name="Elbow Connector 15"/>
          <p:cNvCxnSpPr>
            <a:stCxn id="7" idx="3"/>
            <a:endCxn id="14" idx="2"/>
          </p:cNvCxnSpPr>
          <p:nvPr/>
        </p:nvCxnSpPr>
        <p:spPr>
          <a:xfrm flipV="1">
            <a:off x="3586893" y="2068484"/>
            <a:ext cx="4974812" cy="1542437"/>
          </a:xfrm>
          <a:prstGeom prst="bentConnector2">
            <a:avLst/>
          </a:prstGeom>
          <a:ln w="444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8" idx="3"/>
            <a:endCxn id="13" idx="2"/>
          </p:cNvCxnSpPr>
          <p:nvPr/>
        </p:nvCxnSpPr>
        <p:spPr>
          <a:xfrm flipV="1">
            <a:off x="3586890" y="2068484"/>
            <a:ext cx="1710915" cy="501465"/>
          </a:xfrm>
          <a:prstGeom prst="bentConnector2">
            <a:avLst/>
          </a:prstGeom>
          <a:ln w="444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38200" y="6357718"/>
            <a:ext cx="9509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Used to model SQL-like syntax for a device query.  Query language needs to be revisited after Public Preview.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184818" y="2613909"/>
            <a:ext cx="3865435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b="1" dirty="0">
                <a:latin typeface="Calibri" panose="020F0502020204030204" pitchFamily="34" charset="0"/>
              </a:rPr>
              <a:t>Sample JSON </a:t>
            </a:r>
            <a:r>
              <a:rPr lang="en-US" sz="1100" b="1" dirty="0" err="1">
                <a:latin typeface="Calibri" panose="020F0502020204030204" pitchFamily="34" charset="0"/>
              </a:rPr>
              <a:t>DeviceExpression</a:t>
            </a:r>
            <a:r>
              <a:rPr lang="en-US" sz="1100" b="1" dirty="0">
                <a:latin typeface="Calibri" panose="020F0502020204030204" pitchFamily="34" charset="0"/>
              </a:rPr>
              <a:t>:</a:t>
            </a:r>
          </a:p>
          <a:p>
            <a:r>
              <a:rPr lang="en-US" sz="1100" dirty="0">
                <a:latin typeface="Calibri" panose="020F0502020204030204" pitchFamily="34" charset="0"/>
              </a:rPr>
              <a:t>{</a:t>
            </a:r>
          </a:p>
          <a:p>
            <a:r>
              <a:rPr lang="en-US" sz="1100" dirty="0">
                <a:latin typeface="Calibri" panose="020F0502020204030204" pitchFamily="34" charset="0"/>
              </a:rPr>
              <a:t>  "filter": {</a:t>
            </a:r>
          </a:p>
          <a:p>
            <a:r>
              <a:rPr lang="en-US" sz="1100" dirty="0">
                <a:latin typeface="Calibri" panose="020F0502020204030204" pitchFamily="34" charset="0"/>
              </a:rPr>
              <a:t>    "</a:t>
            </a:r>
            <a:r>
              <a:rPr lang="en-US" sz="1100" dirty="0" err="1">
                <a:latin typeface="Calibri" panose="020F0502020204030204" pitchFamily="34" charset="0"/>
              </a:rPr>
              <a:t>logicalOperator</a:t>
            </a:r>
            <a:r>
              <a:rPr lang="en-US" sz="1100" dirty="0">
                <a:latin typeface="Calibri" panose="020F0502020204030204" pitchFamily="34" charset="0"/>
              </a:rPr>
              <a:t>": "and",</a:t>
            </a:r>
          </a:p>
          <a:p>
            <a:r>
              <a:rPr lang="en-US" sz="1100" dirty="0">
                <a:latin typeface="Calibri" panose="020F0502020204030204" pitchFamily="34" charset="0"/>
              </a:rPr>
              <a:t>    "filters": [</a:t>
            </a:r>
          </a:p>
          <a:p>
            <a:r>
              <a:rPr lang="en-US" sz="1100" dirty="0">
                <a:latin typeface="Calibri" panose="020F0502020204030204" pitchFamily="34" charset="0"/>
              </a:rPr>
              <a:t>      {</a:t>
            </a:r>
          </a:p>
          <a:p>
            <a:r>
              <a:rPr lang="en-US" sz="1100" dirty="0">
                <a:latin typeface="Calibri" panose="020F0502020204030204" pitchFamily="34" charset="0"/>
              </a:rPr>
              <a:t>        "property": {</a:t>
            </a:r>
          </a:p>
          <a:p>
            <a:r>
              <a:rPr lang="en-US" sz="1100" dirty="0">
                <a:latin typeface="Calibri" panose="020F0502020204030204" pitchFamily="34" charset="0"/>
              </a:rPr>
              <a:t>          "name": "</a:t>
            </a:r>
            <a:r>
              <a:rPr lang="en-US" sz="1100" dirty="0" err="1">
                <a:latin typeface="Calibri" panose="020F0502020204030204" pitchFamily="34" charset="0"/>
              </a:rPr>
              <a:t>BatteryLevel</a:t>
            </a:r>
            <a:r>
              <a:rPr lang="en-US" sz="1100" dirty="0">
                <a:latin typeface="Calibri" panose="020F0502020204030204" pitchFamily="34" charset="0"/>
              </a:rPr>
              <a:t>",</a:t>
            </a:r>
          </a:p>
          <a:p>
            <a:r>
              <a:rPr lang="en-US" sz="1100" dirty="0">
                <a:latin typeface="Calibri" panose="020F0502020204030204" pitchFamily="34" charset="0"/>
              </a:rPr>
              <a:t>          "type": "system"</a:t>
            </a:r>
          </a:p>
          <a:p>
            <a:r>
              <a:rPr lang="en-US" sz="1100" dirty="0">
                <a:latin typeface="Calibri" panose="020F0502020204030204" pitchFamily="34" charset="0"/>
              </a:rPr>
              <a:t>        },</a:t>
            </a:r>
          </a:p>
          <a:p>
            <a:r>
              <a:rPr lang="en-US" sz="1100" dirty="0">
                <a:latin typeface="Calibri" panose="020F0502020204030204" pitchFamily="34" charset="0"/>
              </a:rPr>
              <a:t>        "value": 50,</a:t>
            </a:r>
          </a:p>
          <a:p>
            <a:r>
              <a:rPr lang="en-US" sz="1100" dirty="0">
                <a:latin typeface="Calibri" panose="020F0502020204030204" pitchFamily="34" charset="0"/>
              </a:rPr>
              <a:t>        "</a:t>
            </a:r>
            <a:r>
              <a:rPr lang="en-US" sz="1100" dirty="0" err="1">
                <a:latin typeface="Calibri" panose="020F0502020204030204" pitchFamily="34" charset="0"/>
              </a:rPr>
              <a:t>comparisonOperator</a:t>
            </a:r>
            <a:r>
              <a:rPr lang="en-US" sz="1100" dirty="0">
                <a:latin typeface="Calibri" panose="020F0502020204030204" pitchFamily="34" charset="0"/>
              </a:rPr>
              <a:t>": "</a:t>
            </a:r>
            <a:r>
              <a:rPr lang="en-US" sz="1100" dirty="0" err="1">
                <a:latin typeface="Calibri" panose="020F0502020204030204" pitchFamily="34" charset="0"/>
              </a:rPr>
              <a:t>gt</a:t>
            </a:r>
            <a:r>
              <a:rPr lang="en-US" sz="1100" dirty="0">
                <a:latin typeface="Calibri" panose="020F0502020204030204" pitchFamily="34" charset="0"/>
              </a:rPr>
              <a:t>",</a:t>
            </a:r>
          </a:p>
          <a:p>
            <a:r>
              <a:rPr lang="en-US" sz="1100" dirty="0">
                <a:latin typeface="Calibri" panose="020F0502020204030204" pitchFamily="34" charset="0"/>
              </a:rPr>
              <a:t>        "type": "comparison"</a:t>
            </a:r>
          </a:p>
          <a:p>
            <a:r>
              <a:rPr lang="en-US" sz="1100" dirty="0">
                <a:latin typeface="Calibri" panose="020F0502020204030204" pitchFamily="34" charset="0"/>
              </a:rPr>
              <a:t>      }    </a:t>
            </a:r>
          </a:p>
          <a:p>
            <a:r>
              <a:rPr lang="en-US" sz="1100" dirty="0">
                <a:latin typeface="Calibri" panose="020F0502020204030204" pitchFamily="34" charset="0"/>
              </a:rPr>
              <a:t>    ],</a:t>
            </a:r>
          </a:p>
          <a:p>
            <a:r>
              <a:rPr lang="en-US" sz="1100" dirty="0">
                <a:latin typeface="Calibri" panose="020F0502020204030204" pitchFamily="34" charset="0"/>
              </a:rPr>
              <a:t>    "type": "logical"</a:t>
            </a:r>
          </a:p>
          <a:p>
            <a:r>
              <a:rPr lang="en-US" sz="1100" dirty="0">
                <a:latin typeface="Calibri" panose="020F0502020204030204" pitchFamily="34" charset="0"/>
              </a:rPr>
              <a:t>  },</a:t>
            </a:r>
          </a:p>
          <a:p>
            <a:r>
              <a:rPr lang="en-US" sz="1100" dirty="0">
                <a:latin typeface="Calibri" panose="020F0502020204030204" pitchFamily="34" charset="0"/>
              </a:rPr>
              <a:t>  "project": null,</a:t>
            </a:r>
          </a:p>
          <a:p>
            <a:r>
              <a:rPr lang="en-US" sz="1100" dirty="0">
                <a:latin typeface="Calibri" panose="020F0502020204030204" pitchFamily="34" charset="0"/>
              </a:rPr>
              <a:t>  "aggregate": null,</a:t>
            </a:r>
          </a:p>
          <a:p>
            <a:r>
              <a:rPr lang="en-US" sz="1100" dirty="0">
                <a:latin typeface="Calibri" panose="020F0502020204030204" pitchFamily="34" charset="0"/>
              </a:rPr>
              <a:t>  "sort": null</a:t>
            </a:r>
          </a:p>
          <a:p>
            <a:r>
              <a:rPr lang="en-US" sz="1100" dirty="0">
                <a:latin typeface="Calibri" panose="020F0502020204030204" pitchFamily="34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3378671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Queries</a:t>
            </a:r>
            <a:br>
              <a:rPr lang="en-US" dirty="0"/>
            </a:br>
            <a:r>
              <a:rPr lang="en-US" sz="2400" dirty="0"/>
              <a:t>Query Expression</a:t>
            </a:r>
          </a:p>
        </p:txBody>
      </p:sp>
      <p:sp>
        <p:nvSpPr>
          <p:cNvPr id="6" name="Rectangle 5"/>
          <p:cNvSpPr/>
          <p:nvPr/>
        </p:nvSpPr>
        <p:spPr>
          <a:xfrm>
            <a:off x="838200" y="4171693"/>
            <a:ext cx="2748690" cy="956103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Aggregate Expression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838203" y="3132869"/>
            <a:ext cx="2748690" cy="956103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Filter Expression</a:t>
            </a:r>
          </a:p>
        </p:txBody>
      </p:sp>
      <p:sp>
        <p:nvSpPr>
          <p:cNvPr id="8" name="Rectangle 7"/>
          <p:cNvSpPr/>
          <p:nvPr/>
        </p:nvSpPr>
        <p:spPr>
          <a:xfrm>
            <a:off x="838200" y="2083365"/>
            <a:ext cx="2748690" cy="956103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Projection Expression</a:t>
            </a:r>
          </a:p>
        </p:txBody>
      </p:sp>
      <p:sp>
        <p:nvSpPr>
          <p:cNvPr id="9" name="Rectangle 8"/>
          <p:cNvSpPr/>
          <p:nvPr/>
        </p:nvSpPr>
        <p:spPr>
          <a:xfrm>
            <a:off x="838200" y="5214813"/>
            <a:ext cx="2748690" cy="956103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Sort Expressions (List)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34222" y="1768598"/>
            <a:ext cx="641957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SELECT Manufacturer, </a:t>
            </a:r>
            <a:r>
              <a:rPr lang="en-US" sz="1200" dirty="0" err="1"/>
              <a:t>BatteryLevel</a:t>
            </a:r>
            <a:r>
              <a:rPr lang="en-US" sz="1200" dirty="0"/>
              <a:t>    FROM </a:t>
            </a:r>
            <a:r>
              <a:rPr lang="en-US" sz="1200" dirty="0" err="1"/>
              <a:t>IotHub</a:t>
            </a:r>
            <a:r>
              <a:rPr lang="en-US" sz="1200" dirty="0"/>
              <a:t> SORTBY   Manufacturer ASC,     </a:t>
            </a:r>
            <a:r>
              <a:rPr lang="en-US" sz="1200" dirty="0" err="1"/>
              <a:t>BatteryLevel</a:t>
            </a:r>
            <a:r>
              <a:rPr lang="en-US" sz="1200" dirty="0"/>
              <a:t> DESC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934219" y="1579022"/>
            <a:ext cx="2300240" cy="6160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Projection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742946" y="1579022"/>
            <a:ext cx="1263184" cy="6160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Sort[0]</a:t>
            </a:r>
          </a:p>
        </p:txBody>
      </p:sp>
      <p:cxnSp>
        <p:nvCxnSpPr>
          <p:cNvPr id="17" name="Elbow Connector 16"/>
          <p:cNvCxnSpPr>
            <a:stCxn id="8" idx="3"/>
            <a:endCxn id="13" idx="2"/>
          </p:cNvCxnSpPr>
          <p:nvPr/>
        </p:nvCxnSpPr>
        <p:spPr>
          <a:xfrm flipV="1">
            <a:off x="3586890" y="2195031"/>
            <a:ext cx="2497449" cy="366386"/>
          </a:xfrm>
          <a:prstGeom prst="bentConnector2">
            <a:avLst/>
          </a:prstGeom>
          <a:ln w="444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0040403" y="1579022"/>
            <a:ext cx="1313397" cy="6160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050" dirty="0">
                <a:solidFill>
                  <a:schemeClr val="tx1"/>
                </a:solidFill>
              </a:rPr>
              <a:t>Sort[1]</a:t>
            </a:r>
          </a:p>
        </p:txBody>
      </p:sp>
      <p:cxnSp>
        <p:nvCxnSpPr>
          <p:cNvPr id="15" name="Elbow Connector 14"/>
          <p:cNvCxnSpPr>
            <a:stCxn id="9" idx="3"/>
            <a:endCxn id="14" idx="2"/>
          </p:cNvCxnSpPr>
          <p:nvPr/>
        </p:nvCxnSpPr>
        <p:spPr>
          <a:xfrm flipV="1">
            <a:off x="3586890" y="2195031"/>
            <a:ext cx="5787648" cy="3497834"/>
          </a:xfrm>
          <a:prstGeom prst="bentConnector2">
            <a:avLst/>
          </a:prstGeom>
          <a:ln w="444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Elbow Connector 17"/>
          <p:cNvCxnSpPr>
            <a:stCxn id="9" idx="3"/>
            <a:endCxn id="12" idx="2"/>
          </p:cNvCxnSpPr>
          <p:nvPr/>
        </p:nvCxnSpPr>
        <p:spPr>
          <a:xfrm flipV="1">
            <a:off x="3586890" y="2195031"/>
            <a:ext cx="7110212" cy="3497834"/>
          </a:xfrm>
          <a:prstGeom prst="bentConnector2">
            <a:avLst/>
          </a:prstGeom>
          <a:ln w="44450"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838200" y="6357718"/>
            <a:ext cx="95097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Used to model SQL-like syntax for a device query.  Query language needs to be revisited after Public Preview. </a:t>
            </a:r>
          </a:p>
          <a:p>
            <a:r>
              <a:rPr lang="en-US" sz="1400" dirty="0"/>
              <a:t>Link to example </a:t>
            </a:r>
            <a:r>
              <a:rPr lang="en-US" sz="1400" dirty="0">
                <a:hlinkClick r:id="rId2"/>
              </a:rPr>
              <a:t>query expressions</a:t>
            </a:r>
            <a:r>
              <a:rPr lang="en-US" sz="1400" dirty="0"/>
              <a:t>  (</a:t>
            </a:r>
            <a:r>
              <a:rPr lang="en-US" sz="1400" dirty="0">
                <a:hlinkClick r:id="rId3" invalidUrl="https://microsoft.sharepoint.com/teams/Azure_IoT/_layouts/OneNote.aspx?id=/teams/Azure_IoT/Shared Documents/Engineering/IoTHubNotes&amp;wd=target(Device Management/Design Notes.one|1980575D-5C2E-4697-A8D1-9DEDC66C958F/Query Expressions|81C072A9-B641-4E3C-80C9-BF2B9D444091/)"/>
              </a:rPr>
              <a:t>Web view</a:t>
            </a:r>
            <a:r>
              <a:rPr lang="en-US" sz="14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323164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Device Jobs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838200" y="1543574"/>
            <a:ext cx="10669319" cy="47225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smtClean="0"/>
              <a:t>A Device Job is a multi-step </a:t>
            </a:r>
            <a:r>
              <a:rPr lang="en-US" sz="3200" u="sng" dirty="0" smtClean="0"/>
              <a:t>device orchestration </a:t>
            </a:r>
            <a:r>
              <a:rPr lang="en-US" sz="3200" dirty="0" smtClean="0"/>
              <a:t>on a </a:t>
            </a:r>
            <a:r>
              <a:rPr lang="en-US" sz="3200" u="sng" dirty="0" smtClean="0"/>
              <a:t>set of devices </a:t>
            </a:r>
            <a:r>
              <a:rPr lang="en-US" sz="3200" dirty="0" smtClean="0"/>
              <a:t>managed by Azure </a:t>
            </a:r>
            <a:r>
              <a:rPr lang="en-US" sz="3200" dirty="0" err="1" smtClean="0"/>
              <a:t>IoT</a:t>
            </a:r>
            <a:r>
              <a:rPr lang="en-US" sz="3200" dirty="0" smtClean="0"/>
              <a:t> Hub.</a:t>
            </a:r>
          </a:p>
          <a:p>
            <a:pPr marL="0" indent="0">
              <a:buNone/>
            </a:pPr>
            <a:endParaRPr lang="en-US" sz="2400" dirty="0"/>
          </a:p>
          <a:p>
            <a:pPr marL="457200" indent="-457200">
              <a:buAutoNum type="arabicPeriod"/>
            </a:pPr>
            <a:r>
              <a:rPr lang="en-US" sz="2400" dirty="0" smtClean="0"/>
              <a:t>Firmware Update</a:t>
            </a:r>
          </a:p>
          <a:p>
            <a:pPr marL="457200" indent="-457200">
              <a:buAutoNum type="arabicPeriod"/>
            </a:pPr>
            <a:r>
              <a:rPr lang="en-US" sz="2400" dirty="0" smtClean="0"/>
              <a:t>Reboot</a:t>
            </a:r>
          </a:p>
          <a:p>
            <a:pPr marL="457200" indent="-457200">
              <a:buAutoNum type="arabicPeriod"/>
            </a:pPr>
            <a:r>
              <a:rPr lang="en-US" sz="2400" dirty="0" smtClean="0"/>
              <a:t>Factory Reset</a:t>
            </a:r>
          </a:p>
          <a:p>
            <a:pPr marL="457200" indent="-457200">
              <a:buAutoNum type="arabicPeriod"/>
            </a:pPr>
            <a:r>
              <a:rPr lang="en-US" sz="2400" dirty="0" smtClean="0"/>
              <a:t>Configuration Update</a:t>
            </a:r>
          </a:p>
          <a:p>
            <a:pPr marL="457200" indent="-457200">
              <a:buAutoNum type="arabicPeriod"/>
            </a:pPr>
            <a:r>
              <a:rPr lang="en-US" sz="2400" dirty="0" smtClean="0"/>
              <a:t>Read device property</a:t>
            </a:r>
          </a:p>
          <a:p>
            <a:pPr marL="457200" indent="-457200">
              <a:buAutoNum type="arabicPeriod"/>
            </a:pPr>
            <a:r>
              <a:rPr lang="en-US" sz="2400" dirty="0" smtClean="0"/>
              <a:t>Write device property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940694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Device Jobs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9088" y="2078545"/>
            <a:ext cx="9813823" cy="4829024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3603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/>
          <p:cNvSpPr/>
          <p:nvPr/>
        </p:nvSpPr>
        <p:spPr>
          <a:xfrm>
            <a:off x="6874328" y="2050644"/>
            <a:ext cx="1914072" cy="3974133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Device Job (Firmware Update Example)</a:t>
            </a:r>
          </a:p>
        </p:txBody>
      </p:sp>
      <p:sp>
        <p:nvSpPr>
          <p:cNvPr id="4" name="Rectangle 3"/>
          <p:cNvSpPr/>
          <p:nvPr/>
        </p:nvSpPr>
        <p:spPr>
          <a:xfrm>
            <a:off x="1319349" y="2050644"/>
            <a:ext cx="3672840" cy="3974133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388865" y="1658038"/>
            <a:ext cx="8290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+mj-lt"/>
              </a:rPr>
              <a:t>IoT Hub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40756" y="1661814"/>
            <a:ext cx="7318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+mj-lt"/>
              </a:rPr>
              <a:t>Device</a:t>
            </a:r>
          </a:p>
        </p:txBody>
      </p:sp>
      <p:sp>
        <p:nvSpPr>
          <p:cNvPr id="8" name="Rectangle 7"/>
          <p:cNvSpPr/>
          <p:nvPr/>
        </p:nvSpPr>
        <p:spPr>
          <a:xfrm>
            <a:off x="1471749" y="2203045"/>
            <a:ext cx="1577340" cy="370974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accent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dirty="0">
                <a:latin typeface="+mj-lt"/>
              </a:rPr>
              <a:t>Your Code</a:t>
            </a:r>
          </a:p>
          <a:p>
            <a:pPr algn="ctr"/>
            <a:r>
              <a:rPr lang="en-US" sz="1200" dirty="0">
                <a:latin typeface="+mj-lt"/>
              </a:rPr>
              <a:t>On the device</a:t>
            </a:r>
            <a:endParaRPr lang="en-US" dirty="0">
              <a:latin typeface="+mj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201489" y="2203043"/>
            <a:ext cx="1577340" cy="370974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accent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1400" dirty="0">
                <a:latin typeface="+mj-lt"/>
              </a:rPr>
              <a:t>IoT Hub DM library</a:t>
            </a:r>
          </a:p>
        </p:txBody>
      </p:sp>
      <p:sp>
        <p:nvSpPr>
          <p:cNvPr id="12" name="Rectangle 11"/>
          <p:cNvSpPr/>
          <p:nvPr/>
        </p:nvSpPr>
        <p:spPr>
          <a:xfrm>
            <a:off x="7262280" y="3268882"/>
            <a:ext cx="1036320" cy="563881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+mj-lt"/>
              </a:rPr>
              <a:t>Step 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262280" y="4002187"/>
            <a:ext cx="1036320" cy="563881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+mj-lt"/>
              </a:rPr>
              <a:t>Step 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255872" y="4736879"/>
            <a:ext cx="1036320" cy="563881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+mj-lt"/>
              </a:rPr>
              <a:t>Step 3</a:t>
            </a:r>
          </a:p>
        </p:txBody>
      </p:sp>
      <p:sp>
        <p:nvSpPr>
          <p:cNvPr id="10" name="Rectangle 10"/>
          <p:cNvSpPr/>
          <p:nvPr/>
        </p:nvSpPr>
        <p:spPr>
          <a:xfrm>
            <a:off x="6967903" y="2218534"/>
            <a:ext cx="1670999" cy="364281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accent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dirty="0">
                <a:latin typeface="+mj-lt"/>
              </a:rPr>
              <a:t>Device Job</a:t>
            </a:r>
          </a:p>
        </p:txBody>
      </p:sp>
      <p:sp>
        <p:nvSpPr>
          <p:cNvPr id="17" name="Rectangle 11"/>
          <p:cNvSpPr/>
          <p:nvPr/>
        </p:nvSpPr>
        <p:spPr>
          <a:xfrm>
            <a:off x="7272528" y="2805555"/>
            <a:ext cx="1122727" cy="708025"/>
          </a:xfrm>
          <a:prstGeom prst="rect">
            <a:avLst/>
          </a:prstGeom>
          <a:ln w="12700"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+mj-lt"/>
              </a:rPr>
              <a:t>Write firmware package URI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766692" y="2804103"/>
            <a:ext cx="1036320" cy="709368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+mj-lt"/>
              </a:rPr>
              <a:t>Change the package URI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431381" y="2809296"/>
            <a:ext cx="1036320" cy="711581"/>
          </a:xfrm>
          <a:prstGeom prst="rect">
            <a:avLst/>
          </a:prstGeom>
          <a:ln w="12700"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+mj-lt"/>
              </a:rPr>
              <a:t>Invoke callback for package URI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 flipH="1" flipV="1">
            <a:off x="2792101" y="2919744"/>
            <a:ext cx="642750" cy="5354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4483894" y="2916495"/>
            <a:ext cx="2769394" cy="476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173863" y="4168513"/>
            <a:ext cx="1398140" cy="261610"/>
          </a:xfrm>
          <a:prstGeom prst="rect">
            <a:avLst/>
          </a:prstGeom>
          <a:ln w="12700">
            <a:noFill/>
          </a:ln>
        </p:spPr>
        <p:txBody>
          <a:bodyPr wrap="none">
            <a:spAutoFit/>
          </a:bodyPr>
          <a:lstStyle/>
          <a:p>
            <a:r>
              <a:rPr lang="en-US" sz="1100" dirty="0">
                <a:latin typeface="+mj-lt"/>
              </a:rPr>
              <a:t>Download completed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774529" y="3740172"/>
            <a:ext cx="1036320" cy="709368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+mj-lt"/>
              </a:rPr>
              <a:t>Download the package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757484" y="4729184"/>
            <a:ext cx="1036320" cy="960481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+mj-lt"/>
              </a:rPr>
              <a:t>Apply the image</a:t>
            </a:r>
          </a:p>
        </p:txBody>
      </p:sp>
      <p:sp>
        <p:nvSpPr>
          <p:cNvPr id="37" name="Rectangle 36"/>
          <p:cNvSpPr/>
          <p:nvPr/>
        </p:nvSpPr>
        <p:spPr>
          <a:xfrm>
            <a:off x="3415524" y="4736879"/>
            <a:ext cx="1036320" cy="741840"/>
          </a:xfrm>
          <a:prstGeom prst="rect">
            <a:avLst/>
          </a:prstGeom>
          <a:ln w="12700"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+mj-lt"/>
              </a:rPr>
              <a:t>Invoke callback to apply image</a:t>
            </a:r>
          </a:p>
        </p:txBody>
      </p:sp>
      <p:cxnSp>
        <p:nvCxnSpPr>
          <p:cNvPr id="38" name="Straight Arrow Connector 37"/>
          <p:cNvCxnSpPr/>
          <p:nvPr/>
        </p:nvCxnSpPr>
        <p:spPr>
          <a:xfrm flipH="1">
            <a:off x="4437500" y="5038009"/>
            <a:ext cx="2859676" cy="704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5145811" y="5599738"/>
            <a:ext cx="1515158" cy="261610"/>
          </a:xfrm>
          <a:prstGeom prst="rect">
            <a:avLst/>
          </a:prstGeom>
          <a:ln w="12700">
            <a:noFill/>
          </a:ln>
        </p:spPr>
        <p:txBody>
          <a:bodyPr wrap="none">
            <a:spAutoFit/>
          </a:bodyPr>
          <a:lstStyle/>
          <a:p>
            <a:r>
              <a:rPr lang="en-US" sz="1100" dirty="0">
                <a:latin typeface="+mj-lt"/>
              </a:rPr>
              <a:t>Reconnect after restart</a:t>
            </a:r>
          </a:p>
        </p:txBody>
      </p:sp>
      <p:cxnSp>
        <p:nvCxnSpPr>
          <p:cNvPr id="47" name="Straight Arrow Connector 46"/>
          <p:cNvCxnSpPr/>
          <p:nvPr/>
        </p:nvCxnSpPr>
        <p:spPr>
          <a:xfrm flipH="1" flipV="1">
            <a:off x="2800770" y="5133829"/>
            <a:ext cx="611840" cy="1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2806092" y="3173781"/>
            <a:ext cx="625289" cy="2269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endCxn id="30" idx="0"/>
          </p:cNvCxnSpPr>
          <p:nvPr/>
        </p:nvCxnSpPr>
        <p:spPr>
          <a:xfrm>
            <a:off x="2290763" y="3514188"/>
            <a:ext cx="1926" cy="225984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1" name="Straight Arrow Connector 60"/>
          <p:cNvCxnSpPr/>
          <p:nvPr/>
        </p:nvCxnSpPr>
        <p:spPr>
          <a:xfrm>
            <a:off x="2800770" y="4102454"/>
            <a:ext cx="4461510" cy="588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7" name="Rectangle 11"/>
          <p:cNvSpPr/>
          <p:nvPr/>
        </p:nvSpPr>
        <p:spPr>
          <a:xfrm>
            <a:off x="7253464" y="3836836"/>
            <a:ext cx="1122727" cy="1856902"/>
          </a:xfrm>
          <a:prstGeom prst="rect">
            <a:avLst/>
          </a:prstGeom>
          <a:ln w="12700"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+mj-lt"/>
              </a:rPr>
              <a:t>Monitor device state changes and apply image</a:t>
            </a:r>
          </a:p>
        </p:txBody>
      </p:sp>
      <p:cxnSp>
        <p:nvCxnSpPr>
          <p:cNvPr id="44" name="Straight Arrow Connector 43"/>
          <p:cNvCxnSpPr/>
          <p:nvPr/>
        </p:nvCxnSpPr>
        <p:spPr>
          <a:xfrm>
            <a:off x="2800770" y="5530644"/>
            <a:ext cx="4455102" cy="17656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9128470" y="1663548"/>
            <a:ext cx="1691489" cy="338554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1600" dirty="0">
                <a:latin typeface="+mj-lt"/>
              </a:rPr>
              <a:t>IoT Cloud Solution</a:t>
            </a:r>
          </a:p>
        </p:txBody>
      </p:sp>
      <p:sp>
        <p:nvSpPr>
          <p:cNvPr id="65" name="Rectangle 64"/>
          <p:cNvSpPr/>
          <p:nvPr/>
        </p:nvSpPr>
        <p:spPr>
          <a:xfrm>
            <a:off x="9025586" y="2050644"/>
            <a:ext cx="2080564" cy="3980377"/>
          </a:xfrm>
          <a:prstGeom prst="rect">
            <a:avLst/>
          </a:prstGeom>
          <a:ln w="12700"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+mj-lt"/>
            </a:endParaRPr>
          </a:p>
        </p:txBody>
      </p:sp>
      <p:sp>
        <p:nvSpPr>
          <p:cNvPr id="66" name="Rectangle 10"/>
          <p:cNvSpPr/>
          <p:nvPr/>
        </p:nvSpPr>
        <p:spPr>
          <a:xfrm>
            <a:off x="9144177" y="2218534"/>
            <a:ext cx="1795481" cy="3642814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solidFill>
              <a:schemeClr val="accent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dirty="0">
                <a:latin typeface="+mj-lt"/>
              </a:rPr>
              <a:t>Your Code</a:t>
            </a:r>
          </a:p>
          <a:p>
            <a:pPr algn="ctr"/>
            <a:r>
              <a:rPr lang="en-US" sz="1200" dirty="0">
                <a:latin typeface="+mj-lt"/>
              </a:rPr>
              <a:t>In Azure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9321429" y="2801858"/>
            <a:ext cx="1498530" cy="830997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Step 1: </a:t>
            </a:r>
            <a:r>
              <a:rPr lang="en-US" sz="1200" dirty="0">
                <a:latin typeface="+mj-lt"/>
              </a:rPr>
              <a:t>Start firmware update  device job, providing the package URI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9295347" y="4885478"/>
            <a:ext cx="1524612" cy="830997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Device job Completed: </a:t>
            </a:r>
            <a:r>
              <a:rPr lang="en-US" sz="1200" dirty="0">
                <a:latin typeface="+mj-lt"/>
              </a:rPr>
              <a:t>JobResponse set to completed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9309345" y="3834152"/>
            <a:ext cx="1524612" cy="830997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During device job execution: </a:t>
            </a:r>
            <a:r>
              <a:rPr lang="en-US" sz="1200" dirty="0">
                <a:latin typeface="+mj-lt"/>
              </a:rPr>
              <a:t>Query for status of the device job history</a:t>
            </a:r>
          </a:p>
        </p:txBody>
      </p:sp>
      <p:cxnSp>
        <p:nvCxnSpPr>
          <p:cNvPr id="57" name="Straight Arrow Connector 56"/>
          <p:cNvCxnSpPr/>
          <p:nvPr/>
        </p:nvCxnSpPr>
        <p:spPr>
          <a:xfrm flipH="1">
            <a:off x="8395255" y="2910144"/>
            <a:ext cx="917020" cy="1793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8374856" y="5566825"/>
            <a:ext cx="908844" cy="794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H="1" flipV="1">
            <a:off x="8611333" y="3973612"/>
            <a:ext cx="691417" cy="9682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/>
          <p:nvPr/>
        </p:nvCxnSpPr>
        <p:spPr>
          <a:xfrm>
            <a:off x="8638902" y="4473616"/>
            <a:ext cx="667023" cy="4978"/>
          </a:xfrm>
          <a:prstGeom prst="straightConnector1">
            <a:avLst/>
          </a:prstGeom>
          <a:ln w="12700">
            <a:solidFill>
              <a:schemeClr val="tx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6" name="Content Placeholder 2"/>
          <p:cNvSpPr txBox="1">
            <a:spLocks/>
          </p:cNvSpPr>
          <p:nvPr/>
        </p:nvSpPr>
        <p:spPr>
          <a:xfrm>
            <a:off x="2627581" y="6544867"/>
            <a:ext cx="7059344" cy="3131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1600" dirty="0"/>
              <a:t>* A job works against a set of devices.  Showing only a single device in this diagram.</a:t>
            </a:r>
          </a:p>
        </p:txBody>
      </p:sp>
    </p:spTree>
    <p:extLst>
      <p:ext uri="{BB962C8B-B14F-4D97-AF65-F5344CB8AC3E}">
        <p14:creationId xmlns:p14="http://schemas.microsoft.com/office/powerpoint/2010/main" val="29889727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Azure </a:t>
            </a:r>
            <a:r>
              <a:rPr lang="en-US" dirty="0" err="1"/>
              <a:t>IoT</a:t>
            </a:r>
            <a:r>
              <a:rPr lang="en-US" dirty="0"/>
              <a:t> Hub DM </a:t>
            </a:r>
            <a:r>
              <a:rPr lang="en-US" b="1" dirty="0"/>
              <a:t>Device Client </a:t>
            </a:r>
            <a:r>
              <a:rPr lang="en-US" dirty="0"/>
              <a:t>Architecture</a:t>
            </a:r>
            <a:br>
              <a:rPr lang="en-US" dirty="0"/>
            </a:br>
            <a:endParaRPr lang="en-US" sz="2000" dirty="0"/>
          </a:p>
        </p:txBody>
      </p:sp>
      <p:sp>
        <p:nvSpPr>
          <p:cNvPr id="17" name="Rectangle 16"/>
          <p:cNvSpPr/>
          <p:nvPr/>
        </p:nvSpPr>
        <p:spPr>
          <a:xfrm>
            <a:off x="495300" y="1536700"/>
            <a:ext cx="7454900" cy="503555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latin typeface="+mj-lt"/>
              </a:rPr>
              <a:t>IoT device using IoT Hub device management library</a:t>
            </a:r>
          </a:p>
        </p:txBody>
      </p:sp>
      <p:sp>
        <p:nvSpPr>
          <p:cNvPr id="29" name="Rectangle 28"/>
          <p:cNvSpPr/>
          <p:nvPr/>
        </p:nvSpPr>
        <p:spPr>
          <a:xfrm>
            <a:off x="2826894" y="2108215"/>
            <a:ext cx="4906123" cy="42577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en-US" sz="1600" dirty="0">
                <a:latin typeface="+mj-lt"/>
              </a:rPr>
              <a:t>IoT Hub device management library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805972" y="4215321"/>
            <a:ext cx="21887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+mj-lt"/>
              </a:rPr>
              <a:t>LWM2M </a:t>
            </a:r>
            <a:r>
              <a:rPr lang="en-US" sz="1400" dirty="0" smtClean="0">
                <a:latin typeface="+mj-lt"/>
              </a:rPr>
              <a:t>over </a:t>
            </a:r>
          </a:p>
          <a:p>
            <a:pPr algn="ctr"/>
            <a:r>
              <a:rPr lang="en-US" sz="1400" dirty="0" err="1" smtClean="0">
                <a:latin typeface="+mj-lt"/>
              </a:rPr>
              <a:t>CoAP</a:t>
            </a:r>
            <a:r>
              <a:rPr lang="en-US" sz="1400" dirty="0" smtClean="0">
                <a:latin typeface="+mj-lt"/>
              </a:rPr>
              <a:t>/TCP and TLS</a:t>
            </a:r>
            <a:endParaRPr lang="en-US" sz="1400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9813855" y="3005798"/>
            <a:ext cx="1937145" cy="1833703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+mj-lt"/>
              </a:rPr>
              <a:t>Azure IoT Hub</a:t>
            </a:r>
          </a:p>
        </p:txBody>
      </p:sp>
      <p:sp>
        <p:nvSpPr>
          <p:cNvPr id="48" name="Rectangle 47"/>
          <p:cNvSpPr/>
          <p:nvPr/>
        </p:nvSpPr>
        <p:spPr>
          <a:xfrm>
            <a:off x="741906" y="2088015"/>
            <a:ext cx="1935105" cy="427790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1600" dirty="0">
                <a:latin typeface="+mj-lt"/>
              </a:rPr>
              <a:t>Device Application Code</a:t>
            </a:r>
          </a:p>
        </p:txBody>
      </p:sp>
      <p:sp>
        <p:nvSpPr>
          <p:cNvPr id="50" name="Rectangle 49"/>
          <p:cNvSpPr/>
          <p:nvPr/>
        </p:nvSpPr>
        <p:spPr>
          <a:xfrm>
            <a:off x="3116818" y="2340066"/>
            <a:ext cx="1362771" cy="268278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+mj-lt"/>
              </a:rPr>
              <a:t>Read, Write,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Execute request handlers (dispatch callbacks)</a:t>
            </a:r>
          </a:p>
          <a:p>
            <a:pPr algn="ctr"/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891213" y="2710085"/>
            <a:ext cx="1591061" cy="127536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+mj-lt"/>
              </a:rPr>
              <a:t>Implement callbacks for property </a:t>
            </a:r>
            <a:r>
              <a:rPr lang="en-US" sz="1400" dirty="0" smtClean="0">
                <a:latin typeface="+mj-lt"/>
              </a:rPr>
              <a:t>read/write</a:t>
            </a:r>
            <a:endParaRPr lang="en-US" sz="1400" dirty="0">
              <a:latin typeface="+mj-lt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4589230" y="2340066"/>
            <a:ext cx="3034379" cy="362258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+mj-lt"/>
              </a:rPr>
              <a:t>LWM2M Objects</a:t>
            </a:r>
          </a:p>
        </p:txBody>
      </p:sp>
      <p:sp>
        <p:nvSpPr>
          <p:cNvPr id="60" name="Rectangle 59"/>
          <p:cNvSpPr/>
          <p:nvPr/>
        </p:nvSpPr>
        <p:spPr>
          <a:xfrm>
            <a:off x="4730131" y="3990380"/>
            <a:ext cx="2755377" cy="721571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+mj-lt"/>
              </a:rPr>
              <a:t>Server Object</a:t>
            </a:r>
          </a:p>
          <a:p>
            <a:pPr algn="ctr"/>
            <a:r>
              <a:rPr lang="en-US" sz="1200" dirty="0">
                <a:latin typeface="+mj-lt"/>
              </a:rPr>
              <a:t>Service Configuration</a:t>
            </a:r>
          </a:p>
        </p:txBody>
      </p:sp>
      <p:sp>
        <p:nvSpPr>
          <p:cNvPr id="61" name="Rectangle 60"/>
          <p:cNvSpPr/>
          <p:nvPr/>
        </p:nvSpPr>
        <p:spPr>
          <a:xfrm>
            <a:off x="4734324" y="4788268"/>
            <a:ext cx="2739402" cy="658664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+mj-lt"/>
              </a:rPr>
              <a:t>Config Object</a:t>
            </a:r>
          </a:p>
          <a:p>
            <a:pPr algn="ctr"/>
            <a:r>
              <a:rPr lang="en-US" sz="1100" dirty="0">
                <a:latin typeface="+mj-lt"/>
              </a:rPr>
              <a:t>Software </a:t>
            </a:r>
            <a:r>
              <a:rPr lang="en-US" sz="1200" dirty="0">
                <a:latin typeface="+mj-lt"/>
              </a:rPr>
              <a:t>Configuration</a:t>
            </a:r>
            <a:r>
              <a:rPr lang="en-US" sz="1100" dirty="0">
                <a:latin typeface="+mj-lt"/>
              </a:rPr>
              <a:t> Data</a:t>
            </a:r>
            <a:endParaRPr lang="en-US" sz="1600" dirty="0">
              <a:latin typeface="+mj-lt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4734168" y="3242058"/>
            <a:ext cx="2739997" cy="672005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+mj-lt"/>
              </a:rPr>
              <a:t>Firmware </a:t>
            </a:r>
            <a:r>
              <a:rPr lang="en-US" sz="1600" dirty="0">
                <a:latin typeface="+mj-lt"/>
              </a:rPr>
              <a:t>Update Object</a:t>
            </a:r>
          </a:p>
          <a:p>
            <a:pPr algn="ctr"/>
            <a:r>
              <a:rPr lang="en-US" sz="1200" dirty="0">
                <a:latin typeface="+mj-lt"/>
              </a:rPr>
              <a:t>Download FW, Update FW, Post-update</a:t>
            </a:r>
          </a:p>
        </p:txBody>
      </p:sp>
      <p:sp>
        <p:nvSpPr>
          <p:cNvPr id="68" name="Rectangle 67"/>
          <p:cNvSpPr/>
          <p:nvPr/>
        </p:nvSpPr>
        <p:spPr>
          <a:xfrm>
            <a:off x="4734026" y="2493736"/>
            <a:ext cx="2739997" cy="672005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+mj-lt"/>
              </a:rPr>
              <a:t>Device Object</a:t>
            </a:r>
          </a:p>
          <a:p>
            <a:pPr algn="ctr"/>
            <a:r>
              <a:rPr lang="en-US" sz="1200" dirty="0">
                <a:latin typeface="+mj-lt"/>
              </a:rPr>
              <a:t>Device Properties, Reboot, Factory Reset</a:t>
            </a:r>
          </a:p>
        </p:txBody>
      </p:sp>
      <p:sp>
        <p:nvSpPr>
          <p:cNvPr id="69" name="Left-Right Arrow 68"/>
          <p:cNvSpPr/>
          <p:nvPr/>
        </p:nvSpPr>
        <p:spPr>
          <a:xfrm>
            <a:off x="8022941" y="3689084"/>
            <a:ext cx="1717959" cy="46642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4" name="Rectangle 25"/>
          <p:cNvSpPr/>
          <p:nvPr/>
        </p:nvSpPr>
        <p:spPr>
          <a:xfrm>
            <a:off x="891214" y="4083050"/>
            <a:ext cx="1591060" cy="9398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latin typeface="+mj-lt"/>
              </a:rPr>
              <a:t>Implement callbacks for execute </a:t>
            </a:r>
            <a:r>
              <a:rPr lang="en-US" sz="1400" dirty="0" smtClean="0">
                <a:latin typeface="+mj-lt"/>
              </a:rPr>
              <a:t>actions</a:t>
            </a:r>
          </a:p>
        </p:txBody>
      </p:sp>
      <p:sp>
        <p:nvSpPr>
          <p:cNvPr id="3" name="Right Arrow 26"/>
          <p:cNvSpPr/>
          <p:nvPr/>
        </p:nvSpPr>
        <p:spPr>
          <a:xfrm flipH="1">
            <a:off x="2498139" y="3296174"/>
            <a:ext cx="618677" cy="139954"/>
          </a:xfrm>
          <a:prstGeom prst="rightArrow">
            <a:avLst>
              <a:gd name="adj1" fmla="val 50000"/>
              <a:gd name="adj2" fmla="val 7552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Arrow 30"/>
          <p:cNvSpPr/>
          <p:nvPr/>
        </p:nvSpPr>
        <p:spPr>
          <a:xfrm flipH="1">
            <a:off x="2498139" y="4504333"/>
            <a:ext cx="618677" cy="139954"/>
          </a:xfrm>
          <a:prstGeom prst="rightArrow">
            <a:avLst>
              <a:gd name="adj1" fmla="val 50000"/>
              <a:gd name="adj2" fmla="val 7552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2"/>
          <p:cNvSpPr/>
          <p:nvPr/>
        </p:nvSpPr>
        <p:spPr>
          <a:xfrm>
            <a:off x="3116818" y="5148748"/>
            <a:ext cx="1362771" cy="81640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+mj-lt"/>
              </a:rPr>
              <a:t>Notify Service Methods</a:t>
            </a:r>
          </a:p>
          <a:p>
            <a:pPr algn="ctr"/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8" name="Rectangle 34"/>
          <p:cNvSpPr/>
          <p:nvPr/>
        </p:nvSpPr>
        <p:spPr>
          <a:xfrm>
            <a:off x="884382" y="5157020"/>
            <a:ext cx="1591060" cy="80563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latin typeface="+mj-lt"/>
              </a:rPr>
              <a:t>Application asynchronously updates  </a:t>
            </a:r>
            <a:r>
              <a:rPr lang="en-US" sz="1200" dirty="0" smtClean="0">
                <a:latin typeface="+mj-lt"/>
              </a:rPr>
              <a:t>properties</a:t>
            </a:r>
            <a:endParaRPr lang="en-US" sz="1200" dirty="0">
              <a:latin typeface="+mj-lt"/>
            </a:endParaRPr>
          </a:p>
        </p:txBody>
      </p:sp>
      <p:sp>
        <p:nvSpPr>
          <p:cNvPr id="39" name="Right Arrow 36"/>
          <p:cNvSpPr/>
          <p:nvPr/>
        </p:nvSpPr>
        <p:spPr>
          <a:xfrm>
            <a:off x="2473943" y="5504188"/>
            <a:ext cx="625418" cy="139954"/>
          </a:xfrm>
          <a:prstGeom prst="rightArrow">
            <a:avLst>
              <a:gd name="adj1" fmla="val 50000"/>
              <a:gd name="adj2" fmla="val 7552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6131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Azure </a:t>
            </a:r>
            <a:r>
              <a:rPr lang="en-US" dirty="0" err="1"/>
              <a:t>IoT</a:t>
            </a:r>
            <a:r>
              <a:rPr lang="en-US" dirty="0"/>
              <a:t> Hub DM </a:t>
            </a:r>
            <a:r>
              <a:rPr lang="en-US" b="1" dirty="0"/>
              <a:t>Device Client </a:t>
            </a:r>
            <a:r>
              <a:rPr lang="en-US" dirty="0"/>
              <a:t>Architecture</a:t>
            </a:r>
            <a:br>
              <a:rPr lang="en-US" dirty="0"/>
            </a:br>
            <a:endParaRPr lang="en-US" sz="2000" dirty="0"/>
          </a:p>
        </p:txBody>
      </p:sp>
      <p:sp>
        <p:nvSpPr>
          <p:cNvPr id="17" name="Rectangle 16"/>
          <p:cNvSpPr/>
          <p:nvPr/>
        </p:nvSpPr>
        <p:spPr>
          <a:xfrm>
            <a:off x="495300" y="1536700"/>
            <a:ext cx="7454900" cy="503555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2000" dirty="0">
                <a:latin typeface="+mj-lt"/>
              </a:rPr>
              <a:t>IoT device using IoT Hub device management library</a:t>
            </a:r>
          </a:p>
        </p:txBody>
      </p:sp>
      <p:sp>
        <p:nvSpPr>
          <p:cNvPr id="29" name="Rectangle 28"/>
          <p:cNvSpPr/>
          <p:nvPr/>
        </p:nvSpPr>
        <p:spPr>
          <a:xfrm>
            <a:off x="2826894" y="2108215"/>
            <a:ext cx="4906123" cy="42577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b"/>
          <a:lstStyle/>
          <a:p>
            <a:pPr algn="ctr"/>
            <a:r>
              <a:rPr lang="en-US" sz="1600" dirty="0">
                <a:latin typeface="+mj-lt"/>
              </a:rPr>
              <a:t>IoT Hub device management library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805972" y="4215321"/>
            <a:ext cx="21887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+mj-lt"/>
              </a:rPr>
              <a:t>LWM2M over </a:t>
            </a:r>
          </a:p>
          <a:p>
            <a:pPr algn="ctr"/>
            <a:r>
              <a:rPr lang="en-US" sz="1400" dirty="0" err="1" smtClean="0">
                <a:latin typeface="+mj-lt"/>
              </a:rPr>
              <a:t>CoAP</a:t>
            </a:r>
            <a:r>
              <a:rPr lang="en-US" sz="1400" dirty="0" smtClean="0">
                <a:latin typeface="+mj-lt"/>
              </a:rPr>
              <a:t>/TCP and TLS</a:t>
            </a:r>
            <a:endParaRPr lang="en-US" sz="1400" dirty="0">
              <a:latin typeface="+mj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9813855" y="3005798"/>
            <a:ext cx="1937145" cy="1833703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+mj-lt"/>
              </a:rPr>
              <a:t>Azure IoT Hub</a:t>
            </a:r>
          </a:p>
        </p:txBody>
      </p:sp>
      <p:sp>
        <p:nvSpPr>
          <p:cNvPr id="48" name="Rectangle 47"/>
          <p:cNvSpPr/>
          <p:nvPr/>
        </p:nvSpPr>
        <p:spPr>
          <a:xfrm>
            <a:off x="741906" y="2088015"/>
            <a:ext cx="1935105" cy="427790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1600" dirty="0">
                <a:latin typeface="+mj-lt"/>
              </a:rPr>
              <a:t>Device Application Code</a:t>
            </a:r>
          </a:p>
        </p:txBody>
      </p:sp>
      <p:sp>
        <p:nvSpPr>
          <p:cNvPr id="50" name="Rectangle 49"/>
          <p:cNvSpPr/>
          <p:nvPr/>
        </p:nvSpPr>
        <p:spPr>
          <a:xfrm>
            <a:off x="3116818" y="2340066"/>
            <a:ext cx="1362771" cy="268278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+mj-lt"/>
              </a:rPr>
              <a:t>Read, Write,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sz="1400" dirty="0">
                <a:solidFill>
                  <a:schemeClr val="tx1"/>
                </a:solidFill>
                <a:latin typeface="+mj-lt"/>
              </a:rPr>
              <a:t>Execute request handlers (dispatch callbacks)</a:t>
            </a:r>
          </a:p>
          <a:p>
            <a:pPr algn="ctr"/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891213" y="2710085"/>
            <a:ext cx="1591061" cy="127536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100" dirty="0">
                <a:latin typeface="+mj-lt"/>
              </a:rPr>
              <a:t>Implement callbacks for property read/write</a:t>
            </a:r>
          </a:p>
          <a:p>
            <a:endParaRPr lang="en-US" sz="500" dirty="0"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>
                <a:latin typeface="+mj-lt"/>
              </a:rPr>
              <a:t>Battery Level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>
                <a:latin typeface="+mj-lt"/>
              </a:rPr>
              <a:t>FW Version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>
                <a:latin typeface="+mj-lt"/>
              </a:rPr>
              <a:t>Manufacturer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>
                <a:latin typeface="+mj-lt"/>
              </a:rPr>
              <a:t>Serial Number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>
                <a:latin typeface="+mj-lt"/>
              </a:rPr>
              <a:t>Model Number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>
                <a:latin typeface="+mj-lt"/>
              </a:rPr>
              <a:t>and other device properties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>
              <a:latin typeface="+mj-lt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4589230" y="2340066"/>
            <a:ext cx="3034379" cy="362258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+mj-lt"/>
              </a:rPr>
              <a:t>LWM2M Objects</a:t>
            </a:r>
          </a:p>
        </p:txBody>
      </p:sp>
      <p:sp>
        <p:nvSpPr>
          <p:cNvPr id="60" name="Rectangle 59"/>
          <p:cNvSpPr/>
          <p:nvPr/>
        </p:nvSpPr>
        <p:spPr>
          <a:xfrm>
            <a:off x="4730131" y="3990380"/>
            <a:ext cx="2755377" cy="721571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+mj-lt"/>
              </a:rPr>
              <a:t>Server Object</a:t>
            </a:r>
          </a:p>
          <a:p>
            <a:pPr algn="ctr"/>
            <a:r>
              <a:rPr lang="en-US" sz="1200" dirty="0">
                <a:latin typeface="+mj-lt"/>
              </a:rPr>
              <a:t>Service Configuration</a:t>
            </a:r>
          </a:p>
        </p:txBody>
      </p:sp>
      <p:sp>
        <p:nvSpPr>
          <p:cNvPr id="61" name="Rectangle 60"/>
          <p:cNvSpPr/>
          <p:nvPr/>
        </p:nvSpPr>
        <p:spPr>
          <a:xfrm>
            <a:off x="4734324" y="4788268"/>
            <a:ext cx="2739402" cy="658664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+mj-lt"/>
              </a:rPr>
              <a:t>Config Object</a:t>
            </a:r>
          </a:p>
          <a:p>
            <a:pPr algn="ctr"/>
            <a:r>
              <a:rPr lang="en-US" sz="1100" dirty="0">
                <a:latin typeface="+mj-lt"/>
              </a:rPr>
              <a:t>Software </a:t>
            </a:r>
            <a:r>
              <a:rPr lang="en-US" sz="1200" dirty="0">
                <a:latin typeface="+mj-lt"/>
              </a:rPr>
              <a:t>Configuration</a:t>
            </a:r>
            <a:r>
              <a:rPr lang="en-US" sz="1100" dirty="0">
                <a:latin typeface="+mj-lt"/>
              </a:rPr>
              <a:t> Data</a:t>
            </a:r>
            <a:endParaRPr lang="en-US" sz="1600" dirty="0">
              <a:latin typeface="+mj-lt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4734168" y="3242058"/>
            <a:ext cx="2739997" cy="672005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latin typeface="+mj-lt"/>
              </a:rPr>
              <a:t>Firmware </a:t>
            </a:r>
            <a:r>
              <a:rPr lang="en-US" sz="1600" dirty="0">
                <a:latin typeface="+mj-lt"/>
              </a:rPr>
              <a:t>Update Object</a:t>
            </a:r>
          </a:p>
          <a:p>
            <a:pPr algn="ctr"/>
            <a:r>
              <a:rPr lang="en-US" sz="1200" dirty="0">
                <a:latin typeface="+mj-lt"/>
              </a:rPr>
              <a:t>Download FW, Update FW, Post-update</a:t>
            </a:r>
          </a:p>
        </p:txBody>
      </p:sp>
      <p:sp>
        <p:nvSpPr>
          <p:cNvPr id="68" name="Rectangle 67"/>
          <p:cNvSpPr/>
          <p:nvPr/>
        </p:nvSpPr>
        <p:spPr>
          <a:xfrm>
            <a:off x="4734026" y="2493736"/>
            <a:ext cx="2739997" cy="672005"/>
          </a:xfrm>
          <a:prstGeom prst="rect">
            <a:avLst/>
          </a:prstGeom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+mj-lt"/>
              </a:rPr>
              <a:t>Device Object</a:t>
            </a:r>
          </a:p>
          <a:p>
            <a:pPr algn="ctr"/>
            <a:r>
              <a:rPr lang="en-US" sz="1200" dirty="0">
                <a:latin typeface="+mj-lt"/>
              </a:rPr>
              <a:t>Device Properties, Reboot, Factory Reset</a:t>
            </a:r>
          </a:p>
        </p:txBody>
      </p:sp>
      <p:sp>
        <p:nvSpPr>
          <p:cNvPr id="69" name="Left-Right Arrow 68"/>
          <p:cNvSpPr/>
          <p:nvPr/>
        </p:nvSpPr>
        <p:spPr>
          <a:xfrm>
            <a:off x="8022941" y="3689084"/>
            <a:ext cx="1717959" cy="46642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+mj-lt"/>
            </a:endParaRPr>
          </a:p>
        </p:txBody>
      </p:sp>
      <p:sp>
        <p:nvSpPr>
          <p:cNvPr id="24" name="Rectangle 25"/>
          <p:cNvSpPr/>
          <p:nvPr/>
        </p:nvSpPr>
        <p:spPr>
          <a:xfrm>
            <a:off x="891214" y="4083050"/>
            <a:ext cx="1591060" cy="93980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100" dirty="0">
                <a:latin typeface="+mj-lt"/>
              </a:rPr>
              <a:t>Implement callbacks for execute actions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8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/>
              <a:t>Reboot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/>
              <a:t>Update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800" dirty="0"/>
              <a:t>Factory Reset</a:t>
            </a:r>
          </a:p>
          <a:p>
            <a:pPr algn="ctr"/>
            <a:endParaRPr lang="en-US" sz="1100" dirty="0">
              <a:latin typeface="+mj-lt"/>
            </a:endParaRPr>
          </a:p>
          <a:p>
            <a:pPr algn="ctr"/>
            <a:endParaRPr lang="en-US" sz="1100" dirty="0">
              <a:latin typeface="+mj-lt"/>
            </a:endParaRPr>
          </a:p>
          <a:p>
            <a:pPr algn="ctr"/>
            <a:endParaRPr lang="en-US" sz="1100" dirty="0">
              <a:latin typeface="+mj-lt"/>
            </a:endParaRPr>
          </a:p>
        </p:txBody>
      </p:sp>
      <p:sp>
        <p:nvSpPr>
          <p:cNvPr id="3" name="Right Arrow 26"/>
          <p:cNvSpPr/>
          <p:nvPr/>
        </p:nvSpPr>
        <p:spPr>
          <a:xfrm flipH="1">
            <a:off x="2498139" y="3296174"/>
            <a:ext cx="618677" cy="139954"/>
          </a:xfrm>
          <a:prstGeom prst="rightArrow">
            <a:avLst>
              <a:gd name="adj1" fmla="val 50000"/>
              <a:gd name="adj2" fmla="val 7552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ight Arrow 30"/>
          <p:cNvSpPr/>
          <p:nvPr/>
        </p:nvSpPr>
        <p:spPr>
          <a:xfrm flipH="1">
            <a:off x="2498139" y="4504333"/>
            <a:ext cx="618677" cy="139954"/>
          </a:xfrm>
          <a:prstGeom prst="rightArrow">
            <a:avLst>
              <a:gd name="adj1" fmla="val 50000"/>
              <a:gd name="adj2" fmla="val 7552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2"/>
          <p:cNvSpPr/>
          <p:nvPr/>
        </p:nvSpPr>
        <p:spPr>
          <a:xfrm>
            <a:off x="3116818" y="5148748"/>
            <a:ext cx="1362771" cy="81640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lang="en-US" sz="1400" dirty="0">
                <a:solidFill>
                  <a:schemeClr val="tx1"/>
                </a:solidFill>
                <a:latin typeface="+mj-lt"/>
              </a:rPr>
              <a:t>Notify Service Methods</a:t>
            </a:r>
          </a:p>
          <a:p>
            <a:pPr algn="ctr"/>
            <a:endParaRPr lang="en-US" sz="1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8" name="Rectangle 34"/>
          <p:cNvSpPr/>
          <p:nvPr/>
        </p:nvSpPr>
        <p:spPr>
          <a:xfrm>
            <a:off x="884382" y="5157020"/>
            <a:ext cx="1591060" cy="80563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>
                <a:latin typeface="+mj-lt"/>
              </a:rPr>
              <a:t>Application asynchronously updates  properties when changes occur</a:t>
            </a:r>
          </a:p>
        </p:txBody>
      </p:sp>
      <p:sp>
        <p:nvSpPr>
          <p:cNvPr id="39" name="Right Arrow 36"/>
          <p:cNvSpPr/>
          <p:nvPr/>
        </p:nvSpPr>
        <p:spPr>
          <a:xfrm>
            <a:off x="2473943" y="5504188"/>
            <a:ext cx="625418" cy="139954"/>
          </a:xfrm>
          <a:prstGeom prst="rightArrow">
            <a:avLst>
              <a:gd name="adj1" fmla="val 50000"/>
              <a:gd name="adj2" fmla="val 7552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7222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dirty="0" smtClean="0"/>
              <a:t>First, some context</a:t>
            </a: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1697924118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6600" dirty="0" smtClean="0"/>
              <a:t>DEMO</a:t>
            </a:r>
            <a:endParaRPr lang="en-US" sz="16600" dirty="0"/>
          </a:p>
        </p:txBody>
      </p:sp>
    </p:spTree>
    <p:extLst>
      <p:ext uri="{BB962C8B-B14F-4D97-AF65-F5344CB8AC3E}">
        <p14:creationId xmlns:p14="http://schemas.microsoft.com/office/powerpoint/2010/main" val="10651685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 more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838200" y="2000338"/>
            <a:ext cx="10515600" cy="1985641"/>
          </a:xfrm>
        </p:spPr>
        <p:txBody>
          <a:bodyPr/>
          <a:lstStyle/>
          <a:p>
            <a:r>
              <a:rPr lang="en-US" dirty="0" smtClean="0">
                <a:hlinkClick r:id="rId2"/>
              </a:rPr>
              <a:t>Overview of Azure IoT Hub device management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Get started with Azure </a:t>
            </a:r>
            <a:r>
              <a:rPr lang="en-US" dirty="0" err="1" smtClean="0">
                <a:hlinkClick r:id="rId3"/>
              </a:rPr>
              <a:t>IoT</a:t>
            </a:r>
            <a:r>
              <a:rPr lang="en-US" dirty="0" smtClean="0">
                <a:hlinkClick r:id="rId3"/>
              </a:rPr>
              <a:t> Hub device management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Introducing the Azure </a:t>
            </a:r>
            <a:r>
              <a:rPr lang="en-US" dirty="0" err="1" smtClean="0">
                <a:hlinkClick r:id="rId4"/>
              </a:rPr>
              <a:t>IoT</a:t>
            </a:r>
            <a:r>
              <a:rPr lang="en-US" dirty="0" smtClean="0">
                <a:hlinkClick r:id="rId4"/>
              </a:rPr>
              <a:t> Hub device management client library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463440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err="1" smtClean="0"/>
              <a:t>IoT</a:t>
            </a:r>
            <a:r>
              <a:rPr lang="en-US" dirty="0" smtClean="0"/>
              <a:t> Solution Architecture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324" y="1242757"/>
            <a:ext cx="7897352" cy="5450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600057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Azure </a:t>
            </a:r>
            <a:r>
              <a:rPr lang="en-US" dirty="0" err="1" smtClean="0"/>
              <a:t>IoT</a:t>
            </a:r>
            <a:r>
              <a:rPr lang="en-US" dirty="0" smtClean="0"/>
              <a:t> Hub (before device management)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4054" y="1205259"/>
            <a:ext cx="7623892" cy="5322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625717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Azure </a:t>
            </a:r>
            <a:r>
              <a:rPr lang="en-US" dirty="0" err="1" smtClean="0"/>
              <a:t>IoT</a:t>
            </a:r>
            <a:r>
              <a:rPr lang="en-US" dirty="0" smtClean="0"/>
              <a:t> Suite (</a:t>
            </a:r>
            <a:r>
              <a:rPr lang="en-US" dirty="0" err="1" smtClean="0"/>
              <a:t>azureiotsuite.com</a:t>
            </a:r>
            <a:r>
              <a:rPr lang="en-US" dirty="0" smtClean="0"/>
              <a:t>) 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0922" y="1325563"/>
            <a:ext cx="8133735" cy="5286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632283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414867" y="365125"/>
            <a:ext cx="10515600" cy="1325563"/>
          </a:xfrm>
        </p:spPr>
        <p:txBody>
          <a:bodyPr/>
          <a:lstStyle/>
          <a:p>
            <a:r>
              <a:rPr lang="en-US" dirty="0"/>
              <a:t>Azure IoT Hub Device Management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599439" y="1690688"/>
            <a:ext cx="11653523" cy="5370729"/>
          </a:xfrm>
        </p:spPr>
        <p:txBody>
          <a:bodyPr/>
          <a:lstStyle/>
          <a:p>
            <a:r>
              <a:rPr lang="en-US" dirty="0"/>
              <a:t>Enroll Devices</a:t>
            </a:r>
          </a:p>
          <a:p>
            <a:pPr lvl="1"/>
            <a:r>
              <a:rPr lang="en-US" dirty="0"/>
              <a:t>Enroll devices and determine properties and available operations</a:t>
            </a:r>
          </a:p>
          <a:p>
            <a:r>
              <a:rPr lang="en-US" dirty="0" smtClean="0"/>
              <a:t>Find and Organize Your Devices</a:t>
            </a:r>
            <a:endParaRPr lang="en-US" dirty="0"/>
          </a:p>
          <a:p>
            <a:pPr lvl="1"/>
            <a:r>
              <a:rPr lang="en-US" dirty="0" smtClean="0"/>
              <a:t>Query for devices based on tags and the device model</a:t>
            </a:r>
          </a:p>
          <a:p>
            <a:pPr lvl="1"/>
            <a:r>
              <a:rPr lang="en-US" dirty="0" smtClean="0"/>
              <a:t>Group </a:t>
            </a:r>
            <a:r>
              <a:rPr lang="en-US" dirty="0"/>
              <a:t>&amp; manage based on your scenario</a:t>
            </a:r>
          </a:p>
          <a:p>
            <a:pPr lvl="1"/>
            <a:r>
              <a:rPr lang="en-US" dirty="0"/>
              <a:t>Role based access to sub-groups</a:t>
            </a:r>
          </a:p>
          <a:p>
            <a:r>
              <a:rPr lang="en-US" dirty="0"/>
              <a:t>Maintain Devices</a:t>
            </a:r>
          </a:p>
          <a:p>
            <a:pPr lvl="1"/>
            <a:r>
              <a:rPr lang="en-US" dirty="0"/>
              <a:t>Update software, firmware, configuration using “device jobs”</a:t>
            </a:r>
          </a:p>
          <a:p>
            <a:pPr lvl="1"/>
            <a:r>
              <a:rPr lang="en-US" dirty="0"/>
              <a:t>Operators can monitor device health and signal when it is safe to update devices</a:t>
            </a:r>
          </a:p>
          <a:p>
            <a:pPr lvl="1"/>
            <a:r>
              <a:rPr lang="en-US" dirty="0"/>
              <a:t>IT can update and rollback during maintenance windows</a:t>
            </a:r>
          </a:p>
          <a:p>
            <a:r>
              <a:rPr lang="en-US" dirty="0"/>
              <a:t>Decommission Devices</a:t>
            </a:r>
          </a:p>
          <a:p>
            <a:pPr lvl="1"/>
            <a:r>
              <a:rPr lang="en-US" dirty="0"/>
              <a:t>Decommission and replace devices after service lifetime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779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269240" y="-47374"/>
            <a:ext cx="10515600" cy="1325563"/>
          </a:xfrm>
        </p:spPr>
        <p:txBody>
          <a:bodyPr/>
          <a:lstStyle/>
          <a:p>
            <a:r>
              <a:rPr lang="en-US" dirty="0"/>
              <a:t>Azure IoT Hub – Device Topology Support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194537" y="4245275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Frame 5"/>
          <p:cNvSpPr>
            <a:spLocks noChangeAspect="1"/>
          </p:cNvSpPr>
          <p:nvPr/>
        </p:nvSpPr>
        <p:spPr bwMode="auto">
          <a:xfrm>
            <a:off x="269240" y="4298332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996805" y="4245275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Frame 5"/>
          <p:cNvSpPr>
            <a:spLocks noChangeAspect="1"/>
          </p:cNvSpPr>
          <p:nvPr/>
        </p:nvSpPr>
        <p:spPr bwMode="auto">
          <a:xfrm>
            <a:off x="1071508" y="4298332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94537" y="6047318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Frame 5"/>
          <p:cNvSpPr>
            <a:spLocks noChangeAspect="1"/>
          </p:cNvSpPr>
          <p:nvPr/>
        </p:nvSpPr>
        <p:spPr bwMode="auto">
          <a:xfrm>
            <a:off x="269240" y="6100376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996805" y="6047318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" name="Frame 5"/>
          <p:cNvSpPr>
            <a:spLocks noChangeAspect="1"/>
          </p:cNvSpPr>
          <p:nvPr/>
        </p:nvSpPr>
        <p:spPr bwMode="auto">
          <a:xfrm>
            <a:off x="1071508" y="6100376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4" name="Rectangle 53"/>
          <p:cNvSpPr/>
          <p:nvPr/>
        </p:nvSpPr>
        <p:spPr bwMode="auto">
          <a:xfrm>
            <a:off x="1987387" y="4245275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5" name="Frame 5"/>
          <p:cNvSpPr>
            <a:spLocks noChangeAspect="1"/>
          </p:cNvSpPr>
          <p:nvPr/>
        </p:nvSpPr>
        <p:spPr bwMode="auto">
          <a:xfrm>
            <a:off x="2062090" y="4298332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2789655" y="4245275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7" name="Frame 5"/>
          <p:cNvSpPr>
            <a:spLocks noChangeAspect="1"/>
          </p:cNvSpPr>
          <p:nvPr/>
        </p:nvSpPr>
        <p:spPr bwMode="auto">
          <a:xfrm>
            <a:off x="2864357" y="4298332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1987387" y="6047318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9" name="Frame 5"/>
          <p:cNvSpPr>
            <a:spLocks noChangeAspect="1"/>
          </p:cNvSpPr>
          <p:nvPr/>
        </p:nvSpPr>
        <p:spPr bwMode="auto">
          <a:xfrm>
            <a:off x="2062090" y="6100376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2789655" y="6047318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1" name="Frame 5"/>
          <p:cNvSpPr>
            <a:spLocks noChangeAspect="1"/>
          </p:cNvSpPr>
          <p:nvPr/>
        </p:nvSpPr>
        <p:spPr bwMode="auto">
          <a:xfrm>
            <a:off x="2864357" y="6100376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3779070" y="4245275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5" name="Frame 5"/>
          <p:cNvSpPr>
            <a:spLocks noChangeAspect="1"/>
          </p:cNvSpPr>
          <p:nvPr/>
        </p:nvSpPr>
        <p:spPr bwMode="auto">
          <a:xfrm>
            <a:off x="3853773" y="4298332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4581338" y="4245275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7" name="Frame 5"/>
          <p:cNvSpPr>
            <a:spLocks noChangeAspect="1"/>
          </p:cNvSpPr>
          <p:nvPr/>
        </p:nvSpPr>
        <p:spPr bwMode="auto">
          <a:xfrm>
            <a:off x="4656040" y="4298332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3779070" y="6047318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9" name="Frame 5"/>
          <p:cNvSpPr>
            <a:spLocks noChangeAspect="1"/>
          </p:cNvSpPr>
          <p:nvPr/>
        </p:nvSpPr>
        <p:spPr bwMode="auto">
          <a:xfrm>
            <a:off x="3853773" y="6100376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0" name="Rectangle 69"/>
          <p:cNvSpPr/>
          <p:nvPr/>
        </p:nvSpPr>
        <p:spPr bwMode="auto">
          <a:xfrm>
            <a:off x="4581338" y="6047318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1" name="Frame 5"/>
          <p:cNvSpPr>
            <a:spLocks noChangeAspect="1"/>
          </p:cNvSpPr>
          <p:nvPr/>
        </p:nvSpPr>
        <p:spPr bwMode="auto">
          <a:xfrm>
            <a:off x="4656040" y="6100376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4" name="Rectangle 213"/>
          <p:cNvSpPr/>
          <p:nvPr/>
        </p:nvSpPr>
        <p:spPr bwMode="auto">
          <a:xfrm>
            <a:off x="6901384" y="4245274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5" name="Frame 5"/>
          <p:cNvSpPr>
            <a:spLocks noChangeAspect="1"/>
          </p:cNvSpPr>
          <p:nvPr/>
        </p:nvSpPr>
        <p:spPr bwMode="auto">
          <a:xfrm>
            <a:off x="6976087" y="4298331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6" name="Rectangle 215"/>
          <p:cNvSpPr/>
          <p:nvPr/>
        </p:nvSpPr>
        <p:spPr bwMode="auto">
          <a:xfrm>
            <a:off x="7703652" y="4245274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7" name="Frame 5"/>
          <p:cNvSpPr>
            <a:spLocks noChangeAspect="1"/>
          </p:cNvSpPr>
          <p:nvPr/>
        </p:nvSpPr>
        <p:spPr bwMode="auto">
          <a:xfrm>
            <a:off x="7778355" y="4298331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8" name="Rectangle 217"/>
          <p:cNvSpPr/>
          <p:nvPr/>
        </p:nvSpPr>
        <p:spPr bwMode="auto">
          <a:xfrm>
            <a:off x="6901384" y="6047317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9" name="Frame 5"/>
          <p:cNvSpPr>
            <a:spLocks noChangeAspect="1"/>
          </p:cNvSpPr>
          <p:nvPr/>
        </p:nvSpPr>
        <p:spPr bwMode="auto">
          <a:xfrm>
            <a:off x="6976087" y="6100375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0" name="Rectangle 219"/>
          <p:cNvSpPr/>
          <p:nvPr/>
        </p:nvSpPr>
        <p:spPr bwMode="auto">
          <a:xfrm>
            <a:off x="7703652" y="6047317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1" name="Frame 5"/>
          <p:cNvSpPr>
            <a:spLocks noChangeAspect="1"/>
          </p:cNvSpPr>
          <p:nvPr/>
        </p:nvSpPr>
        <p:spPr bwMode="auto">
          <a:xfrm>
            <a:off x="7778355" y="6100375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4" name="Rectangle 223"/>
          <p:cNvSpPr/>
          <p:nvPr/>
        </p:nvSpPr>
        <p:spPr bwMode="auto">
          <a:xfrm>
            <a:off x="8694234" y="4245274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5" name="Frame 5"/>
          <p:cNvSpPr>
            <a:spLocks noChangeAspect="1"/>
          </p:cNvSpPr>
          <p:nvPr/>
        </p:nvSpPr>
        <p:spPr bwMode="auto">
          <a:xfrm>
            <a:off x="8768936" y="4298331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6" name="Rectangle 225"/>
          <p:cNvSpPr/>
          <p:nvPr/>
        </p:nvSpPr>
        <p:spPr bwMode="auto">
          <a:xfrm>
            <a:off x="9496502" y="4245274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7" name="Frame 5"/>
          <p:cNvSpPr>
            <a:spLocks noChangeAspect="1"/>
          </p:cNvSpPr>
          <p:nvPr/>
        </p:nvSpPr>
        <p:spPr bwMode="auto">
          <a:xfrm>
            <a:off x="9571204" y="4298331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8" name="Rectangle 227"/>
          <p:cNvSpPr/>
          <p:nvPr/>
        </p:nvSpPr>
        <p:spPr bwMode="auto">
          <a:xfrm>
            <a:off x="8694234" y="6047317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9" name="Frame 5"/>
          <p:cNvSpPr>
            <a:spLocks noChangeAspect="1"/>
          </p:cNvSpPr>
          <p:nvPr/>
        </p:nvSpPr>
        <p:spPr bwMode="auto">
          <a:xfrm>
            <a:off x="8768936" y="6100375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0" name="Rectangle 229"/>
          <p:cNvSpPr/>
          <p:nvPr/>
        </p:nvSpPr>
        <p:spPr bwMode="auto">
          <a:xfrm>
            <a:off x="9496502" y="6047317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1" name="Frame 5"/>
          <p:cNvSpPr>
            <a:spLocks noChangeAspect="1"/>
          </p:cNvSpPr>
          <p:nvPr/>
        </p:nvSpPr>
        <p:spPr bwMode="auto">
          <a:xfrm>
            <a:off x="9571204" y="6100375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4" name="Rectangle 233"/>
          <p:cNvSpPr/>
          <p:nvPr/>
        </p:nvSpPr>
        <p:spPr bwMode="auto">
          <a:xfrm>
            <a:off x="10485917" y="4245274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5" name="Frame 5"/>
          <p:cNvSpPr>
            <a:spLocks noChangeAspect="1"/>
          </p:cNvSpPr>
          <p:nvPr/>
        </p:nvSpPr>
        <p:spPr bwMode="auto">
          <a:xfrm>
            <a:off x="10560619" y="4298331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6" name="Rectangle 235"/>
          <p:cNvSpPr/>
          <p:nvPr/>
        </p:nvSpPr>
        <p:spPr bwMode="auto">
          <a:xfrm>
            <a:off x="11288185" y="4245274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7" name="Frame 5"/>
          <p:cNvSpPr>
            <a:spLocks noChangeAspect="1"/>
          </p:cNvSpPr>
          <p:nvPr/>
        </p:nvSpPr>
        <p:spPr bwMode="auto">
          <a:xfrm>
            <a:off x="11362887" y="4298331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8" name="Rectangle 237"/>
          <p:cNvSpPr/>
          <p:nvPr/>
        </p:nvSpPr>
        <p:spPr bwMode="auto">
          <a:xfrm>
            <a:off x="10485917" y="6047317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9" name="Frame 5"/>
          <p:cNvSpPr>
            <a:spLocks noChangeAspect="1"/>
          </p:cNvSpPr>
          <p:nvPr/>
        </p:nvSpPr>
        <p:spPr bwMode="auto">
          <a:xfrm>
            <a:off x="10560619" y="6100375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0" name="Rectangle 239"/>
          <p:cNvSpPr/>
          <p:nvPr/>
        </p:nvSpPr>
        <p:spPr bwMode="auto">
          <a:xfrm>
            <a:off x="11288185" y="6047317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1" name="Frame 5"/>
          <p:cNvSpPr>
            <a:spLocks noChangeAspect="1"/>
          </p:cNvSpPr>
          <p:nvPr/>
        </p:nvSpPr>
        <p:spPr bwMode="auto">
          <a:xfrm>
            <a:off x="11362887" y="6100375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0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01534" y="943273"/>
            <a:ext cx="11653523" cy="669832"/>
          </a:xfrm>
        </p:spPr>
        <p:txBody>
          <a:bodyPr/>
          <a:lstStyle/>
          <a:p>
            <a:r>
              <a:rPr lang="en-US" sz="3529" dirty="0"/>
              <a:t>Group &amp; Manage Devices Based On Your Scenario</a:t>
            </a:r>
          </a:p>
        </p:txBody>
      </p:sp>
      <p:sp>
        <p:nvSpPr>
          <p:cNvPr id="121" name="Text Placeholder 5"/>
          <p:cNvSpPr txBox="1">
            <a:spLocks/>
          </p:cNvSpPr>
          <p:nvPr/>
        </p:nvSpPr>
        <p:spPr>
          <a:xfrm>
            <a:off x="0" y="2445717"/>
            <a:ext cx="12192000" cy="669832"/>
          </a:xfrm>
          <a:prstGeom prst="rect">
            <a:avLst/>
          </a:prstGeom>
        </p:spPr>
        <p:txBody>
          <a:bodyPr vert="horz" wrap="square" lIns="143428" tIns="89642" rIns="143428" bIns="89642" rtlCol="0">
            <a:spAutoFit/>
          </a:bodyPr>
          <a:lstStyle>
            <a:lvl1pPr marL="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4000" kern="1200" spc="0" baseline="0">
                <a:gradFill>
                  <a:gsLst>
                    <a:gs pos="1250">
                      <a:schemeClr val="tx2"/>
                    </a:gs>
                    <a:gs pos="99000">
                      <a:schemeClr val="tx2"/>
                    </a:gs>
                  </a:gsLst>
                  <a:lin ang="5400000" scaled="0"/>
                </a:gradFill>
                <a:latin typeface="+mj-lt"/>
                <a:ea typeface="+mn-ea"/>
                <a:cs typeface="+mn-cs"/>
              </a:defRPr>
            </a:lvl1pPr>
            <a:lvl2pPr marL="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Tx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2pPr>
            <a:lvl3pPr marL="22860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20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3pPr>
            <a:lvl4pPr marL="45720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4pPr>
            <a:lvl5pPr marL="685800" marR="0" indent="0" algn="l" defTabSz="93274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Pct val="90000"/>
              <a:buFont typeface="Arial" pitchFamily="34" charset="0"/>
              <a:buNone/>
              <a:tabLst/>
              <a:defRPr sz="1800" kern="1200" spc="0" baseline="0">
                <a:gradFill>
                  <a:gsLst>
                    <a:gs pos="125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lvl5pPr>
            <a:lvl6pPr marL="2565040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031412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97783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964155" indent="-233186" algn="l" defTabSz="93274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529" dirty="0"/>
              <a:t>Example: Building Management</a:t>
            </a:r>
          </a:p>
        </p:txBody>
      </p:sp>
    </p:spTree>
    <p:extLst>
      <p:ext uri="{BB962C8B-B14F-4D97-AF65-F5344CB8AC3E}">
        <p14:creationId xmlns:p14="http://schemas.microsoft.com/office/powerpoint/2010/main" val="3104146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06476" y="0"/>
            <a:ext cx="10515600" cy="1325563"/>
          </a:xfrm>
        </p:spPr>
        <p:txBody>
          <a:bodyPr/>
          <a:lstStyle/>
          <a:p>
            <a:r>
              <a:rPr lang="en-US" dirty="0"/>
              <a:t>Azure IoT Hub – Device Topology Support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01534" y="943273"/>
            <a:ext cx="11653523" cy="669832"/>
          </a:xfrm>
        </p:spPr>
        <p:txBody>
          <a:bodyPr/>
          <a:lstStyle/>
          <a:p>
            <a:r>
              <a:rPr lang="en-US" sz="3529" dirty="0"/>
              <a:t>Group &amp; Manage Devices Based On Your Scenario</a:t>
            </a:r>
          </a:p>
        </p:txBody>
      </p:sp>
      <p:sp>
        <p:nvSpPr>
          <p:cNvPr id="4" name="Rectangle 3"/>
          <p:cNvSpPr/>
          <p:nvPr/>
        </p:nvSpPr>
        <p:spPr bwMode="auto">
          <a:xfrm>
            <a:off x="5237314" y="1766255"/>
            <a:ext cx="1781962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Building: 1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194537" y="3503702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1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194537" y="5296551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4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194537" y="4245275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Frame 5"/>
          <p:cNvSpPr>
            <a:spLocks noChangeAspect="1"/>
          </p:cNvSpPr>
          <p:nvPr/>
        </p:nvSpPr>
        <p:spPr bwMode="auto">
          <a:xfrm>
            <a:off x="269240" y="4298332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996805" y="4245275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Frame 5"/>
          <p:cNvSpPr>
            <a:spLocks noChangeAspect="1"/>
          </p:cNvSpPr>
          <p:nvPr/>
        </p:nvSpPr>
        <p:spPr bwMode="auto">
          <a:xfrm>
            <a:off x="1071508" y="4298332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94537" y="6047318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Frame 5"/>
          <p:cNvSpPr>
            <a:spLocks noChangeAspect="1"/>
          </p:cNvSpPr>
          <p:nvPr/>
        </p:nvSpPr>
        <p:spPr bwMode="auto">
          <a:xfrm>
            <a:off x="269240" y="6100376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996805" y="6047318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" name="Frame 5"/>
          <p:cNvSpPr>
            <a:spLocks noChangeAspect="1"/>
          </p:cNvSpPr>
          <p:nvPr/>
        </p:nvSpPr>
        <p:spPr bwMode="auto">
          <a:xfrm>
            <a:off x="1071508" y="6100376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1987386" y="3503702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2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1987386" y="5296551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5</a:t>
            </a:r>
          </a:p>
        </p:txBody>
      </p:sp>
      <p:sp>
        <p:nvSpPr>
          <p:cNvPr id="54" name="Rectangle 53"/>
          <p:cNvSpPr/>
          <p:nvPr/>
        </p:nvSpPr>
        <p:spPr bwMode="auto">
          <a:xfrm>
            <a:off x="1987387" y="4245275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5" name="Frame 5"/>
          <p:cNvSpPr>
            <a:spLocks noChangeAspect="1"/>
          </p:cNvSpPr>
          <p:nvPr/>
        </p:nvSpPr>
        <p:spPr bwMode="auto">
          <a:xfrm>
            <a:off x="2062090" y="4298332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2789655" y="4245275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7" name="Frame 5"/>
          <p:cNvSpPr>
            <a:spLocks noChangeAspect="1"/>
          </p:cNvSpPr>
          <p:nvPr/>
        </p:nvSpPr>
        <p:spPr bwMode="auto">
          <a:xfrm>
            <a:off x="2864357" y="4298332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1987387" y="6047318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9" name="Frame 5"/>
          <p:cNvSpPr>
            <a:spLocks noChangeAspect="1"/>
          </p:cNvSpPr>
          <p:nvPr/>
        </p:nvSpPr>
        <p:spPr bwMode="auto">
          <a:xfrm>
            <a:off x="2062090" y="6100376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2789655" y="6047318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1" name="Frame 5"/>
          <p:cNvSpPr>
            <a:spLocks noChangeAspect="1"/>
          </p:cNvSpPr>
          <p:nvPr/>
        </p:nvSpPr>
        <p:spPr bwMode="auto">
          <a:xfrm>
            <a:off x="2864357" y="6100376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3779070" y="3503702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3</a:t>
            </a:r>
          </a:p>
        </p:txBody>
      </p:sp>
      <p:sp>
        <p:nvSpPr>
          <p:cNvPr id="63" name="Rectangle 62"/>
          <p:cNvSpPr/>
          <p:nvPr/>
        </p:nvSpPr>
        <p:spPr bwMode="auto">
          <a:xfrm>
            <a:off x="3779070" y="5296551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6</a:t>
            </a:r>
          </a:p>
        </p:txBody>
      </p:sp>
      <p:sp>
        <p:nvSpPr>
          <p:cNvPr id="64" name="Rectangle 63"/>
          <p:cNvSpPr/>
          <p:nvPr/>
        </p:nvSpPr>
        <p:spPr bwMode="auto">
          <a:xfrm>
            <a:off x="3779070" y="4245275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5" name="Frame 5"/>
          <p:cNvSpPr>
            <a:spLocks noChangeAspect="1"/>
          </p:cNvSpPr>
          <p:nvPr/>
        </p:nvSpPr>
        <p:spPr bwMode="auto">
          <a:xfrm>
            <a:off x="3853773" y="4298332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4581338" y="4245275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7" name="Frame 5"/>
          <p:cNvSpPr>
            <a:spLocks noChangeAspect="1"/>
          </p:cNvSpPr>
          <p:nvPr/>
        </p:nvSpPr>
        <p:spPr bwMode="auto">
          <a:xfrm>
            <a:off x="4656040" y="4298332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3779070" y="6047318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9" name="Frame 5"/>
          <p:cNvSpPr>
            <a:spLocks noChangeAspect="1"/>
          </p:cNvSpPr>
          <p:nvPr/>
        </p:nvSpPr>
        <p:spPr bwMode="auto">
          <a:xfrm>
            <a:off x="3853773" y="6100376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0" name="Rectangle 69"/>
          <p:cNvSpPr/>
          <p:nvPr/>
        </p:nvSpPr>
        <p:spPr bwMode="auto">
          <a:xfrm>
            <a:off x="4581338" y="6047318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1" name="Frame 5"/>
          <p:cNvSpPr>
            <a:spLocks noChangeAspect="1"/>
          </p:cNvSpPr>
          <p:nvPr/>
        </p:nvSpPr>
        <p:spPr bwMode="auto">
          <a:xfrm>
            <a:off x="4656040" y="6100376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2" name="Rectangle 121"/>
          <p:cNvSpPr/>
          <p:nvPr/>
        </p:nvSpPr>
        <p:spPr bwMode="auto">
          <a:xfrm>
            <a:off x="1987386" y="2602679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Floor: 1</a:t>
            </a:r>
          </a:p>
        </p:txBody>
      </p:sp>
      <p:cxnSp>
        <p:nvCxnSpPr>
          <p:cNvPr id="123" name="Elbow Connector 122"/>
          <p:cNvCxnSpPr>
            <a:stCxn id="4" idx="2"/>
            <a:endCxn id="122" idx="0"/>
          </p:cNvCxnSpPr>
          <p:nvPr/>
        </p:nvCxnSpPr>
        <p:spPr>
          <a:xfrm rot="5400000">
            <a:off x="4307085" y="781469"/>
            <a:ext cx="238807" cy="3403615"/>
          </a:xfrm>
          <a:prstGeom prst="bentConnector3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9" name="Elbow Connector 138"/>
          <p:cNvCxnSpPr>
            <a:stCxn id="122" idx="2"/>
            <a:endCxn id="8" idx="0"/>
          </p:cNvCxnSpPr>
          <p:nvPr/>
        </p:nvCxnSpPr>
        <p:spPr>
          <a:xfrm rot="5400000">
            <a:off x="1676552" y="2455574"/>
            <a:ext cx="303406" cy="1792850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3" name="Elbow Connector 142"/>
          <p:cNvCxnSpPr>
            <a:stCxn id="62" idx="0"/>
            <a:endCxn id="122" idx="2"/>
          </p:cNvCxnSpPr>
          <p:nvPr/>
        </p:nvCxnSpPr>
        <p:spPr>
          <a:xfrm rot="16200000" flipV="1">
            <a:off x="3468819" y="2456158"/>
            <a:ext cx="303406" cy="179168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6" name="Elbow Connector 145"/>
          <p:cNvCxnSpPr>
            <a:stCxn id="122" idx="2"/>
            <a:endCxn id="52" idx="0"/>
          </p:cNvCxnSpPr>
          <p:nvPr/>
        </p:nvCxnSpPr>
        <p:spPr>
          <a:xfrm rot="5400000">
            <a:off x="2572977" y="3351999"/>
            <a:ext cx="303406" cy="12450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9" name="Elbow Connector 148"/>
          <p:cNvCxnSpPr>
            <a:stCxn id="8" idx="2"/>
            <a:endCxn id="13" idx="0"/>
          </p:cNvCxnSpPr>
          <p:nvPr/>
        </p:nvCxnSpPr>
        <p:spPr>
          <a:xfrm rot="5400000">
            <a:off x="659287" y="3972731"/>
            <a:ext cx="143956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3" name="Elbow Connector 152"/>
          <p:cNvCxnSpPr/>
          <p:nvPr/>
        </p:nvCxnSpPr>
        <p:spPr>
          <a:xfrm rot="5400000">
            <a:off x="2458361" y="3970151"/>
            <a:ext cx="143956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4" name="Elbow Connector 153"/>
          <p:cNvCxnSpPr>
            <a:stCxn id="62" idx="2"/>
            <a:endCxn id="64" idx="0"/>
          </p:cNvCxnSpPr>
          <p:nvPr/>
        </p:nvCxnSpPr>
        <p:spPr>
          <a:xfrm rot="5400000">
            <a:off x="4243820" y="3972731"/>
            <a:ext cx="143956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6" name="Elbow Connector 155"/>
          <p:cNvCxnSpPr>
            <a:stCxn id="9" idx="2"/>
            <a:endCxn id="18" idx="0"/>
          </p:cNvCxnSpPr>
          <p:nvPr/>
        </p:nvCxnSpPr>
        <p:spPr>
          <a:xfrm rot="5400000">
            <a:off x="654690" y="5770177"/>
            <a:ext cx="153150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7" name="Elbow Connector 156"/>
          <p:cNvCxnSpPr>
            <a:stCxn id="53" idx="2"/>
            <a:endCxn id="58" idx="0"/>
          </p:cNvCxnSpPr>
          <p:nvPr/>
        </p:nvCxnSpPr>
        <p:spPr>
          <a:xfrm rot="5400000">
            <a:off x="2447540" y="5770177"/>
            <a:ext cx="153150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8" name="Elbow Connector 157"/>
          <p:cNvCxnSpPr>
            <a:stCxn id="63" idx="2"/>
            <a:endCxn id="68" idx="0"/>
          </p:cNvCxnSpPr>
          <p:nvPr/>
        </p:nvCxnSpPr>
        <p:spPr>
          <a:xfrm rot="5400000">
            <a:off x="4239223" y="5770177"/>
            <a:ext cx="153150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9" name="Elbow Connector 158"/>
          <p:cNvCxnSpPr>
            <a:stCxn id="8" idx="2"/>
            <a:endCxn id="15" idx="0"/>
          </p:cNvCxnSpPr>
          <p:nvPr/>
        </p:nvCxnSpPr>
        <p:spPr>
          <a:xfrm rot="16200000" flipH="1">
            <a:off x="1060421" y="3972729"/>
            <a:ext cx="143956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2" name="Elbow Connector 161"/>
          <p:cNvCxnSpPr/>
          <p:nvPr/>
        </p:nvCxnSpPr>
        <p:spPr>
          <a:xfrm rot="16200000" flipH="1">
            <a:off x="2862997" y="3970149"/>
            <a:ext cx="143956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6" name="Elbow Connector 165"/>
          <p:cNvCxnSpPr>
            <a:stCxn id="66" idx="0"/>
            <a:endCxn id="62" idx="2"/>
          </p:cNvCxnSpPr>
          <p:nvPr/>
        </p:nvCxnSpPr>
        <p:spPr>
          <a:xfrm rot="16200000" flipV="1">
            <a:off x="4644953" y="3972730"/>
            <a:ext cx="143956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1" name="Elbow Connector 170"/>
          <p:cNvCxnSpPr>
            <a:stCxn id="63" idx="2"/>
            <a:endCxn id="70" idx="0"/>
          </p:cNvCxnSpPr>
          <p:nvPr/>
        </p:nvCxnSpPr>
        <p:spPr>
          <a:xfrm rot="16200000" flipH="1">
            <a:off x="4640356" y="5770176"/>
            <a:ext cx="153150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6" name="Elbow Connector 175"/>
          <p:cNvCxnSpPr>
            <a:stCxn id="53" idx="2"/>
            <a:endCxn id="60" idx="0"/>
          </p:cNvCxnSpPr>
          <p:nvPr/>
        </p:nvCxnSpPr>
        <p:spPr>
          <a:xfrm rot="16200000" flipH="1">
            <a:off x="2848673" y="5770176"/>
            <a:ext cx="153150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3" name="Elbow Connector 182"/>
          <p:cNvCxnSpPr>
            <a:stCxn id="9" idx="2"/>
            <a:endCxn id="20" idx="0"/>
          </p:cNvCxnSpPr>
          <p:nvPr/>
        </p:nvCxnSpPr>
        <p:spPr>
          <a:xfrm rot="16200000" flipH="1">
            <a:off x="1055824" y="5770176"/>
            <a:ext cx="153150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7" name="Straight Connector 186"/>
          <p:cNvCxnSpPr/>
          <p:nvPr/>
        </p:nvCxnSpPr>
        <p:spPr>
          <a:xfrm>
            <a:off x="1828255" y="3358224"/>
            <a:ext cx="0" cy="1782911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8" name="Straight Connector 187"/>
          <p:cNvCxnSpPr/>
          <p:nvPr/>
        </p:nvCxnSpPr>
        <p:spPr>
          <a:xfrm flipH="1">
            <a:off x="3617118" y="3358225"/>
            <a:ext cx="3403" cy="1788923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9" name="Straight Connector 188"/>
          <p:cNvCxnSpPr/>
          <p:nvPr/>
        </p:nvCxnSpPr>
        <p:spPr>
          <a:xfrm flipH="1" flipV="1">
            <a:off x="924339" y="5137370"/>
            <a:ext cx="903917" cy="3801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3" name="Straight Connector 192"/>
          <p:cNvCxnSpPr/>
          <p:nvPr/>
        </p:nvCxnSpPr>
        <p:spPr>
          <a:xfrm flipH="1">
            <a:off x="3617118" y="5138484"/>
            <a:ext cx="910140" cy="0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5" name="Straight Connector 194"/>
          <p:cNvCxnSpPr/>
          <p:nvPr/>
        </p:nvCxnSpPr>
        <p:spPr>
          <a:xfrm flipH="1">
            <a:off x="1820182" y="5140679"/>
            <a:ext cx="911989" cy="18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7" name="Straight Connector 196"/>
          <p:cNvCxnSpPr/>
          <p:nvPr/>
        </p:nvCxnSpPr>
        <p:spPr>
          <a:xfrm>
            <a:off x="4516363" y="5139905"/>
            <a:ext cx="1556" cy="158067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6" name="Straight Connector 205"/>
          <p:cNvCxnSpPr/>
          <p:nvPr/>
        </p:nvCxnSpPr>
        <p:spPr>
          <a:xfrm>
            <a:off x="2724680" y="5138485"/>
            <a:ext cx="1556" cy="158067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9" name="Straight Connector 208"/>
          <p:cNvCxnSpPr/>
          <p:nvPr/>
        </p:nvCxnSpPr>
        <p:spPr>
          <a:xfrm>
            <a:off x="931147" y="5138485"/>
            <a:ext cx="1556" cy="158067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2" name="Rectangle 211"/>
          <p:cNvSpPr/>
          <p:nvPr/>
        </p:nvSpPr>
        <p:spPr bwMode="auto">
          <a:xfrm>
            <a:off x="6901384" y="3503701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1</a:t>
            </a:r>
          </a:p>
        </p:txBody>
      </p:sp>
      <p:sp>
        <p:nvSpPr>
          <p:cNvPr id="213" name="Rectangle 212"/>
          <p:cNvSpPr/>
          <p:nvPr/>
        </p:nvSpPr>
        <p:spPr bwMode="auto">
          <a:xfrm>
            <a:off x="6901384" y="5296550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4</a:t>
            </a:r>
          </a:p>
        </p:txBody>
      </p:sp>
      <p:sp>
        <p:nvSpPr>
          <p:cNvPr id="214" name="Rectangle 213"/>
          <p:cNvSpPr/>
          <p:nvPr/>
        </p:nvSpPr>
        <p:spPr bwMode="auto">
          <a:xfrm>
            <a:off x="6901384" y="4245274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5" name="Frame 5"/>
          <p:cNvSpPr>
            <a:spLocks noChangeAspect="1"/>
          </p:cNvSpPr>
          <p:nvPr/>
        </p:nvSpPr>
        <p:spPr bwMode="auto">
          <a:xfrm>
            <a:off x="6976087" y="4298331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6" name="Rectangle 215"/>
          <p:cNvSpPr/>
          <p:nvPr/>
        </p:nvSpPr>
        <p:spPr bwMode="auto">
          <a:xfrm>
            <a:off x="7703652" y="4245274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7" name="Frame 5"/>
          <p:cNvSpPr>
            <a:spLocks noChangeAspect="1"/>
          </p:cNvSpPr>
          <p:nvPr/>
        </p:nvSpPr>
        <p:spPr bwMode="auto">
          <a:xfrm>
            <a:off x="7778355" y="4298331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8" name="Rectangle 217"/>
          <p:cNvSpPr/>
          <p:nvPr/>
        </p:nvSpPr>
        <p:spPr bwMode="auto">
          <a:xfrm>
            <a:off x="6901384" y="6047317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9" name="Frame 5"/>
          <p:cNvSpPr>
            <a:spLocks noChangeAspect="1"/>
          </p:cNvSpPr>
          <p:nvPr/>
        </p:nvSpPr>
        <p:spPr bwMode="auto">
          <a:xfrm>
            <a:off x="6976087" y="6100375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0" name="Rectangle 219"/>
          <p:cNvSpPr/>
          <p:nvPr/>
        </p:nvSpPr>
        <p:spPr bwMode="auto">
          <a:xfrm>
            <a:off x="7703652" y="6047317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1" name="Frame 5"/>
          <p:cNvSpPr>
            <a:spLocks noChangeAspect="1"/>
          </p:cNvSpPr>
          <p:nvPr/>
        </p:nvSpPr>
        <p:spPr bwMode="auto">
          <a:xfrm>
            <a:off x="7778355" y="6100375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2" name="Rectangle 221"/>
          <p:cNvSpPr/>
          <p:nvPr/>
        </p:nvSpPr>
        <p:spPr bwMode="auto">
          <a:xfrm>
            <a:off x="8694233" y="3503701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2</a:t>
            </a:r>
          </a:p>
        </p:txBody>
      </p:sp>
      <p:sp>
        <p:nvSpPr>
          <p:cNvPr id="223" name="Rectangle 222"/>
          <p:cNvSpPr/>
          <p:nvPr/>
        </p:nvSpPr>
        <p:spPr bwMode="auto">
          <a:xfrm>
            <a:off x="8694233" y="5296550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5</a:t>
            </a:r>
          </a:p>
        </p:txBody>
      </p:sp>
      <p:sp>
        <p:nvSpPr>
          <p:cNvPr id="224" name="Rectangle 223"/>
          <p:cNvSpPr/>
          <p:nvPr/>
        </p:nvSpPr>
        <p:spPr bwMode="auto">
          <a:xfrm>
            <a:off x="8694234" y="4245274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5" name="Frame 5"/>
          <p:cNvSpPr>
            <a:spLocks noChangeAspect="1"/>
          </p:cNvSpPr>
          <p:nvPr/>
        </p:nvSpPr>
        <p:spPr bwMode="auto">
          <a:xfrm>
            <a:off x="8768936" y="4298331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6" name="Rectangle 225"/>
          <p:cNvSpPr/>
          <p:nvPr/>
        </p:nvSpPr>
        <p:spPr bwMode="auto">
          <a:xfrm>
            <a:off x="9496502" y="4245274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7" name="Frame 5"/>
          <p:cNvSpPr>
            <a:spLocks noChangeAspect="1"/>
          </p:cNvSpPr>
          <p:nvPr/>
        </p:nvSpPr>
        <p:spPr bwMode="auto">
          <a:xfrm>
            <a:off x="9571204" y="4298331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8" name="Rectangle 227"/>
          <p:cNvSpPr/>
          <p:nvPr/>
        </p:nvSpPr>
        <p:spPr bwMode="auto">
          <a:xfrm>
            <a:off x="8694234" y="6047317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9" name="Frame 5"/>
          <p:cNvSpPr>
            <a:spLocks noChangeAspect="1"/>
          </p:cNvSpPr>
          <p:nvPr/>
        </p:nvSpPr>
        <p:spPr bwMode="auto">
          <a:xfrm>
            <a:off x="8768936" y="6100375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0" name="Rectangle 229"/>
          <p:cNvSpPr/>
          <p:nvPr/>
        </p:nvSpPr>
        <p:spPr bwMode="auto">
          <a:xfrm>
            <a:off x="9496502" y="6047317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1" name="Frame 5"/>
          <p:cNvSpPr>
            <a:spLocks noChangeAspect="1"/>
          </p:cNvSpPr>
          <p:nvPr/>
        </p:nvSpPr>
        <p:spPr bwMode="auto">
          <a:xfrm>
            <a:off x="9571204" y="6100375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2" name="Rectangle 231"/>
          <p:cNvSpPr/>
          <p:nvPr/>
        </p:nvSpPr>
        <p:spPr bwMode="auto">
          <a:xfrm>
            <a:off x="10485916" y="3503701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3</a:t>
            </a:r>
          </a:p>
        </p:txBody>
      </p:sp>
      <p:sp>
        <p:nvSpPr>
          <p:cNvPr id="233" name="Rectangle 232"/>
          <p:cNvSpPr/>
          <p:nvPr/>
        </p:nvSpPr>
        <p:spPr bwMode="auto">
          <a:xfrm>
            <a:off x="10485916" y="5296550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6</a:t>
            </a:r>
          </a:p>
        </p:txBody>
      </p:sp>
      <p:sp>
        <p:nvSpPr>
          <p:cNvPr id="234" name="Rectangle 233"/>
          <p:cNvSpPr/>
          <p:nvPr/>
        </p:nvSpPr>
        <p:spPr bwMode="auto">
          <a:xfrm>
            <a:off x="10485917" y="4245274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5" name="Frame 5"/>
          <p:cNvSpPr>
            <a:spLocks noChangeAspect="1"/>
          </p:cNvSpPr>
          <p:nvPr/>
        </p:nvSpPr>
        <p:spPr bwMode="auto">
          <a:xfrm>
            <a:off x="10560619" y="4298331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6" name="Rectangle 235"/>
          <p:cNvSpPr/>
          <p:nvPr/>
        </p:nvSpPr>
        <p:spPr bwMode="auto">
          <a:xfrm>
            <a:off x="11288185" y="4245274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7" name="Frame 5"/>
          <p:cNvSpPr>
            <a:spLocks noChangeAspect="1"/>
          </p:cNvSpPr>
          <p:nvPr/>
        </p:nvSpPr>
        <p:spPr bwMode="auto">
          <a:xfrm>
            <a:off x="11362887" y="4298331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8" name="Rectangle 237"/>
          <p:cNvSpPr/>
          <p:nvPr/>
        </p:nvSpPr>
        <p:spPr bwMode="auto">
          <a:xfrm>
            <a:off x="10485917" y="6047317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9" name="Frame 5"/>
          <p:cNvSpPr>
            <a:spLocks noChangeAspect="1"/>
          </p:cNvSpPr>
          <p:nvPr/>
        </p:nvSpPr>
        <p:spPr bwMode="auto">
          <a:xfrm>
            <a:off x="10560619" y="6100375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0" name="Rectangle 239"/>
          <p:cNvSpPr/>
          <p:nvPr/>
        </p:nvSpPr>
        <p:spPr bwMode="auto">
          <a:xfrm>
            <a:off x="11288185" y="6047317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1" name="Frame 5"/>
          <p:cNvSpPr>
            <a:spLocks noChangeAspect="1"/>
          </p:cNvSpPr>
          <p:nvPr/>
        </p:nvSpPr>
        <p:spPr bwMode="auto">
          <a:xfrm>
            <a:off x="11362887" y="6100375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2" name="Rectangle 241"/>
          <p:cNvSpPr/>
          <p:nvPr/>
        </p:nvSpPr>
        <p:spPr bwMode="auto">
          <a:xfrm>
            <a:off x="8694233" y="2602678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Floor: 2</a:t>
            </a:r>
          </a:p>
        </p:txBody>
      </p:sp>
      <p:cxnSp>
        <p:nvCxnSpPr>
          <p:cNvPr id="243" name="Elbow Connector 242"/>
          <p:cNvCxnSpPr>
            <a:stCxn id="242" idx="2"/>
            <a:endCxn id="212" idx="0"/>
          </p:cNvCxnSpPr>
          <p:nvPr/>
        </p:nvCxnSpPr>
        <p:spPr>
          <a:xfrm rot="5400000">
            <a:off x="8383399" y="2455573"/>
            <a:ext cx="303406" cy="1792850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4" name="Elbow Connector 243"/>
          <p:cNvCxnSpPr>
            <a:stCxn id="232" idx="0"/>
            <a:endCxn id="242" idx="2"/>
          </p:cNvCxnSpPr>
          <p:nvPr/>
        </p:nvCxnSpPr>
        <p:spPr>
          <a:xfrm rot="16200000" flipV="1">
            <a:off x="10175665" y="2456157"/>
            <a:ext cx="303406" cy="179168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5" name="Elbow Connector 244"/>
          <p:cNvCxnSpPr>
            <a:stCxn id="242" idx="2"/>
            <a:endCxn id="222" idx="0"/>
          </p:cNvCxnSpPr>
          <p:nvPr/>
        </p:nvCxnSpPr>
        <p:spPr>
          <a:xfrm rot="5400000">
            <a:off x="9279824" y="3351998"/>
            <a:ext cx="303406" cy="12450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6" name="Elbow Connector 245"/>
          <p:cNvCxnSpPr>
            <a:stCxn id="212" idx="2"/>
            <a:endCxn id="214" idx="0"/>
          </p:cNvCxnSpPr>
          <p:nvPr/>
        </p:nvCxnSpPr>
        <p:spPr>
          <a:xfrm rot="5400000">
            <a:off x="7366134" y="3972730"/>
            <a:ext cx="143956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7" name="Elbow Connector 246"/>
          <p:cNvCxnSpPr/>
          <p:nvPr/>
        </p:nvCxnSpPr>
        <p:spPr>
          <a:xfrm rot="5400000">
            <a:off x="9165208" y="3970150"/>
            <a:ext cx="143956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8" name="Elbow Connector 247"/>
          <p:cNvCxnSpPr>
            <a:stCxn id="232" idx="2"/>
            <a:endCxn id="234" idx="0"/>
          </p:cNvCxnSpPr>
          <p:nvPr/>
        </p:nvCxnSpPr>
        <p:spPr>
          <a:xfrm rot="5400000">
            <a:off x="10950667" y="3972730"/>
            <a:ext cx="143956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9" name="Elbow Connector 248"/>
          <p:cNvCxnSpPr>
            <a:stCxn id="213" idx="2"/>
            <a:endCxn id="218" idx="0"/>
          </p:cNvCxnSpPr>
          <p:nvPr/>
        </p:nvCxnSpPr>
        <p:spPr>
          <a:xfrm rot="5400000">
            <a:off x="7361537" y="5770176"/>
            <a:ext cx="153150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0" name="Elbow Connector 249"/>
          <p:cNvCxnSpPr>
            <a:stCxn id="223" idx="2"/>
            <a:endCxn id="228" idx="0"/>
          </p:cNvCxnSpPr>
          <p:nvPr/>
        </p:nvCxnSpPr>
        <p:spPr>
          <a:xfrm rot="5400000">
            <a:off x="9154386" y="5770176"/>
            <a:ext cx="153150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1" name="Elbow Connector 250"/>
          <p:cNvCxnSpPr>
            <a:stCxn id="233" idx="2"/>
            <a:endCxn id="238" idx="0"/>
          </p:cNvCxnSpPr>
          <p:nvPr/>
        </p:nvCxnSpPr>
        <p:spPr>
          <a:xfrm rot="5400000">
            <a:off x="10946070" y="5770176"/>
            <a:ext cx="153150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2" name="Elbow Connector 251"/>
          <p:cNvCxnSpPr>
            <a:stCxn id="212" idx="2"/>
            <a:endCxn id="216" idx="0"/>
          </p:cNvCxnSpPr>
          <p:nvPr/>
        </p:nvCxnSpPr>
        <p:spPr>
          <a:xfrm rot="16200000" flipH="1">
            <a:off x="7767267" y="3972728"/>
            <a:ext cx="143956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3" name="Elbow Connector 252"/>
          <p:cNvCxnSpPr/>
          <p:nvPr/>
        </p:nvCxnSpPr>
        <p:spPr>
          <a:xfrm rot="16200000" flipH="1">
            <a:off x="9569844" y="3970148"/>
            <a:ext cx="143956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4" name="Elbow Connector 253"/>
          <p:cNvCxnSpPr>
            <a:stCxn id="236" idx="0"/>
            <a:endCxn id="232" idx="2"/>
          </p:cNvCxnSpPr>
          <p:nvPr/>
        </p:nvCxnSpPr>
        <p:spPr>
          <a:xfrm rot="16200000" flipV="1">
            <a:off x="11351800" y="3972729"/>
            <a:ext cx="143956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5" name="Elbow Connector 254"/>
          <p:cNvCxnSpPr>
            <a:stCxn id="233" idx="2"/>
            <a:endCxn id="240" idx="0"/>
          </p:cNvCxnSpPr>
          <p:nvPr/>
        </p:nvCxnSpPr>
        <p:spPr>
          <a:xfrm rot="16200000" flipH="1">
            <a:off x="11347203" y="5770175"/>
            <a:ext cx="153150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6" name="Elbow Connector 255"/>
          <p:cNvCxnSpPr>
            <a:stCxn id="223" idx="2"/>
            <a:endCxn id="230" idx="0"/>
          </p:cNvCxnSpPr>
          <p:nvPr/>
        </p:nvCxnSpPr>
        <p:spPr>
          <a:xfrm rot="16200000" flipH="1">
            <a:off x="9555520" y="5770175"/>
            <a:ext cx="153150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7" name="Elbow Connector 256"/>
          <p:cNvCxnSpPr>
            <a:stCxn id="213" idx="2"/>
            <a:endCxn id="220" idx="0"/>
          </p:cNvCxnSpPr>
          <p:nvPr/>
        </p:nvCxnSpPr>
        <p:spPr>
          <a:xfrm rot="16200000" flipH="1">
            <a:off x="7762670" y="5770175"/>
            <a:ext cx="153150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8" name="Straight Connector 257"/>
          <p:cNvCxnSpPr/>
          <p:nvPr/>
        </p:nvCxnSpPr>
        <p:spPr>
          <a:xfrm>
            <a:off x="8535102" y="3358223"/>
            <a:ext cx="0" cy="1782911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9" name="Straight Connector 258"/>
          <p:cNvCxnSpPr/>
          <p:nvPr/>
        </p:nvCxnSpPr>
        <p:spPr>
          <a:xfrm flipH="1">
            <a:off x="10323965" y="3358224"/>
            <a:ext cx="3403" cy="1788923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0" name="Straight Connector 259"/>
          <p:cNvCxnSpPr/>
          <p:nvPr/>
        </p:nvCxnSpPr>
        <p:spPr>
          <a:xfrm flipH="1" flipV="1">
            <a:off x="7631186" y="5137369"/>
            <a:ext cx="903917" cy="3801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1" name="Straight Connector 260"/>
          <p:cNvCxnSpPr/>
          <p:nvPr/>
        </p:nvCxnSpPr>
        <p:spPr>
          <a:xfrm flipH="1">
            <a:off x="10323964" y="5138483"/>
            <a:ext cx="910140" cy="0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2" name="Straight Connector 261"/>
          <p:cNvCxnSpPr/>
          <p:nvPr/>
        </p:nvCxnSpPr>
        <p:spPr>
          <a:xfrm flipH="1">
            <a:off x="8527029" y="5140678"/>
            <a:ext cx="911989" cy="18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3" name="Straight Connector 262"/>
          <p:cNvCxnSpPr/>
          <p:nvPr/>
        </p:nvCxnSpPr>
        <p:spPr>
          <a:xfrm>
            <a:off x="11223210" y="5139904"/>
            <a:ext cx="1556" cy="158067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4" name="Straight Connector 263"/>
          <p:cNvCxnSpPr/>
          <p:nvPr/>
        </p:nvCxnSpPr>
        <p:spPr>
          <a:xfrm>
            <a:off x="9431527" y="5138484"/>
            <a:ext cx="1556" cy="158067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5" name="Straight Connector 264"/>
          <p:cNvCxnSpPr/>
          <p:nvPr/>
        </p:nvCxnSpPr>
        <p:spPr>
          <a:xfrm>
            <a:off x="7637994" y="5138484"/>
            <a:ext cx="1556" cy="158067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6" name="Elbow Connector 265"/>
          <p:cNvCxnSpPr>
            <a:stCxn id="4" idx="2"/>
            <a:endCxn id="242" idx="0"/>
          </p:cNvCxnSpPr>
          <p:nvPr/>
        </p:nvCxnSpPr>
        <p:spPr>
          <a:xfrm rot="16200000" flipH="1">
            <a:off x="7660509" y="831659"/>
            <a:ext cx="238806" cy="3303231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41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Rectangle 120"/>
          <p:cNvSpPr/>
          <p:nvPr/>
        </p:nvSpPr>
        <p:spPr bwMode="auto">
          <a:xfrm>
            <a:off x="5237314" y="1766255"/>
            <a:ext cx="1781962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Building: 1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01534" y="943273"/>
            <a:ext cx="11653523" cy="669832"/>
          </a:xfrm>
        </p:spPr>
        <p:txBody>
          <a:bodyPr/>
          <a:lstStyle/>
          <a:p>
            <a:r>
              <a:rPr lang="en-US" sz="3529" dirty="0"/>
              <a:t>Update Devices Based on Sub-Topologies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194537" y="3503702"/>
            <a:ext cx="1474587" cy="597617"/>
          </a:xfrm>
          <a:prstGeom prst="rect">
            <a:avLst/>
          </a:prstGeom>
          <a:solidFill>
            <a:srgbClr val="FF00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1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194537" y="5296551"/>
            <a:ext cx="1474587" cy="597617"/>
          </a:xfrm>
          <a:prstGeom prst="rect">
            <a:avLst/>
          </a:prstGeom>
          <a:solidFill>
            <a:srgbClr val="FF00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4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194537" y="4245275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Frame 5"/>
          <p:cNvSpPr>
            <a:spLocks noChangeAspect="1"/>
          </p:cNvSpPr>
          <p:nvPr/>
        </p:nvSpPr>
        <p:spPr bwMode="auto">
          <a:xfrm>
            <a:off x="269240" y="4298332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996805" y="4245275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6" name="Frame 5"/>
          <p:cNvSpPr>
            <a:spLocks noChangeAspect="1"/>
          </p:cNvSpPr>
          <p:nvPr/>
        </p:nvSpPr>
        <p:spPr bwMode="auto">
          <a:xfrm>
            <a:off x="1071508" y="4298332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94537" y="6047318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9" name="Frame 5"/>
          <p:cNvSpPr>
            <a:spLocks noChangeAspect="1"/>
          </p:cNvSpPr>
          <p:nvPr/>
        </p:nvSpPr>
        <p:spPr bwMode="auto">
          <a:xfrm>
            <a:off x="269240" y="6100376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996805" y="6047318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" name="Frame 5"/>
          <p:cNvSpPr>
            <a:spLocks noChangeAspect="1"/>
          </p:cNvSpPr>
          <p:nvPr/>
        </p:nvSpPr>
        <p:spPr bwMode="auto">
          <a:xfrm>
            <a:off x="1071508" y="6100376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2" name="Rectangle 51"/>
          <p:cNvSpPr/>
          <p:nvPr/>
        </p:nvSpPr>
        <p:spPr bwMode="auto">
          <a:xfrm>
            <a:off x="1987386" y="3503702"/>
            <a:ext cx="1474587" cy="597617"/>
          </a:xfrm>
          <a:prstGeom prst="rect">
            <a:avLst/>
          </a:prstGeom>
          <a:solidFill>
            <a:srgbClr val="FF00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2</a:t>
            </a:r>
          </a:p>
        </p:txBody>
      </p:sp>
      <p:sp>
        <p:nvSpPr>
          <p:cNvPr id="53" name="Rectangle 52"/>
          <p:cNvSpPr/>
          <p:nvPr/>
        </p:nvSpPr>
        <p:spPr bwMode="auto">
          <a:xfrm>
            <a:off x="1987386" y="5296551"/>
            <a:ext cx="1474587" cy="597617"/>
          </a:xfrm>
          <a:prstGeom prst="rect">
            <a:avLst/>
          </a:prstGeom>
          <a:solidFill>
            <a:srgbClr val="FF00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5</a:t>
            </a:r>
          </a:p>
        </p:txBody>
      </p:sp>
      <p:sp>
        <p:nvSpPr>
          <p:cNvPr id="54" name="Rectangle 53"/>
          <p:cNvSpPr/>
          <p:nvPr/>
        </p:nvSpPr>
        <p:spPr bwMode="auto">
          <a:xfrm>
            <a:off x="1987387" y="4245275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5" name="Frame 5"/>
          <p:cNvSpPr>
            <a:spLocks noChangeAspect="1"/>
          </p:cNvSpPr>
          <p:nvPr/>
        </p:nvSpPr>
        <p:spPr bwMode="auto">
          <a:xfrm>
            <a:off x="2062090" y="4298332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6" name="Rectangle 55"/>
          <p:cNvSpPr/>
          <p:nvPr/>
        </p:nvSpPr>
        <p:spPr bwMode="auto">
          <a:xfrm>
            <a:off x="2789655" y="4245275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7" name="Frame 5"/>
          <p:cNvSpPr>
            <a:spLocks noChangeAspect="1"/>
          </p:cNvSpPr>
          <p:nvPr/>
        </p:nvSpPr>
        <p:spPr bwMode="auto">
          <a:xfrm>
            <a:off x="2864357" y="4298332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8" name="Rectangle 57"/>
          <p:cNvSpPr/>
          <p:nvPr/>
        </p:nvSpPr>
        <p:spPr bwMode="auto">
          <a:xfrm>
            <a:off x="1987387" y="6047318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59" name="Frame 5"/>
          <p:cNvSpPr>
            <a:spLocks noChangeAspect="1"/>
          </p:cNvSpPr>
          <p:nvPr/>
        </p:nvSpPr>
        <p:spPr bwMode="auto">
          <a:xfrm>
            <a:off x="2062090" y="6100376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0" name="Rectangle 59"/>
          <p:cNvSpPr/>
          <p:nvPr/>
        </p:nvSpPr>
        <p:spPr bwMode="auto">
          <a:xfrm>
            <a:off x="2789655" y="6047318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1" name="Frame 5"/>
          <p:cNvSpPr>
            <a:spLocks noChangeAspect="1"/>
          </p:cNvSpPr>
          <p:nvPr/>
        </p:nvSpPr>
        <p:spPr bwMode="auto">
          <a:xfrm>
            <a:off x="2864357" y="6100376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2" name="Rectangle 61"/>
          <p:cNvSpPr/>
          <p:nvPr/>
        </p:nvSpPr>
        <p:spPr bwMode="auto">
          <a:xfrm>
            <a:off x="3779070" y="3503702"/>
            <a:ext cx="1474587" cy="597617"/>
          </a:xfrm>
          <a:prstGeom prst="rect">
            <a:avLst/>
          </a:prstGeom>
          <a:solidFill>
            <a:srgbClr val="FF00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3</a:t>
            </a:r>
          </a:p>
        </p:txBody>
      </p:sp>
      <p:sp>
        <p:nvSpPr>
          <p:cNvPr id="63" name="Rectangle 62"/>
          <p:cNvSpPr/>
          <p:nvPr/>
        </p:nvSpPr>
        <p:spPr bwMode="auto">
          <a:xfrm>
            <a:off x="3779070" y="5296551"/>
            <a:ext cx="1474587" cy="597617"/>
          </a:xfrm>
          <a:prstGeom prst="rect">
            <a:avLst/>
          </a:prstGeom>
          <a:solidFill>
            <a:srgbClr val="FF00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6</a:t>
            </a:r>
          </a:p>
        </p:txBody>
      </p:sp>
      <p:sp>
        <p:nvSpPr>
          <p:cNvPr id="64" name="Rectangle 63"/>
          <p:cNvSpPr/>
          <p:nvPr/>
        </p:nvSpPr>
        <p:spPr bwMode="auto">
          <a:xfrm>
            <a:off x="3779070" y="4245275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5" name="Frame 5"/>
          <p:cNvSpPr>
            <a:spLocks noChangeAspect="1"/>
          </p:cNvSpPr>
          <p:nvPr/>
        </p:nvSpPr>
        <p:spPr bwMode="auto">
          <a:xfrm>
            <a:off x="3853773" y="4298332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6" name="Rectangle 65"/>
          <p:cNvSpPr/>
          <p:nvPr/>
        </p:nvSpPr>
        <p:spPr bwMode="auto">
          <a:xfrm>
            <a:off x="4581338" y="4245275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7" name="Frame 5"/>
          <p:cNvSpPr>
            <a:spLocks noChangeAspect="1"/>
          </p:cNvSpPr>
          <p:nvPr/>
        </p:nvSpPr>
        <p:spPr bwMode="auto">
          <a:xfrm>
            <a:off x="4656040" y="4298332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8" name="Rectangle 67"/>
          <p:cNvSpPr/>
          <p:nvPr/>
        </p:nvSpPr>
        <p:spPr bwMode="auto">
          <a:xfrm>
            <a:off x="3779070" y="6047318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69" name="Frame 5"/>
          <p:cNvSpPr>
            <a:spLocks noChangeAspect="1"/>
          </p:cNvSpPr>
          <p:nvPr/>
        </p:nvSpPr>
        <p:spPr bwMode="auto">
          <a:xfrm>
            <a:off x="3853773" y="6100376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0" name="Rectangle 69"/>
          <p:cNvSpPr/>
          <p:nvPr/>
        </p:nvSpPr>
        <p:spPr bwMode="auto">
          <a:xfrm>
            <a:off x="4581338" y="6047318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1" name="Frame 5"/>
          <p:cNvSpPr>
            <a:spLocks noChangeAspect="1"/>
          </p:cNvSpPr>
          <p:nvPr/>
        </p:nvSpPr>
        <p:spPr bwMode="auto">
          <a:xfrm>
            <a:off x="4656040" y="6100376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122" name="Rectangle 121"/>
          <p:cNvSpPr/>
          <p:nvPr/>
        </p:nvSpPr>
        <p:spPr bwMode="auto">
          <a:xfrm>
            <a:off x="1987386" y="2602679"/>
            <a:ext cx="1474587" cy="597617"/>
          </a:xfrm>
          <a:prstGeom prst="rect">
            <a:avLst/>
          </a:prstGeom>
          <a:solidFill>
            <a:srgbClr val="FF0000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Floor: 1</a:t>
            </a:r>
          </a:p>
        </p:txBody>
      </p:sp>
      <p:cxnSp>
        <p:nvCxnSpPr>
          <p:cNvPr id="139" name="Elbow Connector 138"/>
          <p:cNvCxnSpPr>
            <a:stCxn id="122" idx="2"/>
            <a:endCxn id="8" idx="0"/>
          </p:cNvCxnSpPr>
          <p:nvPr/>
        </p:nvCxnSpPr>
        <p:spPr>
          <a:xfrm rot="5400000">
            <a:off x="1676552" y="2455574"/>
            <a:ext cx="303406" cy="1792850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3" name="Elbow Connector 142"/>
          <p:cNvCxnSpPr>
            <a:stCxn id="62" idx="0"/>
            <a:endCxn id="122" idx="2"/>
          </p:cNvCxnSpPr>
          <p:nvPr/>
        </p:nvCxnSpPr>
        <p:spPr>
          <a:xfrm rot="16200000" flipV="1">
            <a:off x="3468819" y="2456158"/>
            <a:ext cx="303406" cy="179168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6" name="Elbow Connector 145"/>
          <p:cNvCxnSpPr>
            <a:stCxn id="122" idx="2"/>
            <a:endCxn id="52" idx="0"/>
          </p:cNvCxnSpPr>
          <p:nvPr/>
        </p:nvCxnSpPr>
        <p:spPr>
          <a:xfrm rot="5400000">
            <a:off x="2572977" y="3351999"/>
            <a:ext cx="303406" cy="12450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9" name="Elbow Connector 148"/>
          <p:cNvCxnSpPr>
            <a:stCxn id="8" idx="2"/>
            <a:endCxn id="13" idx="0"/>
          </p:cNvCxnSpPr>
          <p:nvPr/>
        </p:nvCxnSpPr>
        <p:spPr>
          <a:xfrm rot="5400000">
            <a:off x="659287" y="3972731"/>
            <a:ext cx="143956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3" name="Elbow Connector 152"/>
          <p:cNvCxnSpPr/>
          <p:nvPr/>
        </p:nvCxnSpPr>
        <p:spPr>
          <a:xfrm rot="5400000">
            <a:off x="2458361" y="3970151"/>
            <a:ext cx="143956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4" name="Elbow Connector 153"/>
          <p:cNvCxnSpPr>
            <a:stCxn id="62" idx="2"/>
            <a:endCxn id="64" idx="0"/>
          </p:cNvCxnSpPr>
          <p:nvPr/>
        </p:nvCxnSpPr>
        <p:spPr>
          <a:xfrm rot="5400000">
            <a:off x="4243820" y="3972731"/>
            <a:ext cx="143956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6" name="Elbow Connector 155"/>
          <p:cNvCxnSpPr>
            <a:stCxn id="9" idx="2"/>
            <a:endCxn id="18" idx="0"/>
          </p:cNvCxnSpPr>
          <p:nvPr/>
        </p:nvCxnSpPr>
        <p:spPr>
          <a:xfrm rot="5400000">
            <a:off x="654690" y="5770177"/>
            <a:ext cx="153150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7" name="Elbow Connector 156"/>
          <p:cNvCxnSpPr>
            <a:stCxn id="53" idx="2"/>
            <a:endCxn id="58" idx="0"/>
          </p:cNvCxnSpPr>
          <p:nvPr/>
        </p:nvCxnSpPr>
        <p:spPr>
          <a:xfrm rot="5400000">
            <a:off x="2447540" y="5770177"/>
            <a:ext cx="153150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8" name="Elbow Connector 157"/>
          <p:cNvCxnSpPr>
            <a:stCxn id="63" idx="2"/>
            <a:endCxn id="68" idx="0"/>
          </p:cNvCxnSpPr>
          <p:nvPr/>
        </p:nvCxnSpPr>
        <p:spPr>
          <a:xfrm rot="5400000">
            <a:off x="4239223" y="5770177"/>
            <a:ext cx="153150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9" name="Elbow Connector 158"/>
          <p:cNvCxnSpPr>
            <a:stCxn id="8" idx="2"/>
            <a:endCxn id="15" idx="0"/>
          </p:cNvCxnSpPr>
          <p:nvPr/>
        </p:nvCxnSpPr>
        <p:spPr>
          <a:xfrm rot="16200000" flipH="1">
            <a:off x="1060421" y="3972729"/>
            <a:ext cx="143956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2" name="Elbow Connector 161"/>
          <p:cNvCxnSpPr/>
          <p:nvPr/>
        </p:nvCxnSpPr>
        <p:spPr>
          <a:xfrm rot="16200000" flipH="1">
            <a:off x="2862997" y="3970149"/>
            <a:ext cx="143956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6" name="Elbow Connector 165"/>
          <p:cNvCxnSpPr>
            <a:stCxn id="66" idx="0"/>
            <a:endCxn id="62" idx="2"/>
          </p:cNvCxnSpPr>
          <p:nvPr/>
        </p:nvCxnSpPr>
        <p:spPr>
          <a:xfrm rot="16200000" flipV="1">
            <a:off x="4644953" y="3972730"/>
            <a:ext cx="143956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1" name="Elbow Connector 170"/>
          <p:cNvCxnSpPr>
            <a:stCxn id="63" idx="2"/>
            <a:endCxn id="70" idx="0"/>
          </p:cNvCxnSpPr>
          <p:nvPr/>
        </p:nvCxnSpPr>
        <p:spPr>
          <a:xfrm rot="16200000" flipH="1">
            <a:off x="4640356" y="5770176"/>
            <a:ext cx="153150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6" name="Elbow Connector 175"/>
          <p:cNvCxnSpPr>
            <a:stCxn id="53" idx="2"/>
            <a:endCxn id="60" idx="0"/>
          </p:cNvCxnSpPr>
          <p:nvPr/>
        </p:nvCxnSpPr>
        <p:spPr>
          <a:xfrm rot="16200000" flipH="1">
            <a:off x="2848673" y="5770176"/>
            <a:ext cx="153150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3" name="Elbow Connector 182"/>
          <p:cNvCxnSpPr>
            <a:stCxn id="9" idx="2"/>
            <a:endCxn id="20" idx="0"/>
          </p:cNvCxnSpPr>
          <p:nvPr/>
        </p:nvCxnSpPr>
        <p:spPr>
          <a:xfrm rot="16200000" flipH="1">
            <a:off x="1055824" y="5770176"/>
            <a:ext cx="153150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7" name="Straight Connector 186"/>
          <p:cNvCxnSpPr/>
          <p:nvPr/>
        </p:nvCxnSpPr>
        <p:spPr>
          <a:xfrm>
            <a:off x="1828255" y="3358224"/>
            <a:ext cx="0" cy="1782911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8" name="Straight Connector 187"/>
          <p:cNvCxnSpPr/>
          <p:nvPr/>
        </p:nvCxnSpPr>
        <p:spPr>
          <a:xfrm flipH="1">
            <a:off x="3617118" y="3358225"/>
            <a:ext cx="3403" cy="1788923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9" name="Straight Connector 188"/>
          <p:cNvCxnSpPr/>
          <p:nvPr/>
        </p:nvCxnSpPr>
        <p:spPr>
          <a:xfrm flipH="1" flipV="1">
            <a:off x="924339" y="5137370"/>
            <a:ext cx="903917" cy="3801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3" name="Straight Connector 192"/>
          <p:cNvCxnSpPr/>
          <p:nvPr/>
        </p:nvCxnSpPr>
        <p:spPr>
          <a:xfrm flipH="1">
            <a:off x="3617118" y="5138484"/>
            <a:ext cx="910140" cy="0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5" name="Straight Connector 194"/>
          <p:cNvCxnSpPr/>
          <p:nvPr/>
        </p:nvCxnSpPr>
        <p:spPr>
          <a:xfrm flipH="1">
            <a:off x="1820182" y="5140679"/>
            <a:ext cx="911989" cy="18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7" name="Straight Connector 196"/>
          <p:cNvCxnSpPr/>
          <p:nvPr/>
        </p:nvCxnSpPr>
        <p:spPr>
          <a:xfrm>
            <a:off x="4516363" y="5139905"/>
            <a:ext cx="1556" cy="158067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6" name="Straight Connector 205"/>
          <p:cNvCxnSpPr/>
          <p:nvPr/>
        </p:nvCxnSpPr>
        <p:spPr>
          <a:xfrm>
            <a:off x="2724680" y="5138485"/>
            <a:ext cx="1556" cy="158067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9" name="Straight Connector 208"/>
          <p:cNvCxnSpPr/>
          <p:nvPr/>
        </p:nvCxnSpPr>
        <p:spPr>
          <a:xfrm>
            <a:off x="931147" y="5138485"/>
            <a:ext cx="1556" cy="158067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2" name="Rectangle 211"/>
          <p:cNvSpPr/>
          <p:nvPr/>
        </p:nvSpPr>
        <p:spPr bwMode="auto">
          <a:xfrm>
            <a:off x="6901384" y="3503701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1</a:t>
            </a:r>
          </a:p>
        </p:txBody>
      </p:sp>
      <p:sp>
        <p:nvSpPr>
          <p:cNvPr id="213" name="Rectangle 212"/>
          <p:cNvSpPr/>
          <p:nvPr/>
        </p:nvSpPr>
        <p:spPr bwMode="auto">
          <a:xfrm>
            <a:off x="6901384" y="5296550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4</a:t>
            </a:r>
          </a:p>
        </p:txBody>
      </p:sp>
      <p:sp>
        <p:nvSpPr>
          <p:cNvPr id="214" name="Rectangle 213"/>
          <p:cNvSpPr/>
          <p:nvPr/>
        </p:nvSpPr>
        <p:spPr bwMode="auto">
          <a:xfrm>
            <a:off x="6901384" y="4245274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5" name="Frame 5"/>
          <p:cNvSpPr>
            <a:spLocks noChangeAspect="1"/>
          </p:cNvSpPr>
          <p:nvPr/>
        </p:nvSpPr>
        <p:spPr bwMode="auto">
          <a:xfrm>
            <a:off x="6976087" y="4298331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6" name="Rectangle 215"/>
          <p:cNvSpPr/>
          <p:nvPr/>
        </p:nvSpPr>
        <p:spPr bwMode="auto">
          <a:xfrm>
            <a:off x="7703652" y="4245274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7" name="Frame 5"/>
          <p:cNvSpPr>
            <a:spLocks noChangeAspect="1"/>
          </p:cNvSpPr>
          <p:nvPr/>
        </p:nvSpPr>
        <p:spPr bwMode="auto">
          <a:xfrm>
            <a:off x="7778355" y="4298331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8" name="Rectangle 217"/>
          <p:cNvSpPr/>
          <p:nvPr/>
        </p:nvSpPr>
        <p:spPr bwMode="auto">
          <a:xfrm>
            <a:off x="6901384" y="6047317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19" name="Frame 5"/>
          <p:cNvSpPr>
            <a:spLocks noChangeAspect="1"/>
          </p:cNvSpPr>
          <p:nvPr/>
        </p:nvSpPr>
        <p:spPr bwMode="auto">
          <a:xfrm>
            <a:off x="6976087" y="6100375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0" name="Rectangle 219"/>
          <p:cNvSpPr/>
          <p:nvPr/>
        </p:nvSpPr>
        <p:spPr bwMode="auto">
          <a:xfrm>
            <a:off x="7703652" y="6047317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1" name="Frame 5"/>
          <p:cNvSpPr>
            <a:spLocks noChangeAspect="1"/>
          </p:cNvSpPr>
          <p:nvPr/>
        </p:nvSpPr>
        <p:spPr bwMode="auto">
          <a:xfrm>
            <a:off x="7778355" y="6100375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2" name="Rectangle 221"/>
          <p:cNvSpPr/>
          <p:nvPr/>
        </p:nvSpPr>
        <p:spPr bwMode="auto">
          <a:xfrm>
            <a:off x="8694233" y="3503701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2</a:t>
            </a:r>
          </a:p>
        </p:txBody>
      </p:sp>
      <p:sp>
        <p:nvSpPr>
          <p:cNvPr id="223" name="Rectangle 222"/>
          <p:cNvSpPr/>
          <p:nvPr/>
        </p:nvSpPr>
        <p:spPr bwMode="auto">
          <a:xfrm>
            <a:off x="8694233" y="5296550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5</a:t>
            </a:r>
          </a:p>
        </p:txBody>
      </p:sp>
      <p:sp>
        <p:nvSpPr>
          <p:cNvPr id="224" name="Rectangle 223"/>
          <p:cNvSpPr/>
          <p:nvPr/>
        </p:nvSpPr>
        <p:spPr bwMode="auto">
          <a:xfrm>
            <a:off x="8694234" y="4245274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5" name="Frame 5"/>
          <p:cNvSpPr>
            <a:spLocks noChangeAspect="1"/>
          </p:cNvSpPr>
          <p:nvPr/>
        </p:nvSpPr>
        <p:spPr bwMode="auto">
          <a:xfrm>
            <a:off x="8768936" y="4298331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6" name="Rectangle 225"/>
          <p:cNvSpPr/>
          <p:nvPr/>
        </p:nvSpPr>
        <p:spPr bwMode="auto">
          <a:xfrm>
            <a:off x="9496502" y="4245274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7" name="Frame 5"/>
          <p:cNvSpPr>
            <a:spLocks noChangeAspect="1"/>
          </p:cNvSpPr>
          <p:nvPr/>
        </p:nvSpPr>
        <p:spPr bwMode="auto">
          <a:xfrm>
            <a:off x="9571204" y="4298331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8" name="Rectangle 227"/>
          <p:cNvSpPr/>
          <p:nvPr/>
        </p:nvSpPr>
        <p:spPr bwMode="auto">
          <a:xfrm>
            <a:off x="8694234" y="6047317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29" name="Frame 5"/>
          <p:cNvSpPr>
            <a:spLocks noChangeAspect="1"/>
          </p:cNvSpPr>
          <p:nvPr/>
        </p:nvSpPr>
        <p:spPr bwMode="auto">
          <a:xfrm>
            <a:off x="8768936" y="6100375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0" name="Rectangle 229"/>
          <p:cNvSpPr/>
          <p:nvPr/>
        </p:nvSpPr>
        <p:spPr bwMode="auto">
          <a:xfrm>
            <a:off x="9496502" y="6047317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1" name="Frame 5"/>
          <p:cNvSpPr>
            <a:spLocks noChangeAspect="1"/>
          </p:cNvSpPr>
          <p:nvPr/>
        </p:nvSpPr>
        <p:spPr bwMode="auto">
          <a:xfrm>
            <a:off x="9571204" y="6100375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2" name="Rectangle 231"/>
          <p:cNvSpPr/>
          <p:nvPr/>
        </p:nvSpPr>
        <p:spPr bwMode="auto">
          <a:xfrm>
            <a:off x="10485916" y="3503701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3</a:t>
            </a:r>
          </a:p>
        </p:txBody>
      </p:sp>
      <p:sp>
        <p:nvSpPr>
          <p:cNvPr id="233" name="Rectangle 232"/>
          <p:cNvSpPr/>
          <p:nvPr/>
        </p:nvSpPr>
        <p:spPr bwMode="auto">
          <a:xfrm>
            <a:off x="10485916" y="5296550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Room: 6</a:t>
            </a:r>
          </a:p>
        </p:txBody>
      </p:sp>
      <p:sp>
        <p:nvSpPr>
          <p:cNvPr id="234" name="Rectangle 233"/>
          <p:cNvSpPr/>
          <p:nvPr/>
        </p:nvSpPr>
        <p:spPr bwMode="auto">
          <a:xfrm>
            <a:off x="10485917" y="4245274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5" name="Frame 5"/>
          <p:cNvSpPr>
            <a:spLocks noChangeAspect="1"/>
          </p:cNvSpPr>
          <p:nvPr/>
        </p:nvSpPr>
        <p:spPr bwMode="auto">
          <a:xfrm>
            <a:off x="10560619" y="4298331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6" name="Rectangle 235"/>
          <p:cNvSpPr/>
          <p:nvPr/>
        </p:nvSpPr>
        <p:spPr bwMode="auto">
          <a:xfrm>
            <a:off x="11288185" y="4245274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7" name="Frame 5"/>
          <p:cNvSpPr>
            <a:spLocks noChangeAspect="1"/>
          </p:cNvSpPr>
          <p:nvPr/>
        </p:nvSpPr>
        <p:spPr bwMode="auto">
          <a:xfrm>
            <a:off x="11362887" y="4298331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8" name="Rectangle 237"/>
          <p:cNvSpPr/>
          <p:nvPr/>
        </p:nvSpPr>
        <p:spPr bwMode="auto">
          <a:xfrm>
            <a:off x="10485917" y="6047317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39" name="Frame 5"/>
          <p:cNvSpPr>
            <a:spLocks noChangeAspect="1"/>
          </p:cNvSpPr>
          <p:nvPr/>
        </p:nvSpPr>
        <p:spPr bwMode="auto">
          <a:xfrm>
            <a:off x="10560619" y="6100375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0" name="Rectangle 239"/>
          <p:cNvSpPr/>
          <p:nvPr/>
        </p:nvSpPr>
        <p:spPr bwMode="auto">
          <a:xfrm>
            <a:off x="11288185" y="6047317"/>
            <a:ext cx="672319" cy="672319"/>
          </a:xfrm>
          <a:prstGeom prst="rect">
            <a:avLst/>
          </a:prstGeom>
          <a:gradFill flip="none" rotWithShape="1">
            <a:gsLst>
              <a:gs pos="50000">
                <a:srgbClr val="5EB6DA"/>
              </a:gs>
              <a:gs pos="50000">
                <a:srgbClr val="3999C6"/>
              </a:gs>
            </a:gsLst>
            <a:lin ang="8100000" scaled="1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89618" tIns="44808" rIns="44808" bIns="89618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895725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765" kern="0" spc="-50" dirty="0">
              <a:solidFill>
                <a:prstClr val="black"/>
              </a:soli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1" name="Frame 5"/>
          <p:cNvSpPr>
            <a:spLocks noChangeAspect="1"/>
          </p:cNvSpPr>
          <p:nvPr/>
        </p:nvSpPr>
        <p:spPr bwMode="auto">
          <a:xfrm>
            <a:off x="11362887" y="6100375"/>
            <a:ext cx="522914" cy="566204"/>
          </a:xfrm>
          <a:custGeom>
            <a:avLst/>
            <a:gdLst/>
            <a:ahLst/>
            <a:cxnLst/>
            <a:rect l="l" t="t" r="r" b="b"/>
            <a:pathLst>
              <a:path w="914400" h="914400">
                <a:moveTo>
                  <a:pt x="423625" y="642938"/>
                </a:moveTo>
                <a:lnTo>
                  <a:pt x="500064" y="720805"/>
                </a:lnTo>
                <a:lnTo>
                  <a:pt x="500064" y="770811"/>
                </a:lnTo>
                <a:lnTo>
                  <a:pt x="423625" y="770811"/>
                </a:lnTo>
                <a:close/>
                <a:moveTo>
                  <a:pt x="651511" y="598647"/>
                </a:moveTo>
                <a:lnTo>
                  <a:pt x="656512" y="599361"/>
                </a:lnTo>
                <a:lnTo>
                  <a:pt x="660798" y="600076"/>
                </a:lnTo>
                <a:lnTo>
                  <a:pt x="664370" y="602219"/>
                </a:lnTo>
                <a:lnTo>
                  <a:pt x="667942" y="605076"/>
                </a:lnTo>
                <a:lnTo>
                  <a:pt x="671514" y="608648"/>
                </a:lnTo>
                <a:lnTo>
                  <a:pt x="673657" y="612935"/>
                </a:lnTo>
                <a:lnTo>
                  <a:pt x="675086" y="617221"/>
                </a:lnTo>
                <a:lnTo>
                  <a:pt x="675800" y="622221"/>
                </a:lnTo>
                <a:lnTo>
                  <a:pt x="675086" y="627222"/>
                </a:lnTo>
                <a:lnTo>
                  <a:pt x="673657" y="631508"/>
                </a:lnTo>
                <a:lnTo>
                  <a:pt x="671514" y="635080"/>
                </a:lnTo>
                <a:lnTo>
                  <a:pt x="667942" y="638652"/>
                </a:lnTo>
                <a:lnTo>
                  <a:pt x="664370" y="642224"/>
                </a:lnTo>
                <a:lnTo>
                  <a:pt x="660798" y="644367"/>
                </a:lnTo>
                <a:lnTo>
                  <a:pt x="656512" y="645796"/>
                </a:lnTo>
                <a:lnTo>
                  <a:pt x="651511" y="646510"/>
                </a:lnTo>
                <a:lnTo>
                  <a:pt x="646510" y="645796"/>
                </a:lnTo>
                <a:lnTo>
                  <a:pt x="642224" y="644367"/>
                </a:lnTo>
                <a:lnTo>
                  <a:pt x="637937" y="642224"/>
                </a:lnTo>
                <a:lnTo>
                  <a:pt x="634365" y="638652"/>
                </a:lnTo>
                <a:lnTo>
                  <a:pt x="631508" y="635080"/>
                </a:lnTo>
                <a:lnTo>
                  <a:pt x="629365" y="631508"/>
                </a:lnTo>
                <a:lnTo>
                  <a:pt x="628650" y="627222"/>
                </a:lnTo>
                <a:lnTo>
                  <a:pt x="627936" y="622221"/>
                </a:lnTo>
                <a:lnTo>
                  <a:pt x="628650" y="617221"/>
                </a:lnTo>
                <a:lnTo>
                  <a:pt x="629365" y="612935"/>
                </a:lnTo>
                <a:lnTo>
                  <a:pt x="631508" y="608648"/>
                </a:lnTo>
                <a:lnTo>
                  <a:pt x="634365" y="605076"/>
                </a:lnTo>
                <a:lnTo>
                  <a:pt x="637937" y="602219"/>
                </a:lnTo>
                <a:lnTo>
                  <a:pt x="642224" y="600076"/>
                </a:lnTo>
                <a:lnTo>
                  <a:pt x="646510" y="599361"/>
                </a:lnTo>
                <a:close/>
                <a:moveTo>
                  <a:pt x="224314" y="447914"/>
                </a:moveTo>
                <a:lnTo>
                  <a:pt x="373619" y="600076"/>
                </a:lnTo>
                <a:lnTo>
                  <a:pt x="373619" y="770812"/>
                </a:lnTo>
                <a:lnTo>
                  <a:pt x="294323" y="770812"/>
                </a:lnTo>
                <a:lnTo>
                  <a:pt x="294323" y="568644"/>
                </a:lnTo>
                <a:lnTo>
                  <a:pt x="240030" y="568644"/>
                </a:lnTo>
                <a:lnTo>
                  <a:pt x="240030" y="768669"/>
                </a:lnTo>
                <a:lnTo>
                  <a:pt x="142161" y="769383"/>
                </a:lnTo>
                <a:lnTo>
                  <a:pt x="142161" y="696517"/>
                </a:lnTo>
                <a:lnTo>
                  <a:pt x="184309" y="696517"/>
                </a:lnTo>
                <a:lnTo>
                  <a:pt x="184309" y="642939"/>
                </a:lnTo>
                <a:lnTo>
                  <a:pt x="142161" y="642939"/>
                </a:lnTo>
                <a:lnTo>
                  <a:pt x="142161" y="565072"/>
                </a:lnTo>
                <a:lnTo>
                  <a:pt x="182166" y="565072"/>
                </a:lnTo>
                <a:lnTo>
                  <a:pt x="182166" y="518637"/>
                </a:lnTo>
                <a:lnTo>
                  <a:pt x="142161" y="518637"/>
                </a:lnTo>
                <a:lnTo>
                  <a:pt x="142161" y="448629"/>
                </a:lnTo>
                <a:close/>
                <a:moveTo>
                  <a:pt x="272891" y="250746"/>
                </a:moveTo>
                <a:lnTo>
                  <a:pt x="278606" y="251461"/>
                </a:lnTo>
                <a:lnTo>
                  <a:pt x="282892" y="252889"/>
                </a:lnTo>
                <a:lnTo>
                  <a:pt x="286464" y="255032"/>
                </a:lnTo>
                <a:lnTo>
                  <a:pt x="290036" y="257890"/>
                </a:lnTo>
                <a:lnTo>
                  <a:pt x="292894" y="261462"/>
                </a:lnTo>
                <a:lnTo>
                  <a:pt x="295037" y="265034"/>
                </a:lnTo>
                <a:lnTo>
                  <a:pt x="296466" y="269320"/>
                </a:lnTo>
                <a:lnTo>
                  <a:pt x="297180" y="275035"/>
                </a:lnTo>
                <a:lnTo>
                  <a:pt x="296466" y="280036"/>
                </a:lnTo>
                <a:lnTo>
                  <a:pt x="295037" y="284322"/>
                </a:lnTo>
                <a:lnTo>
                  <a:pt x="292894" y="287894"/>
                </a:lnTo>
                <a:lnTo>
                  <a:pt x="290036" y="291466"/>
                </a:lnTo>
                <a:lnTo>
                  <a:pt x="286464" y="294323"/>
                </a:lnTo>
                <a:lnTo>
                  <a:pt x="282892" y="296466"/>
                </a:lnTo>
                <a:lnTo>
                  <a:pt x="278606" y="297181"/>
                </a:lnTo>
                <a:lnTo>
                  <a:pt x="272891" y="297895"/>
                </a:lnTo>
                <a:lnTo>
                  <a:pt x="267890" y="297181"/>
                </a:lnTo>
                <a:lnTo>
                  <a:pt x="263604" y="296466"/>
                </a:lnTo>
                <a:lnTo>
                  <a:pt x="260032" y="294323"/>
                </a:lnTo>
                <a:lnTo>
                  <a:pt x="256460" y="291466"/>
                </a:lnTo>
                <a:lnTo>
                  <a:pt x="253603" y="287894"/>
                </a:lnTo>
                <a:lnTo>
                  <a:pt x="251459" y="284322"/>
                </a:lnTo>
                <a:lnTo>
                  <a:pt x="250031" y="280036"/>
                </a:lnTo>
                <a:lnTo>
                  <a:pt x="249316" y="275035"/>
                </a:lnTo>
                <a:lnTo>
                  <a:pt x="250031" y="269320"/>
                </a:lnTo>
                <a:lnTo>
                  <a:pt x="251459" y="265034"/>
                </a:lnTo>
                <a:lnTo>
                  <a:pt x="253603" y="261462"/>
                </a:lnTo>
                <a:lnTo>
                  <a:pt x="256460" y="257890"/>
                </a:lnTo>
                <a:lnTo>
                  <a:pt x="260032" y="255032"/>
                </a:lnTo>
                <a:lnTo>
                  <a:pt x="263604" y="252889"/>
                </a:lnTo>
                <a:lnTo>
                  <a:pt x="267890" y="251461"/>
                </a:lnTo>
                <a:close/>
                <a:moveTo>
                  <a:pt x="722947" y="147876"/>
                </a:moveTo>
                <a:lnTo>
                  <a:pt x="770811" y="147876"/>
                </a:lnTo>
                <a:lnTo>
                  <a:pt x="770811" y="227171"/>
                </a:lnTo>
                <a:lnTo>
                  <a:pt x="722947" y="227171"/>
                </a:lnTo>
                <a:close/>
                <a:moveTo>
                  <a:pt x="554355" y="143589"/>
                </a:moveTo>
                <a:lnTo>
                  <a:pt x="672227" y="143589"/>
                </a:lnTo>
                <a:lnTo>
                  <a:pt x="672941" y="281464"/>
                </a:lnTo>
                <a:lnTo>
                  <a:pt x="772239" y="281464"/>
                </a:lnTo>
                <a:lnTo>
                  <a:pt x="772239" y="358616"/>
                </a:lnTo>
                <a:lnTo>
                  <a:pt x="722947" y="358616"/>
                </a:lnTo>
                <a:lnTo>
                  <a:pt x="722947" y="410051"/>
                </a:lnTo>
                <a:lnTo>
                  <a:pt x="772239" y="410051"/>
                </a:lnTo>
                <a:lnTo>
                  <a:pt x="772239" y="485775"/>
                </a:lnTo>
                <a:lnTo>
                  <a:pt x="722947" y="485775"/>
                </a:lnTo>
                <a:lnTo>
                  <a:pt x="722947" y="537210"/>
                </a:lnTo>
                <a:lnTo>
                  <a:pt x="772239" y="537210"/>
                </a:lnTo>
                <a:lnTo>
                  <a:pt x="772239" y="770811"/>
                </a:lnTo>
                <a:lnTo>
                  <a:pt x="677942" y="770811"/>
                </a:lnTo>
                <a:lnTo>
                  <a:pt x="677942" y="699374"/>
                </a:lnTo>
                <a:lnTo>
                  <a:pt x="682228" y="697945"/>
                </a:lnTo>
                <a:lnTo>
                  <a:pt x="686514" y="696516"/>
                </a:lnTo>
                <a:lnTo>
                  <a:pt x="690086" y="694373"/>
                </a:lnTo>
                <a:lnTo>
                  <a:pt x="694372" y="692230"/>
                </a:lnTo>
                <a:lnTo>
                  <a:pt x="697944" y="689372"/>
                </a:lnTo>
                <a:lnTo>
                  <a:pt x="702230" y="686515"/>
                </a:lnTo>
                <a:lnTo>
                  <a:pt x="705802" y="683657"/>
                </a:lnTo>
                <a:lnTo>
                  <a:pt x="709374" y="680800"/>
                </a:lnTo>
                <a:lnTo>
                  <a:pt x="714375" y="675085"/>
                </a:lnTo>
                <a:lnTo>
                  <a:pt x="719375" y="667941"/>
                </a:lnTo>
                <a:lnTo>
                  <a:pt x="722947" y="661512"/>
                </a:lnTo>
                <a:lnTo>
                  <a:pt x="726519" y="654368"/>
                </a:lnTo>
                <a:lnTo>
                  <a:pt x="728662" y="647938"/>
                </a:lnTo>
                <a:lnTo>
                  <a:pt x="730805" y="639366"/>
                </a:lnTo>
                <a:lnTo>
                  <a:pt x="732234" y="632222"/>
                </a:lnTo>
                <a:lnTo>
                  <a:pt x="732948" y="624364"/>
                </a:lnTo>
                <a:lnTo>
                  <a:pt x="732234" y="616506"/>
                </a:lnTo>
                <a:lnTo>
                  <a:pt x="730805" y="608648"/>
                </a:lnTo>
                <a:lnTo>
                  <a:pt x="728662" y="600790"/>
                </a:lnTo>
                <a:lnTo>
                  <a:pt x="726519" y="593646"/>
                </a:lnTo>
                <a:lnTo>
                  <a:pt x="722947" y="586502"/>
                </a:lnTo>
                <a:lnTo>
                  <a:pt x="719375" y="580073"/>
                </a:lnTo>
                <a:lnTo>
                  <a:pt x="714375" y="572929"/>
                </a:lnTo>
                <a:lnTo>
                  <a:pt x="709374" y="567214"/>
                </a:lnTo>
                <a:lnTo>
                  <a:pt x="705802" y="563642"/>
                </a:lnTo>
                <a:lnTo>
                  <a:pt x="702230" y="560785"/>
                </a:lnTo>
                <a:lnTo>
                  <a:pt x="697230" y="557927"/>
                </a:lnTo>
                <a:lnTo>
                  <a:pt x="693658" y="555070"/>
                </a:lnTo>
                <a:lnTo>
                  <a:pt x="689372" y="552927"/>
                </a:lnTo>
                <a:lnTo>
                  <a:pt x="685085" y="550783"/>
                </a:lnTo>
                <a:lnTo>
                  <a:pt x="680085" y="549355"/>
                </a:lnTo>
                <a:lnTo>
                  <a:pt x="675799" y="547211"/>
                </a:lnTo>
                <a:lnTo>
                  <a:pt x="675084" y="464344"/>
                </a:lnTo>
                <a:lnTo>
                  <a:pt x="554355" y="345757"/>
                </a:lnTo>
                <a:close/>
                <a:moveTo>
                  <a:pt x="507920" y="143589"/>
                </a:moveTo>
                <a:lnTo>
                  <a:pt x="507920" y="305752"/>
                </a:lnTo>
                <a:lnTo>
                  <a:pt x="420766" y="218598"/>
                </a:lnTo>
                <a:lnTo>
                  <a:pt x="420766" y="144303"/>
                </a:lnTo>
                <a:close/>
                <a:moveTo>
                  <a:pt x="371476" y="143589"/>
                </a:moveTo>
                <a:lnTo>
                  <a:pt x="371476" y="231457"/>
                </a:lnTo>
                <a:lnTo>
                  <a:pt x="634366" y="497205"/>
                </a:lnTo>
                <a:lnTo>
                  <a:pt x="634366" y="547211"/>
                </a:lnTo>
                <a:lnTo>
                  <a:pt x="622221" y="551498"/>
                </a:lnTo>
                <a:lnTo>
                  <a:pt x="610791" y="557213"/>
                </a:lnTo>
                <a:lnTo>
                  <a:pt x="600076" y="565071"/>
                </a:lnTo>
                <a:lnTo>
                  <a:pt x="591503" y="574358"/>
                </a:lnTo>
                <a:lnTo>
                  <a:pt x="584360" y="585788"/>
                </a:lnTo>
                <a:lnTo>
                  <a:pt x="577930" y="597218"/>
                </a:lnTo>
                <a:lnTo>
                  <a:pt x="575073" y="610791"/>
                </a:lnTo>
                <a:lnTo>
                  <a:pt x="573644" y="624364"/>
                </a:lnTo>
                <a:lnTo>
                  <a:pt x="574358" y="632222"/>
                </a:lnTo>
                <a:lnTo>
                  <a:pt x="575073" y="639366"/>
                </a:lnTo>
                <a:lnTo>
                  <a:pt x="577216" y="647938"/>
                </a:lnTo>
                <a:lnTo>
                  <a:pt x="580073" y="654368"/>
                </a:lnTo>
                <a:lnTo>
                  <a:pt x="582931" y="661512"/>
                </a:lnTo>
                <a:lnTo>
                  <a:pt x="587217" y="667941"/>
                </a:lnTo>
                <a:lnTo>
                  <a:pt x="591503" y="675085"/>
                </a:lnTo>
                <a:lnTo>
                  <a:pt x="596504" y="680800"/>
                </a:lnTo>
                <a:lnTo>
                  <a:pt x="600790" y="684372"/>
                </a:lnTo>
                <a:lnTo>
                  <a:pt x="605076" y="687944"/>
                </a:lnTo>
                <a:lnTo>
                  <a:pt x="609363" y="691515"/>
                </a:lnTo>
                <a:lnTo>
                  <a:pt x="615078" y="694373"/>
                </a:lnTo>
                <a:lnTo>
                  <a:pt x="620078" y="697230"/>
                </a:lnTo>
                <a:lnTo>
                  <a:pt x="625793" y="699374"/>
                </a:lnTo>
                <a:lnTo>
                  <a:pt x="630794" y="700802"/>
                </a:lnTo>
                <a:lnTo>
                  <a:pt x="636509" y="702945"/>
                </a:lnTo>
                <a:lnTo>
                  <a:pt x="636509" y="770811"/>
                </a:lnTo>
                <a:lnTo>
                  <a:pt x="551498" y="770811"/>
                </a:lnTo>
                <a:lnTo>
                  <a:pt x="551498" y="705089"/>
                </a:lnTo>
                <a:lnTo>
                  <a:pt x="240745" y="396478"/>
                </a:lnTo>
                <a:lnTo>
                  <a:pt x="142161" y="396478"/>
                </a:lnTo>
                <a:lnTo>
                  <a:pt x="142161" y="144303"/>
                </a:lnTo>
                <a:lnTo>
                  <a:pt x="247174" y="144303"/>
                </a:lnTo>
                <a:lnTo>
                  <a:pt x="247174" y="200739"/>
                </a:lnTo>
                <a:lnTo>
                  <a:pt x="236458" y="205025"/>
                </a:lnTo>
                <a:lnTo>
                  <a:pt x="227171" y="212169"/>
                </a:lnTo>
                <a:lnTo>
                  <a:pt x="218599" y="220027"/>
                </a:lnTo>
                <a:lnTo>
                  <a:pt x="210741" y="228600"/>
                </a:lnTo>
                <a:lnTo>
                  <a:pt x="204311" y="239315"/>
                </a:lnTo>
                <a:lnTo>
                  <a:pt x="199311" y="251460"/>
                </a:lnTo>
                <a:lnTo>
                  <a:pt x="196453" y="263604"/>
                </a:lnTo>
                <a:lnTo>
                  <a:pt x="195025" y="277177"/>
                </a:lnTo>
                <a:lnTo>
                  <a:pt x="195739" y="285036"/>
                </a:lnTo>
                <a:lnTo>
                  <a:pt x="196453" y="292894"/>
                </a:lnTo>
                <a:lnTo>
                  <a:pt x="198596" y="300037"/>
                </a:lnTo>
                <a:lnTo>
                  <a:pt x="200740" y="307896"/>
                </a:lnTo>
                <a:lnTo>
                  <a:pt x="204311" y="315039"/>
                </a:lnTo>
                <a:lnTo>
                  <a:pt x="207883" y="321469"/>
                </a:lnTo>
                <a:lnTo>
                  <a:pt x="212884" y="327898"/>
                </a:lnTo>
                <a:lnTo>
                  <a:pt x="218599" y="333613"/>
                </a:lnTo>
                <a:lnTo>
                  <a:pt x="224314" y="339328"/>
                </a:lnTo>
                <a:lnTo>
                  <a:pt x="230029" y="343614"/>
                </a:lnTo>
                <a:lnTo>
                  <a:pt x="237173" y="347901"/>
                </a:lnTo>
                <a:lnTo>
                  <a:pt x="243602" y="350758"/>
                </a:lnTo>
                <a:lnTo>
                  <a:pt x="251461" y="353616"/>
                </a:lnTo>
                <a:lnTo>
                  <a:pt x="259319" y="355759"/>
                </a:lnTo>
                <a:lnTo>
                  <a:pt x="266463" y="356473"/>
                </a:lnTo>
                <a:lnTo>
                  <a:pt x="274321" y="357188"/>
                </a:lnTo>
                <a:lnTo>
                  <a:pt x="280750" y="357188"/>
                </a:lnTo>
                <a:lnTo>
                  <a:pt x="286465" y="356473"/>
                </a:lnTo>
                <a:lnTo>
                  <a:pt x="291466" y="355759"/>
                </a:lnTo>
                <a:lnTo>
                  <a:pt x="297181" y="354330"/>
                </a:lnTo>
                <a:lnTo>
                  <a:pt x="302181" y="352187"/>
                </a:lnTo>
                <a:lnTo>
                  <a:pt x="307896" y="350044"/>
                </a:lnTo>
                <a:lnTo>
                  <a:pt x="312183" y="347901"/>
                </a:lnTo>
                <a:lnTo>
                  <a:pt x="317183" y="345043"/>
                </a:lnTo>
                <a:lnTo>
                  <a:pt x="540068" y="567214"/>
                </a:lnTo>
                <a:lnTo>
                  <a:pt x="537925" y="507921"/>
                </a:lnTo>
                <a:lnTo>
                  <a:pt x="345044" y="315039"/>
                </a:lnTo>
                <a:lnTo>
                  <a:pt x="348616" y="306467"/>
                </a:lnTo>
                <a:lnTo>
                  <a:pt x="352188" y="296466"/>
                </a:lnTo>
                <a:lnTo>
                  <a:pt x="353616" y="287179"/>
                </a:lnTo>
                <a:lnTo>
                  <a:pt x="354331" y="277177"/>
                </a:lnTo>
                <a:lnTo>
                  <a:pt x="353616" y="268605"/>
                </a:lnTo>
                <a:lnTo>
                  <a:pt x="352902" y="261461"/>
                </a:lnTo>
                <a:lnTo>
                  <a:pt x="350759" y="253603"/>
                </a:lnTo>
                <a:lnTo>
                  <a:pt x="348616" y="246459"/>
                </a:lnTo>
                <a:lnTo>
                  <a:pt x="345044" y="239315"/>
                </a:lnTo>
                <a:lnTo>
                  <a:pt x="341472" y="232886"/>
                </a:lnTo>
                <a:lnTo>
                  <a:pt x="336471" y="226456"/>
                </a:lnTo>
                <a:lnTo>
                  <a:pt x="330756" y="220741"/>
                </a:lnTo>
                <a:lnTo>
                  <a:pt x="327185" y="217170"/>
                </a:lnTo>
                <a:lnTo>
                  <a:pt x="322898" y="213598"/>
                </a:lnTo>
                <a:lnTo>
                  <a:pt x="318612" y="210026"/>
                </a:lnTo>
                <a:lnTo>
                  <a:pt x="313611" y="207168"/>
                </a:lnTo>
                <a:lnTo>
                  <a:pt x="309325" y="205025"/>
                </a:lnTo>
                <a:lnTo>
                  <a:pt x="303610" y="202882"/>
                </a:lnTo>
                <a:lnTo>
                  <a:pt x="298610" y="201453"/>
                </a:lnTo>
                <a:lnTo>
                  <a:pt x="293609" y="200025"/>
                </a:lnTo>
                <a:lnTo>
                  <a:pt x="293609" y="144303"/>
                </a:lnTo>
                <a:close/>
                <a:moveTo>
                  <a:pt x="55998" y="55998"/>
                </a:moveTo>
                <a:lnTo>
                  <a:pt x="55998" y="858402"/>
                </a:lnTo>
                <a:lnTo>
                  <a:pt x="858402" y="858402"/>
                </a:lnTo>
                <a:lnTo>
                  <a:pt x="858402" y="55998"/>
                </a:lnTo>
                <a:close/>
                <a:moveTo>
                  <a:pt x="0" y="0"/>
                </a:moveTo>
                <a:lnTo>
                  <a:pt x="914400" y="0"/>
                </a:lnTo>
                <a:lnTo>
                  <a:pt x="914400" y="914400"/>
                </a:lnTo>
                <a:lnTo>
                  <a:pt x="0" y="914400"/>
                </a:lnTo>
                <a:close/>
              </a:path>
            </a:pathLst>
          </a:custGeom>
          <a:solidFill>
            <a:srgbClr val="505050"/>
          </a:solidFill>
          <a:ln w="9525" cap="flat" cmpd="sng" algn="ctr">
            <a:noFill/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05426" tIns="52714" rIns="52714" bIns="105426" numCol="1" spcCol="0" rtlCol="0" fromWordArt="0" anchor="b" anchorCtr="0" forceAA="0" compatLnSpc="1">
            <a:prstTxWarp prst="textNoShape">
              <a:avLst/>
            </a:prstTxWarp>
            <a:noAutofit/>
          </a:bodyPr>
          <a:lstStyle/>
          <a:p>
            <a:pPr algn="ctr" defTabSz="1053694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307" kern="0" spc="-58" dirty="0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242" name="Rectangle 241"/>
          <p:cNvSpPr/>
          <p:nvPr/>
        </p:nvSpPr>
        <p:spPr bwMode="auto">
          <a:xfrm>
            <a:off x="8694233" y="2602678"/>
            <a:ext cx="1474587" cy="597617"/>
          </a:xfrm>
          <a:prstGeom prst="rect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353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ea typeface="Segoe UI" pitchFamily="34" charset="0"/>
                <a:cs typeface="Segoe UI" pitchFamily="34" charset="0"/>
              </a:rPr>
              <a:t>Floor: 2</a:t>
            </a:r>
          </a:p>
        </p:txBody>
      </p:sp>
      <p:cxnSp>
        <p:nvCxnSpPr>
          <p:cNvPr id="243" name="Elbow Connector 242"/>
          <p:cNvCxnSpPr>
            <a:stCxn id="242" idx="2"/>
            <a:endCxn id="212" idx="0"/>
          </p:cNvCxnSpPr>
          <p:nvPr/>
        </p:nvCxnSpPr>
        <p:spPr>
          <a:xfrm rot="5400000">
            <a:off x="8383399" y="2455573"/>
            <a:ext cx="303406" cy="1792850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4" name="Elbow Connector 243"/>
          <p:cNvCxnSpPr>
            <a:stCxn id="232" idx="0"/>
            <a:endCxn id="242" idx="2"/>
          </p:cNvCxnSpPr>
          <p:nvPr/>
        </p:nvCxnSpPr>
        <p:spPr>
          <a:xfrm rot="16200000" flipV="1">
            <a:off x="10175665" y="2456157"/>
            <a:ext cx="303406" cy="179168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5" name="Elbow Connector 244"/>
          <p:cNvCxnSpPr>
            <a:stCxn id="242" idx="2"/>
            <a:endCxn id="222" idx="0"/>
          </p:cNvCxnSpPr>
          <p:nvPr/>
        </p:nvCxnSpPr>
        <p:spPr>
          <a:xfrm rot="5400000">
            <a:off x="9279824" y="3351998"/>
            <a:ext cx="303406" cy="12450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6" name="Elbow Connector 245"/>
          <p:cNvCxnSpPr>
            <a:stCxn id="212" idx="2"/>
            <a:endCxn id="214" idx="0"/>
          </p:cNvCxnSpPr>
          <p:nvPr/>
        </p:nvCxnSpPr>
        <p:spPr>
          <a:xfrm rot="5400000">
            <a:off x="7366134" y="3972730"/>
            <a:ext cx="143956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7" name="Elbow Connector 246"/>
          <p:cNvCxnSpPr/>
          <p:nvPr/>
        </p:nvCxnSpPr>
        <p:spPr>
          <a:xfrm rot="5400000">
            <a:off x="9165208" y="3970150"/>
            <a:ext cx="143956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8" name="Elbow Connector 247"/>
          <p:cNvCxnSpPr>
            <a:stCxn id="232" idx="2"/>
            <a:endCxn id="234" idx="0"/>
          </p:cNvCxnSpPr>
          <p:nvPr/>
        </p:nvCxnSpPr>
        <p:spPr>
          <a:xfrm rot="5400000">
            <a:off x="10950667" y="3972730"/>
            <a:ext cx="143956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9" name="Elbow Connector 248"/>
          <p:cNvCxnSpPr>
            <a:stCxn id="213" idx="2"/>
            <a:endCxn id="218" idx="0"/>
          </p:cNvCxnSpPr>
          <p:nvPr/>
        </p:nvCxnSpPr>
        <p:spPr>
          <a:xfrm rot="5400000">
            <a:off x="7361537" y="5770176"/>
            <a:ext cx="153150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0" name="Elbow Connector 249"/>
          <p:cNvCxnSpPr>
            <a:stCxn id="223" idx="2"/>
            <a:endCxn id="228" idx="0"/>
          </p:cNvCxnSpPr>
          <p:nvPr/>
        </p:nvCxnSpPr>
        <p:spPr>
          <a:xfrm rot="5400000">
            <a:off x="9154386" y="5770176"/>
            <a:ext cx="153150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1" name="Elbow Connector 250"/>
          <p:cNvCxnSpPr>
            <a:stCxn id="233" idx="2"/>
            <a:endCxn id="238" idx="0"/>
          </p:cNvCxnSpPr>
          <p:nvPr/>
        </p:nvCxnSpPr>
        <p:spPr>
          <a:xfrm rot="5400000">
            <a:off x="10946070" y="5770176"/>
            <a:ext cx="153150" cy="401133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2" name="Elbow Connector 251"/>
          <p:cNvCxnSpPr>
            <a:stCxn id="212" idx="2"/>
            <a:endCxn id="216" idx="0"/>
          </p:cNvCxnSpPr>
          <p:nvPr/>
        </p:nvCxnSpPr>
        <p:spPr>
          <a:xfrm rot="16200000" flipH="1">
            <a:off x="7767267" y="3972728"/>
            <a:ext cx="143956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3" name="Elbow Connector 252"/>
          <p:cNvCxnSpPr/>
          <p:nvPr/>
        </p:nvCxnSpPr>
        <p:spPr>
          <a:xfrm rot="16200000" flipH="1">
            <a:off x="9569844" y="3970148"/>
            <a:ext cx="143956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4" name="Elbow Connector 253"/>
          <p:cNvCxnSpPr>
            <a:stCxn id="236" idx="0"/>
            <a:endCxn id="232" idx="2"/>
          </p:cNvCxnSpPr>
          <p:nvPr/>
        </p:nvCxnSpPr>
        <p:spPr>
          <a:xfrm rot="16200000" flipV="1">
            <a:off x="11351800" y="3972729"/>
            <a:ext cx="143956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5" name="Elbow Connector 254"/>
          <p:cNvCxnSpPr>
            <a:stCxn id="233" idx="2"/>
            <a:endCxn id="240" idx="0"/>
          </p:cNvCxnSpPr>
          <p:nvPr/>
        </p:nvCxnSpPr>
        <p:spPr>
          <a:xfrm rot="16200000" flipH="1">
            <a:off x="11347203" y="5770175"/>
            <a:ext cx="153150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6" name="Elbow Connector 255"/>
          <p:cNvCxnSpPr>
            <a:stCxn id="223" idx="2"/>
            <a:endCxn id="230" idx="0"/>
          </p:cNvCxnSpPr>
          <p:nvPr/>
        </p:nvCxnSpPr>
        <p:spPr>
          <a:xfrm rot="16200000" flipH="1">
            <a:off x="9555520" y="5770175"/>
            <a:ext cx="153150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7" name="Elbow Connector 256"/>
          <p:cNvCxnSpPr>
            <a:stCxn id="213" idx="2"/>
            <a:endCxn id="220" idx="0"/>
          </p:cNvCxnSpPr>
          <p:nvPr/>
        </p:nvCxnSpPr>
        <p:spPr>
          <a:xfrm rot="16200000" flipH="1">
            <a:off x="7762670" y="5770175"/>
            <a:ext cx="153150" cy="401134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8" name="Straight Connector 257"/>
          <p:cNvCxnSpPr/>
          <p:nvPr/>
        </p:nvCxnSpPr>
        <p:spPr>
          <a:xfrm>
            <a:off x="8535102" y="3358223"/>
            <a:ext cx="0" cy="1782911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9" name="Straight Connector 258"/>
          <p:cNvCxnSpPr/>
          <p:nvPr/>
        </p:nvCxnSpPr>
        <p:spPr>
          <a:xfrm flipH="1">
            <a:off x="10323965" y="3358224"/>
            <a:ext cx="3403" cy="1788923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0" name="Straight Connector 259"/>
          <p:cNvCxnSpPr/>
          <p:nvPr/>
        </p:nvCxnSpPr>
        <p:spPr>
          <a:xfrm flipH="1" flipV="1">
            <a:off x="7631186" y="5137369"/>
            <a:ext cx="903917" cy="3801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1" name="Straight Connector 260"/>
          <p:cNvCxnSpPr/>
          <p:nvPr/>
        </p:nvCxnSpPr>
        <p:spPr>
          <a:xfrm flipH="1">
            <a:off x="10323964" y="5138483"/>
            <a:ext cx="910140" cy="0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2" name="Straight Connector 261"/>
          <p:cNvCxnSpPr/>
          <p:nvPr/>
        </p:nvCxnSpPr>
        <p:spPr>
          <a:xfrm flipH="1">
            <a:off x="8527029" y="5140678"/>
            <a:ext cx="911989" cy="18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3" name="Straight Connector 262"/>
          <p:cNvCxnSpPr/>
          <p:nvPr/>
        </p:nvCxnSpPr>
        <p:spPr>
          <a:xfrm>
            <a:off x="11223210" y="5139904"/>
            <a:ext cx="1556" cy="158067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4" name="Straight Connector 263"/>
          <p:cNvCxnSpPr/>
          <p:nvPr/>
        </p:nvCxnSpPr>
        <p:spPr>
          <a:xfrm>
            <a:off x="9431527" y="5138484"/>
            <a:ext cx="1556" cy="158067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5" name="Straight Connector 264"/>
          <p:cNvCxnSpPr/>
          <p:nvPr/>
        </p:nvCxnSpPr>
        <p:spPr>
          <a:xfrm>
            <a:off x="7637994" y="5138484"/>
            <a:ext cx="1556" cy="158067"/>
          </a:xfrm>
          <a:prstGeom prst="line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861450" y="2001799"/>
            <a:ext cx="1577611" cy="3639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65" b="1" dirty="0">
                <a:solidFill>
                  <a:srgbClr val="FF0000"/>
                </a:solidFill>
              </a:rPr>
              <a:t>Update Floor 1</a:t>
            </a:r>
          </a:p>
        </p:txBody>
      </p:sp>
      <p:sp>
        <p:nvSpPr>
          <p:cNvPr id="116" name="Rectangle 115"/>
          <p:cNvSpPr/>
          <p:nvPr/>
        </p:nvSpPr>
        <p:spPr bwMode="auto">
          <a:xfrm>
            <a:off x="119834" y="2001798"/>
            <a:ext cx="5229145" cy="4788795"/>
          </a:xfrm>
          <a:prstGeom prst="rect">
            <a:avLst/>
          </a:prstGeom>
          <a:noFill/>
          <a:ln w="28575">
            <a:solidFill>
              <a:srgbClr val="FF0000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79285" tIns="143428" rIns="179285" bIns="143428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14102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sz="2353" dirty="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9" name="Title 16"/>
          <p:cNvSpPr>
            <a:spLocks noGrp="1"/>
          </p:cNvSpPr>
          <p:nvPr>
            <p:ph type="title"/>
          </p:nvPr>
        </p:nvSpPr>
        <p:spPr>
          <a:xfrm>
            <a:off x="269241" y="289957"/>
            <a:ext cx="11655840" cy="899537"/>
          </a:xfrm>
        </p:spPr>
        <p:txBody>
          <a:bodyPr/>
          <a:lstStyle/>
          <a:p>
            <a:r>
              <a:rPr lang="en-US" dirty="0"/>
              <a:t>Azure IoT Hub – Device Topology Support</a:t>
            </a:r>
          </a:p>
        </p:txBody>
      </p:sp>
      <p:cxnSp>
        <p:nvCxnSpPr>
          <p:cNvPr id="124" name="Elbow Connector 123"/>
          <p:cNvCxnSpPr>
            <a:stCxn id="121" idx="2"/>
          </p:cNvCxnSpPr>
          <p:nvPr/>
        </p:nvCxnSpPr>
        <p:spPr>
          <a:xfrm rot="5400000">
            <a:off x="4307085" y="781469"/>
            <a:ext cx="238807" cy="3403615"/>
          </a:xfrm>
          <a:prstGeom prst="bentConnector3">
            <a:avLst/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5" name="Elbow Connector 124"/>
          <p:cNvCxnSpPr>
            <a:stCxn id="121" idx="2"/>
          </p:cNvCxnSpPr>
          <p:nvPr/>
        </p:nvCxnSpPr>
        <p:spPr>
          <a:xfrm rot="16200000" flipH="1">
            <a:off x="7660509" y="831659"/>
            <a:ext cx="238806" cy="3303231"/>
          </a:xfrm>
          <a:prstGeom prst="bentConnector3">
            <a:avLst>
              <a:gd name="adj1" fmla="val 50000"/>
            </a:avLst>
          </a:prstGeom>
          <a:ln w="19050">
            <a:headEnd type="none"/>
            <a:tailEnd type="non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874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5-30610_Microsoft_Ignite_Keynote_Template">
  <a:themeElements>
    <a:clrScheme name="Ignite - Breakout - Gray Back">
      <a:dk1>
        <a:srgbClr val="000000"/>
      </a:dk1>
      <a:lt1>
        <a:srgbClr val="FFFFFF"/>
      </a:lt1>
      <a:dk2>
        <a:srgbClr val="505050"/>
      </a:dk2>
      <a:lt2>
        <a:srgbClr val="47D8FF"/>
      </a:lt2>
      <a:accent1>
        <a:srgbClr val="0078D7"/>
      </a:accent1>
      <a:accent2>
        <a:srgbClr val="5C2D91"/>
      </a:accent2>
      <a:accent3>
        <a:srgbClr val="B4009E"/>
      </a:accent3>
      <a:accent4>
        <a:srgbClr val="00BCF2"/>
      </a:accent4>
      <a:accent5>
        <a:srgbClr val="BAD80A"/>
      </a:accent5>
      <a:accent6>
        <a:srgbClr val="FF8C00"/>
      </a:accent6>
      <a:hlink>
        <a:srgbClr val="47D8FF"/>
      </a:hlink>
      <a:folHlink>
        <a:srgbClr val="47D8FF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  <a:headEnd type="none" w="med" len="med"/>
          <a:tailEnd type="none" w="med" len="med"/>
        </a:ln>
      </a:spPr>
      <a:bodyPr vert="horz" wrap="square" lIns="0" tIns="46637" rIns="0" bIns="46637" numCol="1" rtlCol="0" anchor="ctr" anchorCtr="0" compatLnSpc="1">
        <a:prstTxWarp prst="textNoShape">
          <a:avLst/>
        </a:prstTxWarp>
      </a:bodyPr>
      <a:lstStyle>
        <a:defPPr algn="ctr" defTabSz="932398" fontAlgn="base">
          <a:spcBef>
            <a:spcPct val="0"/>
          </a:spcBef>
          <a:spcAft>
            <a:spcPct val="0"/>
          </a:spcAft>
          <a:defRPr sz="2000" dirty="0">
            <a:gradFill>
              <a:gsLst>
                <a:gs pos="16814">
                  <a:srgbClr val="FFFFFF"/>
                </a:gs>
                <a:gs pos="46000">
                  <a:srgbClr val="FFFFFF"/>
                </a:gs>
              </a:gsLst>
              <a:lin ang="5400000" scaled="0"/>
            </a:gra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RK2572_SamGeo_IoT_Ignite.potx" id="{7E800CD8-B38E-4528-A84E-90A47F6428F1}" vid="{1C0A957B-45EB-46D7-85BC-1A1E7E03728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icrosoft AzureCon 2015 Template - Color">
  <a:themeElements>
    <a:clrScheme name="MSVID Blue Brand template_10-14">
      <a:dk1>
        <a:srgbClr val="505050"/>
      </a:dk1>
      <a:lt1>
        <a:srgbClr val="FFFFFF"/>
      </a:lt1>
      <a:dk2>
        <a:srgbClr val="0078D7"/>
      </a:dk2>
      <a:lt2>
        <a:srgbClr val="CDF4FF"/>
      </a:lt2>
      <a:accent1>
        <a:srgbClr val="002050"/>
      </a:accent1>
      <a:accent2>
        <a:srgbClr val="B4009E"/>
      </a:accent2>
      <a:accent3>
        <a:srgbClr val="107C10"/>
      </a:accent3>
      <a:accent4>
        <a:srgbClr val="5C2D91"/>
      </a:accent4>
      <a:accent5>
        <a:srgbClr val="004B50"/>
      </a:accent5>
      <a:accent6>
        <a:srgbClr val="D83B01"/>
      </a:accent6>
      <a:hlink>
        <a:srgbClr val="CDF4FF"/>
      </a:hlink>
      <a:folHlink>
        <a:srgbClr val="CDF4FF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SFT_AzureCon_2015_Template_v03.potx" id="{E9CBCEC3-36C2-4763-88E1-B75AB7E1FC6F}" vid="{55C15E7C-B0A3-4A27-BBBF-FBB376FF8139}"/>
    </a:ext>
  </a:extLst>
</a:theme>
</file>

<file path=ppt/theme/theme4.xml><?xml version="1.0" encoding="utf-8"?>
<a:theme xmlns:a="http://schemas.openxmlformats.org/drawingml/2006/main" name="1_Microsoft AzureCon 2015 Template - Color">
  <a:themeElements>
    <a:clrScheme name="MSVID Blue Brand template_10-14">
      <a:dk1>
        <a:srgbClr val="505050"/>
      </a:dk1>
      <a:lt1>
        <a:srgbClr val="FFFFFF"/>
      </a:lt1>
      <a:dk2>
        <a:srgbClr val="0078D7"/>
      </a:dk2>
      <a:lt2>
        <a:srgbClr val="CDF4FF"/>
      </a:lt2>
      <a:accent1>
        <a:srgbClr val="002050"/>
      </a:accent1>
      <a:accent2>
        <a:srgbClr val="B4009E"/>
      </a:accent2>
      <a:accent3>
        <a:srgbClr val="107C10"/>
      </a:accent3>
      <a:accent4>
        <a:srgbClr val="5C2D91"/>
      </a:accent4>
      <a:accent5>
        <a:srgbClr val="004B50"/>
      </a:accent5>
      <a:accent6>
        <a:srgbClr val="D83B01"/>
      </a:accent6>
      <a:hlink>
        <a:srgbClr val="CDF4FF"/>
      </a:hlink>
      <a:folHlink>
        <a:srgbClr val="CDF4FF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SFT_AzureCon_2015_Template_v03.potx" id="{E9CBCEC3-36C2-4763-88E1-B75AB7E1FC6F}" vid="{55C15E7C-B0A3-4A27-BBBF-FBB376FF8139}"/>
    </a:ext>
  </a:extLst>
</a:theme>
</file>

<file path=ppt/theme/theme5.xml><?xml version="1.0" encoding="utf-8"?>
<a:theme xmlns:a="http://schemas.openxmlformats.org/drawingml/2006/main" name="2_Microsoft AzureCon 2015 Template - Color">
  <a:themeElements>
    <a:clrScheme name="MSVID Blue Brand template_10-14">
      <a:dk1>
        <a:srgbClr val="505050"/>
      </a:dk1>
      <a:lt1>
        <a:srgbClr val="FFFFFF"/>
      </a:lt1>
      <a:dk2>
        <a:srgbClr val="0078D7"/>
      </a:dk2>
      <a:lt2>
        <a:srgbClr val="CDF4FF"/>
      </a:lt2>
      <a:accent1>
        <a:srgbClr val="002050"/>
      </a:accent1>
      <a:accent2>
        <a:srgbClr val="B4009E"/>
      </a:accent2>
      <a:accent3>
        <a:srgbClr val="107C10"/>
      </a:accent3>
      <a:accent4>
        <a:srgbClr val="5C2D91"/>
      </a:accent4>
      <a:accent5>
        <a:srgbClr val="004B50"/>
      </a:accent5>
      <a:accent6>
        <a:srgbClr val="D83B01"/>
      </a:accent6>
      <a:hlink>
        <a:srgbClr val="CDF4FF"/>
      </a:hlink>
      <a:folHlink>
        <a:srgbClr val="CDF4FF"/>
      </a:folHlink>
    </a:clrScheme>
    <a:fontScheme name="Custom 1">
      <a:majorFont>
        <a:latin typeface="Segoe UI Light"/>
        <a:ea typeface=""/>
        <a:cs typeface=""/>
      </a:majorFont>
      <a:minorFont>
        <a:latin typeface="Segoe UI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defTabSz="932472" fontAlgn="base">
          <a:lnSpc>
            <a:spcPct val="90000"/>
          </a:lnSpc>
          <a:spcBef>
            <a:spcPct val="0"/>
          </a:spcBef>
          <a:spcAft>
            <a:spcPct val="0"/>
          </a:spcAft>
          <a:defRPr sz="2400" dirty="0" err="1" smtClean="0">
            <a:gradFill>
              <a:gsLst>
                <a:gs pos="0">
                  <a:srgbClr val="FFFFFF"/>
                </a:gs>
                <a:gs pos="100000">
                  <a:srgbClr val="FFFFFF"/>
                </a:gs>
              </a:gsLst>
              <a:lin ang="5400000" scaled="0"/>
            </a:gradFill>
            <a:ea typeface="Segoe UI" pitchFamily="34" charset="0"/>
            <a:cs typeface="Segoe UI" pitchFamily="34" charset="0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  <a:headEnd type="none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182880" tIns="146304" rIns="182880" bIns="146304" rtlCol="0">
        <a:spAutoFit/>
      </a:bodyPr>
      <a:lstStyle>
        <a:defPPr>
          <a:lnSpc>
            <a:spcPct val="90000"/>
          </a:lnSpc>
          <a:spcAft>
            <a:spcPts val="600"/>
          </a:spcAft>
          <a:defRPr sz="2400" dirty="0" err="1" smtClean="0">
            <a:gradFill>
              <a:gsLst>
                <a:gs pos="2917">
                  <a:schemeClr val="tx1"/>
                </a:gs>
                <a:gs pos="30000">
                  <a:schemeClr val="tx1"/>
                </a:gs>
              </a:gsLst>
              <a:lin ang="5400000" scaled="0"/>
            </a:gra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SFT_AzureCon_2015_Template_v03.potx" id="{E9CBCEC3-36C2-4763-88E1-B75AB7E1FC6F}" vid="{55C15E7C-B0A3-4A27-BBBF-FBB376FF8139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90A700FF57F4044B1BF7A0B99EBEF5C" ma:contentTypeVersion="3" ma:contentTypeDescription="Create a new document." ma:contentTypeScope="" ma:versionID="2d1f282cbd51ed15df312a4aa2ff89e5">
  <xsd:schema xmlns:xsd="http://www.w3.org/2001/XMLSchema" xmlns:xs="http://www.w3.org/2001/XMLSchema" xmlns:p="http://schemas.microsoft.com/office/2006/metadata/properties" xmlns:ns2="6d43041c-b26d-434e-9e55-1cfb9192bf3d" targetNamespace="http://schemas.microsoft.com/office/2006/metadata/properties" ma:root="true" ma:fieldsID="b05befbe3aa0c8ff36434ac7bb6868ab" ns2:_="">
    <xsd:import namespace="6d43041c-b26d-434e-9e55-1cfb9192bf3d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2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43041c-b26d-434e-9e55-1cfb9192bf3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d43041c-b26d-434e-9e55-1cfb9192bf3d">
      <UserInfo>
        <DisplayName>Venky Dahale</DisplayName>
        <AccountId>616</AccountId>
        <AccountType/>
      </UserInfo>
      <UserInfo>
        <DisplayName>Torsten Stein</DisplayName>
        <AccountId>470</AccountId>
        <AccountType/>
      </UserInfo>
      <UserInfo>
        <DisplayName>Adrian Bonar</DisplayName>
        <AccountId>622</AccountId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1CECC41B-5B5C-425C-B397-937BE112FF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d43041c-b26d-434e-9e55-1cfb9192bf3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C21F68D-954B-4BCD-9A94-1FF4DD2FF2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5B85C28-6144-4980-9004-80D865E4E5C4}">
  <ds:schemaRefs>
    <ds:schemaRef ds:uri="http://purl.org/dc/terms/"/>
    <ds:schemaRef ds:uri="http://www.w3.org/XML/1998/namespace"/>
    <ds:schemaRef ds:uri="http://purl.org/dc/dcmitype/"/>
    <ds:schemaRef ds:uri="6d43041c-b26d-434e-9e55-1cfb9192bf3d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infopath/2007/PartnerControl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22374</TotalTime>
  <Words>1164</Words>
  <Application>Microsoft Macintosh PowerPoint</Application>
  <PresentationFormat>Widescreen</PresentationFormat>
  <Paragraphs>268</Paragraphs>
  <Slides>21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21</vt:i4>
      </vt:variant>
    </vt:vector>
  </HeadingPairs>
  <TitlesOfParts>
    <vt:vector size="35" baseType="lpstr">
      <vt:lpstr>Arial Unicode MS</vt:lpstr>
      <vt:lpstr>Calibri</vt:lpstr>
      <vt:lpstr>Calibri Light</vt:lpstr>
      <vt:lpstr>Consolas</vt:lpstr>
      <vt:lpstr>Segoe UI</vt:lpstr>
      <vt:lpstr>Segoe UI Light</vt:lpstr>
      <vt:lpstr>Segoe UI Semibold</vt:lpstr>
      <vt:lpstr>Wingdings</vt:lpstr>
      <vt:lpstr>Arial</vt:lpstr>
      <vt:lpstr>5-30610_Microsoft_Ignite_Keynote_Template</vt:lpstr>
      <vt:lpstr>Office Theme</vt:lpstr>
      <vt:lpstr>Microsoft AzureCon 2015 Template - Color</vt:lpstr>
      <vt:lpstr>1_Microsoft AzureCon 2015 Template - Color</vt:lpstr>
      <vt:lpstr>2_Microsoft AzureCon 2015 Template - Color</vt:lpstr>
      <vt:lpstr>Azure IoT Device Management</vt:lpstr>
      <vt:lpstr>PowerPoint Presentation</vt:lpstr>
      <vt:lpstr>IoT Solution Architecture</vt:lpstr>
      <vt:lpstr>Azure IoT Hub (before device management)</vt:lpstr>
      <vt:lpstr>Azure IoT Suite (azureiotsuite.com) </vt:lpstr>
      <vt:lpstr>Azure IoT Hub Device Management</vt:lpstr>
      <vt:lpstr>Azure IoT Hub – Device Topology Support</vt:lpstr>
      <vt:lpstr>Azure IoT Hub – Device Topology Support</vt:lpstr>
      <vt:lpstr>Azure IoT Hub – Device Topology Support</vt:lpstr>
      <vt:lpstr>Azure IoT Hub – Device Topology Support</vt:lpstr>
      <vt:lpstr>Azure IoT Hub DM Service Client Architecture</vt:lpstr>
      <vt:lpstr>Finding devices twins using</vt:lpstr>
      <vt:lpstr>Device Queries Query Expression</vt:lpstr>
      <vt:lpstr>Device Queries Query Expression</vt:lpstr>
      <vt:lpstr>Device Jobs</vt:lpstr>
      <vt:lpstr>Device Jobs</vt:lpstr>
      <vt:lpstr>Device Job (Firmware Update Example)</vt:lpstr>
      <vt:lpstr>Azure IoT Hub DM Device Client Architecture </vt:lpstr>
      <vt:lpstr>Azure IoT Hub DM Device Client Architecture </vt:lpstr>
      <vt:lpstr>PowerPoint Presentation</vt:lpstr>
      <vt:lpstr>Learn more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Azure IoT Device Management</dc:title>
  <dc:creator>Juan Perez</dc:creator>
  <cp:lastModifiedBy>Juan Perez</cp:lastModifiedBy>
  <cp:revision>93</cp:revision>
  <dcterms:created xsi:type="dcterms:W3CDTF">2015-10-19T14:29:05Z</dcterms:created>
  <dcterms:modified xsi:type="dcterms:W3CDTF">2016-05-03T22:44:12Z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0x010100C90A700FF57F4044B1BF7A0B99EBEF5C</vt:lpwstr>
  </property>
</Properties>
</file>