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298" r:id="rId3"/>
    <p:sldId id="304" r:id="rId4"/>
    <p:sldId id="303" r:id="rId5"/>
    <p:sldId id="305" r:id="rId6"/>
  </p:sldIdLst>
  <p:sldSz cx="9363075" cy="7023100"/>
  <p:notesSz cx="7035800" cy="91948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3399"/>
    <a:srgbClr val="FDB5C3"/>
    <a:srgbClr val="99FFCC"/>
    <a:srgbClr val="FFCCCC"/>
    <a:srgbClr val="FEEDCE"/>
    <a:srgbClr val="6CFAD5"/>
    <a:srgbClr val="CCECFF"/>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60"/>
  </p:normalViewPr>
  <p:slideViewPr>
    <p:cSldViewPr>
      <p:cViewPr>
        <p:scale>
          <a:sx n="66" d="100"/>
          <a:sy n="66" d="100"/>
        </p:scale>
        <p:origin x="-918" y="-4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8213" y="4383088"/>
            <a:ext cx="5159375" cy="41560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370013" y="798513"/>
            <a:ext cx="4295775" cy="3222625"/>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1638300"/>
            <a:ext cx="8426450" cy="46355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68313" y="1638300"/>
            <a:ext cx="8426450" cy="4635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80988" indent="-280988" algn="l" defTabSz="762000" rtl="0" eaLnBrk="0" fontAlgn="base" hangingPunct="0">
        <a:spcBef>
          <a:spcPct val="25000"/>
        </a:spcBef>
        <a:spcAft>
          <a:spcPct val="0"/>
        </a:spcAft>
        <a:buClr>
          <a:srgbClr val="000066"/>
        </a:buClr>
        <a:buChar char="•"/>
        <a:defRPr sz="2600">
          <a:solidFill>
            <a:srgbClr val="000066"/>
          </a:solidFill>
          <a:latin typeface="+mn-lt"/>
          <a:ea typeface="+mn-ea"/>
          <a:cs typeface="+mn-cs"/>
        </a:defRPr>
      </a:lvl1pPr>
      <a:lvl2pPr marL="666750" indent="-195263" algn="l" defTabSz="762000" rtl="0" eaLnBrk="0" fontAlgn="base" hangingPunct="0">
        <a:spcBef>
          <a:spcPct val="25000"/>
        </a:spcBef>
        <a:spcAft>
          <a:spcPct val="0"/>
        </a:spcAft>
        <a:buClr>
          <a:srgbClr val="660033"/>
        </a:buClr>
        <a:buSzPct val="75000"/>
        <a:buChar char="•"/>
        <a:defRPr sz="2200">
          <a:solidFill>
            <a:srgbClr val="660033"/>
          </a:solidFill>
          <a:latin typeface="+mn-lt"/>
        </a:defRPr>
      </a:lvl2pPr>
      <a:lvl3pPr marL="1050925" indent="-195263" algn="l" defTabSz="762000" rtl="0" eaLnBrk="0" fontAlgn="base" hangingPunct="0">
        <a:spcBef>
          <a:spcPct val="25000"/>
        </a:spcBef>
        <a:spcAft>
          <a:spcPct val="0"/>
        </a:spcAft>
        <a:buClr>
          <a:srgbClr val="003300"/>
        </a:buClr>
        <a:buSzPct val="75000"/>
        <a:buChar char="•"/>
        <a:defRPr sz="2400">
          <a:solidFill>
            <a:srgbClr val="003300"/>
          </a:solidFill>
          <a:latin typeface="+mn-lt"/>
        </a:defRPr>
      </a:lvl3pPr>
      <a:lvl4pPr marL="1308100" indent="-142875" algn="l" defTabSz="762000" rtl="0" eaLnBrk="0" fontAlgn="base" hangingPunct="0">
        <a:spcBef>
          <a:spcPct val="20000"/>
        </a:spcBef>
        <a:spcAft>
          <a:spcPct val="0"/>
        </a:spcAft>
        <a:buChar char="•"/>
        <a:defRPr sz="1600">
          <a:solidFill>
            <a:srgbClr val="996600"/>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Arial" charset="0"/>
        </a:defRPr>
      </a:lvl5pPr>
      <a:lvl6pPr marL="2743200" indent="-280988" algn="l" defTabSz="762000" rtl="0" eaLnBrk="0" fontAlgn="base" hangingPunct="0">
        <a:spcBef>
          <a:spcPct val="20000"/>
        </a:spcBef>
        <a:spcAft>
          <a:spcPct val="0"/>
        </a:spcAft>
        <a:buChar char="»"/>
        <a:defRPr sz="2000">
          <a:solidFill>
            <a:schemeClr val="tx1"/>
          </a:solidFill>
          <a:latin typeface="Arial" charset="0"/>
        </a:defRPr>
      </a:lvl6pPr>
      <a:lvl7pPr marL="3200400" indent="-280988" algn="l" defTabSz="762000" rtl="0" eaLnBrk="0" fontAlgn="base" hangingPunct="0">
        <a:spcBef>
          <a:spcPct val="20000"/>
        </a:spcBef>
        <a:spcAft>
          <a:spcPct val="0"/>
        </a:spcAft>
        <a:buChar char="»"/>
        <a:defRPr sz="2000">
          <a:solidFill>
            <a:schemeClr val="tx1"/>
          </a:solidFill>
          <a:latin typeface="Arial" charset="0"/>
        </a:defRPr>
      </a:lvl7pPr>
      <a:lvl8pPr marL="3657600" indent="-280988" algn="l" defTabSz="762000" rtl="0" eaLnBrk="0" fontAlgn="base" hangingPunct="0">
        <a:spcBef>
          <a:spcPct val="20000"/>
        </a:spcBef>
        <a:spcAft>
          <a:spcPct val="0"/>
        </a:spcAft>
        <a:buChar char="»"/>
        <a:defRPr sz="2000">
          <a:solidFill>
            <a:schemeClr val="tx1"/>
          </a:solidFill>
          <a:latin typeface="Arial" charset="0"/>
        </a:defRPr>
      </a:lvl8pPr>
      <a:lvl9pPr marL="4114800" indent="-280988" algn="l" defTabSz="762000" rtl="0" eaLnBrk="0" fontAlgn="base" hangingPunct="0">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Ramanan@eu.nec.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3"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DM-BCAST </a:t>
            </a:r>
            <a:r>
              <a:rPr lang="en-US" b="1" dirty="0" err="1">
                <a:latin typeface="Tahoma" pitchFamily="34" charset="0"/>
              </a:rPr>
              <a:t>BoF</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16 April 2009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err="1">
                <a:latin typeface="Tahoma" pitchFamily="34" charset="0"/>
              </a:rPr>
              <a:t>S.Ramanan</a:t>
            </a:r>
            <a:r>
              <a:rPr lang="en-US" b="1" dirty="0">
                <a:latin typeface="Tahoma" pitchFamily="34" charset="0"/>
              </a:rPr>
              <a:t>, </a:t>
            </a:r>
            <a:r>
              <a:rPr lang="en-US" b="1" dirty="0" smtClean="0">
                <a:latin typeface="Tahoma" pitchFamily="34" charset="0"/>
                <a:hlinkClick r:id="rId3"/>
              </a:rPr>
              <a:t>S.Ramanan@eu.nec.com</a:t>
            </a:r>
            <a:endParaRPr lang="en-US" b="1" dirty="0" smtClean="0">
              <a:latin typeface="Tahoma" pitchFamily="34" charset="0"/>
            </a:endParaRPr>
          </a:p>
          <a:p>
            <a:pPr defTabSz="762000">
              <a:lnSpc>
                <a:spcPct val="95000"/>
              </a:lnSpc>
              <a:spcAft>
                <a:spcPct val="35000"/>
              </a:spcAft>
              <a:tabLst>
                <a:tab pos="1827213" algn="r"/>
                <a:tab pos="1939925" algn="l"/>
              </a:tabLst>
            </a:pPr>
            <a:r>
              <a:rPr lang="en-US" b="1" dirty="0" smtClean="0">
                <a:latin typeface="Tahoma" pitchFamily="34" charset="0"/>
              </a:rPr>
              <a:t>		Jack Lee, jonghyo.lee@samsung.com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NEC, Samsung</a:t>
            </a:r>
            <a:endParaRPr lang="en-US" b="1" dirty="0">
              <a:latin typeface="Tahoma" pitchFamily="34" charset="0"/>
            </a:endParaRPr>
          </a:p>
        </p:txBody>
      </p:sp>
      <p:sp>
        <p:nvSpPr>
          <p:cNvPr id="2052" name="Rectangle 55"/>
          <p:cNvSpPr>
            <a:spLocks noChangeArrowheads="1"/>
          </p:cNvSpPr>
          <p:nvPr/>
        </p:nvSpPr>
        <p:spPr bwMode="auto">
          <a:xfrm>
            <a:off x="684213" y="228600"/>
            <a:ext cx="7996237" cy="1652588"/>
          </a:xfrm>
          <a:prstGeom prst="rect">
            <a:avLst/>
          </a:prstGeom>
          <a:noFill/>
          <a:ln w="12700">
            <a:noFill/>
            <a:miter lim="800000"/>
            <a:headEnd/>
            <a:tailEnd/>
          </a:ln>
        </p:spPr>
        <p:txBody>
          <a:bodyPr lIns="90488" tIns="44450" rIns="90488" bIns="44450"/>
          <a:lstStyle/>
          <a:p>
            <a:pPr algn="ctr" defTabSz="762000"/>
            <a:r>
              <a:rPr lang="en-US" dirty="0" smtClean="0"/>
              <a:t>OMA-TP-DMBCAST-2009-0039-INP_Network_diagram </a:t>
            </a:r>
            <a:r>
              <a:rPr lang="en-US" b="1" dirty="0" smtClean="0">
                <a:latin typeface="Tahoma" pitchFamily="34" charset="0"/>
              </a:rPr>
              <a:t> </a:t>
            </a:r>
            <a:r>
              <a:rPr lang="en-US" b="1" dirty="0">
                <a:latin typeface="Tahoma" pitchFamily="34" charset="0"/>
              </a:rPr>
              <a:t/>
            </a:r>
            <a:br>
              <a:rPr lang="en-US" b="1" dirty="0">
                <a:latin typeface="Tahoma" pitchFamily="34" charset="0"/>
              </a:rPr>
            </a:br>
            <a:r>
              <a:rPr lang="en-US" sz="1400" b="1" dirty="0" smtClean="0">
                <a:latin typeface="Tahoma" pitchFamily="34" charset="0"/>
              </a:rPr>
              <a:t/>
            </a:r>
            <a:br>
              <a:rPr lang="en-US" sz="1400" b="1" dirty="0" smtClean="0">
                <a:latin typeface="Tahoma" pitchFamily="34" charset="0"/>
              </a:rPr>
            </a:br>
            <a:r>
              <a:rPr lang="en-US" sz="3200" b="1" dirty="0" smtClean="0">
                <a:latin typeface="Tahoma" pitchFamily="34" charset="0"/>
              </a:rPr>
              <a:t>High level DM </a:t>
            </a:r>
            <a:r>
              <a:rPr lang="en-US" sz="3200" b="1" dirty="0" smtClean="0">
                <a:latin typeface="Tahoma" pitchFamily="34" charset="0"/>
              </a:rPr>
              <a:t>over BCAST  </a:t>
            </a:r>
            <a:r>
              <a:rPr lang="en-US" sz="3200" b="1" dirty="0" smtClean="0">
                <a:latin typeface="Tahoma" pitchFamily="34" charset="0"/>
              </a:rPr>
              <a:t>Network</a:t>
            </a:r>
            <a:r>
              <a:rPr lang="en-US" sz="3200" b="1" dirty="0">
                <a:latin typeface="Tahoma" pitchFamily="34" charset="0"/>
              </a:rPr>
              <a:t/>
            </a:r>
            <a:br>
              <a:rPr lang="en-US" sz="3200" b="1" dirty="0">
                <a:latin typeface="Tahoma" pitchFamily="34" charset="0"/>
              </a:rPr>
            </a:br>
            <a:endParaRPr lang="en-US" sz="1800" b="1" dirty="0">
              <a:latin typeface="Tahoma" pitchFamily="34" charset="0"/>
            </a:endParaRPr>
          </a:p>
        </p:txBody>
      </p:sp>
      <p:sp>
        <p:nvSpPr>
          <p:cNvPr id="2053" name="Text Box 56"/>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4"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5"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Rectangle 50"/>
          <p:cNvSpPr>
            <a:spLocks noChangeArrowheads="1"/>
          </p:cNvSpPr>
          <p:nvPr/>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US"/>
          </a:p>
        </p:txBody>
      </p:sp>
      <p:sp>
        <p:nvSpPr>
          <p:cNvPr id="2058" name="Rectangle 60"/>
          <p:cNvSpPr>
            <a:spLocks noChangeArrowheads="1"/>
          </p:cNvSpPr>
          <p:nvPr/>
        </p:nvSpPr>
        <p:spPr bwMode="auto">
          <a:xfrm>
            <a:off x="0" y="6615113"/>
            <a:ext cx="4800600" cy="347662"/>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2059" name="Rectangle 61"/>
          <p:cNvSpPr>
            <a:spLocks noChangeArrowheads="1"/>
          </p:cNvSpPr>
          <p:nvPr/>
        </p:nvSpPr>
        <p:spPr bwMode="auto">
          <a:xfrm>
            <a:off x="4724400" y="6615113"/>
            <a:ext cx="3352800" cy="336550"/>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pPr>
            <a:r>
              <a:rPr lang="en-US" sz="1800" b="1">
                <a:latin typeface="Arial Narrow" pitchFamily="34" charset="0"/>
              </a:rPr>
              <a:t>OMA-&lt;GrpCode&gt;-2008-&lt;DocNum&gt;</a:t>
            </a:r>
          </a:p>
        </p:txBody>
      </p:sp>
      <p:sp>
        <p:nvSpPr>
          <p:cNvPr id="2060" name="Rectangle 62"/>
          <p:cNvSpPr>
            <a:spLocks noChangeArrowheads="1"/>
          </p:cNvSpPr>
          <p:nvPr/>
        </p:nvSpPr>
        <p:spPr bwMode="auto">
          <a:xfrm>
            <a:off x="8001000" y="6615113"/>
            <a:ext cx="1362075" cy="404812"/>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F978F792-288A-4F73-8B21-FF3BB23EF4CD}" type="slidenum">
              <a:rPr lang="en-US" sz="1800" b="1">
                <a:latin typeface="Arial Narrow" pitchFamily="34" charset="0"/>
              </a:rPr>
              <a:pPr algn="r" defTabSz="403225">
                <a:tabLst>
                  <a:tab pos="5372100" algn="ctr"/>
                  <a:tab pos="9182100" algn="r"/>
                </a:tabLst>
              </a:pPr>
              <a:t>1</a:t>
            </a:fld>
            <a:r>
              <a:rPr lang="en-US" sz="1800" b="1">
                <a:latin typeface="Arial Narrow" pitchFamily="34" charset="0"/>
              </a:rPr>
              <a:t/>
            </a:r>
            <a:br>
              <a:rPr lang="en-US" sz="1800" b="1">
                <a:latin typeface="Arial Narrow" pitchFamily="34" charset="0"/>
              </a:rPr>
            </a:br>
            <a:r>
              <a:rPr lang="en-US" sz="500">
                <a:solidFill>
                  <a:srgbClr val="999999"/>
                </a:solidFill>
              </a:rPr>
              <a:t>[OMA-Template-SlideCover-20080101-I]</a:t>
            </a:r>
            <a:endParaRPr lang="en-US" sz="1800" b="1">
              <a:latin typeface="Arial Narrow" pitchFamily="34" charset="0"/>
            </a:endParaRPr>
          </a:p>
        </p:txBody>
      </p:sp>
      <p:sp>
        <p:nvSpPr>
          <p:cNvPr id="2061" name="Text Box 65"/>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US" dirty="0"/>
          </a:p>
        </p:txBody>
      </p:sp>
      <p:sp>
        <p:nvSpPr>
          <p:cNvPr id="3" name="Content Placeholder 2"/>
          <p:cNvSpPr>
            <a:spLocks noGrp="1"/>
          </p:cNvSpPr>
          <p:nvPr>
            <p:ph idx="1"/>
          </p:nvPr>
        </p:nvSpPr>
        <p:spPr>
          <a:xfrm>
            <a:off x="468313" y="996950"/>
            <a:ext cx="8426450" cy="5562600"/>
          </a:xfrm>
        </p:spPr>
        <p:txBody>
          <a:bodyPr/>
          <a:lstStyle/>
          <a:p>
            <a:r>
              <a:rPr lang="en-GB" sz="2400" dirty="0" smtClean="0"/>
              <a:t>This document provides a high level DM over BCAST network operational diagram based on input  </a:t>
            </a:r>
            <a:r>
              <a:rPr lang="en-US" sz="2400" dirty="0" smtClean="0"/>
              <a:t>OMA-TP-DMBCAST-2008-0004R01.</a:t>
            </a:r>
            <a:endParaRPr lang="en-GB" sz="2400" dirty="0" smtClean="0"/>
          </a:p>
          <a:p>
            <a:r>
              <a:rPr lang="en-GB" sz="2400" dirty="0" smtClean="0"/>
              <a:t>This will be expected to be included in the final report to TP, </a:t>
            </a:r>
            <a:r>
              <a:rPr lang="en-US" sz="2400" dirty="0" smtClean="0"/>
              <a:t>OMA-TP-DMBCAST-2009-0035-INP_Final_Report </a:t>
            </a:r>
            <a:r>
              <a:rPr lang="en-GB" sz="2400" dirty="0" smtClean="0"/>
              <a:t> </a:t>
            </a:r>
          </a:p>
          <a:p>
            <a:endParaRPr lang="en-GB" sz="2400" dirty="0" smtClean="0"/>
          </a:p>
          <a:p>
            <a:endParaRPr lang="en-GB" sz="2400" dirty="0" smtClean="0"/>
          </a:p>
          <a:p>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over BCAST </a:t>
            </a:r>
            <a:r>
              <a:rPr lang="en-GB" dirty="0" smtClean="0"/>
              <a:t>Network assumptions</a:t>
            </a:r>
            <a:endParaRPr lang="en-US" dirty="0"/>
          </a:p>
        </p:txBody>
      </p:sp>
      <p:sp>
        <p:nvSpPr>
          <p:cNvPr id="3" name="Content Placeholder 2"/>
          <p:cNvSpPr>
            <a:spLocks noGrp="1"/>
          </p:cNvSpPr>
          <p:nvPr>
            <p:ph idx="1"/>
          </p:nvPr>
        </p:nvSpPr>
        <p:spPr>
          <a:xfrm>
            <a:off x="490537" y="1073150"/>
            <a:ext cx="8426450" cy="5257800"/>
          </a:xfrm>
        </p:spPr>
        <p:txBody>
          <a:bodyPr/>
          <a:lstStyle/>
          <a:p>
            <a:r>
              <a:rPr lang="en-GB" dirty="0" smtClean="0"/>
              <a:t>Assumptions  are </a:t>
            </a:r>
          </a:p>
          <a:p>
            <a:pPr lvl="1"/>
            <a:r>
              <a:rPr lang="en-GB" dirty="0" smtClean="0"/>
              <a:t>M</a:t>
            </a:r>
            <a:r>
              <a:rPr lang="en-GB" dirty="0" smtClean="0"/>
              <a:t>obile terminal devices are dual client devices implementing both OMA DM client and OMA BCAST client</a:t>
            </a:r>
          </a:p>
          <a:p>
            <a:pPr lvl="1"/>
            <a:r>
              <a:rPr lang="en-GB" dirty="0" smtClean="0"/>
              <a:t>There is some form of communication/interaction between DM Server and BCAST Server and</a:t>
            </a:r>
          </a:p>
          <a:p>
            <a:pPr lvl="1"/>
            <a:r>
              <a:rPr lang="en-GB" dirty="0" smtClean="0"/>
              <a:t>There is some form of </a:t>
            </a:r>
            <a:r>
              <a:rPr lang="en-GB" dirty="0" smtClean="0"/>
              <a:t>communication/interaction </a:t>
            </a:r>
            <a:r>
              <a:rPr lang="en-GB" dirty="0" smtClean="0"/>
              <a:t>between DM Server and BCAST Server </a:t>
            </a:r>
            <a:r>
              <a:rPr lang="en-GB" dirty="0" smtClean="0"/>
              <a:t>BCAST client and DM client</a:t>
            </a:r>
          </a:p>
          <a:p>
            <a:r>
              <a:rPr lang="en-GB" sz="3200" dirty="0" smtClean="0"/>
              <a:t>s</a:t>
            </a:r>
            <a:r>
              <a:rPr lang="en-GB" sz="2800" dirty="0" smtClean="0"/>
              <a:t>ome devices may </a:t>
            </a:r>
            <a:r>
              <a:rPr lang="en-GB" sz="2800" dirty="0" smtClean="0"/>
              <a:t>receive </a:t>
            </a:r>
            <a:r>
              <a:rPr lang="en-GB" sz="2800" dirty="0" smtClean="0"/>
              <a:t>DM broadcasts but no action is taken (parsing filters out irrelevant DM commands and </a:t>
            </a:r>
            <a:r>
              <a:rPr lang="en-GB" sz="2800" dirty="0" smtClean="0"/>
              <a:t>messages)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490537" y="234950"/>
            <a:ext cx="8426450" cy="1169987"/>
          </a:xfrm>
        </p:spPr>
        <p:txBody>
          <a:bodyPr/>
          <a:lstStyle/>
          <a:p>
            <a:r>
              <a:rPr lang="en-US" dirty="0" smtClean="0"/>
              <a:t>High level DM </a:t>
            </a:r>
            <a:r>
              <a:rPr lang="en-US" dirty="0" smtClean="0"/>
              <a:t>over BCAST </a:t>
            </a:r>
            <a:r>
              <a:rPr lang="en-US" dirty="0" smtClean="0"/>
              <a:t>Network</a:t>
            </a:r>
            <a:endParaRPr lang="en-US" dirty="0" smtClean="0"/>
          </a:p>
        </p:txBody>
      </p:sp>
      <p:sp>
        <p:nvSpPr>
          <p:cNvPr id="8195" name="Rectangle 49"/>
          <p:cNvSpPr>
            <a:spLocks noChangeArrowheads="1"/>
          </p:cNvSpPr>
          <p:nvPr/>
        </p:nvSpPr>
        <p:spPr bwMode="auto">
          <a:xfrm>
            <a:off x="338138" y="1682750"/>
            <a:ext cx="990600" cy="1524000"/>
          </a:xfrm>
          <a:prstGeom prst="rect">
            <a:avLst/>
          </a:prstGeom>
          <a:solidFill>
            <a:srgbClr val="FFC000"/>
          </a:solidFill>
          <a:ln w="12700" algn="ctr">
            <a:solidFill>
              <a:schemeClr val="tx1"/>
            </a:solidFill>
            <a:round/>
            <a:headEnd/>
            <a:tailEnd/>
          </a:ln>
        </p:spPr>
        <p:txBody>
          <a:bodyPr/>
          <a:lstStyle/>
          <a:p>
            <a:r>
              <a:rPr lang="en-GB" sz="1600"/>
              <a:t>BCAST Server</a:t>
            </a:r>
            <a:endParaRPr lang="en-US" sz="1600"/>
          </a:p>
        </p:txBody>
      </p:sp>
      <p:sp>
        <p:nvSpPr>
          <p:cNvPr id="8196" name="Rectangle 50"/>
          <p:cNvSpPr>
            <a:spLocks noChangeArrowheads="1"/>
          </p:cNvSpPr>
          <p:nvPr/>
        </p:nvSpPr>
        <p:spPr bwMode="auto">
          <a:xfrm>
            <a:off x="338138" y="3892550"/>
            <a:ext cx="990600" cy="1524000"/>
          </a:xfrm>
          <a:prstGeom prst="rect">
            <a:avLst/>
          </a:prstGeom>
          <a:solidFill>
            <a:srgbClr val="92D050"/>
          </a:solidFill>
          <a:ln w="12700" algn="ctr">
            <a:solidFill>
              <a:schemeClr val="tx1"/>
            </a:solidFill>
            <a:round/>
            <a:headEnd/>
            <a:tailEnd/>
          </a:ln>
        </p:spPr>
        <p:txBody>
          <a:bodyPr/>
          <a:lstStyle/>
          <a:p>
            <a:r>
              <a:rPr lang="en-GB" sz="1600"/>
              <a:t>DM Server</a:t>
            </a:r>
            <a:endParaRPr lang="en-US" sz="1600"/>
          </a:p>
        </p:txBody>
      </p:sp>
      <p:cxnSp>
        <p:nvCxnSpPr>
          <p:cNvPr id="8197" name="Straight Arrow Connector 51"/>
          <p:cNvCxnSpPr>
            <a:cxnSpLocks noChangeShapeType="1"/>
            <a:stCxn id="8196" idx="0"/>
            <a:endCxn id="8195" idx="2"/>
          </p:cNvCxnSpPr>
          <p:nvPr/>
        </p:nvCxnSpPr>
        <p:spPr bwMode="auto">
          <a:xfrm rot="5400000" flipH="1" flipV="1">
            <a:off x="489744" y="3550444"/>
            <a:ext cx="685800" cy="1588"/>
          </a:xfrm>
          <a:prstGeom prst="straightConnector1">
            <a:avLst/>
          </a:prstGeom>
          <a:noFill/>
          <a:ln w="28575" algn="ctr">
            <a:solidFill>
              <a:srgbClr val="FF0000"/>
            </a:solidFill>
            <a:round/>
            <a:headEnd type="triangle" w="med" len="med"/>
            <a:tailEnd type="triangle" w="med" len="med"/>
          </a:ln>
        </p:spPr>
      </p:cxnSp>
      <p:grpSp>
        <p:nvGrpSpPr>
          <p:cNvPr id="2" name="그룹 26"/>
          <p:cNvGrpSpPr>
            <a:grpSpLocks/>
          </p:cNvGrpSpPr>
          <p:nvPr/>
        </p:nvGrpSpPr>
        <p:grpSpPr bwMode="auto">
          <a:xfrm>
            <a:off x="3233738" y="1073150"/>
            <a:ext cx="2209800" cy="2133600"/>
            <a:chOff x="3081337" y="1530350"/>
            <a:chExt cx="2209800" cy="2133600"/>
          </a:xfrm>
        </p:grpSpPr>
        <p:pic>
          <p:nvPicPr>
            <p:cNvPr id="8239"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8240" name="TextBox 47"/>
            <p:cNvSpPr txBox="1">
              <a:spLocks noChangeArrowheads="1"/>
            </p:cNvSpPr>
            <p:nvPr/>
          </p:nvSpPr>
          <p:spPr bwMode="auto">
            <a:xfrm>
              <a:off x="3157536" y="3054350"/>
              <a:ext cx="1667444" cy="286232"/>
            </a:xfrm>
            <a:prstGeom prst="rect">
              <a:avLst/>
            </a:prstGeom>
            <a:noFill/>
            <a:ln w="9525">
              <a:noFill/>
              <a:miter lim="800000"/>
              <a:headEnd/>
              <a:tailEnd/>
            </a:ln>
          </p:spPr>
          <p:txBody>
            <a:bodyPr wrap="none">
              <a:spAutoFit/>
            </a:bodyPr>
            <a:lstStyle/>
            <a:p>
              <a:pPr algn="ctr"/>
              <a:r>
                <a:rPr lang="en-GB" altLang="ko-KR" sz="1400" dirty="0">
                  <a:ea typeface="굴림" pitchFamily="50" charset="-127"/>
                </a:rPr>
                <a:t>Broadcast network</a:t>
              </a:r>
              <a:endParaRPr lang="ko-KR" altLang="en-US" sz="1400" dirty="0">
                <a:ea typeface="굴림" pitchFamily="50" charset="-127"/>
              </a:endParaRPr>
            </a:p>
          </p:txBody>
        </p:sp>
      </p:grpSp>
      <p:pic>
        <p:nvPicPr>
          <p:cNvPr id="8199" name="Picture 5"/>
          <p:cNvPicPr>
            <a:picLocks noChangeAspect="1" noChangeArrowheads="1"/>
          </p:cNvPicPr>
          <p:nvPr/>
        </p:nvPicPr>
        <p:blipFill>
          <a:blip r:embed="rId3"/>
          <a:srcRect/>
          <a:stretch>
            <a:fillRect/>
          </a:stretch>
        </p:blipFill>
        <p:spPr bwMode="auto">
          <a:xfrm>
            <a:off x="414338" y="2216150"/>
            <a:ext cx="828675" cy="971550"/>
          </a:xfrm>
          <a:prstGeom prst="rect">
            <a:avLst/>
          </a:prstGeom>
          <a:noFill/>
          <a:ln w="12700">
            <a:noFill/>
            <a:miter lim="800000"/>
            <a:headEnd/>
            <a:tailEnd/>
          </a:ln>
        </p:spPr>
      </p:pic>
      <p:pic>
        <p:nvPicPr>
          <p:cNvPr id="8200" name="Picture 6"/>
          <p:cNvPicPr>
            <a:picLocks noChangeAspect="1" noChangeArrowheads="1"/>
          </p:cNvPicPr>
          <p:nvPr/>
        </p:nvPicPr>
        <p:blipFill>
          <a:blip r:embed="rId3"/>
          <a:srcRect/>
          <a:stretch>
            <a:fillRect/>
          </a:stretch>
        </p:blipFill>
        <p:spPr bwMode="auto">
          <a:xfrm>
            <a:off x="414338" y="4425950"/>
            <a:ext cx="828675" cy="971550"/>
          </a:xfrm>
          <a:prstGeom prst="rect">
            <a:avLst/>
          </a:prstGeom>
          <a:noFill/>
          <a:ln w="12700">
            <a:noFill/>
            <a:miter lim="800000"/>
            <a:headEnd/>
            <a:tailEnd/>
          </a:ln>
        </p:spPr>
      </p:pic>
      <p:grpSp>
        <p:nvGrpSpPr>
          <p:cNvPr id="3" name="그룹 26"/>
          <p:cNvGrpSpPr>
            <a:grpSpLocks/>
          </p:cNvGrpSpPr>
          <p:nvPr/>
        </p:nvGrpSpPr>
        <p:grpSpPr bwMode="auto">
          <a:xfrm>
            <a:off x="3005137" y="4730750"/>
            <a:ext cx="2209800" cy="2133600"/>
            <a:chOff x="3081337" y="1530350"/>
            <a:chExt cx="2209800" cy="2133600"/>
          </a:xfrm>
        </p:grpSpPr>
        <p:pic>
          <p:nvPicPr>
            <p:cNvPr id="8237"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8238" name="TextBox 47"/>
            <p:cNvSpPr txBox="1">
              <a:spLocks noChangeArrowheads="1"/>
            </p:cNvSpPr>
            <p:nvPr/>
          </p:nvSpPr>
          <p:spPr bwMode="auto">
            <a:xfrm>
              <a:off x="3538537" y="2444750"/>
              <a:ext cx="1388522" cy="286232"/>
            </a:xfrm>
            <a:prstGeom prst="rect">
              <a:avLst/>
            </a:prstGeom>
            <a:noFill/>
            <a:ln w="9525">
              <a:noFill/>
              <a:miter lim="800000"/>
              <a:headEnd/>
              <a:tailEnd/>
            </a:ln>
          </p:spPr>
          <p:txBody>
            <a:bodyPr wrap="none">
              <a:spAutoFit/>
            </a:bodyPr>
            <a:lstStyle/>
            <a:p>
              <a:pPr algn="ctr"/>
              <a:r>
                <a:rPr lang="en-GB" altLang="ko-KR" sz="1400">
                  <a:ea typeface="굴림" pitchFamily="50" charset="-127"/>
                </a:rPr>
                <a:t>Mobile network</a:t>
              </a:r>
              <a:endParaRPr lang="ko-KR" altLang="en-US" sz="1400">
                <a:ea typeface="굴림" pitchFamily="50" charset="-127"/>
              </a:endParaRPr>
            </a:p>
          </p:txBody>
        </p:sp>
      </p:grpSp>
      <p:sp>
        <p:nvSpPr>
          <p:cNvPr id="8202" name="Rounded Rectangle 60"/>
          <p:cNvSpPr>
            <a:spLocks noChangeArrowheads="1"/>
          </p:cNvSpPr>
          <p:nvPr/>
        </p:nvSpPr>
        <p:spPr bwMode="auto">
          <a:xfrm>
            <a:off x="7577137" y="412115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03" name="Rectangle 61"/>
          <p:cNvSpPr>
            <a:spLocks noChangeArrowheads="1"/>
          </p:cNvSpPr>
          <p:nvPr/>
        </p:nvSpPr>
        <p:spPr bwMode="auto">
          <a:xfrm>
            <a:off x="7605712" y="43799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04" name="Rectangle 62"/>
          <p:cNvSpPr>
            <a:spLocks noChangeArrowheads="1"/>
          </p:cNvSpPr>
          <p:nvPr/>
        </p:nvSpPr>
        <p:spPr bwMode="auto">
          <a:xfrm>
            <a:off x="7605712" y="50657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05" name="Straight Arrow Connector 63"/>
          <p:cNvCxnSpPr>
            <a:cxnSpLocks noChangeShapeType="1"/>
            <a:stCxn id="8203" idx="2"/>
            <a:endCxn id="8204" idx="0"/>
          </p:cNvCxnSpPr>
          <p:nvPr/>
        </p:nvCxnSpPr>
        <p:spPr bwMode="auto">
          <a:xfrm rot="5400000">
            <a:off x="7691436" y="4859338"/>
            <a:ext cx="411163" cy="1588"/>
          </a:xfrm>
          <a:prstGeom prst="straightConnector1">
            <a:avLst/>
          </a:prstGeom>
          <a:noFill/>
          <a:ln w="12700" algn="ctr">
            <a:solidFill>
              <a:srgbClr val="FF0000"/>
            </a:solidFill>
            <a:round/>
            <a:headEnd type="triangle" w="med" len="med"/>
            <a:tailEnd type="triangle" w="med" len="med"/>
          </a:ln>
        </p:spPr>
      </p:cxnSp>
      <p:cxnSp>
        <p:nvCxnSpPr>
          <p:cNvPr id="8206" name="Straight Connector 64"/>
          <p:cNvCxnSpPr>
            <a:cxnSpLocks noChangeShapeType="1"/>
          </p:cNvCxnSpPr>
          <p:nvPr/>
        </p:nvCxnSpPr>
        <p:spPr bwMode="auto">
          <a:xfrm rot="5400000">
            <a:off x="7843043" y="3961606"/>
            <a:ext cx="381000" cy="1588"/>
          </a:xfrm>
          <a:prstGeom prst="line">
            <a:avLst/>
          </a:prstGeom>
          <a:noFill/>
          <a:ln w="38100" algn="ctr">
            <a:solidFill>
              <a:schemeClr val="tx1"/>
            </a:solidFill>
            <a:round/>
            <a:headEnd/>
            <a:tailEnd/>
          </a:ln>
        </p:spPr>
      </p:cxnSp>
      <p:sp>
        <p:nvSpPr>
          <p:cNvPr id="8207" name="Rounded Rectangle 65"/>
          <p:cNvSpPr>
            <a:spLocks noChangeArrowheads="1"/>
          </p:cNvSpPr>
          <p:nvPr/>
        </p:nvSpPr>
        <p:spPr bwMode="auto">
          <a:xfrm>
            <a:off x="8110537" y="565150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08" name="Rectangle 66"/>
          <p:cNvSpPr>
            <a:spLocks noChangeArrowheads="1"/>
          </p:cNvSpPr>
          <p:nvPr/>
        </p:nvSpPr>
        <p:spPr bwMode="auto">
          <a:xfrm>
            <a:off x="8139112" y="58785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09" name="Rectangle 67"/>
          <p:cNvSpPr>
            <a:spLocks noChangeArrowheads="1"/>
          </p:cNvSpPr>
          <p:nvPr/>
        </p:nvSpPr>
        <p:spPr bwMode="auto">
          <a:xfrm>
            <a:off x="8139112" y="65643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10" name="Straight Arrow Connector 68"/>
          <p:cNvCxnSpPr>
            <a:cxnSpLocks noChangeShapeType="1"/>
            <a:stCxn id="8208" idx="2"/>
            <a:endCxn id="8209" idx="0"/>
          </p:cNvCxnSpPr>
          <p:nvPr/>
        </p:nvCxnSpPr>
        <p:spPr bwMode="auto">
          <a:xfrm rot="5400000">
            <a:off x="8224836" y="6357938"/>
            <a:ext cx="411163" cy="1588"/>
          </a:xfrm>
          <a:prstGeom prst="straightConnector1">
            <a:avLst/>
          </a:prstGeom>
          <a:noFill/>
          <a:ln w="12700" algn="ctr">
            <a:solidFill>
              <a:srgbClr val="FF0000"/>
            </a:solidFill>
            <a:round/>
            <a:headEnd type="triangle" w="med" len="med"/>
            <a:tailEnd type="triangle" w="med" len="med"/>
          </a:ln>
        </p:spPr>
      </p:cxnSp>
      <p:cxnSp>
        <p:nvCxnSpPr>
          <p:cNvPr id="8211" name="Straight Connector 69"/>
          <p:cNvCxnSpPr>
            <a:cxnSpLocks noChangeShapeType="1"/>
          </p:cNvCxnSpPr>
          <p:nvPr/>
        </p:nvCxnSpPr>
        <p:spPr bwMode="auto">
          <a:xfrm rot="5400000">
            <a:off x="8376443" y="5460206"/>
            <a:ext cx="381000" cy="1588"/>
          </a:xfrm>
          <a:prstGeom prst="line">
            <a:avLst/>
          </a:prstGeom>
          <a:noFill/>
          <a:ln w="38100" algn="ctr">
            <a:solidFill>
              <a:schemeClr val="tx1"/>
            </a:solidFill>
            <a:round/>
            <a:headEnd/>
            <a:tailEnd/>
          </a:ln>
        </p:spPr>
      </p:cxnSp>
      <p:cxnSp>
        <p:nvCxnSpPr>
          <p:cNvPr id="8212" name="Straight Arrow Connector 70"/>
          <p:cNvCxnSpPr>
            <a:cxnSpLocks noChangeShapeType="1"/>
            <a:stCxn id="8195" idx="3"/>
          </p:cNvCxnSpPr>
          <p:nvPr/>
        </p:nvCxnSpPr>
        <p:spPr bwMode="auto">
          <a:xfrm flipV="1">
            <a:off x="1328738" y="2216150"/>
            <a:ext cx="2057400" cy="228600"/>
          </a:xfrm>
          <a:prstGeom prst="straightConnector1">
            <a:avLst/>
          </a:prstGeom>
          <a:noFill/>
          <a:ln w="28575" algn="ctr">
            <a:solidFill>
              <a:srgbClr val="FF0000"/>
            </a:solidFill>
            <a:round/>
            <a:headEnd type="none" w="med" len="med"/>
            <a:tailEnd type="triangle" w="med" len="med"/>
          </a:ln>
        </p:spPr>
      </p:cxnSp>
      <p:cxnSp>
        <p:nvCxnSpPr>
          <p:cNvPr id="8213" name="Straight Arrow Connector 71"/>
          <p:cNvCxnSpPr>
            <a:cxnSpLocks noChangeShapeType="1"/>
            <a:endCxn id="8203" idx="1"/>
          </p:cNvCxnSpPr>
          <p:nvPr/>
        </p:nvCxnSpPr>
        <p:spPr bwMode="auto">
          <a:xfrm>
            <a:off x="4910137" y="2444750"/>
            <a:ext cx="2695575" cy="2072482"/>
          </a:xfrm>
          <a:prstGeom prst="straightConnector1">
            <a:avLst/>
          </a:prstGeom>
          <a:noFill/>
          <a:ln w="28575" algn="ctr">
            <a:solidFill>
              <a:srgbClr val="FF0000"/>
            </a:solidFill>
            <a:round/>
            <a:headEnd type="none" w="med" len="med"/>
            <a:tailEnd type="triangle" w="med" len="med"/>
          </a:ln>
        </p:spPr>
      </p:cxnSp>
      <p:sp>
        <p:nvSpPr>
          <p:cNvPr id="8214" name="Rounded Rectangle 72"/>
          <p:cNvSpPr>
            <a:spLocks noChangeArrowheads="1"/>
          </p:cNvSpPr>
          <p:nvPr/>
        </p:nvSpPr>
        <p:spPr bwMode="auto">
          <a:xfrm>
            <a:off x="7043737" y="252095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8215" name="Rectangle 73"/>
          <p:cNvSpPr>
            <a:spLocks noChangeArrowheads="1"/>
          </p:cNvSpPr>
          <p:nvPr/>
        </p:nvSpPr>
        <p:spPr bwMode="auto">
          <a:xfrm>
            <a:off x="7072312" y="27797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8216" name="Rectangle 74"/>
          <p:cNvSpPr>
            <a:spLocks noChangeArrowheads="1"/>
          </p:cNvSpPr>
          <p:nvPr/>
        </p:nvSpPr>
        <p:spPr bwMode="auto">
          <a:xfrm>
            <a:off x="7072312" y="34655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8217" name="Straight Connector 75"/>
          <p:cNvCxnSpPr>
            <a:cxnSpLocks noChangeShapeType="1"/>
          </p:cNvCxnSpPr>
          <p:nvPr/>
        </p:nvCxnSpPr>
        <p:spPr bwMode="auto">
          <a:xfrm rot="5400000">
            <a:off x="7309643" y="2361406"/>
            <a:ext cx="381000" cy="1588"/>
          </a:xfrm>
          <a:prstGeom prst="line">
            <a:avLst/>
          </a:prstGeom>
          <a:noFill/>
          <a:ln w="38100" algn="ctr">
            <a:solidFill>
              <a:schemeClr val="tx1"/>
            </a:solidFill>
            <a:round/>
            <a:headEnd/>
            <a:tailEnd/>
          </a:ln>
        </p:spPr>
      </p:cxnSp>
      <p:cxnSp>
        <p:nvCxnSpPr>
          <p:cNvPr id="8218" name="Straight Arrow Connector 76"/>
          <p:cNvCxnSpPr>
            <a:cxnSpLocks noChangeShapeType="1"/>
            <a:endCxn id="8215" idx="1"/>
          </p:cNvCxnSpPr>
          <p:nvPr/>
        </p:nvCxnSpPr>
        <p:spPr bwMode="auto">
          <a:xfrm>
            <a:off x="5138737" y="2139950"/>
            <a:ext cx="1933575" cy="777082"/>
          </a:xfrm>
          <a:prstGeom prst="straightConnector1">
            <a:avLst/>
          </a:prstGeom>
          <a:noFill/>
          <a:ln w="28575" algn="ctr">
            <a:solidFill>
              <a:srgbClr val="FF0000"/>
            </a:solidFill>
            <a:round/>
            <a:headEnd type="none" w="med" len="med"/>
            <a:tailEnd type="triangle" w="med" len="med"/>
          </a:ln>
        </p:spPr>
      </p:cxnSp>
      <p:cxnSp>
        <p:nvCxnSpPr>
          <p:cNvPr id="8219" name="Straight Connector 77"/>
          <p:cNvCxnSpPr>
            <a:cxnSpLocks noChangeShapeType="1"/>
            <a:stCxn id="8216" idx="1"/>
          </p:cNvCxnSpPr>
          <p:nvPr/>
        </p:nvCxnSpPr>
        <p:spPr bwMode="auto">
          <a:xfrm rot="10800000" flipV="1">
            <a:off x="4910138" y="3602832"/>
            <a:ext cx="2162174" cy="1661318"/>
          </a:xfrm>
          <a:prstGeom prst="line">
            <a:avLst/>
          </a:prstGeom>
          <a:noFill/>
          <a:ln w="3175" algn="ctr">
            <a:solidFill>
              <a:schemeClr val="accent2"/>
            </a:solidFill>
            <a:prstDash val="dash"/>
            <a:round/>
            <a:headEnd type="triangle" w="med" len="med"/>
            <a:tailEnd type="triangle" w="med" len="med"/>
          </a:ln>
        </p:spPr>
      </p:cxnSp>
      <p:cxnSp>
        <p:nvCxnSpPr>
          <p:cNvPr id="8220" name="Straight Connector 78"/>
          <p:cNvCxnSpPr>
            <a:cxnSpLocks noChangeShapeType="1"/>
          </p:cNvCxnSpPr>
          <p:nvPr/>
        </p:nvCxnSpPr>
        <p:spPr bwMode="auto">
          <a:xfrm>
            <a:off x="1328737" y="4654550"/>
            <a:ext cx="1828800" cy="685800"/>
          </a:xfrm>
          <a:prstGeom prst="line">
            <a:avLst/>
          </a:prstGeom>
          <a:noFill/>
          <a:ln w="19050" algn="ctr">
            <a:solidFill>
              <a:schemeClr val="accent2"/>
            </a:solidFill>
            <a:prstDash val="dash"/>
            <a:round/>
            <a:headEnd type="triangle" w="med" len="med"/>
            <a:tailEnd type="triangle" w="med" len="med"/>
          </a:ln>
        </p:spPr>
      </p:cxnSp>
      <p:pic>
        <p:nvPicPr>
          <p:cNvPr id="8224" name="Picture 2"/>
          <p:cNvPicPr>
            <a:picLocks noChangeAspect="1" noChangeArrowheads="1"/>
          </p:cNvPicPr>
          <p:nvPr/>
        </p:nvPicPr>
        <p:blipFill>
          <a:blip r:embed="rId4"/>
          <a:srcRect/>
          <a:stretch>
            <a:fillRect/>
          </a:stretch>
        </p:blipFill>
        <p:spPr bwMode="auto">
          <a:xfrm>
            <a:off x="3690938" y="1606550"/>
            <a:ext cx="1104900" cy="904875"/>
          </a:xfrm>
          <a:prstGeom prst="rect">
            <a:avLst/>
          </a:prstGeom>
          <a:noFill/>
          <a:ln w="9525">
            <a:noFill/>
            <a:miter lim="800000"/>
            <a:headEnd/>
            <a:tailEnd/>
          </a:ln>
        </p:spPr>
      </p:pic>
      <p:cxnSp>
        <p:nvCxnSpPr>
          <p:cNvPr id="8225" name="Straight Arrow Connector 83"/>
          <p:cNvCxnSpPr>
            <a:cxnSpLocks noChangeShapeType="1"/>
          </p:cNvCxnSpPr>
          <p:nvPr/>
        </p:nvCxnSpPr>
        <p:spPr bwMode="auto">
          <a:xfrm rot="5400000">
            <a:off x="7143750" y="3260725"/>
            <a:ext cx="411162" cy="1587"/>
          </a:xfrm>
          <a:prstGeom prst="straightConnector1">
            <a:avLst/>
          </a:prstGeom>
          <a:noFill/>
          <a:ln w="12700" algn="ctr">
            <a:solidFill>
              <a:srgbClr val="FF0000"/>
            </a:solidFill>
            <a:round/>
            <a:headEnd type="triangle" w="med" len="med"/>
            <a:tailEnd type="triangle" w="med" len="med"/>
          </a:ln>
        </p:spPr>
      </p:cxnSp>
      <p:cxnSp>
        <p:nvCxnSpPr>
          <p:cNvPr id="8226" name="Straight Arrow Connector 84"/>
          <p:cNvCxnSpPr>
            <a:cxnSpLocks noChangeShapeType="1"/>
          </p:cNvCxnSpPr>
          <p:nvPr/>
        </p:nvCxnSpPr>
        <p:spPr bwMode="auto">
          <a:xfrm rot="16200000" flipH="1">
            <a:off x="4777184" y="2730103"/>
            <a:ext cx="3418681" cy="3305175"/>
          </a:xfrm>
          <a:prstGeom prst="straightConnector1">
            <a:avLst/>
          </a:prstGeom>
          <a:noFill/>
          <a:ln w="28575" algn="ctr">
            <a:solidFill>
              <a:srgbClr val="FF0000"/>
            </a:solidFill>
            <a:round/>
            <a:headEnd type="none" w="med" len="med"/>
            <a:tailEnd type="triangle" w="med" len="med"/>
          </a:ln>
        </p:spPr>
      </p:cxnSp>
      <p:cxnSp>
        <p:nvCxnSpPr>
          <p:cNvPr id="8227" name="Straight Connector 85"/>
          <p:cNvCxnSpPr>
            <a:cxnSpLocks noChangeShapeType="1"/>
            <a:stCxn id="8204" idx="1"/>
          </p:cNvCxnSpPr>
          <p:nvPr/>
        </p:nvCxnSpPr>
        <p:spPr bwMode="auto">
          <a:xfrm rot="10800000" flipV="1">
            <a:off x="5062538" y="5203032"/>
            <a:ext cx="2543175" cy="289718"/>
          </a:xfrm>
          <a:prstGeom prst="line">
            <a:avLst/>
          </a:prstGeom>
          <a:noFill/>
          <a:ln w="19050" algn="ctr">
            <a:solidFill>
              <a:srgbClr val="7030A0"/>
            </a:solidFill>
            <a:prstDash val="dash"/>
            <a:round/>
            <a:headEnd type="triangle" w="med" len="med"/>
            <a:tailEnd type="triangle" w="med" len="med"/>
          </a:ln>
        </p:spPr>
      </p:cxnSp>
      <p:cxnSp>
        <p:nvCxnSpPr>
          <p:cNvPr id="8228" name="Straight Connector 86"/>
          <p:cNvCxnSpPr>
            <a:cxnSpLocks noChangeShapeType="1"/>
          </p:cNvCxnSpPr>
          <p:nvPr/>
        </p:nvCxnSpPr>
        <p:spPr bwMode="auto">
          <a:xfrm rot="10800000">
            <a:off x="1328737" y="4883150"/>
            <a:ext cx="1828799" cy="685800"/>
          </a:xfrm>
          <a:prstGeom prst="line">
            <a:avLst/>
          </a:prstGeom>
          <a:noFill/>
          <a:ln w="19050" algn="ctr">
            <a:solidFill>
              <a:srgbClr val="7030A0"/>
            </a:solidFill>
            <a:prstDash val="dash"/>
            <a:round/>
            <a:headEnd type="triangle" w="med" len="med"/>
            <a:tailEnd type="triangle" w="med" len="med"/>
          </a:ln>
        </p:spPr>
      </p:cxnSp>
      <p:cxnSp>
        <p:nvCxnSpPr>
          <p:cNvPr id="8229" name="Straight Connector 87"/>
          <p:cNvCxnSpPr>
            <a:cxnSpLocks noChangeShapeType="1"/>
            <a:stCxn id="8209" idx="1"/>
          </p:cNvCxnSpPr>
          <p:nvPr/>
        </p:nvCxnSpPr>
        <p:spPr bwMode="auto">
          <a:xfrm rot="10800000">
            <a:off x="4986340" y="5873750"/>
            <a:ext cx="3152772" cy="827882"/>
          </a:xfrm>
          <a:prstGeom prst="line">
            <a:avLst/>
          </a:prstGeom>
          <a:noFill/>
          <a:ln w="12700" algn="ctr">
            <a:solidFill>
              <a:srgbClr val="333399"/>
            </a:solidFill>
            <a:prstDash val="dash"/>
            <a:round/>
            <a:headEnd type="triangle" w="med" len="med"/>
            <a:tailEnd type="triangle" w="med" len="med"/>
          </a:ln>
        </p:spPr>
      </p:cxnSp>
      <p:cxnSp>
        <p:nvCxnSpPr>
          <p:cNvPr id="8230" name="Straight Connector 88"/>
          <p:cNvCxnSpPr>
            <a:cxnSpLocks noChangeShapeType="1"/>
          </p:cNvCxnSpPr>
          <p:nvPr/>
        </p:nvCxnSpPr>
        <p:spPr bwMode="auto">
          <a:xfrm rot="10800000">
            <a:off x="1328741" y="5035550"/>
            <a:ext cx="1828797" cy="685800"/>
          </a:xfrm>
          <a:prstGeom prst="line">
            <a:avLst/>
          </a:prstGeom>
          <a:noFill/>
          <a:ln w="12700" algn="ctr">
            <a:solidFill>
              <a:srgbClr val="333399"/>
            </a:solidFill>
            <a:prstDash val="dash"/>
            <a:round/>
            <a:headEnd type="triangle" w="med" len="med"/>
            <a:tailEnd type="triangle" w="med" len="med"/>
          </a:ln>
        </p:spPr>
      </p:cxnSp>
      <p:sp>
        <p:nvSpPr>
          <p:cNvPr id="48" name="TextBox 47"/>
          <p:cNvSpPr txBox="1"/>
          <p:nvPr/>
        </p:nvSpPr>
        <p:spPr>
          <a:xfrm>
            <a:off x="6357937" y="6764568"/>
            <a:ext cx="1600200" cy="258532"/>
          </a:xfrm>
          <a:prstGeom prst="rect">
            <a:avLst/>
          </a:prstGeom>
          <a:noFill/>
        </p:spPr>
        <p:txBody>
          <a:bodyPr wrap="square" rtlCol="0">
            <a:spAutoFit/>
          </a:bodyPr>
          <a:lstStyle/>
          <a:p>
            <a:r>
              <a:rPr lang="en-GB" sz="1200" b="1" dirty="0" smtClean="0"/>
              <a:t>Dual Client </a:t>
            </a:r>
            <a:r>
              <a:rPr lang="en-GB" sz="1200" b="1" dirty="0" smtClean="0"/>
              <a:t>Mobiles</a:t>
            </a:r>
            <a:endParaRPr lang="en-US" sz="1200" b="1" dirty="0"/>
          </a:p>
        </p:txBody>
      </p:sp>
      <p:sp>
        <p:nvSpPr>
          <p:cNvPr id="50" name="Rounded Rectangle 72"/>
          <p:cNvSpPr>
            <a:spLocks noChangeArrowheads="1"/>
          </p:cNvSpPr>
          <p:nvPr/>
        </p:nvSpPr>
        <p:spPr bwMode="auto">
          <a:xfrm>
            <a:off x="6205537" y="996950"/>
            <a:ext cx="685800" cy="1371600"/>
          </a:xfrm>
          <a:prstGeom prst="roundRect">
            <a:avLst>
              <a:gd name="adj" fmla="val 16667"/>
            </a:avLst>
          </a:prstGeom>
          <a:noFill/>
          <a:ln w="12700" algn="ctr">
            <a:solidFill>
              <a:schemeClr val="tx1"/>
            </a:solidFill>
            <a:round/>
            <a:headEnd/>
            <a:tailEnd/>
          </a:ln>
        </p:spPr>
        <p:txBody>
          <a:bodyPr/>
          <a:lstStyle/>
          <a:p>
            <a:endParaRPr lang="en-US" sz="2000"/>
          </a:p>
        </p:txBody>
      </p:sp>
      <p:sp>
        <p:nvSpPr>
          <p:cNvPr id="51" name="Rectangle 73"/>
          <p:cNvSpPr>
            <a:spLocks noChangeArrowheads="1"/>
          </p:cNvSpPr>
          <p:nvPr/>
        </p:nvSpPr>
        <p:spPr bwMode="auto">
          <a:xfrm>
            <a:off x="6234112" y="1255713"/>
            <a:ext cx="581025" cy="274637"/>
          </a:xfrm>
          <a:prstGeom prst="rect">
            <a:avLst/>
          </a:prstGeom>
          <a:solidFill>
            <a:schemeClr val="accent1"/>
          </a:solidFill>
          <a:ln w="12700" algn="ctr">
            <a:solidFill>
              <a:schemeClr val="tx1"/>
            </a:solidFill>
            <a:round/>
            <a:headEnd/>
            <a:tailEnd/>
          </a:ln>
        </p:spPr>
        <p:txBody>
          <a:bodyPr/>
          <a:lstStyle/>
          <a:p>
            <a:r>
              <a:rPr lang="en-GB" sz="800"/>
              <a:t>BCAST Client</a:t>
            </a:r>
            <a:endParaRPr lang="en-US" sz="800"/>
          </a:p>
        </p:txBody>
      </p:sp>
      <p:sp>
        <p:nvSpPr>
          <p:cNvPr id="52" name="Rectangle 74"/>
          <p:cNvSpPr>
            <a:spLocks noChangeArrowheads="1"/>
          </p:cNvSpPr>
          <p:nvPr/>
        </p:nvSpPr>
        <p:spPr bwMode="auto">
          <a:xfrm>
            <a:off x="6234112" y="1941513"/>
            <a:ext cx="581025" cy="274637"/>
          </a:xfrm>
          <a:prstGeom prst="rect">
            <a:avLst/>
          </a:prstGeom>
          <a:solidFill>
            <a:srgbClr val="92D050"/>
          </a:solidFill>
          <a:ln w="12700" algn="ctr">
            <a:solidFill>
              <a:schemeClr val="tx1"/>
            </a:solidFill>
            <a:round/>
            <a:headEnd/>
            <a:tailEnd/>
          </a:ln>
        </p:spPr>
        <p:txBody>
          <a:bodyPr/>
          <a:lstStyle/>
          <a:p>
            <a:r>
              <a:rPr lang="en-GB" sz="800"/>
              <a:t>DM Client</a:t>
            </a:r>
            <a:endParaRPr lang="en-US" sz="800"/>
          </a:p>
        </p:txBody>
      </p:sp>
      <p:cxnSp>
        <p:nvCxnSpPr>
          <p:cNvPr id="53" name="Straight Connector 75"/>
          <p:cNvCxnSpPr>
            <a:cxnSpLocks noChangeShapeType="1"/>
          </p:cNvCxnSpPr>
          <p:nvPr/>
        </p:nvCxnSpPr>
        <p:spPr bwMode="auto">
          <a:xfrm rot="5400000">
            <a:off x="6471443" y="837406"/>
            <a:ext cx="381000" cy="1588"/>
          </a:xfrm>
          <a:prstGeom prst="line">
            <a:avLst/>
          </a:prstGeom>
          <a:noFill/>
          <a:ln w="38100" algn="ctr">
            <a:solidFill>
              <a:schemeClr val="tx1"/>
            </a:solidFill>
            <a:round/>
            <a:headEnd/>
            <a:tailEnd/>
          </a:ln>
        </p:spPr>
      </p:cxnSp>
      <p:cxnSp>
        <p:nvCxnSpPr>
          <p:cNvPr id="55" name="Straight Arrow Connector 76"/>
          <p:cNvCxnSpPr>
            <a:cxnSpLocks noChangeShapeType="1"/>
            <a:endCxn id="51" idx="1"/>
          </p:cNvCxnSpPr>
          <p:nvPr/>
        </p:nvCxnSpPr>
        <p:spPr bwMode="auto">
          <a:xfrm flipV="1">
            <a:off x="5291137" y="1393032"/>
            <a:ext cx="942975" cy="350836"/>
          </a:xfrm>
          <a:prstGeom prst="straightConnector1">
            <a:avLst/>
          </a:prstGeom>
          <a:noFill/>
          <a:ln w="28575" algn="ctr">
            <a:solidFill>
              <a:srgbClr val="FF0000"/>
            </a:solidFill>
            <a:round/>
            <a:headEnd type="none" w="med" len="med"/>
            <a:tailEnd type="triangle" w="med" len="med"/>
          </a:ln>
        </p:spPr>
      </p:cxnSp>
      <p:sp>
        <p:nvSpPr>
          <p:cNvPr id="83" name="TextBox 82"/>
          <p:cNvSpPr txBox="1"/>
          <p:nvPr/>
        </p:nvSpPr>
        <p:spPr>
          <a:xfrm>
            <a:off x="6967537" y="844550"/>
            <a:ext cx="2166938" cy="1200329"/>
          </a:xfrm>
          <a:prstGeom prst="rect">
            <a:avLst/>
          </a:prstGeom>
          <a:noFill/>
        </p:spPr>
        <p:txBody>
          <a:bodyPr wrap="square" rtlCol="0">
            <a:spAutoFit/>
          </a:bodyPr>
          <a:lstStyle/>
          <a:p>
            <a:r>
              <a:rPr lang="en-GB" sz="1200" b="1" dirty="0" smtClean="0"/>
              <a:t>some devices may </a:t>
            </a:r>
            <a:r>
              <a:rPr lang="en-GB" sz="1200" b="1" dirty="0" smtClean="0"/>
              <a:t>receive </a:t>
            </a:r>
            <a:r>
              <a:rPr lang="en-GB" sz="1200" b="1" dirty="0" smtClean="0"/>
              <a:t>DM broadcasts but no action is taken (parsing filters out irrelevant DM commands and messages)</a:t>
            </a:r>
            <a:endParaRPr lang="en-US" sz="1200" b="1"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US" dirty="0"/>
          </a:p>
        </p:txBody>
      </p:sp>
      <p:sp>
        <p:nvSpPr>
          <p:cNvPr id="3" name="Content Placeholder 2"/>
          <p:cNvSpPr>
            <a:spLocks noGrp="1"/>
          </p:cNvSpPr>
          <p:nvPr>
            <p:ph idx="1"/>
          </p:nvPr>
        </p:nvSpPr>
        <p:spPr>
          <a:xfrm>
            <a:off x="414337" y="1073150"/>
            <a:ext cx="8426450" cy="5334000"/>
          </a:xfrm>
        </p:spPr>
        <p:txBody>
          <a:bodyPr/>
          <a:lstStyle/>
          <a:p>
            <a:r>
              <a:rPr lang="en-GB" dirty="0" smtClean="0"/>
              <a:t>Discuss and agree for  incorporate the diagram in slide #5 in the final presentation to TP, </a:t>
            </a:r>
            <a:r>
              <a:rPr lang="en-US" sz="2800" dirty="0" smtClean="0"/>
              <a:t>OMA-TP-DMBCAST-2009-0035-INP_Final_Report </a:t>
            </a:r>
            <a:r>
              <a:rPr lang="en-US" sz="2800" dirty="0" smtClean="0"/>
              <a:t>.</a:t>
            </a:r>
            <a:endParaRPr 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6239</TotalTime>
  <Pages>15</Pages>
  <Words>419</Words>
  <Application>Microsoft PowerPoint 4.0</Application>
  <PresentationFormat>Custom</PresentationFormat>
  <Paragraphs>43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Slide 1</vt:lpstr>
      <vt:lpstr>Background</vt:lpstr>
      <vt:lpstr>DM over BCAST Network assumptions</vt:lpstr>
      <vt:lpstr>High level DM over BCAST Network</vt:lpstr>
      <vt:lpstr>Next steps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Slide Template</dc:title>
  <dc:subject/>
  <dc:creator>OMA</dc:creator>
  <cp:keywords/>
  <dc:description/>
  <cp:lastModifiedBy>Sramanan</cp:lastModifiedBy>
  <cp:revision>287</cp:revision>
  <cp:lastPrinted>1999-04-27T06:51:51Z</cp:lastPrinted>
  <dcterms:created xsi:type="dcterms:W3CDTF">2002-03-19T14:05:12Z</dcterms:created>
  <dcterms:modified xsi:type="dcterms:W3CDTF">2009-04-16T12:35:21Z</dcterms:modified>
</cp:coreProperties>
</file>