
<file path=[Content_Types].xml><?xml version="1.0" encoding="utf-8"?>
<Types xmlns="http://schemas.openxmlformats.org/package/2006/content-types">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19" r:id="rId4"/>
    <p:sldId id="336" r:id="rId5"/>
    <p:sldId id="320" r:id="rId6"/>
    <p:sldId id="323" r:id="rId7"/>
    <p:sldId id="326"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2" autoAdjust="0"/>
    <p:restoredTop sz="94745" autoAdjust="0"/>
  </p:normalViewPr>
  <p:slideViewPr>
    <p:cSldViewPr>
      <p:cViewPr>
        <p:scale>
          <a:sx n="80" d="100"/>
          <a:sy n="80" d="100"/>
        </p:scale>
        <p:origin x="-1626" y="-133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Tabelle%20von%20OMA-CSS3-WIDpresentation-20141103-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441696113074203"/>
          <c:y val="4.5070484526964855E-2"/>
          <c:w val="0.67491166077738518"/>
          <c:h val="0.75774752110959664"/>
        </c:manualLayout>
      </c:layout>
      <c:barChart>
        <c:barDir val="bar"/>
        <c:grouping val="stacked"/>
        <c:varyColors val="0"/>
        <c:ser>
          <c:idx val="0"/>
          <c:order val="0"/>
          <c:tx>
            <c:strRef>
              <c:f>'[Tabelle von OMA-CSS3-WIDpresentation-20141103-I.pptx]Sheet2'!$B$44</c:f>
              <c:strCache>
                <c:ptCount val="1"/>
                <c:pt idx="0">
                  <c:v>Begin</c:v>
                </c:pt>
              </c:strCache>
            </c:strRef>
          </c:tx>
          <c:spPr>
            <a:noFill/>
            <a:ln w="25400">
              <a:noFill/>
            </a:ln>
          </c:spPr>
          <c:invertIfNegative val="0"/>
          <c:cat>
            <c:strRef>
              <c:f>'[Tabelle von OMA-CSS3-WIDpresentation-20141103-I.pptx]Sheet2'!$A$45:$A$48</c:f>
              <c:strCache>
                <c:ptCount val="4"/>
                <c:pt idx="0">
                  <c:v>Development time to Candidate</c:v>
                </c:pt>
                <c:pt idx="1">
                  <c:v>TS</c:v>
                </c:pt>
                <c:pt idx="2">
                  <c:v>AD</c:v>
                </c:pt>
                <c:pt idx="3">
                  <c:v>RD</c:v>
                </c:pt>
              </c:strCache>
            </c:strRef>
          </c:cat>
          <c:val>
            <c:numRef>
              <c:f>'[Tabelle von OMA-CSS3-WIDpresentation-20141103-I.pptx]Sheet2'!$B$45:$B$48</c:f>
              <c:numCache>
                <c:formatCode>yyyy\-mm\-dd;@</c:formatCode>
                <c:ptCount val="4"/>
                <c:pt idx="0">
                  <c:v>42278</c:v>
                </c:pt>
                <c:pt idx="1">
                  <c:v>42278</c:v>
                </c:pt>
                <c:pt idx="2">
                  <c:v>42278</c:v>
                </c:pt>
                <c:pt idx="3">
                  <c:v>42278</c:v>
                </c:pt>
              </c:numCache>
            </c:numRef>
          </c:val>
        </c:ser>
        <c:ser>
          <c:idx val="1"/>
          <c:order val="1"/>
          <c:tx>
            <c:strRef>
              <c:f>'[Tabelle von OMA-CSS3-WIDpresentation-20141103-I.pptx]Sheet2'!$C$44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'[Tabelle von OMA-CSS3-WIDpresentation-20141103-I.pptx]Sheet2'!$A$45:$A$48</c:f>
              <c:strCache>
                <c:ptCount val="4"/>
                <c:pt idx="0">
                  <c:v>Development time to Candidate</c:v>
                </c:pt>
                <c:pt idx="1">
                  <c:v>TS</c:v>
                </c:pt>
                <c:pt idx="2">
                  <c:v>AD</c:v>
                </c:pt>
                <c:pt idx="3">
                  <c:v>RD</c:v>
                </c:pt>
              </c:strCache>
            </c:strRef>
          </c:cat>
          <c:val>
            <c:numRef>
              <c:f>'[Tabelle von OMA-CSS3-WIDpresentation-20141103-I.pptx]Sheet2'!$C$45:$C$48</c:f>
              <c:numCache>
                <c:formatCode>General</c:formatCode>
                <c:ptCount val="4"/>
                <c:pt idx="0">
                  <c:v>457</c:v>
                </c:pt>
                <c:pt idx="1">
                  <c:v>-42278</c:v>
                </c:pt>
                <c:pt idx="2">
                  <c:v>-42278</c:v>
                </c:pt>
                <c:pt idx="3">
                  <c:v>-42278</c:v>
                </c:pt>
              </c:numCache>
            </c:numRef>
          </c:val>
        </c:ser>
        <c:dLbls>
          <c:showLegendKey val="0"/>
          <c:showVal val="0"/>
          <c:showCatName val="0"/>
          <c:showSerName val="0"/>
          <c:showPercent val="0"/>
          <c:showBubbleSize val="0"/>
        </c:dLbls>
        <c:gapWidth val="80"/>
        <c:overlap val="80"/>
        <c:axId val="109621632"/>
        <c:axId val="109623168"/>
      </c:barChart>
      <c:catAx>
        <c:axId val="109621632"/>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109623168"/>
        <c:crossesAt val="40915"/>
        <c:auto val="1"/>
        <c:lblAlgn val="ctr"/>
        <c:lblOffset val="100"/>
        <c:tickLblSkip val="1"/>
        <c:tickMarkSkip val="1"/>
        <c:noMultiLvlLbl val="0"/>
      </c:catAx>
      <c:valAx>
        <c:axId val="109623168"/>
        <c:scaling>
          <c:orientation val="minMax"/>
          <c:max val="42750"/>
          <c:min val="41915"/>
        </c:scaling>
        <c:delete val="0"/>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a:t>Month / Year</a:t>
                </a:r>
              </a:p>
            </c:rich>
          </c:tx>
          <c:layout>
            <c:manualLayout>
              <c:xMode val="edge"/>
              <c:yMode val="edge"/>
              <c:x val="0.51766784452296821"/>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109621632"/>
        <c:crossesAt val="1"/>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4678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947793698"/>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031751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01725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01139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08612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65640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51476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9497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60826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207142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08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09543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48970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dirty="0" smtClean="0">
                <a:ea typeface="宋体" charset="-122"/>
                <a:cs typeface="Times New Roman" pitchFamily="18" charset="0"/>
              </a:rPr>
              <a:t>© </a:t>
            </a:r>
            <a:r>
              <a:rPr lang="en-GB" altLang="zh-CN" sz="1000" b="1" dirty="0" smtClean="0">
                <a:ea typeface="宋体" charset="-122"/>
                <a:cs typeface="Times New Roman" pitchFamily="18" charset="0"/>
              </a:rPr>
              <a:t>2015 </a:t>
            </a:r>
            <a:r>
              <a:rPr lang="en-GB" altLang="zh-CN" sz="1000" b="1" dirty="0" smtClean="0">
                <a:ea typeface="宋体" charset="-122"/>
                <a:cs typeface="Times New Roman" pitchFamily="18" charset="0"/>
              </a:rPr>
              <a:t>Open Mobile Alliance Ltd.  All Rights Reserved.</a:t>
            </a:r>
            <a:endParaRPr lang="en-US" altLang="zh-CN" sz="1000" b="1" dirty="0" smtClean="0">
              <a:ea typeface="宋体" charset="-122"/>
            </a:endParaRPr>
          </a:p>
          <a:p>
            <a:pPr>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OMA-WID-0319</a:t>
            </a:r>
          </a:p>
        </p:txBody>
      </p:sp>
      <p:sp>
        <p:nvSpPr>
          <p:cNvPr id="1032"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27C909FA-0F9C-44EA-895B-8441C9878115}"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kay.fritz@vodafone.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wmf"/><Relationship Id="rId4" Type="http://schemas.openxmlformats.org/officeDocument/2006/relationships/oleObject" Target="../embeddings/Microsoft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000" dirty="0">
                <a:ea typeface="宋体" charset="-122"/>
              </a:rPr>
              <a:t>	</a:t>
            </a:r>
            <a:r>
              <a:rPr lang="en-US" altLang="zh-CN" sz="1400" dirty="0">
                <a:ea typeface="宋体" charset="-122"/>
              </a:rPr>
              <a:t>OMA-WID_0319-Cascading_Style_Sheets_3_Deployment_Suite-V1_0-20151217-A</a:t>
            </a:r>
            <a:r>
              <a:rPr lang="en-US" altLang="zh-CN" sz="1600" dirty="0" smtClean="0">
                <a:ea typeface="宋体" charset="-122"/>
              </a:rPr>
              <a:t/>
            </a:r>
            <a:br>
              <a:rPr lang="en-US" altLang="zh-CN" sz="1600" dirty="0" smtClean="0">
                <a:ea typeface="宋体" charset="-122"/>
              </a:rPr>
            </a:br>
            <a:r>
              <a:rPr lang="en-US" altLang="zh-CN" sz="3600" dirty="0" smtClean="0">
                <a:ea typeface="宋体" charset="-122"/>
              </a:rPr>
              <a:t> </a:t>
            </a:r>
            <a:r>
              <a:rPr lang="en-US" altLang="zh-CN" sz="2800" dirty="0" smtClean="0">
                <a:ea typeface="宋体" charset="-122"/>
              </a:rPr>
              <a:t>Work Item Document</a:t>
            </a:r>
            <a:br>
              <a:rPr lang="en-US" altLang="zh-CN" sz="2800" dirty="0" smtClean="0">
                <a:ea typeface="宋体" charset="-122"/>
              </a:rPr>
            </a:br>
            <a:r>
              <a:rPr lang="en-US" altLang="zh-CN" sz="2800" dirty="0" smtClean="0">
                <a:ea typeface="宋体" charset="-122"/>
              </a:rPr>
              <a:t>WI 0319 - CSS3-DS</a:t>
            </a: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宋体" charset="-122"/>
                <a:cs typeface="Times New Roman" pitchFamily="18" charset="0"/>
              </a:rPr>
              <a:t>Intellectual Property Rights</a:t>
            </a:r>
          </a:p>
          <a:p>
            <a:pPr>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17</a:t>
            </a:r>
            <a:r>
              <a:rPr lang="en-US" altLang="zh-CN" b="1" dirty="0" smtClean="0">
                <a:latin typeface="Tahoma" pitchFamily="34" charset="0"/>
                <a:ea typeface="宋体" charset="-122"/>
              </a:rPr>
              <a:t> December </a:t>
            </a:r>
            <a:r>
              <a:rPr lang="en-US" altLang="zh-CN" b="1" dirty="0" smtClean="0">
                <a:latin typeface="Tahoma" pitchFamily="34" charset="0"/>
                <a:ea typeface="宋体" charset="-122"/>
              </a:rPr>
              <a:t>2015 </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Kay Fritz, </a:t>
            </a:r>
            <a:r>
              <a:rPr lang="en-US" altLang="zh-CN" b="1" dirty="0">
                <a:latin typeface="Tahoma" pitchFamily="34" charset="0"/>
                <a:ea typeface="宋体" charset="-122"/>
                <a:hlinkClick r:id="rId5"/>
              </a:rPr>
              <a:t>kay.fritz@vodafone.com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Kay Fritz, Vodafone</a:t>
            </a:r>
            <a:endParaRPr lang="en-US" altLang="zh-CN" b="1" dirty="0">
              <a:latin typeface="Tahoma" pitchFamily="34" charset="0"/>
              <a:ea typeface="宋体"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ltLang="zh-CN" smtClean="0">
                <a:ea typeface="宋体" charset="-122"/>
              </a:rPr>
              <a:t>Supporting Companies</a:t>
            </a:r>
          </a:p>
        </p:txBody>
      </p:sp>
      <p:sp>
        <p:nvSpPr>
          <p:cNvPr id="11267"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467477520"/>
              </p:ext>
            </p:extLst>
          </p:nvPr>
        </p:nvGraphicFramePr>
        <p:xfrm>
          <a:off x="490538" y="1606550"/>
          <a:ext cx="8047037" cy="3843342"/>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Fujitsu Limited</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200" b="0" i="0" u="none" strike="noStrike" cap="none" normalizeH="0" baseline="0" dirty="0" smtClean="0">
                          <a:ln>
                            <a:noFill/>
                          </a:ln>
                          <a:solidFill>
                            <a:srgbClr val="800000"/>
                          </a:solidFill>
                          <a:effectLst/>
                          <a:latin typeface="Arial Narrow" pitchFamily="34" charset="0"/>
                          <a:ea typeface="宋体" charset="-122"/>
                        </a:rPr>
                        <a:t>KDDI Corporation</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200" b="0" i="0" u="none" strike="noStrike" cap="none" normalizeH="0" baseline="0" dirty="0" smtClean="0">
                          <a:ln>
                            <a:noFill/>
                          </a:ln>
                          <a:solidFill>
                            <a:srgbClr val="800000"/>
                          </a:solidFill>
                          <a:effectLst/>
                          <a:latin typeface="Arial Narrow" pitchFamily="34" charset="0"/>
                          <a:ea typeface="宋体" charset="-122"/>
                        </a:rPr>
                        <a:t>Qualcomm Inc.</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Sponsor</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2291"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0" u="none" strike="noStrike" cap="none" normalizeH="0" baseline="0" dirty="0" smtClean="0">
                        <a:ln>
                          <a:noFill/>
                        </a:ln>
                        <a:solidFill>
                          <a:schemeClr val="hlink"/>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Kay Fritz, Vodafone</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Kay Fritz, Vodafone</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Kay Fritz, Vodafone</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n/a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de-DE" altLang="zh-CN" sz="2000" b="0" i="0" u="none" strike="noStrike" cap="none" normalizeH="0" baseline="0" dirty="0" smtClean="0">
                          <a:ln>
                            <a:noFill/>
                          </a:ln>
                          <a:solidFill>
                            <a:srgbClr val="800000"/>
                          </a:solidFill>
                          <a:effectLst/>
                          <a:latin typeface="Arial Narrow" pitchFamily="34" charset="0"/>
                          <a:ea typeface="宋体" charset="-122"/>
                        </a:rPr>
                        <a:t>Kay Fritz, Vodafone</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3316"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endParaRPr lang="en-GB" altLang="zh-CN" sz="2200" dirty="0">
              <a:ea typeface="宋体" charset="-122"/>
            </a:endParaRPr>
          </a:p>
        </p:txBody>
      </p:sp>
      <p:sp>
        <p:nvSpPr>
          <p:cNvPr id="13317" name="Rectangle 3"/>
          <p:cNvSpPr>
            <a:spLocks noChangeArrowheads="1"/>
          </p:cNvSpPr>
          <p:nvPr/>
        </p:nvSpPr>
        <p:spPr bwMode="auto">
          <a:xfrm>
            <a:off x="261938" y="115570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dirty="0" smtClean="0">
                <a:ea typeface="宋体" charset="-122"/>
              </a:rPr>
              <a:t>Approved</a:t>
            </a:r>
            <a:r>
              <a:rPr lang="en-GB" altLang="zh-CN" sz="2200" dirty="0" smtClean="0">
                <a:ea typeface="宋体" charset="-122"/>
              </a:rPr>
              <a:t> </a:t>
            </a:r>
            <a:r>
              <a:rPr lang="en-GB" altLang="zh-CN" sz="2200" dirty="0">
                <a:ea typeface="宋体" charset="-122"/>
              </a:rPr>
              <a:t>Version </a:t>
            </a:r>
            <a:r>
              <a:rPr lang="en-GB" altLang="zh-CN" sz="2200" dirty="0" smtClean="0">
                <a:ea typeface="宋体" charset="-122"/>
              </a:rPr>
              <a:t>1.0</a:t>
            </a:r>
            <a:endParaRPr lang="en-GB" altLang="zh-CN" sz="2200" dirty="0">
              <a:ea typeface="宋体"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866155789"/>
              </p:ext>
            </p:extLst>
          </p:nvPr>
        </p:nvGraphicFramePr>
        <p:xfrm>
          <a:off x="290327" y="1704975"/>
          <a:ext cx="8077200" cy="1401804"/>
        </p:xfrm>
        <a:graphic>
          <a:graphicData uri="http://schemas.openxmlformats.org/drawingml/2006/table">
            <a:tbl>
              <a:tblPr/>
              <a:tblGrid>
                <a:gridCol w="1524000"/>
                <a:gridCol w="6553200"/>
              </a:tblGrid>
              <a:tr h="396086">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51" marB="4565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51" marB="4565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086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17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Dec</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2015</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51" marB="4565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000" dirty="0" smtClean="0">
                          <a:ea typeface="宋体" charset="-122"/>
                        </a:rPr>
                        <a:t>OMA-TP-2015-0218-INP_WID_0319_Cascading_Style_Sheets_3_Deployment_Suite_V1.0_for_Approval</a:t>
                      </a:r>
                      <a:endParaRPr kumimoji="0" lang="es-ES" sz="2000" b="0" i="0" u="none" strike="noStrike" cap="none" normalizeH="0" baseline="0" dirty="0" smtClean="0">
                        <a:ln>
                          <a:noFill/>
                        </a:ln>
                        <a:solidFill>
                          <a:srgbClr val="000066"/>
                        </a:solidFill>
                        <a:effectLst/>
                        <a:latin typeface="Arial Narrow" pitchFamily="34" charset="0"/>
                      </a:endParaRPr>
                    </a:p>
                  </a:txBody>
                  <a:tcPr marT="45651" marB="4565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altLang="zh-CN" sz="1400" b="1" i="0" u="none" strike="noStrike" cap="none" normalizeH="0" baseline="0" dirty="0" smtClean="0">
                          <a:ln>
                            <a:noFill/>
                          </a:ln>
                          <a:solidFill>
                            <a:srgbClr val="FF0000"/>
                          </a:solidFill>
                          <a:effectLst/>
                          <a:latin typeface="Calibri" pitchFamily="34" charset="0"/>
                          <a:ea typeface="宋体" charset="-122"/>
                        </a:rPr>
                        <a:t>Cascading Style Sheets 3 </a:t>
                      </a:r>
                      <a:r>
                        <a:rPr kumimoji="0" lang="de-DE" altLang="zh-CN" sz="1400" b="1" i="0" u="none" strike="noStrike" cap="none" normalizeH="0" baseline="0" dirty="0" err="1" smtClean="0">
                          <a:ln>
                            <a:noFill/>
                          </a:ln>
                          <a:solidFill>
                            <a:srgbClr val="FF0000"/>
                          </a:solidFill>
                          <a:effectLst/>
                          <a:latin typeface="Calibri" pitchFamily="34" charset="0"/>
                          <a:ea typeface="宋体" charset="-122"/>
                        </a:rPr>
                        <a:t>Deployment</a:t>
                      </a:r>
                      <a:r>
                        <a:rPr kumimoji="0" lang="de-DE" altLang="zh-CN" sz="1400" b="1" i="0" u="none" strike="noStrike" cap="none" normalizeH="0" baseline="0" dirty="0" smtClean="0">
                          <a:ln>
                            <a:noFill/>
                          </a:ln>
                          <a:solidFill>
                            <a:srgbClr val="FF0000"/>
                          </a:solidFill>
                          <a:effectLst/>
                          <a:latin typeface="Calibri" pitchFamily="34" charset="0"/>
                          <a:ea typeface="宋体" charset="-122"/>
                        </a:rPr>
                        <a:t> Suite</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altLang="zh-CN" sz="1400" b="1" i="0" u="none" strike="noStrike" cap="none" normalizeH="0" baseline="0" dirty="0" smtClean="0">
                          <a:ln>
                            <a:noFill/>
                          </a:ln>
                          <a:solidFill>
                            <a:srgbClr val="000000"/>
                          </a:solidFill>
                          <a:effectLst/>
                          <a:latin typeface="Calibri" pitchFamily="34" charset="0"/>
                          <a:ea typeface="宋体" charset="-122"/>
                        </a:rPr>
                        <a:t>OMA-IOP</a:t>
                      </a:r>
                      <a:endParaRPr kumimoji="0" lang="en-GB" altLang="zh-CN" sz="14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altLang="zh-CN" sz="1400" b="1" i="0" u="none" strike="noStrike" cap="none" normalizeH="0" baseline="0" dirty="0" smtClean="0">
                          <a:ln>
                            <a:noFill/>
                          </a:ln>
                          <a:solidFill>
                            <a:srgbClr val="FF0000"/>
                          </a:solidFill>
                          <a:effectLst/>
                          <a:latin typeface="Calibri" pitchFamily="34" charset="0"/>
                          <a:ea typeface="宋体" charset="-122"/>
                        </a:rPr>
                        <a:t>CSS3 DS</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altLang="zh-CN" sz="1400" b="1" i="0" u="none" strike="noStrike" cap="none" normalizeH="0" baseline="0" dirty="0" smtClean="0">
                          <a:ln>
                            <a:noFill/>
                          </a:ln>
                          <a:solidFill>
                            <a:srgbClr val="000000"/>
                          </a:solidFill>
                          <a:effectLst/>
                          <a:latin typeface="Calibri" pitchFamily="34" charset="0"/>
                          <a:ea typeface="宋体" charset="-122"/>
                        </a:rPr>
                        <a:t>V1.0</a:t>
                      </a:r>
                      <a:endParaRPr kumimoji="0" lang="en-GB" altLang="zh-CN" sz="14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4099" name="Rectangle 1029"/>
          <p:cNvSpPr>
            <a:spLocks noGrp="1" noChangeArrowheads="1"/>
          </p:cNvSpPr>
          <p:nvPr>
            <p:ph type="body" idx="1"/>
          </p:nvPr>
        </p:nvSpPr>
        <p:spPr>
          <a:xfrm>
            <a:off x="292100" y="996950"/>
            <a:ext cx="8778875" cy="5556250"/>
          </a:xfrm>
        </p:spPr>
        <p:txBody>
          <a:bodyPr/>
          <a:lstStyle/>
          <a:p>
            <a:r>
              <a:rPr lang="en-GB" altLang="zh-CN" dirty="0" smtClean="0">
                <a:ea typeface="宋体" charset="-122"/>
              </a:rPr>
              <a:t>Work Areas:</a:t>
            </a:r>
          </a:p>
          <a:p>
            <a:pPr lvl="1"/>
            <a:r>
              <a:rPr lang="de-DE" altLang="zh-CN" dirty="0" smtClean="0">
                <a:ea typeface="宋体" charset="-122"/>
              </a:rPr>
              <a:t>Pure IOP Work</a:t>
            </a:r>
            <a:endParaRPr lang="en-GB" altLang="zh-CN" dirty="0" smtClean="0">
              <a:ea typeface="宋体" charset="-122"/>
            </a:endParaRPr>
          </a:p>
          <a:p>
            <a:r>
              <a:rPr lang="en-GB" altLang="zh-CN" dirty="0" smtClean="0">
                <a:ea typeface="宋体" charset="-122"/>
              </a:rPr>
              <a:t>Issues this Work Item aims to solve:</a:t>
            </a:r>
          </a:p>
          <a:p>
            <a:pPr lvl="1"/>
            <a:r>
              <a:rPr lang="en-GB" altLang="en-US" dirty="0" smtClean="0"/>
              <a:t>Aim of the Deployment Suite is to provide conformance test cases for CSS3, optimised for the mobile domain. </a:t>
            </a:r>
            <a:r>
              <a:rPr lang="en-GB" altLang="en-US" dirty="0"/>
              <a:t>E</a:t>
            </a:r>
            <a:r>
              <a:rPr lang="en-GB" altLang="en-US" dirty="0" smtClean="0"/>
              <a:t>volving the existing test suite of OMA Browsing 2.4 should be our goal.</a:t>
            </a:r>
          </a:p>
          <a:p>
            <a:pPr lvl="1"/>
            <a:r>
              <a:rPr lang="en-GB" altLang="en-US" dirty="0" smtClean="0"/>
              <a:t>There is no need for test cases for interoperability as the enabler is a language and as so only has conformance requirements.</a:t>
            </a:r>
            <a:endParaRPr lang="en-GB" altLang="zh-CN" dirty="0" smtClean="0">
              <a:ea typeface="宋体" charset="-122"/>
            </a:endParaRPr>
          </a:p>
          <a:p>
            <a:r>
              <a:rPr lang="en-GB" altLang="zh-CN" dirty="0" smtClean="0">
                <a:ea typeface="宋体" charset="-122"/>
              </a:rPr>
              <a:t>Market benefits:</a:t>
            </a:r>
          </a:p>
          <a:p>
            <a:pPr lvl="1"/>
            <a:r>
              <a:rPr lang="en-GB" altLang="en-US" dirty="0" smtClean="0"/>
              <a:t>Test documentation that can be used by the industry</a:t>
            </a:r>
            <a:r>
              <a:rPr lang="en-GB" altLang="en-US" dirty="0" smtClean="0">
                <a:solidFill>
                  <a:srgbClr val="FF0000"/>
                </a:solidFill>
              </a:rPr>
              <a:t> </a:t>
            </a:r>
            <a:r>
              <a:rPr lang="en-GB" altLang="en-US" dirty="0" smtClean="0"/>
              <a:t>to easily verify the compliance of new versions of browsers and any other web based host application</a:t>
            </a:r>
          </a:p>
          <a:p>
            <a:pPr lvl="1"/>
            <a:r>
              <a:rPr lang="en-GB" altLang="en-US" dirty="0" smtClean="0"/>
              <a:t>Being the test cases owned and developed by OMA, they can easily adapted, prioritised or expanded to any specific need of the mobile industry</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5123" name="Rectangle 1029"/>
          <p:cNvSpPr>
            <a:spLocks noGrp="1" noChangeArrowheads="1"/>
          </p:cNvSpPr>
          <p:nvPr>
            <p:ph type="body" idx="1"/>
          </p:nvPr>
        </p:nvSpPr>
        <p:spPr>
          <a:xfrm>
            <a:off x="338138" y="996950"/>
            <a:ext cx="8778875" cy="5078413"/>
          </a:xfrm>
        </p:spPr>
        <p:txBody>
          <a:bodyPr/>
          <a:lstStyle/>
          <a:p>
            <a:r>
              <a:rPr lang="en-GB" altLang="zh-CN" smtClean="0">
                <a:ea typeface="宋体" charset="-122"/>
              </a:rPr>
              <a:t>Time to market:</a:t>
            </a:r>
          </a:p>
          <a:p>
            <a:pPr lvl="1"/>
            <a:r>
              <a:rPr lang="en-GB" altLang="en-US" smtClean="0"/>
              <a:t>W3C declared that CSS3 will never be finalized, it is a living specification</a:t>
            </a:r>
            <a:endParaRPr lang="en-GB" altLang="zh-CN" smtClean="0">
              <a:ea typeface="宋体" charset="-122"/>
            </a:endParaRPr>
          </a:p>
          <a:p>
            <a:r>
              <a:rPr lang="en-GB" altLang="zh-CN" smtClean="0">
                <a:ea typeface="宋体" charset="-122"/>
              </a:rPr>
              <a:t>Expected market acceptance:</a:t>
            </a:r>
          </a:p>
          <a:p>
            <a:pPr lvl="1"/>
            <a:r>
              <a:rPr lang="en-GB" altLang="en-US" smtClean="0"/>
              <a:t>Since W3C did not come up with a complete test documentation a Deployment Suite would be the best solution which additionally could be used by GCF</a:t>
            </a:r>
          </a:p>
          <a:p>
            <a:pPr lvl="1"/>
            <a:r>
              <a:rPr lang="en-GB" altLang="en-US" smtClean="0"/>
              <a:t>This test suite could be the focal point for specific mobile test specifications</a:t>
            </a:r>
            <a:endParaRPr lang="en-GB" altLang="zh-CN" smtClean="0">
              <a:ea typeface="宋体" charset="-122"/>
            </a:endParaRPr>
          </a:p>
          <a:p>
            <a:r>
              <a:rPr lang="en-GB" altLang="zh-CN" smtClean="0">
                <a:ea typeface="宋体" charset="-122"/>
              </a:rPr>
              <a:t>Complexity:</a:t>
            </a:r>
          </a:p>
          <a:p>
            <a:pPr lvl="1"/>
            <a:r>
              <a:rPr lang="en-GB" altLang="en-US" smtClean="0"/>
              <a:t>Comparable to OMA-IOP-WCSS</a:t>
            </a:r>
            <a:endParaRPr lang="en-GB" altLang="zh-CN" smtClean="0">
              <a:ea typeface="宋体" charset="-122"/>
            </a:endParaRPr>
          </a:p>
          <a:p>
            <a:r>
              <a:rPr lang="en-GB" altLang="zh-CN" smtClean="0">
                <a:ea typeface="宋体" charset="-122"/>
              </a:rPr>
              <a:t>Uniqueness:</a:t>
            </a:r>
          </a:p>
          <a:p>
            <a:pPr lvl="1"/>
            <a:r>
              <a:rPr lang="en-GB" altLang="en-US" smtClean="0"/>
              <a:t>Currently several test suite fragments for CSS3 exist under different groups, but none completed the task and none had the view of the mobile industry</a:t>
            </a:r>
          </a:p>
          <a:p>
            <a:pPr lvl="1"/>
            <a:r>
              <a:rPr lang="en-GB" altLang="en-US" smtClean="0"/>
              <a:t>The most important or specific new test requirements for the mobile domain will be easily satisfied without being depend of other organisations schedule</a:t>
            </a:r>
          </a:p>
          <a:p>
            <a:pPr lvl="1"/>
            <a:endParaRPr lang="en-GB" altLang="zh-CN"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Main Use Case(s)</a:t>
            </a:r>
          </a:p>
        </p:txBody>
      </p:sp>
      <p:sp>
        <p:nvSpPr>
          <p:cNvPr id="6147" name="Rectangle 5"/>
          <p:cNvSpPr>
            <a:spLocks noGrp="1" noChangeArrowheads="1"/>
          </p:cNvSpPr>
          <p:nvPr>
            <p:ph type="body" idx="1"/>
          </p:nvPr>
        </p:nvSpPr>
        <p:spPr/>
        <p:txBody>
          <a:bodyPr/>
          <a:lstStyle/>
          <a:p>
            <a:r>
              <a:rPr lang="en-GB" altLang="en-US" dirty="0" smtClean="0"/>
              <a:t>The purpose of the Deployment Suite is to develop test documentation for CSS3 conformance tests. It </a:t>
            </a:r>
            <a:r>
              <a:rPr lang="en-GB" altLang="en-US" dirty="0"/>
              <a:t>c</a:t>
            </a:r>
            <a:r>
              <a:rPr lang="en-GB" altLang="en-US" dirty="0" smtClean="0"/>
              <a:t>ould later either be provided as standalone or be used to expand OMA Browsing 2.4 test suites and provide the test documentation as a whole to GCF.</a:t>
            </a:r>
          </a:p>
          <a:p>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7171" name="Rectangle 5"/>
          <p:cNvSpPr>
            <a:spLocks noGrp="1" noChangeArrowheads="1"/>
          </p:cNvSpPr>
          <p:nvPr>
            <p:ph type="body" idx="1"/>
          </p:nvPr>
        </p:nvSpPr>
        <p:spPr/>
        <p:txBody>
          <a:bodyPr/>
          <a:lstStyle/>
          <a:p>
            <a:r>
              <a:rPr lang="en-GB" altLang="zh-CN" smtClean="0">
                <a:ea typeface="宋体" charset="-122"/>
              </a:rPr>
              <a:t>Existing specifications affected:</a:t>
            </a:r>
          </a:p>
          <a:p>
            <a:pPr lvl="1"/>
            <a:r>
              <a:rPr lang="de-DE" altLang="en-US" smtClean="0"/>
              <a:t>W3C CSS3</a:t>
            </a:r>
          </a:p>
          <a:p>
            <a:pPr lvl="1"/>
            <a:r>
              <a:rPr lang="de-DE" altLang="en-US" smtClean="0"/>
              <a:t>OMA Browsing 2.4</a:t>
            </a:r>
            <a:endParaRPr lang="en-GB" altLang="zh-CN" smtClean="0">
              <a:ea typeface="宋体" charset="-122"/>
            </a:endParaRPr>
          </a:p>
          <a:p>
            <a:r>
              <a:rPr lang="en-GB" altLang="zh-CN" smtClean="0">
                <a:ea typeface="宋体" charset="-122"/>
              </a:rPr>
              <a:t>Other Work Items affected:</a:t>
            </a:r>
          </a:p>
          <a:p>
            <a:pPr lvl="1"/>
            <a:r>
              <a:rPr lang="de-DE" altLang="zh-CN" smtClean="0">
                <a:ea typeface="宋体" charset="-122"/>
              </a:rPr>
              <a:t>n/a</a:t>
            </a:r>
            <a:endParaRPr lang="en-GB" altLang="zh-CN" smtClean="0">
              <a:ea typeface="宋体" charset="-122"/>
            </a:endParaRPr>
          </a:p>
          <a:p>
            <a:r>
              <a:rPr lang="en-GB" altLang="zh-CN" smtClean="0">
                <a:ea typeface="宋体" charset="-122"/>
              </a:rPr>
              <a:t>OMA WGs and external organizations affected:</a:t>
            </a:r>
          </a:p>
          <a:p>
            <a:pPr lvl="1"/>
            <a:r>
              <a:rPr lang="de-DE" altLang="en-US" smtClean="0"/>
              <a:t>OMA IOP BRO</a:t>
            </a:r>
          </a:p>
          <a:p>
            <a:pPr lvl="1"/>
            <a:r>
              <a:rPr lang="de-DE" altLang="en-US" smtClean="0"/>
              <a:t>OMA CD</a:t>
            </a:r>
          </a:p>
          <a:p>
            <a:pPr lvl="1"/>
            <a:r>
              <a:rPr lang="de-DE" altLang="en-US" smtClean="0"/>
              <a:t>W3C</a:t>
            </a:r>
            <a:endParaRPr lang="en-GB" altLang="zh-CN" smtClean="0">
              <a:ea typeface="宋体" charset="-122"/>
            </a:endParaRPr>
          </a:p>
          <a:p>
            <a:r>
              <a:rPr lang="en-GB" altLang="zh-CN" smtClean="0">
                <a:ea typeface="宋体" charset="-122"/>
              </a:rPr>
              <a:t>Impacts on Architecture, Charging/Billing, Security, Privacy, IOT:</a:t>
            </a:r>
          </a:p>
          <a:p>
            <a:pPr lvl="1"/>
            <a:r>
              <a:rPr lang="de-DE" altLang="zh-CN" smtClean="0">
                <a:ea typeface="宋体" charset="-122"/>
              </a:rPr>
              <a:t>n/a</a:t>
            </a:r>
            <a:endParaRPr lang="en-GB" altLang="zh-CN" smtClean="0">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altLang="zh-CN" smtClean="0">
                <a:ea typeface="宋体" charset="-122"/>
              </a:rPr>
              <a:t>Proposed Timeline</a:t>
            </a:r>
          </a:p>
        </p:txBody>
      </p:sp>
      <p:graphicFrame>
        <p:nvGraphicFramePr>
          <p:cNvPr id="8195" name="Object 1755"/>
          <p:cNvGraphicFramePr>
            <a:graphicFrameLocks noChangeAspect="1"/>
          </p:cNvGraphicFramePr>
          <p:nvPr>
            <p:extLst>
              <p:ext uri="{D42A27DB-BD31-4B8C-83A1-F6EECF244321}">
                <p14:modId xmlns:p14="http://schemas.microsoft.com/office/powerpoint/2010/main" val="3729780791"/>
              </p:ext>
            </p:extLst>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8302" name="Worksheet" showAsIcon="1" r:id="rId4" imgW="914400" imgH="714240" progId="Excel.Sheet.8">
                  <p:embed/>
                </p:oleObj>
              </mc:Choice>
              <mc:Fallback>
                <p:oleObj name="Worksheet" showAsIcon="1" r:id="rId4" imgW="914400" imgH="714240" progId="Excel.Sheet.8">
                  <p:embed/>
                  <p:pic>
                    <p:nvPicPr>
                      <p:cNvPr id="0" name="Object 1755"/>
                      <p:cNvPicPr>
                        <a:picLocks noChangeAspect="1" noChangeArrowheads="1"/>
                      </p:cNvPicPr>
                      <p:nvPr/>
                    </p:nvPicPr>
                    <p:blipFill>
                      <a:blip r:embed="rId5"/>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6"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graphicFrame>
        <p:nvGraphicFramePr>
          <p:cNvPr id="2" name="Tabelle 1"/>
          <p:cNvGraphicFramePr>
            <a:graphicFrameLocks noGrp="1"/>
          </p:cNvGraphicFramePr>
          <p:nvPr>
            <p:extLst>
              <p:ext uri="{D42A27DB-BD31-4B8C-83A1-F6EECF244321}">
                <p14:modId xmlns:p14="http://schemas.microsoft.com/office/powerpoint/2010/main" val="729189344"/>
              </p:ext>
            </p:extLst>
          </p:nvPr>
        </p:nvGraphicFramePr>
        <p:xfrm>
          <a:off x="5138738" y="2098675"/>
          <a:ext cx="3810001" cy="2562225"/>
        </p:xfrm>
        <a:graphic>
          <a:graphicData uri="http://schemas.openxmlformats.org/drawingml/2006/table">
            <a:tbl>
              <a:tblPr>
                <a:tableStyleId>{5C22544A-7EE6-4342-B048-85BDC9FD1C3A}</a:tableStyleId>
              </a:tblPr>
              <a:tblGrid>
                <a:gridCol w="1777148"/>
                <a:gridCol w="882181"/>
                <a:gridCol w="287668"/>
                <a:gridCol w="287668"/>
                <a:gridCol w="287668"/>
                <a:gridCol w="287668"/>
              </a:tblGrid>
              <a:tr h="200025">
                <a:tc>
                  <a:txBody>
                    <a:bodyPr/>
                    <a:lstStyle/>
                    <a:p>
                      <a:pPr algn="l" fontAlgn="b"/>
                      <a:r>
                        <a:rPr lang="en-GB" sz="1200" u="none" strike="noStrike" dirty="0">
                          <a:effectLst/>
                        </a:rPr>
                        <a:t> </a:t>
                      </a:r>
                      <a:endParaRPr lang="en-GB" sz="1200" b="1" i="0" u="none" strike="noStrike" dirty="0">
                        <a:effectLst/>
                        <a:latin typeface="Arial"/>
                      </a:endParaRPr>
                    </a:p>
                  </a:txBody>
                  <a:tcPr marL="9525" marR="9525" marT="9525" marB="0" anchor="b"/>
                </a:tc>
                <a:tc>
                  <a:txBody>
                    <a:bodyPr/>
                    <a:lstStyle/>
                    <a:p>
                      <a:pPr algn="l" fontAlgn="b"/>
                      <a:r>
                        <a:rPr lang="en-GB" sz="1200" u="none" strike="noStrike">
                          <a:effectLst/>
                        </a:rPr>
                        <a:t> </a:t>
                      </a:r>
                      <a:endParaRPr lang="en-GB" sz="1200" b="1" i="0" u="none" strike="noStrike">
                        <a:effectLst/>
                        <a:latin typeface="Arial"/>
                      </a:endParaRPr>
                    </a:p>
                  </a:txBody>
                  <a:tcPr marL="9525" marR="9525" marT="9525" marB="0" anchor="b"/>
                </a:tc>
                <a:tc rowSpan="2" gridSpan="4">
                  <a:txBody>
                    <a:bodyPr/>
                    <a:lstStyle/>
                    <a:p>
                      <a:pPr algn="ctr" fontAlgn="t"/>
                      <a:r>
                        <a:rPr lang="en-GB" sz="1200" u="none" strike="noStrike">
                          <a:effectLst/>
                        </a:rPr>
                        <a:t>Approximate duration in months</a:t>
                      </a:r>
                      <a:endParaRPr lang="en-GB" sz="1200" b="1" i="0" u="none" strike="noStrike">
                        <a:effectLst/>
                        <a:latin typeface="Arial"/>
                      </a:endParaRPr>
                    </a:p>
                  </a:txBody>
                  <a:tcPr marL="9525" marR="9525" marT="9525" marB="0"/>
                </a:tc>
                <a:tc rowSpan="2" hMerge="1">
                  <a:txBody>
                    <a:bodyPr/>
                    <a:lstStyle/>
                    <a:p>
                      <a:endParaRPr lang="en-GB"/>
                    </a:p>
                  </a:txBody>
                  <a:tcPr/>
                </a:tc>
                <a:tc rowSpan="2" hMerge="1">
                  <a:txBody>
                    <a:bodyPr/>
                    <a:lstStyle/>
                    <a:p>
                      <a:endParaRPr lang="en-GB"/>
                    </a:p>
                  </a:txBody>
                  <a:tcPr/>
                </a:tc>
                <a:tc rowSpan="2" hMerge="1">
                  <a:txBody>
                    <a:bodyPr/>
                    <a:lstStyle/>
                    <a:p>
                      <a:endParaRPr lang="en-GB"/>
                    </a:p>
                  </a:txBody>
                  <a:tcPr/>
                </a:tc>
              </a:tr>
              <a:tr h="352425">
                <a:tc>
                  <a:txBody>
                    <a:bodyPr/>
                    <a:lstStyle/>
                    <a:p>
                      <a:pPr algn="l"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Date</a:t>
                      </a:r>
                      <a:endParaRPr lang="en-GB" sz="1200" b="1" i="0" u="none" strike="noStrike">
                        <a:effectLst/>
                        <a:latin typeface="Arial"/>
                      </a:endParaRPr>
                    </a:p>
                  </a:txBody>
                  <a:tcPr marL="9525" marR="9525" marT="9525" marB="0" anchor="b"/>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r>
              <a:tr h="200025">
                <a:tc>
                  <a:txBody>
                    <a:bodyPr/>
                    <a:lstStyle/>
                    <a:p>
                      <a:pPr algn="l" fontAlgn="b"/>
                      <a:r>
                        <a:rPr lang="en-GB" sz="1200" u="none" strike="noStrike">
                          <a:effectLst/>
                        </a:rPr>
                        <a:t>RD start</a:t>
                      </a:r>
                      <a:endParaRPr lang="en-GB" sz="1200" b="1" i="0" u="none" strike="noStrike">
                        <a:effectLst/>
                        <a:latin typeface="Arial"/>
                      </a:endParaRPr>
                    </a:p>
                  </a:txBody>
                  <a:tcPr marL="9525" marR="9525" marT="9525" marB="0" anchor="b"/>
                </a:tc>
                <a:tc>
                  <a:txBody>
                    <a:bodyPr/>
                    <a:lstStyle/>
                    <a:p>
                      <a:pPr algn="ctr" fontAlgn="b"/>
                      <a:r>
                        <a:rPr lang="en-GB" sz="1200" u="none" strike="noStrike" dirty="0" smtClean="0">
                          <a:effectLst/>
                        </a:rPr>
                        <a:t>2015-12-01</a:t>
                      </a:r>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New reqs deadline</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RD review start</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RD as Candidate</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AD start</a:t>
                      </a:r>
                      <a:endParaRPr lang="en-GB" sz="1200" b="1" i="0" u="none" strike="noStrike">
                        <a:effectLst/>
                        <a:latin typeface="Arial"/>
                      </a:endParaRPr>
                    </a:p>
                  </a:txBody>
                  <a:tcPr marL="9525" marR="9525" marT="9525" marB="0" anchor="b"/>
                </a:tc>
                <a:tc>
                  <a:txBody>
                    <a:bodyPr/>
                    <a:lstStyle/>
                    <a:p>
                      <a:pPr algn="ctr" fontAlgn="b"/>
                      <a:r>
                        <a:rPr lang="en-GB" sz="1200" u="none" strike="noStrike" dirty="0" smtClean="0">
                          <a:effectLst/>
                        </a:rPr>
                        <a:t>2015-12-01</a:t>
                      </a:r>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AD review start</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AD as Candidate</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Detailed spec start</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0025">
                <a:tc>
                  <a:txBody>
                    <a:bodyPr/>
                    <a:lstStyle/>
                    <a:p>
                      <a:pPr algn="l" fontAlgn="b"/>
                      <a:r>
                        <a:rPr lang="en-GB" sz="1200" u="none" strike="noStrike">
                          <a:effectLst/>
                        </a:rPr>
                        <a:t>Consistency start</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r>
              <a:tr h="209550">
                <a:tc>
                  <a:txBody>
                    <a:bodyPr/>
                    <a:lstStyle/>
                    <a:p>
                      <a:pPr algn="l" fontAlgn="b"/>
                      <a:r>
                        <a:rPr lang="en-GB" sz="1200" u="none" strike="noStrike">
                          <a:effectLst/>
                        </a:rPr>
                        <a:t>Enabler as Candidate</a:t>
                      </a:r>
                      <a:endParaRPr lang="en-GB" sz="1200" b="1" i="0" u="none" strike="noStrike">
                        <a:effectLst/>
                        <a:latin typeface="Arial"/>
                      </a:endParaRPr>
                    </a:p>
                  </a:txBody>
                  <a:tcPr marL="9525" marR="9525" marT="9525" marB="0" anchor="b"/>
                </a:tc>
                <a:tc>
                  <a:txBody>
                    <a:bodyPr/>
                    <a:lstStyle/>
                    <a:p>
                      <a:pPr algn="ctr" fontAlgn="b"/>
                      <a:r>
                        <a:rPr lang="en-GB" sz="1200" u="none" strike="noStrike" dirty="0" smtClean="0">
                          <a:effectLst/>
                        </a:rPr>
                        <a:t>2016-12-31</a:t>
                      </a:r>
                      <a:endParaRPr lang="en-GB" sz="1200" b="1" i="0" u="none" strike="noStrike" dirty="0">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a:effectLst/>
                        </a:rPr>
                        <a:t> </a:t>
                      </a:r>
                      <a:endParaRPr lang="en-GB" sz="1200" b="1" i="0" u="none" strike="noStrike">
                        <a:effectLst/>
                        <a:latin typeface="Arial"/>
                      </a:endParaRPr>
                    </a:p>
                  </a:txBody>
                  <a:tcPr marL="9525" marR="9525" marT="9525" marB="0" anchor="b"/>
                </a:tc>
                <a:tc>
                  <a:txBody>
                    <a:bodyPr/>
                    <a:lstStyle/>
                    <a:p>
                      <a:pPr algn="ctr" fontAlgn="b"/>
                      <a:r>
                        <a:rPr lang="en-GB" sz="1200" u="none" strike="noStrike" dirty="0" smtClean="0">
                          <a:effectLst/>
                        </a:rPr>
                        <a:t>13</a:t>
                      </a:r>
                      <a:endParaRPr lang="en-GB" sz="1200" b="1" i="0" u="none" strike="noStrike" dirty="0">
                        <a:effectLst/>
                        <a:latin typeface="Arial"/>
                      </a:endParaRPr>
                    </a:p>
                  </a:txBody>
                  <a:tcPr marL="9525" marR="9525" marT="9525" marB="0" anchor="b"/>
                </a:tc>
                <a:tc>
                  <a:txBody>
                    <a:bodyPr/>
                    <a:lstStyle/>
                    <a:p>
                      <a:pPr algn="ctr" fontAlgn="b"/>
                      <a:r>
                        <a:rPr lang="en-GB" sz="1200" u="none" strike="noStrike" dirty="0">
                          <a:effectLst/>
                        </a:rPr>
                        <a:t> </a:t>
                      </a:r>
                      <a:endParaRPr lang="en-GB" sz="1200" b="1" i="0" u="none" strike="noStrike" dirty="0">
                        <a:effectLst/>
                        <a:latin typeface="Arial"/>
                      </a:endParaRPr>
                    </a:p>
                  </a:txBody>
                  <a:tcPr marL="9525" marR="9525" marT="9525" marB="0" anchor="b"/>
                </a:tc>
              </a:tr>
            </a:tbl>
          </a:graphicData>
        </a:graphic>
      </p:graphicFrame>
      <p:graphicFrame>
        <p:nvGraphicFramePr>
          <p:cNvPr id="8" name="Chart 6"/>
          <p:cNvGraphicFramePr>
            <a:graphicFrameLocks/>
          </p:cNvGraphicFramePr>
          <p:nvPr>
            <p:extLst>
              <p:ext uri="{D42A27DB-BD31-4B8C-83A1-F6EECF244321}">
                <p14:modId xmlns:p14="http://schemas.microsoft.com/office/powerpoint/2010/main" val="1998298212"/>
              </p:ext>
            </p:extLst>
          </p:nvPr>
        </p:nvGraphicFramePr>
        <p:xfrm>
          <a:off x="338137" y="2063750"/>
          <a:ext cx="4648200" cy="2666999"/>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deliverables</a:t>
            </a:r>
          </a:p>
        </p:txBody>
      </p:sp>
      <p:sp>
        <p:nvSpPr>
          <p:cNvPr id="9219" name="Rectangle 3"/>
          <p:cNvSpPr>
            <a:spLocks noGrp="1" noChangeArrowheads="1"/>
          </p:cNvSpPr>
          <p:nvPr>
            <p:ph type="body" idx="1"/>
          </p:nvPr>
        </p:nvSpPr>
        <p:spPr/>
        <p:txBody>
          <a:bodyPr/>
          <a:lstStyle/>
          <a:p>
            <a:r>
              <a:rPr lang="es-ES" altLang="zh-CN" smtClean="0">
                <a:ea typeface="宋体" charset="-122"/>
              </a:rPr>
              <a:t>Requirements</a:t>
            </a:r>
          </a:p>
          <a:p>
            <a:pPr lvl="1"/>
            <a:r>
              <a:rPr lang="es-ES" altLang="zh-CN" smtClean="0">
                <a:ea typeface="宋体" charset="-122"/>
              </a:rPr>
              <a:t>No Requirements</a:t>
            </a:r>
            <a:endParaRPr lang="es-ES" altLang="zh-CN" i="1" smtClean="0">
              <a:ea typeface="宋体" charset="-122"/>
            </a:endParaRPr>
          </a:p>
          <a:p>
            <a:r>
              <a:rPr lang="es-ES" altLang="zh-CN" smtClean="0">
                <a:ea typeface="宋体" charset="-122"/>
              </a:rPr>
              <a:t>Architecture</a:t>
            </a:r>
          </a:p>
          <a:p>
            <a:pPr lvl="1"/>
            <a:r>
              <a:rPr lang="es-ES" altLang="zh-CN" smtClean="0">
                <a:ea typeface="宋体" charset="-122"/>
              </a:rPr>
              <a:t>No Architecture</a:t>
            </a:r>
            <a:endParaRPr lang="es-ES" altLang="zh-CN" i="1" smtClean="0">
              <a:ea typeface="宋体" charset="-122"/>
            </a:endParaRPr>
          </a:p>
          <a:p>
            <a:r>
              <a:rPr lang="es-ES" altLang="zh-CN" smtClean="0">
                <a:ea typeface="宋体" charset="-122"/>
              </a:rPr>
              <a:t>Development Phase</a:t>
            </a:r>
          </a:p>
          <a:p>
            <a:pPr lvl="1"/>
            <a:r>
              <a:rPr lang="es-ES" altLang="zh-CN" smtClean="0">
                <a:ea typeface="宋体" charset="-122"/>
              </a:rPr>
              <a:t>Deployment Suite</a:t>
            </a:r>
            <a:endParaRPr lang="es-ES" altLang="zh-CN" i="1" smtClean="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s-ES" altLang="zh-CN" smtClean="0">
                <a:ea typeface="宋体" charset="-122"/>
              </a:rPr>
              <a:t>Planned reviews</a:t>
            </a:r>
          </a:p>
        </p:txBody>
      </p:sp>
      <p:sp>
        <p:nvSpPr>
          <p:cNvPr id="10243" name="Rectangle 3"/>
          <p:cNvSpPr>
            <a:spLocks noGrp="1" noChangeArrowheads="1"/>
          </p:cNvSpPr>
          <p:nvPr>
            <p:ph type="body" idx="1"/>
          </p:nvPr>
        </p:nvSpPr>
        <p:spPr/>
        <p:txBody>
          <a:bodyPr/>
          <a:lstStyle/>
          <a:p>
            <a:r>
              <a:rPr lang="es-ES" altLang="zh-CN" smtClean="0">
                <a:ea typeface="宋体" charset="-122"/>
              </a:rPr>
              <a:t>Requirements</a:t>
            </a:r>
          </a:p>
          <a:p>
            <a:pPr lvl="1"/>
            <a:r>
              <a:rPr lang="es-ES" altLang="zh-CN" smtClean="0">
                <a:ea typeface="宋体" charset="-122"/>
              </a:rPr>
              <a:t>No Review</a:t>
            </a:r>
            <a:endParaRPr lang="es-ES" altLang="zh-CN" i="1" smtClean="0">
              <a:ea typeface="宋体" charset="-122"/>
            </a:endParaRPr>
          </a:p>
          <a:p>
            <a:r>
              <a:rPr lang="es-ES" altLang="zh-CN" smtClean="0">
                <a:ea typeface="宋体" charset="-122"/>
              </a:rPr>
              <a:t>Architecture</a:t>
            </a:r>
          </a:p>
          <a:p>
            <a:pPr lvl="1"/>
            <a:r>
              <a:rPr lang="es-ES" altLang="zh-CN" smtClean="0">
                <a:ea typeface="宋体" charset="-122"/>
              </a:rPr>
              <a:t>No Review</a:t>
            </a:r>
            <a:endParaRPr lang="es-ES" altLang="zh-CN" i="1" smtClean="0">
              <a:ea typeface="宋体" charset="-122"/>
            </a:endParaRPr>
          </a:p>
          <a:p>
            <a:r>
              <a:rPr lang="es-ES" altLang="zh-CN" smtClean="0">
                <a:ea typeface="宋体" charset="-122"/>
              </a:rPr>
              <a:t>Release</a:t>
            </a:r>
          </a:p>
          <a:p>
            <a:pPr lvl="1"/>
            <a:r>
              <a:rPr lang="es-ES" altLang="zh-CN" smtClean="0">
                <a:ea typeface="宋体" charset="-122"/>
              </a:rPr>
              <a:t>IOP Review</a:t>
            </a:r>
            <a:endParaRPr lang="es-ES" altLang="zh-CN" i="1" smtClean="0">
              <a:ea typeface="宋体" charset="-122"/>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32</TotalTime>
  <Pages>15</Pages>
  <Words>2209</Words>
  <Application>Microsoft Office PowerPoint</Application>
  <PresentationFormat>Custom</PresentationFormat>
  <Paragraphs>235</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OMA Template</vt:lpstr>
      <vt:lpstr>Worksheet</vt:lpstr>
      <vt:lpstr> OMA-WID_0319-Cascading_Style_Sheets_3_Deployment_Suite-V1_0-20151217-A  Work Item Document WI 0319 - CSS3-DS</vt:lpstr>
      <vt:lpstr>Work Item Title and Registration Name </vt:lpstr>
      <vt:lpstr>Description and Objectives</vt:lpstr>
      <vt:lpstr>Description and Objectives</vt:lpstr>
      <vt:lpstr>Main Use Case(s)</vt:lpstr>
      <vt:lpstr>Impacts, Relationships and Dependencies</vt:lpstr>
      <vt:lpstr>Proposed Timeline</vt:lpstr>
      <vt:lpstr>Planned deliverables</vt:lpstr>
      <vt:lpstr>Planned reviews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354</cp:revision>
  <cp:lastPrinted>1999-04-27T06:51:51Z</cp:lastPrinted>
  <dcterms:created xsi:type="dcterms:W3CDTF">2002-03-19T14:05:12Z</dcterms:created>
  <dcterms:modified xsi:type="dcterms:W3CDTF">2015-12-17T11:23:48Z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-470168936</vt:i4>
  </property>
  <property fmtid="{D5CDD505-2E9C-101B-9397-08002B2CF9AE}" pid="3" name="_NewReviewCycle">
    <vt:lpwstr/>
  </property>
  <property fmtid="{D5CDD505-2E9C-101B-9397-08002B2CF9AE}" pid="4" name="_EmailSubject">
    <vt:lpwstr>New WI Proposal - CSS3 Deployment Suite</vt:lpwstr>
  </property>
  <property fmtid="{D5CDD505-2E9C-101B-9397-08002B2CF9AE}" pid="5" name="_AuthorEmail">
    <vt:lpwstr>Kay.Fritz@vodafone.com</vt:lpwstr>
  </property>
  <property fmtid="{D5CDD505-2E9C-101B-9397-08002B2CF9AE}" pid="6" name="_AuthorEmailDisplayName">
    <vt:lpwstr>Fritz, Kay, Vodafone DE</vt:lpwstr>
  </property>
</Properties>
</file>