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410" r:id="rId3"/>
    <p:sldId id="426" r:id="rId4"/>
    <p:sldId id="421" r:id="rId5"/>
    <p:sldId id="422" r:id="rId6"/>
    <p:sldId id="423" r:id="rId7"/>
    <p:sldId id="402" r:id="rId8"/>
    <p:sldId id="417" r:id="rId9"/>
    <p:sldId id="418" r:id="rId10"/>
    <p:sldId id="427" r:id="rId11"/>
    <p:sldId id="412" r:id="rId12"/>
    <p:sldId id="429" r:id="rId13"/>
    <p:sldId id="413" r:id="rId14"/>
    <p:sldId id="414" r:id="rId15"/>
    <p:sldId id="415" r:id="rId16"/>
  </p:sldIdLst>
  <p:sldSz cx="9144000" cy="6858000" type="screen4x3"/>
  <p:notesSz cx="7315200" cy="9601200"/>
  <p:embeddedFontLst>
    <p:embeddedFont>
      <p:font typeface="MS Gothic" pitchFamily="49" charset="-128"/>
      <p:regular r:id="rId18"/>
    </p:embeddedFont>
    <p:embeddedFont>
      <p:font typeface="Gill Sans MT" pitchFamily="34" charset="0"/>
      <p:regular r:id="rId19"/>
      <p:bold r:id="rId20"/>
      <p:italic r:id="rId21"/>
      <p:boldItalic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Times" pitchFamily="18" charset="0"/>
      <p:regular r:id="rId27"/>
      <p:bold r:id="rId28"/>
      <p:italic r:id="rId29"/>
      <p:boldItalic r:id="rId30"/>
    </p:embeddedFont>
  </p:embeddedFont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2200"/>
    <a:srgbClr val="FFCCCC"/>
    <a:srgbClr val="000000"/>
    <a:srgbClr val="FFCF01"/>
    <a:srgbClr val="333399"/>
    <a:srgbClr val="FF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 autoAdjust="0"/>
    <p:restoredTop sz="86331" autoAdjust="0"/>
  </p:normalViewPr>
  <p:slideViewPr>
    <p:cSldViewPr snapToGrid="0">
      <p:cViewPr>
        <p:scale>
          <a:sx n="30" d="100"/>
          <a:sy n="30" d="100"/>
        </p:scale>
        <p:origin x="-1099" y="-5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harry\Desktop\desktop\Femto%20Forum\Femto%20Topline%20Char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109324876057219"/>
          <c:y val="0.3303781722912757"/>
          <c:w val="0.85959741462842199"/>
          <c:h val="0.5890198795432370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'Data 3'!$B$727</c:f>
              <c:strCache>
                <c:ptCount val="1"/>
                <c:pt idx="0">
                  <c:v>Family Alerts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txPr>
              <a:bodyPr rot="0" vert="horz"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'Data 3'!$C$726:$H$726</c:f>
              <c:strCache>
                <c:ptCount val="6"/>
                <c:pt idx="0">
                  <c:v>US</c:v>
                </c:pt>
                <c:pt idx="1">
                  <c:v>UK</c:v>
                </c:pt>
                <c:pt idx="2">
                  <c:v>Germany</c:v>
                </c:pt>
                <c:pt idx="3">
                  <c:v>Spain</c:v>
                </c:pt>
                <c:pt idx="4">
                  <c:v>China</c:v>
                </c:pt>
                <c:pt idx="5">
                  <c:v>Japan</c:v>
                </c:pt>
              </c:strCache>
            </c:strRef>
          </c:cat>
          <c:val>
            <c:numRef>
              <c:f>'Data 3'!$C$727:$H$727</c:f>
              <c:numCache>
                <c:formatCode>#,##0%</c:formatCode>
                <c:ptCount val="6"/>
                <c:pt idx="0">
                  <c:v>0.19209659714599359</c:v>
                </c:pt>
                <c:pt idx="1">
                  <c:v>0.15281173594132064</c:v>
                </c:pt>
                <c:pt idx="2">
                  <c:v>0.12272174969623355</c:v>
                </c:pt>
                <c:pt idx="3">
                  <c:v>0.16520787746170679</c:v>
                </c:pt>
                <c:pt idx="4">
                  <c:v>0.28008088978766543</c:v>
                </c:pt>
                <c:pt idx="5">
                  <c:v>0.22580645161290341</c:v>
                </c:pt>
              </c:numCache>
            </c:numRef>
          </c:val>
        </c:ser>
        <c:ser>
          <c:idx val="1"/>
          <c:order val="1"/>
          <c:tx>
            <c:strRef>
              <c:f>'Data 3'!$B$728</c:f>
              <c:strCache>
                <c:ptCount val="1"/>
                <c:pt idx="0">
                  <c:v>Virtual Home Number</c:v>
                </c:pt>
              </c:strCache>
            </c:strRef>
          </c:tx>
          <c:spPr>
            <a:solidFill>
              <a:srgbClr val="C0504D"/>
            </a:solidFill>
          </c:spPr>
          <c:invertIfNegative val="0"/>
          <c:dLbls>
            <c:txPr>
              <a:bodyPr rot="0" vert="horz"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'Data 3'!$C$726:$H$726</c:f>
              <c:strCache>
                <c:ptCount val="6"/>
                <c:pt idx="0">
                  <c:v>US</c:v>
                </c:pt>
                <c:pt idx="1">
                  <c:v>UK</c:v>
                </c:pt>
                <c:pt idx="2">
                  <c:v>Germany</c:v>
                </c:pt>
                <c:pt idx="3">
                  <c:v>Spain</c:v>
                </c:pt>
                <c:pt idx="4">
                  <c:v>China</c:v>
                </c:pt>
                <c:pt idx="5">
                  <c:v>Japan</c:v>
                </c:pt>
              </c:strCache>
            </c:strRef>
          </c:cat>
          <c:val>
            <c:numRef>
              <c:f>'Data 3'!$C$728:$H$728</c:f>
              <c:numCache>
                <c:formatCode>#,##0%</c:formatCode>
                <c:ptCount val="6"/>
                <c:pt idx="0">
                  <c:v>0.22392974753018671</c:v>
                </c:pt>
                <c:pt idx="1">
                  <c:v>0.24205378973105141</c:v>
                </c:pt>
                <c:pt idx="2">
                  <c:v>0.23815309842041321</c:v>
                </c:pt>
                <c:pt idx="3">
                  <c:v>0.18052516411378555</c:v>
                </c:pt>
                <c:pt idx="4">
                  <c:v>0.13447927199191104</c:v>
                </c:pt>
                <c:pt idx="5">
                  <c:v>0.17548387096774193</c:v>
                </c:pt>
              </c:numCache>
            </c:numRef>
          </c:val>
        </c:ser>
        <c:ser>
          <c:idx val="2"/>
          <c:order val="2"/>
          <c:tx>
            <c:strRef>
              <c:f>'Data 3'!$B$729</c:f>
              <c:strCache>
                <c:ptCount val="1"/>
                <c:pt idx="0">
                  <c:v>Music Sync</c:v>
                </c:pt>
              </c:strCache>
            </c:strRef>
          </c:tx>
          <c:spPr>
            <a:solidFill>
              <a:srgbClr val="C2D69A"/>
            </a:solidFill>
          </c:spPr>
          <c:invertIfNegative val="0"/>
          <c:dLbls>
            <c:txPr>
              <a:bodyPr rot="0" vert="horz"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'Data 3'!$C$726:$H$726</c:f>
              <c:strCache>
                <c:ptCount val="6"/>
                <c:pt idx="0">
                  <c:v>US</c:v>
                </c:pt>
                <c:pt idx="1">
                  <c:v>UK</c:v>
                </c:pt>
                <c:pt idx="2">
                  <c:v>Germany</c:v>
                </c:pt>
                <c:pt idx="3">
                  <c:v>Spain</c:v>
                </c:pt>
                <c:pt idx="4">
                  <c:v>China</c:v>
                </c:pt>
                <c:pt idx="5">
                  <c:v>Japan</c:v>
                </c:pt>
              </c:strCache>
            </c:strRef>
          </c:cat>
          <c:val>
            <c:numRef>
              <c:f>'Data 3'!$C$729:$H$729</c:f>
              <c:numCache>
                <c:formatCode>#,##0%</c:formatCode>
                <c:ptCount val="6"/>
                <c:pt idx="0">
                  <c:v>5.5982436882546845E-2</c:v>
                </c:pt>
                <c:pt idx="1">
                  <c:v>7.5794621026895007E-2</c:v>
                </c:pt>
                <c:pt idx="2">
                  <c:v>9.1130012150668294E-2</c:v>
                </c:pt>
                <c:pt idx="3">
                  <c:v>8.4245076586433459E-2</c:v>
                </c:pt>
                <c:pt idx="4">
                  <c:v>3.7411526794742161E-2</c:v>
                </c:pt>
                <c:pt idx="5">
                  <c:v>0.11354838709677401</c:v>
                </c:pt>
              </c:numCache>
            </c:numRef>
          </c:val>
        </c:ser>
        <c:ser>
          <c:idx val="3"/>
          <c:order val="3"/>
          <c:tx>
            <c:strRef>
              <c:f>'Data 3'!$B$730</c:f>
              <c:strCache>
                <c:ptCount val="1"/>
                <c:pt idx="0">
                  <c:v>Photo Sync</c:v>
                </c:pt>
              </c:strCache>
            </c:strRef>
          </c:tx>
          <c:spPr>
            <a:solidFill>
              <a:srgbClr val="8064A2"/>
            </a:solidFill>
          </c:spPr>
          <c:invertIfNegative val="0"/>
          <c:dLbls>
            <c:dLbl>
              <c:idx val="4"/>
              <c:delete val="1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'Data 3'!$C$726:$H$726</c:f>
              <c:strCache>
                <c:ptCount val="6"/>
                <c:pt idx="0">
                  <c:v>US</c:v>
                </c:pt>
                <c:pt idx="1">
                  <c:v>UK</c:v>
                </c:pt>
                <c:pt idx="2">
                  <c:v>Germany</c:v>
                </c:pt>
                <c:pt idx="3">
                  <c:v>Spain</c:v>
                </c:pt>
                <c:pt idx="4">
                  <c:v>China</c:v>
                </c:pt>
                <c:pt idx="5">
                  <c:v>Japan</c:v>
                </c:pt>
              </c:strCache>
            </c:strRef>
          </c:cat>
          <c:val>
            <c:numRef>
              <c:f>'Data 3'!$C$730:$H$730</c:f>
              <c:numCache>
                <c:formatCode>#,##0%</c:formatCode>
                <c:ptCount val="6"/>
                <c:pt idx="0">
                  <c:v>7.7936333699231766E-2</c:v>
                </c:pt>
                <c:pt idx="1">
                  <c:v>0.10513447432762846</c:v>
                </c:pt>
                <c:pt idx="2">
                  <c:v>8.6269744835965959E-2</c:v>
                </c:pt>
                <c:pt idx="3">
                  <c:v>6.8927789934354486E-2</c:v>
                </c:pt>
                <c:pt idx="4">
                  <c:v>3.0333670374115315E-2</c:v>
                </c:pt>
                <c:pt idx="5">
                  <c:v>0.11483870967741942</c:v>
                </c:pt>
              </c:numCache>
            </c:numRef>
          </c:val>
        </c:ser>
        <c:ser>
          <c:idx val="4"/>
          <c:order val="4"/>
          <c:tx>
            <c:strRef>
              <c:f>'Data 3'!$B$731</c:f>
              <c:strCache>
                <c:ptCount val="1"/>
                <c:pt idx="0">
                  <c:v>Contact / Calendar Sync</c:v>
                </c:pt>
              </c:strCache>
            </c:strRef>
          </c:tx>
          <c:spPr>
            <a:solidFill>
              <a:srgbClr val="4BACC6"/>
            </a:solidFill>
          </c:spPr>
          <c:invertIfNegative val="0"/>
          <c:dLbls>
            <c:txPr>
              <a:bodyPr rot="0" vert="horz"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'Data 3'!$C$726:$H$726</c:f>
              <c:strCache>
                <c:ptCount val="6"/>
                <c:pt idx="0">
                  <c:v>US</c:v>
                </c:pt>
                <c:pt idx="1">
                  <c:v>UK</c:v>
                </c:pt>
                <c:pt idx="2">
                  <c:v>Germany</c:v>
                </c:pt>
                <c:pt idx="3">
                  <c:v>Spain</c:v>
                </c:pt>
                <c:pt idx="4">
                  <c:v>China</c:v>
                </c:pt>
                <c:pt idx="5">
                  <c:v>Japan</c:v>
                </c:pt>
              </c:strCache>
            </c:strRef>
          </c:cat>
          <c:val>
            <c:numRef>
              <c:f>'Data 3'!$C$731:$H$731</c:f>
              <c:numCache>
                <c:formatCode>#,##0%</c:formatCode>
                <c:ptCount val="6"/>
                <c:pt idx="0">
                  <c:v>6.3666300768386391E-2</c:v>
                </c:pt>
                <c:pt idx="1">
                  <c:v>6.8459657701711502E-2</c:v>
                </c:pt>
                <c:pt idx="2">
                  <c:v>0.13487241798298907</c:v>
                </c:pt>
                <c:pt idx="3">
                  <c:v>5.3610503282275707E-2</c:v>
                </c:pt>
                <c:pt idx="4">
                  <c:v>3.3367037411526815E-2</c:v>
                </c:pt>
                <c:pt idx="5">
                  <c:v>5.1612903225806528E-2</c:v>
                </c:pt>
              </c:numCache>
            </c:numRef>
          </c:val>
        </c:ser>
        <c:ser>
          <c:idx val="5"/>
          <c:order val="5"/>
          <c:tx>
            <c:strRef>
              <c:f>'Data 3'!$B$732</c:f>
              <c:strCache>
                <c:ptCount val="1"/>
                <c:pt idx="0">
                  <c:v>Cellphone Remote Control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'Data 3'!$C$726:$H$726</c:f>
              <c:strCache>
                <c:ptCount val="6"/>
                <c:pt idx="0">
                  <c:v>US</c:v>
                </c:pt>
                <c:pt idx="1">
                  <c:v>UK</c:v>
                </c:pt>
                <c:pt idx="2">
                  <c:v>Germany</c:v>
                </c:pt>
                <c:pt idx="3">
                  <c:v>Spain</c:v>
                </c:pt>
                <c:pt idx="4">
                  <c:v>China</c:v>
                </c:pt>
                <c:pt idx="5">
                  <c:v>Japan</c:v>
                </c:pt>
              </c:strCache>
            </c:strRef>
          </c:cat>
          <c:val>
            <c:numRef>
              <c:f>'Data 3'!$C$732:$H$732</c:f>
              <c:numCache>
                <c:formatCode>#,##0%</c:formatCode>
                <c:ptCount val="6"/>
                <c:pt idx="0">
                  <c:v>0.12184412733260162</c:v>
                </c:pt>
                <c:pt idx="1">
                  <c:v>0.1173594132029339</c:v>
                </c:pt>
                <c:pt idx="2">
                  <c:v>0.11543134872417993</c:v>
                </c:pt>
                <c:pt idx="3">
                  <c:v>0.14442013129102874</c:v>
                </c:pt>
                <c:pt idx="4">
                  <c:v>0.13346814964610743</c:v>
                </c:pt>
                <c:pt idx="5">
                  <c:v>9.5483870967741913E-2</c:v>
                </c:pt>
              </c:numCache>
            </c:numRef>
          </c:val>
        </c:ser>
        <c:ser>
          <c:idx val="6"/>
          <c:order val="6"/>
          <c:tx>
            <c:strRef>
              <c:f>'Data 3'!$B$733</c:f>
              <c:strCache>
                <c:ptCount val="1"/>
                <c:pt idx="0">
                  <c:v>Family Locator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'Data 3'!$C$726:$H$726</c:f>
              <c:strCache>
                <c:ptCount val="6"/>
                <c:pt idx="0">
                  <c:v>US</c:v>
                </c:pt>
                <c:pt idx="1">
                  <c:v>UK</c:v>
                </c:pt>
                <c:pt idx="2">
                  <c:v>Germany</c:v>
                </c:pt>
                <c:pt idx="3">
                  <c:v>Spain</c:v>
                </c:pt>
                <c:pt idx="4">
                  <c:v>China</c:v>
                </c:pt>
                <c:pt idx="5">
                  <c:v>Japan</c:v>
                </c:pt>
              </c:strCache>
            </c:strRef>
          </c:cat>
          <c:val>
            <c:numRef>
              <c:f>'Data 3'!$C$733:$H$733</c:f>
              <c:numCache>
                <c:formatCode>#,##0%</c:formatCode>
                <c:ptCount val="6"/>
                <c:pt idx="0">
                  <c:v>0.20197585071350166</c:v>
                </c:pt>
                <c:pt idx="1">
                  <c:v>0.13325183374083141</c:v>
                </c:pt>
                <c:pt idx="2">
                  <c:v>0.10814094775212649</c:v>
                </c:pt>
                <c:pt idx="3">
                  <c:v>0.23413566739606129</c:v>
                </c:pt>
                <c:pt idx="4">
                  <c:v>0.27603640040444932</c:v>
                </c:pt>
                <c:pt idx="5">
                  <c:v>0.15096774193548412</c:v>
                </c:pt>
              </c:numCache>
            </c:numRef>
          </c:val>
        </c:ser>
        <c:ser>
          <c:idx val="7"/>
          <c:order val="7"/>
          <c:tx>
            <c:strRef>
              <c:f>'Data 3'!$B$734</c:f>
              <c:strCache>
                <c:ptCount val="1"/>
                <c:pt idx="0">
                  <c:v>Home Reminders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'Data 3'!$C$726:$H$726</c:f>
              <c:strCache>
                <c:ptCount val="6"/>
                <c:pt idx="0">
                  <c:v>US</c:v>
                </c:pt>
                <c:pt idx="1">
                  <c:v>UK</c:v>
                </c:pt>
                <c:pt idx="2">
                  <c:v>Germany</c:v>
                </c:pt>
                <c:pt idx="3">
                  <c:v>Spain</c:v>
                </c:pt>
                <c:pt idx="4">
                  <c:v>China</c:v>
                </c:pt>
                <c:pt idx="5">
                  <c:v>Japan</c:v>
                </c:pt>
              </c:strCache>
            </c:strRef>
          </c:cat>
          <c:val>
            <c:numRef>
              <c:f>'Data 3'!$C$734:$H$734</c:f>
              <c:numCache>
                <c:formatCode>#,##0%</c:formatCode>
                <c:ptCount val="6"/>
                <c:pt idx="0">
                  <c:v>6.2568605927552173E-2</c:v>
                </c:pt>
                <c:pt idx="1">
                  <c:v>0.10513447432762846</c:v>
                </c:pt>
                <c:pt idx="2">
                  <c:v>0.10328068043742412</c:v>
                </c:pt>
                <c:pt idx="3">
                  <c:v>6.8927789934354486E-2</c:v>
                </c:pt>
                <c:pt idx="4">
                  <c:v>7.4823053589484323E-2</c:v>
                </c:pt>
                <c:pt idx="5">
                  <c:v>7.2258064516129025E-2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0116864"/>
        <c:axId val="30139136"/>
      </c:barChart>
      <c:catAx>
        <c:axId val="301168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30139136"/>
        <c:crosses val="autoZero"/>
        <c:auto val="1"/>
        <c:lblAlgn val="ctr"/>
        <c:lblOffset val="100"/>
        <c:noMultiLvlLbl val="0"/>
      </c:catAx>
      <c:valAx>
        <c:axId val="30139136"/>
        <c:scaling>
          <c:orientation val="minMax"/>
          <c:max val="1"/>
        </c:scaling>
        <c:delete val="0"/>
        <c:axPos val="l"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30116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9737034504012341"/>
          <c:y val="0.1545576948948589"/>
          <c:w val="0.63220576544527263"/>
          <c:h val="0.13641337942053691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0.01383</cdr:y>
    </cdr:from>
    <cdr:to>
      <cdr:x>1</cdr:x>
      <cdr:y>0.14262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76200"/>
          <a:ext cx="8229600" cy="709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en-US" sz="2000" b="1" dirty="0">
              <a:latin typeface="Calibri"/>
              <a:ea typeface="+mn-ea"/>
              <a:cs typeface="+mn-cs"/>
            </a:rPr>
            <a:t>Most</a:t>
          </a:r>
          <a:r>
            <a:rPr lang="en-US" sz="2000" b="1" baseline="0" dirty="0">
              <a:latin typeface="Calibri"/>
              <a:ea typeface="+mn-ea"/>
              <a:cs typeface="+mn-cs"/>
            </a:rPr>
            <a:t> Appealing </a:t>
          </a:r>
          <a:r>
            <a:rPr lang="en-US" sz="2000" b="1" dirty="0">
              <a:latin typeface="Calibri"/>
              <a:ea typeface="+mn-ea"/>
              <a:cs typeface="+mn-cs"/>
            </a:rPr>
            <a:t>Femtocell Feature </a:t>
          </a:r>
          <a:r>
            <a:rPr lang="en-US" sz="2000" b="1" baseline="0" dirty="0">
              <a:latin typeface="Calibri"/>
              <a:ea typeface="+mn-ea"/>
              <a:cs typeface="+mn-cs"/>
            </a:rPr>
            <a:t>(Q3/10)</a:t>
          </a:r>
          <a:endParaRPr lang="en-US" sz="2000" dirty="0"/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400" b="0" dirty="0">
              <a:latin typeface="Calibri"/>
              <a:ea typeface="+mn-ea"/>
              <a:cs typeface="+mn-cs"/>
            </a:rPr>
            <a:t>Q4085. "</a:t>
          </a:r>
          <a:r>
            <a:rPr lang="en-US" sz="1400" dirty="0">
              <a:latin typeface="Calibri"/>
              <a:ea typeface="+mn-ea"/>
              <a:cs typeface="+mn-cs"/>
            </a:rPr>
            <a:t>Of the following features, which are the most appealing? </a:t>
          </a:r>
          <a:r>
            <a:rPr lang="en-US" sz="1400" b="0" dirty="0">
              <a:latin typeface="Calibri"/>
              <a:ea typeface="+mn-ea"/>
              <a:cs typeface="+mn-cs"/>
            </a:rPr>
            <a:t>"</a:t>
          </a:r>
        </a:p>
        <a:p xmlns:a="http://schemas.openxmlformats.org/drawingml/2006/main">
          <a:pPr algn="ctr"/>
          <a:r>
            <a:rPr lang="en-US" sz="1400" b="0" dirty="0">
              <a:latin typeface="Calibri"/>
              <a:ea typeface="+mn-ea"/>
              <a:cs typeface="+mn-cs"/>
            </a:rPr>
            <a:t>(Among all Broadband HHs with Mobile</a:t>
          </a:r>
          <a:r>
            <a:rPr lang="en-US" sz="1400" b="0" baseline="0" dirty="0">
              <a:latin typeface="Calibri"/>
              <a:ea typeface="+mn-ea"/>
              <a:cs typeface="+mn-cs"/>
            </a:rPr>
            <a:t> Phone, </a:t>
          </a:r>
          <a:r>
            <a:rPr lang="en-US" sz="1400" b="0" baseline="0" dirty="0" smtClean="0">
              <a:latin typeface="Calibri"/>
              <a:ea typeface="+mn-ea"/>
              <a:cs typeface="+mn-cs"/>
            </a:rPr>
            <a:t>Interested </a:t>
          </a:r>
          <a:r>
            <a:rPr lang="en-US" sz="1400" b="0" baseline="0" dirty="0">
              <a:latin typeface="Calibri"/>
              <a:ea typeface="+mn-ea"/>
              <a:cs typeface="+mn-cs"/>
            </a:rPr>
            <a:t>in at least two features</a:t>
          </a:r>
          <a:r>
            <a:rPr lang="en-US" sz="1400" b="0" dirty="0">
              <a:latin typeface="Calibri"/>
              <a:ea typeface="+mn-ea"/>
              <a:cs typeface="+mn-cs"/>
            </a:rPr>
            <a:t>)</a:t>
          </a:r>
          <a:endParaRPr lang="en-US" sz="1400" dirty="0"/>
        </a:p>
        <a:p xmlns:a="http://schemas.openxmlformats.org/drawingml/2006/main">
          <a:pPr algn="ctr"/>
          <a:endParaRPr lang="en-US" sz="2000" b="1" baseline="0" dirty="0"/>
        </a:p>
        <a:p xmlns:a="http://schemas.openxmlformats.org/drawingml/2006/main">
          <a:endParaRPr lang="en-US" sz="2000" b="1" dirty="0"/>
        </a:p>
      </cdr:txBody>
    </cdr:sp>
  </cdr:relSizeAnchor>
  <cdr:relSizeAnchor xmlns:cdr="http://schemas.openxmlformats.org/drawingml/2006/chartDrawing">
    <cdr:from>
      <cdr:x>0.01122</cdr:x>
      <cdr:y>0.37347</cdr:y>
    </cdr:from>
    <cdr:to>
      <cdr:x>0.05057</cdr:x>
      <cdr:y>0.90947</cdr:y>
    </cdr:to>
    <cdr:sp macro="" textlink="">
      <cdr:nvSpPr>
        <cdr:cNvPr id="3" name="TextBox 1"/>
        <cdr:cNvSpPr txBox="1"/>
      </cdr:nvSpPr>
      <cdr:spPr>
        <a:xfrm xmlns:a="http://schemas.openxmlformats.org/drawingml/2006/main" rot="16200000">
          <a:off x="-1420219" y="3868522"/>
          <a:ext cx="3374574" cy="3401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en-US" sz="1200" b="1"/>
            <a:t>% Finding Feature Most Appealing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E426ACA4-6589-43CE-B79E-C12F7076CE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6025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233138-2CFF-49FB-901C-E995512CDC73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2FB502FA-5184-4A9A-BD73-B4B3060F349F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26ACA4-6589-43CE-B79E-C12F7076CE5F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174625"/>
            <a:ext cx="367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9"/>
          <p:cNvSpPr>
            <a:spLocks noChangeShapeType="1"/>
          </p:cNvSpPr>
          <p:nvPr userDrawn="1"/>
        </p:nvSpPr>
        <p:spPr bwMode="auto">
          <a:xfrm>
            <a:off x="0" y="6503988"/>
            <a:ext cx="9144000" cy="0"/>
          </a:xfrm>
          <a:prstGeom prst="line">
            <a:avLst/>
          </a:prstGeom>
          <a:noFill/>
          <a:ln w="31750" cap="rnd">
            <a:solidFill>
              <a:srgbClr val="FFCC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7" name="Line 13"/>
          <p:cNvSpPr>
            <a:spLocks noChangeShapeType="1"/>
          </p:cNvSpPr>
          <p:nvPr userDrawn="1"/>
        </p:nvSpPr>
        <p:spPr bwMode="auto">
          <a:xfrm>
            <a:off x="0" y="1579563"/>
            <a:ext cx="9144000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7450" y="1978025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3232150"/>
            <a:ext cx="6400800" cy="1752600"/>
          </a:xfrm>
        </p:spPr>
        <p:txBody>
          <a:bodyPr/>
          <a:lstStyle>
            <a:lvl1pPr marL="0" indent="0">
              <a:buFont typeface="Times" charset="0"/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F9CFC-C664-4491-86DD-F98E6C5ADF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 sz="1100"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  <p:pic>
        <p:nvPicPr>
          <p:cNvPr id="11" name="Picture 5" descr="smallcellforum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98425"/>
            <a:ext cx="2507159" cy="136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6138" y="1697038"/>
            <a:ext cx="3843337" cy="4684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1875" y="1697038"/>
            <a:ext cx="3844925" cy="4684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275E2-4A76-4982-BDF4-07193936C0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C5EC7-D38E-4292-BC94-900F71CC33B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AB5B1-B963-4C8F-93FC-3DF122BC23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6E6FD-842A-48BF-AC9E-D8821B8EA00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BD11A-C759-4398-8D13-731F3A898AB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E7358-CE70-4461-98C6-94F548B335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11873-5741-4DEE-A1C6-5EF72A67EA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7825" y="1057275"/>
            <a:ext cx="1958975" cy="53244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6138" y="1057275"/>
            <a:ext cx="5729287" cy="5324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A4789-E03F-483F-B6E3-4E1BA15DF1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450" y="1057275"/>
            <a:ext cx="7470775" cy="701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46138" y="1697038"/>
            <a:ext cx="3843337" cy="4684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1875" y="1697038"/>
            <a:ext cx="3844925" cy="46847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EDAF8-95F9-40C4-889F-1F006BCAAD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FA41B-F0A0-425C-9FB4-7458B30C9D3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5"/>
          <p:cNvSpPr>
            <a:spLocks noChangeShapeType="1"/>
          </p:cNvSpPr>
          <p:nvPr userDrawn="1"/>
        </p:nvSpPr>
        <p:spPr bwMode="auto">
          <a:xfrm>
            <a:off x="0" y="1154617"/>
            <a:ext cx="9144000" cy="0"/>
          </a:xfrm>
          <a:prstGeom prst="line">
            <a:avLst/>
          </a:prstGeom>
          <a:noFill/>
          <a:ln w="12700">
            <a:solidFill>
              <a:srgbClr val="FFD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>
              <a:latin typeface="Gill Sans MT" pitchFamily="34" charset="0"/>
              <a:cs typeface="+mn-cs"/>
            </a:endParaRPr>
          </a:p>
        </p:txBody>
      </p:sp>
      <p:pic>
        <p:nvPicPr>
          <p:cNvPr id="3" name="Picture 9" descr="big_illustration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40300"/>
            <a:ext cx="91455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FADA7-4A11-4284-B6AD-652AC96D2F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 sz="1100" dirty="0">
                <a:latin typeface="Gill Sans MT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z="1100" dirty="0" smtClean="0"/>
            </a:lvl1pPr>
          </a:lstStyle>
          <a:p>
            <a:pPr>
              <a:defRPr/>
            </a:pPr>
            <a:r>
              <a:rPr lang="en-GB"/>
              <a:t>© </a:t>
            </a:r>
            <a:r>
              <a:rPr lang="en-GB" err="1"/>
              <a:t>Femto</a:t>
            </a:r>
            <a:r>
              <a:rPr lang="en-GB"/>
              <a:t> Forum Ltd. 2011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5"/>
          <p:cNvSpPr>
            <a:spLocks noChangeShapeType="1"/>
          </p:cNvSpPr>
          <p:nvPr userDrawn="1"/>
        </p:nvSpPr>
        <p:spPr bwMode="auto">
          <a:xfrm>
            <a:off x="0" y="1154617"/>
            <a:ext cx="9144000" cy="0"/>
          </a:xfrm>
          <a:prstGeom prst="line">
            <a:avLst/>
          </a:prstGeom>
          <a:noFill/>
          <a:ln w="12700">
            <a:solidFill>
              <a:srgbClr val="FFD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>
              <a:latin typeface="Gill Sans MT" pitchFamily="34" charset="0"/>
              <a:cs typeface="+mn-cs"/>
            </a:endParaRPr>
          </a:p>
        </p:txBody>
      </p:sp>
      <p:pic>
        <p:nvPicPr>
          <p:cNvPr id="3" name="Picture 9" descr="big_illustration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40300"/>
            <a:ext cx="91455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FADA7-4A11-4284-B6AD-652AC96D2F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 sz="1100" dirty="0">
                <a:latin typeface="Gill Sans MT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z="1100" dirty="0" smtClean="0"/>
            </a:lvl1pPr>
          </a:lstStyle>
          <a:p>
            <a:pPr>
              <a:defRPr/>
            </a:pPr>
            <a:r>
              <a:rPr lang="en-GB"/>
              <a:t>© </a:t>
            </a:r>
            <a:r>
              <a:rPr lang="en-GB" err="1"/>
              <a:t>Femto</a:t>
            </a:r>
            <a:r>
              <a:rPr lang="en-GB"/>
              <a:t> Forum Ltd. 2011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87450" y="1188067"/>
            <a:ext cx="7470775" cy="44042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846138" y="1924334"/>
            <a:ext cx="7840662" cy="27977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big_illustration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40300"/>
            <a:ext cx="9145588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4778375"/>
            <a:ext cx="9144000" cy="2079625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>
            <a:off x="0" y="1100025"/>
            <a:ext cx="9144000" cy="0"/>
          </a:xfrm>
          <a:prstGeom prst="line">
            <a:avLst/>
          </a:prstGeom>
          <a:noFill/>
          <a:ln w="12700">
            <a:solidFill>
              <a:srgbClr val="FFD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>
              <a:latin typeface="Gill Sans MT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450" y="1111867"/>
            <a:ext cx="7470775" cy="701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6138" y="1924334"/>
            <a:ext cx="7840662" cy="44574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400">
                <a:solidFill>
                  <a:schemeClr val="accent2"/>
                </a:solidFill>
                <a:latin typeface="Gill Sans MT" pitchFamily="34" charset="0"/>
              </a:defRPr>
            </a:lvl1pPr>
          </a:lstStyle>
          <a:p>
            <a:pPr>
              <a:defRPr/>
            </a:pPr>
            <a:fld id="{023D37B1-18B0-4776-BC65-96ADDED252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Z corner"/>
          <p:cNvPicPr>
            <a:picLocks noChangeAspect="1" noChangeArrowheads="1"/>
          </p:cNvPicPr>
          <p:nvPr userDrawn="1"/>
        </p:nvPicPr>
        <p:blipFill>
          <a:blip r:embed="rId2" cstate="print"/>
          <a:srcRect b="11071"/>
          <a:stretch>
            <a:fillRect/>
          </a:stretch>
        </p:blipFill>
        <p:spPr bwMode="auto">
          <a:xfrm>
            <a:off x="0" y="1416109"/>
            <a:ext cx="4844955" cy="4834566"/>
          </a:xfrm>
          <a:prstGeom prst="rect">
            <a:avLst/>
          </a:prstGeom>
          <a:noFill/>
        </p:spPr>
      </p:pic>
      <p:pic>
        <p:nvPicPr>
          <p:cNvPr id="5" name="Picture 6" descr="FZ2011 THE 5-BAR LIFESTYL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1808" y="5054465"/>
            <a:ext cx="1460500" cy="137477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pic>
        <p:nvPicPr>
          <p:cNvPr id="3" name="Picture 2" descr="FZ corner"/>
          <p:cNvPicPr>
            <a:picLocks noChangeAspect="1" noChangeArrowheads="1"/>
          </p:cNvPicPr>
          <p:nvPr userDrawn="1"/>
        </p:nvPicPr>
        <p:blipFill>
          <a:blip r:embed="rId2" cstate="print"/>
          <a:srcRect b="11071"/>
          <a:stretch>
            <a:fillRect/>
          </a:stretch>
        </p:blipFill>
        <p:spPr bwMode="auto">
          <a:xfrm>
            <a:off x="0" y="1416109"/>
            <a:ext cx="4844955" cy="4834566"/>
          </a:xfrm>
          <a:prstGeom prst="rect">
            <a:avLst/>
          </a:prstGeom>
          <a:noFill/>
        </p:spPr>
      </p:pic>
      <p:pic>
        <p:nvPicPr>
          <p:cNvPr id="4" name="Picture 6" descr="FZ2011 THE 5-BAR LIFESTYL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1808" y="5054465"/>
            <a:ext cx="1460500" cy="1374775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Z corner"/>
          <p:cNvPicPr>
            <a:picLocks noChangeAspect="1" noChangeArrowheads="1"/>
          </p:cNvPicPr>
          <p:nvPr userDrawn="1"/>
        </p:nvPicPr>
        <p:blipFill>
          <a:blip r:embed="rId2" cstate="print"/>
          <a:srcRect b="11071"/>
          <a:stretch>
            <a:fillRect/>
          </a:stretch>
        </p:blipFill>
        <p:spPr bwMode="auto">
          <a:xfrm>
            <a:off x="0" y="1416109"/>
            <a:ext cx="4844955" cy="483456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6" descr="FZ2011 THE 5-BAR LIFESTYL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1808" y="5054465"/>
            <a:ext cx="1460500" cy="1374775"/>
          </a:xfrm>
          <a:prstGeom prst="rect">
            <a:avLst/>
          </a:prstGeom>
          <a:noFill/>
        </p:spPr>
      </p:pic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84950"/>
            <a:ext cx="2895600" cy="196850"/>
          </a:xfrm>
        </p:spPr>
        <p:txBody>
          <a:bodyPr/>
          <a:lstStyle>
            <a:lvl1pPr>
              <a:defRPr sz="1100" dirty="0" smtClean="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84950"/>
            <a:ext cx="2133600" cy="176213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 MT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04A7A-F2CB-4A4E-93AB-6C5962F6CA7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5"/>
          <p:cNvSpPr txBox="1">
            <a:spLocks noChangeArrowheads="1"/>
          </p:cNvSpPr>
          <p:nvPr userDrawn="1"/>
        </p:nvSpPr>
        <p:spPr>
          <a:xfrm>
            <a:off x="3251200" y="6610350"/>
            <a:ext cx="2895600" cy="196850"/>
          </a:xfrm>
          <a:prstGeom prst="rect">
            <a:avLst/>
          </a:prstGeom>
          <a:ln/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100" kern="1200" dirty="0" smtClean="0">
                <a:solidFill>
                  <a:schemeClr val="tx1"/>
                </a:solidFill>
                <a:latin typeface="Gill Sans MT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ill Sans MT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ill Sans MT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ill Sans MT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ill Sans MT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ill Sans MT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ill Sans MT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ill Sans MT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ill Sans MT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1057275"/>
            <a:ext cx="7470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6138" y="1697038"/>
            <a:ext cx="7840662" cy="468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849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accent2"/>
                </a:solidFill>
                <a:latin typeface="Gill Sans MT" pitchFamily="34" charset="0"/>
              </a:defRPr>
            </a:lvl1pPr>
          </a:lstStyle>
          <a:p>
            <a:pPr>
              <a:defRPr/>
            </a:pPr>
            <a:fld id="{3281A462-7DE5-46E4-A37A-BAF756BA5EC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3078" name="Picture 1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292725" y="174625"/>
            <a:ext cx="36750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0" y="6503988"/>
            <a:ext cx="9144000" cy="0"/>
          </a:xfrm>
          <a:prstGeom prst="line">
            <a:avLst/>
          </a:prstGeom>
          <a:noFill/>
          <a:ln w="31750" cap="rnd">
            <a:solidFill>
              <a:srgbClr val="FFCC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84950"/>
            <a:ext cx="2895600" cy="196850"/>
          </a:xfrm>
          <a:prstGeom prst="rect">
            <a:avLst/>
          </a:prstGeom>
          <a:ln/>
        </p:spPr>
        <p:txBody>
          <a:bodyPr/>
          <a:lstStyle>
            <a:lvl1pPr>
              <a:defRPr sz="1100">
                <a:latin typeface="Gill Sans MT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© Small Cell Forum Ltd. 2012</a:t>
            </a:r>
            <a:endParaRPr lang="en-GB" dirty="0"/>
          </a:p>
        </p:txBody>
      </p:sp>
      <p:pic>
        <p:nvPicPr>
          <p:cNvPr id="9" name="Picture 5" descr="smallcellforum.JPG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5" y="9526"/>
            <a:ext cx="2170905" cy="118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3" r:id="rId1"/>
    <p:sldLayoutId id="2147484684" r:id="rId2"/>
    <p:sldLayoutId id="2147484695" r:id="rId3"/>
    <p:sldLayoutId id="2147484700" r:id="rId4"/>
    <p:sldLayoutId id="2147484696" r:id="rId5"/>
    <p:sldLayoutId id="2147484697" r:id="rId6"/>
    <p:sldLayoutId id="2147484698" r:id="rId7"/>
    <p:sldLayoutId id="2147484699" r:id="rId8"/>
    <p:sldLayoutId id="2147484685" r:id="rId9"/>
    <p:sldLayoutId id="2147484686" r:id="rId10"/>
    <p:sldLayoutId id="2147484687" r:id="rId11"/>
    <p:sldLayoutId id="2147484688" r:id="rId12"/>
    <p:sldLayoutId id="2147484689" r:id="rId13"/>
    <p:sldLayoutId id="2147484690" r:id="rId14"/>
    <p:sldLayoutId id="2147484691" r:id="rId15"/>
    <p:sldLayoutId id="2147484692" r:id="rId16"/>
    <p:sldLayoutId id="2147484693" r:id="rId17"/>
    <p:sldLayoutId id="2147484694" r:id="rId18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/>
        <a:buChar char="•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/>
        <a:buChar char="•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/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charset="0"/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charset="0"/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charset="0"/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CC00"/>
        </a:buClr>
        <a:buSzPct val="120000"/>
        <a:buFont typeface="Times" charset="0"/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ndy@smallcellforum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hyperlink" Target="http://www.femtoforum.org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emtoforum.org/" TargetMode="External"/><Relationship Id="rId2" Type="http://schemas.openxmlformats.org/officeDocument/2006/relationships/hyperlink" Target="mailto:andy@smallcellforum.or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ctrTitle"/>
          </p:nvPr>
        </p:nvSpPr>
        <p:spPr>
          <a:xfrm>
            <a:off x="658064" y="1978025"/>
            <a:ext cx="7772400" cy="1143000"/>
          </a:xfrm>
        </p:spPr>
        <p:txBody>
          <a:bodyPr/>
          <a:lstStyle/>
          <a:p>
            <a:pPr algn="ctr"/>
            <a:r>
              <a:rPr lang="en-US" dirty="0" smtClean="0"/>
              <a:t>OMA ARC Workshop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Small Cell </a:t>
            </a:r>
            <a:r>
              <a:rPr lang="en-US" dirty="0" smtClean="0"/>
              <a:t>Services </a:t>
            </a:r>
            <a:r>
              <a:rPr lang="en-US" dirty="0" smtClean="0"/>
              <a:t>API</a:t>
            </a:r>
            <a:br>
              <a:rPr lang="en-US" dirty="0" smtClean="0"/>
            </a:br>
            <a:r>
              <a:rPr lang="en-CA" dirty="0"/>
              <a:t>The information in this presentation is public</a:t>
            </a:r>
            <a:endParaRPr lang="en-US" dirty="0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1187450" y="3777578"/>
            <a:ext cx="6400800" cy="2254250"/>
          </a:xfrm>
        </p:spPr>
        <p:txBody>
          <a:bodyPr/>
          <a:lstStyle/>
          <a:p>
            <a:r>
              <a:rPr lang="en-US" dirty="0" smtClean="0"/>
              <a:t>Andy Germano - Vice Chairman, Small Cell Forum</a:t>
            </a:r>
          </a:p>
          <a:p>
            <a:r>
              <a:rPr lang="en-US" dirty="0" smtClean="0"/>
              <a:t>Chair, Services Special Interest Group (SSIG)</a:t>
            </a:r>
          </a:p>
          <a:p>
            <a:endParaRPr lang="en-US" dirty="0" smtClean="0"/>
          </a:p>
          <a:p>
            <a:pPr algn="ctr"/>
            <a:r>
              <a:rPr lang="en-US" dirty="0" smtClean="0">
                <a:hlinkClick r:id="rId3"/>
              </a:rPr>
              <a:t>andy@smallcellforum.org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>
                <a:hlinkClick r:id="rId4"/>
              </a:rPr>
              <a:t>www.smallcellforum.org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718" y="608648"/>
            <a:ext cx="2715068" cy="854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54240" y="5913120"/>
            <a:ext cx="1336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23 Feb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3640" y="427831"/>
            <a:ext cx="6366833" cy="696913"/>
          </a:xfrm>
        </p:spPr>
        <p:txBody>
          <a:bodyPr/>
          <a:lstStyle/>
          <a:p>
            <a:r>
              <a:rPr lang="en-US" dirty="0" smtClean="0"/>
              <a:t>“Zonal Presence”</a:t>
            </a:r>
            <a:endParaRPr lang="en-US" dirty="0"/>
          </a:p>
        </p:txBody>
      </p:sp>
      <p:sp>
        <p:nvSpPr>
          <p:cNvPr id="4" name="Cloud"/>
          <p:cNvSpPr>
            <a:spLocks noChangeAspect="1" noEditPoints="1" noChangeArrowheads="1"/>
          </p:cNvSpPr>
          <p:nvPr/>
        </p:nvSpPr>
        <p:spPr bwMode="auto">
          <a:xfrm>
            <a:off x="5726342" y="3333781"/>
            <a:ext cx="3274814" cy="209551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Mobile Operator Network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124745"/>
            <a:ext cx="5136902" cy="3886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 bwMode="auto">
          <a:xfrm>
            <a:off x="6643702" y="3333749"/>
            <a:ext cx="2143140" cy="66675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ea typeface="MS Gothic" pitchFamily="49" charset="-128"/>
              </a:rPr>
              <a:t>OneAPI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ea typeface="MS Gothic" pitchFamily="49" charset="-128"/>
              </a:rPr>
              <a:t> Gateway</a:t>
            </a:r>
          </a:p>
        </p:txBody>
      </p:sp>
      <p:sp>
        <p:nvSpPr>
          <p:cNvPr id="7" name="Rectangle 6"/>
          <p:cNvSpPr/>
          <p:nvPr/>
        </p:nvSpPr>
        <p:spPr bwMode="auto">
          <a:xfrm rot="5400000">
            <a:off x="6000760" y="2262179"/>
            <a:ext cx="1714512" cy="428628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MS Gothic" pitchFamily="49" charset="-128"/>
              </a:rPr>
              <a:t> *NEW*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MS Gothic" pitchFamily="49" charset="-128"/>
              </a:rPr>
              <a:t>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MS Gothic" pitchFamily="49" charset="-128"/>
              </a:rPr>
              <a:t>Zonal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MS Gothic" pitchFamily="49" charset="-128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</a:rPr>
              <a:t>Presence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MS Gothic" pitchFamily="49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 rot="5400000">
            <a:off x="6429388" y="2262179"/>
            <a:ext cx="1714512" cy="428628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lang="en-US" sz="1400" b="1" dirty="0" smtClean="0">
                <a:solidFill>
                  <a:schemeClr val="tx1"/>
                </a:solidFill>
              </a:rPr>
              <a:t>SMS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 rot="5400000">
            <a:off x="6858016" y="2262179"/>
            <a:ext cx="1714512" cy="428628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lang="en-US" sz="1400" b="1" dirty="0" smtClean="0">
                <a:solidFill>
                  <a:schemeClr val="tx1"/>
                </a:solidFill>
              </a:rPr>
              <a:t>MMS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 rot="5400000">
            <a:off x="7286644" y="2262179"/>
            <a:ext cx="1714512" cy="428628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lang="en-US" sz="1400" b="1" dirty="0" smtClean="0">
                <a:solidFill>
                  <a:schemeClr val="tx1"/>
                </a:solidFill>
              </a:rPr>
              <a:t>Terminal Location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5429257" y="4286288"/>
            <a:ext cx="306579" cy="211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2" name="Rounded Rectangle 11"/>
          <p:cNvSpPr/>
          <p:nvPr/>
        </p:nvSpPr>
        <p:spPr bwMode="auto">
          <a:xfrm>
            <a:off x="6643702" y="952483"/>
            <a:ext cx="2143140" cy="381003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ill Sans MT" pitchFamily="34" charset="0"/>
                <a:ea typeface="MS Gothic" pitchFamily="49" charset="-128"/>
              </a:rPr>
              <a:t>Application</a:t>
            </a:r>
          </a:p>
        </p:txBody>
      </p:sp>
      <p:cxnSp>
        <p:nvCxnSpPr>
          <p:cNvPr id="13" name="Straight Arrow Connector 12"/>
          <p:cNvCxnSpPr>
            <a:stCxn id="9" idx="1"/>
            <a:endCxn id="12" idx="2"/>
          </p:cNvCxnSpPr>
          <p:nvPr/>
        </p:nvCxnSpPr>
        <p:spPr bwMode="auto">
          <a:xfrm rot="5400000" flipH="1" flipV="1">
            <a:off x="7572396" y="1476626"/>
            <a:ext cx="285752" cy="158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5" name="Flowchart: Magnetic Disk 14"/>
          <p:cNvSpPr/>
          <p:nvPr/>
        </p:nvSpPr>
        <p:spPr bwMode="auto">
          <a:xfrm>
            <a:off x="7858148" y="4381539"/>
            <a:ext cx="857256" cy="1047757"/>
          </a:xfrm>
          <a:prstGeom prst="flowChartMagneticDisk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ill Sans MT" pitchFamily="34" charset="0"/>
                <a:ea typeface="MS Gothic" pitchFamily="49" charset="-128"/>
              </a:rPr>
              <a:t>Femto Zone DB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516216" y="4667291"/>
            <a:ext cx="1127618" cy="666755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ill Sans MT" pitchFamily="34" charset="0"/>
                <a:ea typeface="MS Gothic" pitchFamily="49" charset="-128"/>
              </a:rPr>
              <a:t>FemtoZone</a:t>
            </a:r>
          </a:p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lang="en-US" sz="1400" dirty="0" smtClean="0">
                <a:solidFill>
                  <a:schemeClr val="bg1"/>
                </a:solidFill>
              </a:rPr>
              <a:t>Manager</a:t>
            </a:r>
            <a:endParaRPr kumimoji="0" lang="en-US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MS Gothic" pitchFamily="49" charset="-128"/>
            </a:endParaRPr>
          </a:p>
        </p:txBody>
      </p:sp>
      <p:cxnSp>
        <p:nvCxnSpPr>
          <p:cNvPr id="17" name="Straight Connector 16"/>
          <p:cNvCxnSpPr>
            <a:stCxn id="16" idx="3"/>
            <a:endCxn id="15" idx="2"/>
          </p:cNvCxnSpPr>
          <p:nvPr/>
        </p:nvCxnSpPr>
        <p:spPr bwMode="auto">
          <a:xfrm flipV="1">
            <a:off x="7643834" y="4905417"/>
            <a:ext cx="214314" cy="95251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17"/>
          <p:cNvSpPr/>
          <p:nvPr/>
        </p:nvSpPr>
        <p:spPr bwMode="auto">
          <a:xfrm>
            <a:off x="6572264" y="3619534"/>
            <a:ext cx="142876" cy="190501"/>
          </a:xfrm>
          <a:prstGeom prst="rect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cxnSp>
        <p:nvCxnSpPr>
          <p:cNvPr id="19" name="Elbow Connector 18"/>
          <p:cNvCxnSpPr>
            <a:stCxn id="16" idx="1"/>
            <a:endCxn id="18" idx="1"/>
          </p:cNvCxnSpPr>
          <p:nvPr/>
        </p:nvCxnSpPr>
        <p:spPr bwMode="auto">
          <a:xfrm rot="10800000" flipH="1">
            <a:off x="6516216" y="3714786"/>
            <a:ext cx="56048" cy="1285884"/>
          </a:xfrm>
          <a:prstGeom prst="bentConnector3">
            <a:avLst>
              <a:gd name="adj1" fmla="val -407865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8" name="Rectangle 37"/>
          <p:cNvSpPr/>
          <p:nvPr/>
        </p:nvSpPr>
        <p:spPr bwMode="auto">
          <a:xfrm rot="5400000">
            <a:off x="7715272" y="2262179"/>
            <a:ext cx="1714512" cy="428628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ea typeface="MS Gothic" pitchFamily="49" charset="-128"/>
              </a:rPr>
              <a:t>Payment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6512" y="5680091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chemeClr val="tx1"/>
                </a:solidFill>
              </a:rPr>
              <a:t>Application subscribes for Femto “Zonal Presence” notifications (entry / exit / femto-femto handover)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chemeClr val="tx1"/>
                </a:solidFill>
              </a:rPr>
              <a:t>Application receives Zonal Presence notifications with user movement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>
                <a:solidFill>
                  <a:schemeClr val="tx1"/>
                </a:solidFill>
              </a:rPr>
              <a:t>Application interacts with user via existing </a:t>
            </a:r>
            <a:r>
              <a:rPr lang="en-US" sz="1400" i="1" dirty="0" err="1" smtClean="0">
                <a:solidFill>
                  <a:schemeClr val="accent2">
                    <a:lumMod val="50000"/>
                  </a:schemeClr>
                </a:solidFill>
              </a:rPr>
              <a:t>OneAPI</a:t>
            </a:r>
            <a:r>
              <a:rPr lang="en-US" sz="1400" i="1" dirty="0" smtClean="0">
                <a:solidFill>
                  <a:schemeClr val="accent2">
                    <a:lumMod val="50000"/>
                  </a:schemeClr>
                </a:solidFill>
              </a:rPr>
              <a:t> services: SMS, MMS, Terminal Location, Payment</a:t>
            </a:r>
            <a:endParaRPr lang="en-US" sz="1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642910" y="4581128"/>
            <a:ext cx="1643074" cy="285752"/>
          </a:xfrm>
          <a:prstGeom prst="rect">
            <a:avLst/>
          </a:prstGeom>
          <a:solidFill>
            <a:srgbClr val="FFFF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3188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2309495" y="621844"/>
            <a:ext cx="6318250" cy="701675"/>
          </a:xfrm>
        </p:spPr>
        <p:txBody>
          <a:bodyPr/>
          <a:lstStyle/>
          <a:p>
            <a:r>
              <a:rPr lang="en-CA" dirty="0" smtClean="0"/>
              <a:t>Rich applications behind simple API’s</a:t>
            </a:r>
          </a:p>
        </p:txBody>
      </p:sp>
      <p:sp>
        <p:nvSpPr>
          <p:cNvPr id="242692" name="AutoShape 4"/>
          <p:cNvSpPr>
            <a:spLocks noChangeArrowheads="1"/>
          </p:cNvSpPr>
          <p:nvPr/>
        </p:nvSpPr>
        <p:spPr bwMode="auto">
          <a:xfrm>
            <a:off x="4351338" y="4859338"/>
            <a:ext cx="4611687" cy="180975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pPr algn="ctr"/>
            <a:r>
              <a:rPr lang="en-CA">
                <a:solidFill>
                  <a:schemeClr val="tx1"/>
                </a:solidFill>
              </a:rPr>
              <a:t>Operator Network</a:t>
            </a:r>
          </a:p>
        </p:txBody>
      </p:sp>
      <p:sp>
        <p:nvSpPr>
          <p:cNvPr id="242693" name="AutoShape 5"/>
          <p:cNvSpPr>
            <a:spLocks noChangeArrowheads="1"/>
          </p:cNvSpPr>
          <p:nvPr/>
        </p:nvSpPr>
        <p:spPr bwMode="auto">
          <a:xfrm>
            <a:off x="5621338" y="4672013"/>
            <a:ext cx="3048000" cy="8382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pPr algn="ctr"/>
            <a:r>
              <a:rPr lang="en-CA" sz="1600">
                <a:solidFill>
                  <a:schemeClr val="tx1"/>
                </a:solidFill>
              </a:rPr>
              <a:t>Application Gateway</a:t>
            </a:r>
          </a:p>
        </p:txBody>
      </p:sp>
      <p:sp>
        <p:nvSpPr>
          <p:cNvPr id="242694" name="AutoShape 6"/>
          <p:cNvSpPr>
            <a:spLocks noChangeArrowheads="1"/>
          </p:cNvSpPr>
          <p:nvPr/>
        </p:nvSpPr>
        <p:spPr bwMode="auto">
          <a:xfrm>
            <a:off x="6383338" y="4976813"/>
            <a:ext cx="522287" cy="431800"/>
          </a:xfrm>
          <a:prstGeom prst="roundRect">
            <a:avLst>
              <a:gd name="adj" fmla="val 16667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000" b="1"/>
              <a:t>SMS</a:t>
            </a:r>
          </a:p>
        </p:txBody>
      </p:sp>
      <p:sp>
        <p:nvSpPr>
          <p:cNvPr id="242695" name="AutoShape 7"/>
          <p:cNvSpPr>
            <a:spLocks noChangeArrowheads="1"/>
          </p:cNvSpPr>
          <p:nvPr/>
        </p:nvSpPr>
        <p:spPr bwMode="auto">
          <a:xfrm>
            <a:off x="8059738" y="4976813"/>
            <a:ext cx="533400" cy="431800"/>
          </a:xfrm>
          <a:prstGeom prst="roundRect">
            <a:avLst>
              <a:gd name="adj" fmla="val 16667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000" b="1"/>
              <a:t>Payment</a:t>
            </a:r>
          </a:p>
        </p:txBody>
      </p:sp>
      <p:sp>
        <p:nvSpPr>
          <p:cNvPr id="242696" name="AutoShape 8"/>
          <p:cNvSpPr>
            <a:spLocks noChangeArrowheads="1"/>
          </p:cNvSpPr>
          <p:nvPr/>
        </p:nvSpPr>
        <p:spPr bwMode="auto">
          <a:xfrm>
            <a:off x="6916738" y="4976813"/>
            <a:ext cx="533400" cy="431800"/>
          </a:xfrm>
          <a:prstGeom prst="roundRect">
            <a:avLst>
              <a:gd name="adj" fmla="val 16667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000" b="1"/>
              <a:t>MMS</a:t>
            </a:r>
          </a:p>
        </p:txBody>
      </p:sp>
      <p:sp>
        <p:nvSpPr>
          <p:cNvPr id="242697" name="Line 9"/>
          <p:cNvSpPr>
            <a:spLocks noChangeShapeType="1"/>
          </p:cNvSpPr>
          <p:nvPr/>
        </p:nvSpPr>
        <p:spPr bwMode="auto">
          <a:xfrm flipH="1" flipV="1">
            <a:off x="7124700" y="4214813"/>
            <a:ext cx="0" cy="45720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2698" name="Oval 10"/>
          <p:cNvSpPr>
            <a:spLocks noChangeArrowheads="1"/>
          </p:cNvSpPr>
          <p:nvPr/>
        </p:nvSpPr>
        <p:spPr bwMode="auto">
          <a:xfrm>
            <a:off x="6515100" y="2995613"/>
            <a:ext cx="1223963" cy="12255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1176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600" b="1">
                <a:solidFill>
                  <a:srgbClr val="FFFF66"/>
                </a:solidFill>
              </a:rPr>
              <a:t>3</a:t>
            </a:r>
            <a:r>
              <a:rPr lang="en-CA" sz="1600" b="1" baseline="30000">
                <a:solidFill>
                  <a:srgbClr val="FFFF66"/>
                </a:solidFill>
              </a:rPr>
              <a:t>rd</a:t>
            </a:r>
            <a:r>
              <a:rPr lang="en-CA" sz="1600" b="1">
                <a:solidFill>
                  <a:srgbClr val="FFFF66"/>
                </a:solidFill>
              </a:rPr>
              <a:t> Party</a:t>
            </a:r>
          </a:p>
          <a:p>
            <a:pPr algn="ctr"/>
            <a:r>
              <a:rPr lang="en-CA" sz="1600" b="1">
                <a:solidFill>
                  <a:srgbClr val="FFFF66"/>
                </a:solidFill>
              </a:rPr>
              <a:t>Femto</a:t>
            </a:r>
          </a:p>
          <a:p>
            <a:pPr algn="ctr"/>
            <a:r>
              <a:rPr lang="en-CA" sz="1600" b="1">
                <a:solidFill>
                  <a:srgbClr val="FFFF66"/>
                </a:solidFill>
              </a:rPr>
              <a:t>Cloud</a:t>
            </a:r>
          </a:p>
          <a:p>
            <a:pPr algn="ctr"/>
            <a:r>
              <a:rPr lang="en-CA" sz="1600" b="1">
                <a:solidFill>
                  <a:srgbClr val="FFFF66"/>
                </a:solidFill>
              </a:rPr>
              <a:t>App</a:t>
            </a:r>
            <a:endParaRPr lang="en-CA" sz="1200" b="1">
              <a:solidFill>
                <a:srgbClr val="FFFF66"/>
              </a:solidFill>
            </a:endParaRPr>
          </a:p>
        </p:txBody>
      </p:sp>
      <p:pic>
        <p:nvPicPr>
          <p:cNvPr id="24269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4508500"/>
            <a:ext cx="1851025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2700" name="Line 12"/>
          <p:cNvSpPr>
            <a:spLocks noChangeShapeType="1"/>
          </p:cNvSpPr>
          <p:nvPr/>
        </p:nvSpPr>
        <p:spPr bwMode="auto">
          <a:xfrm flipV="1">
            <a:off x="3130550" y="5588000"/>
            <a:ext cx="14398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2701" name="AutoShape 13"/>
          <p:cNvSpPr>
            <a:spLocks noChangeArrowheads="1"/>
          </p:cNvSpPr>
          <p:nvPr/>
        </p:nvSpPr>
        <p:spPr bwMode="auto">
          <a:xfrm>
            <a:off x="5697538" y="4976813"/>
            <a:ext cx="685800" cy="431800"/>
          </a:xfrm>
          <a:prstGeom prst="roundRect">
            <a:avLst>
              <a:gd name="adj" fmla="val 16667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000" b="1"/>
              <a:t>Femto</a:t>
            </a:r>
          </a:p>
          <a:p>
            <a:pPr algn="ctr"/>
            <a:r>
              <a:rPr lang="en-CA" sz="1000" b="1"/>
              <a:t>Awareness</a:t>
            </a:r>
          </a:p>
        </p:txBody>
      </p:sp>
      <p:sp>
        <p:nvSpPr>
          <p:cNvPr id="242702" name="AutoShape 14"/>
          <p:cNvSpPr>
            <a:spLocks noChangeArrowheads="1"/>
          </p:cNvSpPr>
          <p:nvPr/>
        </p:nvSpPr>
        <p:spPr bwMode="auto">
          <a:xfrm>
            <a:off x="7450138" y="4976813"/>
            <a:ext cx="609600" cy="431800"/>
          </a:xfrm>
          <a:prstGeom prst="roundRect">
            <a:avLst>
              <a:gd name="adj" fmla="val 16667"/>
            </a:avLst>
          </a:prstGeom>
          <a:solidFill>
            <a:srgbClr val="3333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000" b="1"/>
              <a:t>Location</a:t>
            </a:r>
          </a:p>
        </p:txBody>
      </p:sp>
      <p:sp>
        <p:nvSpPr>
          <p:cNvPr id="242706" name="Rectangle 18"/>
          <p:cNvSpPr>
            <a:spLocks noChangeArrowheads="1"/>
          </p:cNvSpPr>
          <p:nvPr/>
        </p:nvSpPr>
        <p:spPr bwMode="auto">
          <a:xfrm>
            <a:off x="4714875" y="5588000"/>
            <a:ext cx="720725" cy="650875"/>
          </a:xfrm>
          <a:prstGeom prst="rect">
            <a:avLst/>
          </a:prstGeom>
          <a:solidFill>
            <a:srgbClr val="4D4D4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dirty="0"/>
              <a:t>CS </a:t>
            </a:r>
          </a:p>
          <a:p>
            <a:pPr algn="ctr"/>
            <a:r>
              <a:rPr lang="en-CA" dirty="0"/>
              <a:t>Access</a:t>
            </a:r>
          </a:p>
        </p:txBody>
      </p:sp>
      <p:sp>
        <p:nvSpPr>
          <p:cNvPr id="242707" name="Rectangle 19"/>
          <p:cNvSpPr>
            <a:spLocks noChangeArrowheads="1"/>
          </p:cNvSpPr>
          <p:nvPr/>
        </p:nvSpPr>
        <p:spPr bwMode="auto">
          <a:xfrm>
            <a:off x="4714875" y="4940300"/>
            <a:ext cx="720725" cy="647700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/>
              <a:t>PS </a:t>
            </a:r>
          </a:p>
          <a:p>
            <a:pPr algn="ctr"/>
            <a:r>
              <a:rPr lang="en-CA"/>
              <a:t>Access</a:t>
            </a:r>
          </a:p>
        </p:txBody>
      </p:sp>
      <p:sp>
        <p:nvSpPr>
          <p:cNvPr id="242708" name="Rectangle 20"/>
          <p:cNvSpPr>
            <a:spLocks noChangeArrowheads="1"/>
          </p:cNvSpPr>
          <p:nvPr/>
        </p:nvSpPr>
        <p:spPr bwMode="auto">
          <a:xfrm>
            <a:off x="4570413" y="4940300"/>
            <a:ext cx="144462" cy="12969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2709" name="Line 21"/>
          <p:cNvSpPr>
            <a:spLocks noChangeShapeType="1"/>
          </p:cNvSpPr>
          <p:nvPr/>
        </p:nvSpPr>
        <p:spPr bwMode="auto">
          <a:xfrm flipV="1">
            <a:off x="5002213" y="4010526"/>
            <a:ext cx="18966" cy="929774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2710" name="Line 22"/>
          <p:cNvSpPr>
            <a:spLocks noChangeShapeType="1"/>
          </p:cNvSpPr>
          <p:nvPr/>
        </p:nvSpPr>
        <p:spPr bwMode="auto">
          <a:xfrm flipV="1">
            <a:off x="5002213" y="3997824"/>
            <a:ext cx="1368425" cy="1588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2711" name="Text Box 23"/>
          <p:cNvSpPr txBox="1">
            <a:spLocks noChangeArrowheads="1"/>
          </p:cNvSpPr>
          <p:nvPr/>
        </p:nvSpPr>
        <p:spPr bwMode="auto">
          <a:xfrm>
            <a:off x="5178675" y="3637462"/>
            <a:ext cx="1223962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CA" dirty="0">
                <a:solidFill>
                  <a:srgbClr val="006600"/>
                </a:solidFill>
              </a:rPr>
              <a:t>http / https</a:t>
            </a:r>
          </a:p>
        </p:txBody>
      </p:sp>
      <p:sp>
        <p:nvSpPr>
          <p:cNvPr id="242712" name="Text Box 24"/>
          <p:cNvSpPr txBox="1">
            <a:spLocks noChangeArrowheads="1"/>
          </p:cNvSpPr>
          <p:nvPr/>
        </p:nvSpPr>
        <p:spPr bwMode="auto">
          <a:xfrm>
            <a:off x="7091363" y="4253247"/>
            <a:ext cx="160345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CA" sz="1400" dirty="0" smtClean="0">
                <a:solidFill>
                  <a:srgbClr val="000066"/>
                </a:solidFill>
              </a:rPr>
              <a:t>SOAP </a:t>
            </a:r>
            <a:r>
              <a:rPr lang="en-CA" sz="1400" dirty="0">
                <a:solidFill>
                  <a:srgbClr val="000066"/>
                </a:solidFill>
              </a:rPr>
              <a:t>or </a:t>
            </a:r>
            <a:r>
              <a:rPr lang="en-CA" sz="1400" dirty="0" err="1">
                <a:solidFill>
                  <a:srgbClr val="000066"/>
                </a:solidFill>
              </a:rPr>
              <a:t>RESTful</a:t>
            </a:r>
            <a:endParaRPr lang="en-CA" sz="1400" dirty="0">
              <a:solidFill>
                <a:srgbClr val="000066"/>
              </a:solidFill>
            </a:endParaRPr>
          </a:p>
        </p:txBody>
      </p:sp>
      <p:sp>
        <p:nvSpPr>
          <p:cNvPr id="242713" name="Oval 25"/>
          <p:cNvSpPr>
            <a:spLocks noChangeArrowheads="1"/>
          </p:cNvSpPr>
          <p:nvPr/>
        </p:nvSpPr>
        <p:spPr bwMode="auto">
          <a:xfrm rot="16200000">
            <a:off x="5975351" y="3463925"/>
            <a:ext cx="1079500" cy="28892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1176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200" b="1"/>
              <a:t>Web Portal</a:t>
            </a:r>
            <a:endParaRPr lang="en-CA" sz="900" b="1"/>
          </a:p>
        </p:txBody>
      </p:sp>
      <p:sp>
        <p:nvSpPr>
          <p:cNvPr id="242714" name="Line 26"/>
          <p:cNvSpPr>
            <a:spLocks noChangeShapeType="1"/>
          </p:cNvSpPr>
          <p:nvPr/>
        </p:nvSpPr>
        <p:spPr bwMode="auto">
          <a:xfrm flipV="1">
            <a:off x="5435600" y="5948363"/>
            <a:ext cx="11509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2715" name="Line 27"/>
          <p:cNvSpPr>
            <a:spLocks noChangeShapeType="1"/>
          </p:cNvSpPr>
          <p:nvPr/>
        </p:nvSpPr>
        <p:spPr bwMode="auto">
          <a:xfrm flipV="1">
            <a:off x="7091363" y="5516563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2716" name="Rectangle 28"/>
          <p:cNvSpPr>
            <a:spLocks noChangeArrowheads="1"/>
          </p:cNvSpPr>
          <p:nvPr/>
        </p:nvSpPr>
        <p:spPr bwMode="auto">
          <a:xfrm>
            <a:off x="6586538" y="5732463"/>
            <a:ext cx="1081087" cy="431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400" dirty="0" err="1" smtClean="0"/>
              <a:t>SmallCellZone</a:t>
            </a:r>
            <a:endParaRPr lang="en-CA" sz="1400" dirty="0"/>
          </a:p>
          <a:p>
            <a:pPr algn="ctr"/>
            <a:r>
              <a:rPr lang="en-CA" sz="1400" dirty="0"/>
              <a:t>Realization</a:t>
            </a:r>
          </a:p>
        </p:txBody>
      </p:sp>
      <p:sp>
        <p:nvSpPr>
          <p:cNvPr id="242717" name="Text Box 29"/>
          <p:cNvSpPr txBox="1">
            <a:spLocks noChangeArrowheads="1"/>
          </p:cNvSpPr>
          <p:nvPr/>
        </p:nvSpPr>
        <p:spPr bwMode="auto">
          <a:xfrm>
            <a:off x="137160" y="1097711"/>
            <a:ext cx="882586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endParaRPr lang="en-CA" dirty="0" smtClean="0">
              <a:solidFill>
                <a:schemeClr val="tx1"/>
              </a:solidFill>
            </a:endParaRPr>
          </a:p>
          <a:p>
            <a:pPr marL="342900" indent="-342900">
              <a:buFont typeface="Gill Sans MT" pitchFamily="34" charset="0"/>
              <a:buChar char="•"/>
            </a:pPr>
            <a:r>
              <a:rPr lang="en-CA" dirty="0" smtClean="0">
                <a:solidFill>
                  <a:schemeClr val="tx1"/>
                </a:solidFill>
              </a:rPr>
              <a:t>User </a:t>
            </a:r>
            <a:r>
              <a:rPr lang="en-CA" dirty="0">
                <a:solidFill>
                  <a:schemeClr val="tx1"/>
                </a:solidFill>
              </a:rPr>
              <a:t>walks into </a:t>
            </a:r>
            <a:r>
              <a:rPr lang="en-CA" dirty="0" smtClean="0"/>
              <a:t>Small Cell </a:t>
            </a:r>
            <a:r>
              <a:rPr lang="en-CA" dirty="0" smtClean="0">
                <a:solidFill>
                  <a:schemeClr val="tx1"/>
                </a:solidFill>
              </a:rPr>
              <a:t>Zone</a:t>
            </a:r>
            <a:endParaRPr lang="en-CA" dirty="0">
              <a:solidFill>
                <a:schemeClr val="tx1"/>
              </a:solidFill>
            </a:endParaRPr>
          </a:p>
          <a:p>
            <a:pPr marL="800100" lvl="1" indent="-342900">
              <a:buFont typeface="Gill Sans MT" pitchFamily="34" charset="0"/>
              <a:buChar char="•"/>
            </a:pPr>
            <a:r>
              <a:rPr lang="en-CA" dirty="0">
                <a:solidFill>
                  <a:schemeClr val="tx1"/>
                </a:solidFill>
              </a:rPr>
              <a:t>FemtoZone Awareness notification “Enter </a:t>
            </a:r>
            <a:r>
              <a:rPr lang="en-CA" dirty="0" err="1" smtClean="0"/>
              <a:t>SmallCell</a:t>
            </a:r>
            <a:r>
              <a:rPr lang="en-CA" dirty="0" err="1" smtClean="0">
                <a:solidFill>
                  <a:schemeClr val="tx1"/>
                </a:solidFill>
              </a:rPr>
              <a:t>Zone</a:t>
            </a:r>
            <a:r>
              <a:rPr lang="en-CA" dirty="0">
                <a:solidFill>
                  <a:schemeClr val="tx1"/>
                </a:solidFill>
              </a:rPr>
              <a:t>” dispatched to application</a:t>
            </a:r>
          </a:p>
          <a:p>
            <a:pPr marL="342900" indent="-342900">
              <a:buFont typeface="Gill Sans MT" pitchFamily="34" charset="0"/>
              <a:buChar char="•"/>
            </a:pPr>
            <a:r>
              <a:rPr lang="en-CA" dirty="0">
                <a:solidFill>
                  <a:schemeClr val="tx1"/>
                </a:solidFill>
              </a:rPr>
              <a:t>Application sends SMS with link to web portal (session id </a:t>
            </a:r>
            <a:r>
              <a:rPr lang="en-CA" dirty="0" smtClean="0">
                <a:solidFill>
                  <a:schemeClr val="tx1"/>
                </a:solidFill>
              </a:rPr>
              <a:t>“</a:t>
            </a:r>
            <a:r>
              <a:rPr lang="en-CA" dirty="0" err="1" smtClean="0">
                <a:solidFill>
                  <a:schemeClr val="tx1"/>
                </a:solidFill>
              </a:rPr>
              <a:t>correlator</a:t>
            </a:r>
            <a:r>
              <a:rPr lang="en-CA" dirty="0" smtClean="0">
                <a:solidFill>
                  <a:schemeClr val="tx1"/>
                </a:solidFill>
              </a:rPr>
              <a:t>” </a:t>
            </a:r>
            <a:r>
              <a:rPr lang="en-CA" dirty="0">
                <a:solidFill>
                  <a:schemeClr val="tx1"/>
                </a:solidFill>
              </a:rPr>
              <a:t>given in </a:t>
            </a:r>
            <a:r>
              <a:rPr lang="en-CA" dirty="0" err="1" smtClean="0"/>
              <a:t>ur</a:t>
            </a:r>
            <a:r>
              <a:rPr lang="en-CA" dirty="0" err="1" smtClean="0">
                <a:solidFill>
                  <a:schemeClr val="tx1"/>
                </a:solidFill>
              </a:rPr>
              <a:t>I</a:t>
            </a:r>
            <a:r>
              <a:rPr lang="en-CA" dirty="0">
                <a:solidFill>
                  <a:schemeClr val="tx1"/>
                </a:solidFill>
              </a:rPr>
              <a:t>)</a:t>
            </a:r>
          </a:p>
          <a:p>
            <a:pPr marL="342900" indent="-342900">
              <a:buFont typeface="Gill Sans MT" pitchFamily="34" charset="0"/>
              <a:buChar char="•"/>
            </a:pPr>
            <a:r>
              <a:rPr lang="en-CA" dirty="0">
                <a:solidFill>
                  <a:schemeClr val="tx1"/>
                </a:solidFill>
              </a:rPr>
              <a:t>User clicks on SMS link to open browser to:</a:t>
            </a:r>
          </a:p>
          <a:p>
            <a:pPr marL="800100" lvl="1" indent="-342900">
              <a:buFont typeface="Gill Sans MT" pitchFamily="34" charset="0"/>
              <a:buChar char="•"/>
            </a:pPr>
            <a:r>
              <a:rPr lang="en-CA" dirty="0">
                <a:solidFill>
                  <a:schemeClr val="tx1"/>
                </a:solidFill>
              </a:rPr>
              <a:t>Opt-into the program (1</a:t>
            </a:r>
            <a:r>
              <a:rPr lang="en-CA" baseline="30000" dirty="0">
                <a:solidFill>
                  <a:schemeClr val="tx1"/>
                </a:solidFill>
              </a:rPr>
              <a:t>st</a:t>
            </a:r>
            <a:r>
              <a:rPr lang="en-CA" dirty="0">
                <a:solidFill>
                  <a:schemeClr val="tx1"/>
                </a:solidFill>
              </a:rPr>
              <a:t> interaction)</a:t>
            </a:r>
          </a:p>
          <a:p>
            <a:pPr marL="800100" lvl="1" indent="-342900">
              <a:buFont typeface="Gill Sans MT" pitchFamily="34" charset="0"/>
              <a:buChar char="•"/>
            </a:pPr>
            <a:r>
              <a:rPr lang="en-CA" dirty="0">
                <a:solidFill>
                  <a:schemeClr val="tx1"/>
                </a:solidFill>
              </a:rPr>
              <a:t>Make online purchases – order coffee, buy movie tickets</a:t>
            </a:r>
          </a:p>
          <a:p>
            <a:pPr marL="800100" lvl="1" indent="-342900">
              <a:buFont typeface="Gill Sans MT" pitchFamily="34" charset="0"/>
              <a:buChar char="•"/>
            </a:pPr>
            <a:r>
              <a:rPr lang="en-CA" dirty="0">
                <a:solidFill>
                  <a:schemeClr val="tx1"/>
                </a:solidFill>
              </a:rPr>
              <a:t>Get information about products – retail stores</a:t>
            </a:r>
          </a:p>
          <a:p>
            <a:pPr marL="800100" lvl="1" indent="-342900">
              <a:buFont typeface="Gill Sans MT" pitchFamily="34" charset="0"/>
              <a:buChar char="•"/>
            </a:pPr>
            <a:r>
              <a:rPr lang="en-CA" dirty="0">
                <a:solidFill>
                  <a:schemeClr val="tx1"/>
                </a:solidFill>
              </a:rPr>
              <a:t>View media (e.g. sports casts) – coffee shops</a:t>
            </a:r>
          </a:p>
          <a:p>
            <a:pPr marL="1257300" lvl="2" indent="-342900">
              <a:buFont typeface="Gill Sans MT" pitchFamily="34" charset="0"/>
              <a:buChar char="•"/>
            </a:pPr>
            <a:r>
              <a:rPr lang="en-CA" dirty="0">
                <a:solidFill>
                  <a:schemeClr val="tx1"/>
                </a:solidFill>
              </a:rPr>
              <a:t>User data free in </a:t>
            </a:r>
            <a:r>
              <a:rPr lang="en-CA" dirty="0" err="1" smtClean="0"/>
              <a:t>SmallCell</a:t>
            </a:r>
            <a:r>
              <a:rPr lang="en-CA" dirty="0" err="1" smtClean="0">
                <a:solidFill>
                  <a:schemeClr val="tx1"/>
                </a:solidFill>
              </a:rPr>
              <a:t>Zone</a:t>
            </a:r>
            <a:r>
              <a:rPr lang="en-CA" dirty="0">
                <a:solidFill>
                  <a:schemeClr val="tx1"/>
                </a:solidFill>
              </a:rPr>
              <a:t>…</a:t>
            </a:r>
          </a:p>
          <a:p>
            <a:pPr marL="342900" indent="-342900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242718" name="Freeform 30"/>
          <p:cNvSpPr>
            <a:spLocks/>
          </p:cNvSpPr>
          <p:nvPr/>
        </p:nvSpPr>
        <p:spPr bwMode="auto">
          <a:xfrm>
            <a:off x="2519363" y="4181809"/>
            <a:ext cx="4332287" cy="1943100"/>
          </a:xfrm>
          <a:custGeom>
            <a:avLst/>
            <a:gdLst/>
            <a:ahLst/>
            <a:cxnLst>
              <a:cxn ang="0">
                <a:pos x="23" y="589"/>
              </a:cxn>
              <a:cxn ang="0">
                <a:pos x="159" y="635"/>
              </a:cxn>
              <a:cxn ang="0">
                <a:pos x="975" y="952"/>
              </a:cxn>
              <a:cxn ang="0">
                <a:pos x="1837" y="1134"/>
              </a:cxn>
              <a:cxn ang="0">
                <a:pos x="2654" y="1088"/>
              </a:cxn>
              <a:cxn ang="0">
                <a:pos x="2291" y="816"/>
              </a:cxn>
              <a:cxn ang="0">
                <a:pos x="2200" y="453"/>
              </a:cxn>
              <a:cxn ang="0">
                <a:pos x="2654" y="0"/>
              </a:cxn>
            </a:cxnLst>
            <a:rect l="0" t="0" r="r" b="b"/>
            <a:pathLst>
              <a:path w="2729" h="1157">
                <a:moveTo>
                  <a:pt x="23" y="589"/>
                </a:moveTo>
                <a:cubicBezTo>
                  <a:pt x="11" y="582"/>
                  <a:pt x="0" y="575"/>
                  <a:pt x="159" y="635"/>
                </a:cubicBezTo>
                <a:cubicBezTo>
                  <a:pt x="318" y="695"/>
                  <a:pt x="695" y="869"/>
                  <a:pt x="975" y="952"/>
                </a:cubicBezTo>
                <a:cubicBezTo>
                  <a:pt x="1255" y="1035"/>
                  <a:pt x="1557" y="1111"/>
                  <a:pt x="1837" y="1134"/>
                </a:cubicBezTo>
                <a:cubicBezTo>
                  <a:pt x="2117" y="1157"/>
                  <a:pt x="2579" y="1141"/>
                  <a:pt x="2654" y="1088"/>
                </a:cubicBezTo>
                <a:cubicBezTo>
                  <a:pt x="2729" y="1035"/>
                  <a:pt x="2367" y="922"/>
                  <a:pt x="2291" y="816"/>
                </a:cubicBezTo>
                <a:cubicBezTo>
                  <a:pt x="2215" y="710"/>
                  <a:pt x="2140" y="589"/>
                  <a:pt x="2200" y="453"/>
                </a:cubicBezTo>
                <a:cubicBezTo>
                  <a:pt x="2260" y="317"/>
                  <a:pt x="2457" y="158"/>
                  <a:pt x="2654" y="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2720" name="Freeform 32"/>
          <p:cNvSpPr>
            <a:spLocks/>
          </p:cNvSpPr>
          <p:nvPr/>
        </p:nvSpPr>
        <p:spPr bwMode="auto">
          <a:xfrm>
            <a:off x="2411413" y="3644900"/>
            <a:ext cx="3971925" cy="1871663"/>
          </a:xfrm>
          <a:custGeom>
            <a:avLst/>
            <a:gdLst/>
            <a:ahLst/>
            <a:cxnLst>
              <a:cxn ang="0">
                <a:pos x="98" y="824"/>
              </a:cxn>
              <a:cxn ang="0">
                <a:pos x="234" y="869"/>
              </a:cxn>
              <a:cxn ang="0">
                <a:pos x="1504" y="1141"/>
              </a:cxn>
              <a:cxn ang="0">
                <a:pos x="1731" y="642"/>
              </a:cxn>
              <a:cxn ang="0">
                <a:pos x="1731" y="98"/>
              </a:cxn>
              <a:cxn ang="0">
                <a:pos x="2502" y="53"/>
              </a:cxn>
            </a:cxnLst>
            <a:rect l="0" t="0" r="r" b="b"/>
            <a:pathLst>
              <a:path w="2502" h="1179">
                <a:moveTo>
                  <a:pt x="98" y="824"/>
                </a:moveTo>
                <a:cubicBezTo>
                  <a:pt x="49" y="820"/>
                  <a:pt x="0" y="816"/>
                  <a:pt x="234" y="869"/>
                </a:cubicBezTo>
                <a:cubicBezTo>
                  <a:pt x="468" y="922"/>
                  <a:pt x="1255" y="1179"/>
                  <a:pt x="1504" y="1141"/>
                </a:cubicBezTo>
                <a:cubicBezTo>
                  <a:pt x="1753" y="1103"/>
                  <a:pt x="1693" y="816"/>
                  <a:pt x="1731" y="642"/>
                </a:cubicBezTo>
                <a:cubicBezTo>
                  <a:pt x="1769" y="468"/>
                  <a:pt x="1603" y="196"/>
                  <a:pt x="1731" y="98"/>
                </a:cubicBezTo>
                <a:cubicBezTo>
                  <a:pt x="1859" y="0"/>
                  <a:pt x="2180" y="26"/>
                  <a:pt x="2502" y="53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42723" name="Picture 35" descr="MC900437525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0825" y="4652963"/>
            <a:ext cx="1584325" cy="1514475"/>
          </a:xfrm>
          <a:prstGeom prst="rect">
            <a:avLst/>
          </a:prstGeom>
          <a:noFill/>
        </p:spPr>
      </p:pic>
      <p:sp>
        <p:nvSpPr>
          <p:cNvPr id="242721" name="Line 33"/>
          <p:cNvSpPr>
            <a:spLocks noChangeShapeType="1"/>
          </p:cNvSpPr>
          <p:nvPr/>
        </p:nvSpPr>
        <p:spPr bwMode="auto">
          <a:xfrm>
            <a:off x="1116013" y="5229225"/>
            <a:ext cx="1223962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42725" name="Picture 37" descr="MC900439798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5013325"/>
            <a:ext cx="436562" cy="436563"/>
          </a:xfrm>
          <a:prstGeom prst="rect">
            <a:avLst/>
          </a:prstGeom>
          <a:noFill/>
        </p:spPr>
      </p:pic>
      <p:sp>
        <p:nvSpPr>
          <p:cNvPr id="242726" name="Oval 38"/>
          <p:cNvSpPr>
            <a:spLocks noChangeArrowheads="1"/>
          </p:cNvSpPr>
          <p:nvPr/>
        </p:nvSpPr>
        <p:spPr bwMode="auto">
          <a:xfrm>
            <a:off x="319714" y="1484313"/>
            <a:ext cx="217488" cy="2159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600" dirty="0"/>
              <a:t>1</a:t>
            </a:r>
          </a:p>
        </p:txBody>
      </p:sp>
      <p:sp>
        <p:nvSpPr>
          <p:cNvPr id="242728" name="Oval 40"/>
          <p:cNvSpPr>
            <a:spLocks noChangeArrowheads="1"/>
          </p:cNvSpPr>
          <p:nvPr/>
        </p:nvSpPr>
        <p:spPr bwMode="auto">
          <a:xfrm>
            <a:off x="320508" y="201236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600" dirty="0"/>
              <a:t>2</a:t>
            </a:r>
          </a:p>
        </p:txBody>
      </p:sp>
      <p:sp>
        <p:nvSpPr>
          <p:cNvPr id="242729" name="Oval 41"/>
          <p:cNvSpPr>
            <a:spLocks noChangeArrowheads="1"/>
          </p:cNvSpPr>
          <p:nvPr/>
        </p:nvSpPr>
        <p:spPr bwMode="auto">
          <a:xfrm>
            <a:off x="319714" y="2277978"/>
            <a:ext cx="217488" cy="2159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600" dirty="0"/>
              <a:t>3</a:t>
            </a:r>
          </a:p>
        </p:txBody>
      </p:sp>
      <p:sp>
        <p:nvSpPr>
          <p:cNvPr id="242730" name="Oval 42"/>
          <p:cNvSpPr>
            <a:spLocks noChangeArrowheads="1"/>
          </p:cNvSpPr>
          <p:nvPr/>
        </p:nvSpPr>
        <p:spPr bwMode="auto">
          <a:xfrm>
            <a:off x="3132138" y="5373688"/>
            <a:ext cx="217487" cy="2159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600" dirty="0"/>
              <a:t>1</a:t>
            </a:r>
          </a:p>
        </p:txBody>
      </p:sp>
      <p:sp>
        <p:nvSpPr>
          <p:cNvPr id="242732" name="Oval 44"/>
          <p:cNvSpPr>
            <a:spLocks noChangeArrowheads="1"/>
          </p:cNvSpPr>
          <p:nvPr/>
        </p:nvSpPr>
        <p:spPr bwMode="auto">
          <a:xfrm>
            <a:off x="3059113" y="5013325"/>
            <a:ext cx="217487" cy="2159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600" dirty="0"/>
              <a:t>3</a:t>
            </a:r>
          </a:p>
        </p:txBody>
      </p:sp>
      <p:sp>
        <p:nvSpPr>
          <p:cNvPr id="242733" name="Oval 45"/>
          <p:cNvSpPr>
            <a:spLocks noChangeArrowheads="1"/>
          </p:cNvSpPr>
          <p:nvPr/>
        </p:nvSpPr>
        <p:spPr bwMode="auto">
          <a:xfrm>
            <a:off x="319715" y="2822084"/>
            <a:ext cx="217487" cy="2159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600" dirty="0"/>
              <a:t>4</a:t>
            </a:r>
          </a:p>
        </p:txBody>
      </p:sp>
      <p:sp>
        <p:nvSpPr>
          <p:cNvPr id="242735" name="Line 47"/>
          <p:cNvSpPr>
            <a:spLocks noChangeShapeType="1"/>
          </p:cNvSpPr>
          <p:nvPr/>
        </p:nvSpPr>
        <p:spPr bwMode="auto">
          <a:xfrm>
            <a:off x="7451725" y="4149725"/>
            <a:ext cx="863600" cy="8651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2734" name="Oval 46"/>
          <p:cNvSpPr>
            <a:spLocks noChangeArrowheads="1"/>
          </p:cNvSpPr>
          <p:nvPr/>
        </p:nvSpPr>
        <p:spPr bwMode="auto">
          <a:xfrm>
            <a:off x="7380288" y="4076700"/>
            <a:ext cx="217487" cy="2159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600"/>
              <a:t>4</a:t>
            </a:r>
          </a:p>
        </p:txBody>
      </p:sp>
      <p:sp>
        <p:nvSpPr>
          <p:cNvPr id="242736" name="Freeform 48"/>
          <p:cNvSpPr>
            <a:spLocks/>
          </p:cNvSpPr>
          <p:nvPr/>
        </p:nvSpPr>
        <p:spPr bwMode="auto">
          <a:xfrm>
            <a:off x="2613458" y="4124325"/>
            <a:ext cx="4368800" cy="1631950"/>
          </a:xfrm>
          <a:custGeom>
            <a:avLst/>
            <a:gdLst/>
            <a:ahLst/>
            <a:cxnLst>
              <a:cxn ang="0">
                <a:pos x="2722" y="16"/>
              </a:cxn>
              <a:cxn ang="0">
                <a:pos x="2722" y="106"/>
              </a:cxn>
              <a:cxn ang="0">
                <a:pos x="2540" y="651"/>
              </a:cxn>
              <a:cxn ang="0">
                <a:pos x="2132" y="968"/>
              </a:cxn>
              <a:cxn ang="0">
                <a:pos x="1180" y="968"/>
              </a:cxn>
              <a:cxn ang="0">
                <a:pos x="0" y="605"/>
              </a:cxn>
            </a:cxnLst>
            <a:rect l="0" t="0" r="r" b="b"/>
            <a:pathLst>
              <a:path w="2752" h="1028">
                <a:moveTo>
                  <a:pt x="2722" y="16"/>
                </a:moveTo>
                <a:cubicBezTo>
                  <a:pt x="2737" y="8"/>
                  <a:pt x="2752" y="0"/>
                  <a:pt x="2722" y="106"/>
                </a:cubicBezTo>
                <a:cubicBezTo>
                  <a:pt x="2692" y="212"/>
                  <a:pt x="2638" y="507"/>
                  <a:pt x="2540" y="651"/>
                </a:cubicBezTo>
                <a:cubicBezTo>
                  <a:pt x="2442" y="795"/>
                  <a:pt x="2359" y="915"/>
                  <a:pt x="2132" y="968"/>
                </a:cubicBezTo>
                <a:cubicBezTo>
                  <a:pt x="1905" y="1021"/>
                  <a:pt x="1535" y="1028"/>
                  <a:pt x="1180" y="968"/>
                </a:cubicBezTo>
                <a:cubicBezTo>
                  <a:pt x="825" y="908"/>
                  <a:pt x="204" y="666"/>
                  <a:pt x="0" y="605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2731" name="Oval 43"/>
          <p:cNvSpPr>
            <a:spLocks noChangeArrowheads="1"/>
          </p:cNvSpPr>
          <p:nvPr/>
        </p:nvSpPr>
        <p:spPr bwMode="auto">
          <a:xfrm>
            <a:off x="6877050" y="40767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CA" sz="1600" dirty="0"/>
              <a:t>2</a:t>
            </a:r>
          </a:p>
        </p:txBody>
      </p:sp>
      <p:sp>
        <p:nvSpPr>
          <p:cNvPr id="41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809872" y="6584950"/>
            <a:ext cx="2133600" cy="1968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3281A462-7DE5-46E4-A37A-BAF756BA5ECD}" type="slidenum">
              <a:rPr lang="en-GB" smtClean="0"/>
              <a:pPr algn="r">
                <a:defRPr/>
              </a:pPr>
              <a:t>11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27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27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42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27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27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27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27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2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2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2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2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27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27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27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27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2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2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27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27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27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27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27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27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27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27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718" grpId="0" animBg="1"/>
      <p:bldP spid="242720" grpId="0" animBg="1"/>
      <p:bldP spid="242726" grpId="0" animBg="1"/>
      <p:bldP spid="242728" grpId="0" animBg="1"/>
      <p:bldP spid="242729" grpId="0" animBg="1"/>
      <p:bldP spid="242730" grpId="0" animBg="1"/>
      <p:bldP spid="242732" grpId="0" animBg="1"/>
      <p:bldP spid="242733" grpId="0" animBg="1"/>
      <p:bldP spid="242735" grpId="0" animBg="1"/>
      <p:bldP spid="242734" grpId="0" animBg="1"/>
      <p:bldP spid="242736" grpId="0" animBg="1"/>
      <p:bldP spid="2427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46960" y="600603"/>
            <a:ext cx="6705600" cy="701675"/>
          </a:xfrm>
        </p:spPr>
        <p:txBody>
          <a:bodyPr/>
          <a:lstStyle/>
          <a:p>
            <a:r>
              <a:rPr lang="en-US" sz="2800" dirty="0" smtClean="0"/>
              <a:t>R2 API Operational Spec Final Candidates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71538" y="1480049"/>
            <a:ext cx="7840662" cy="4935992"/>
          </a:xfrm>
        </p:spPr>
        <p:txBody>
          <a:bodyPr/>
          <a:lstStyle/>
          <a:p>
            <a:pPr>
              <a:buNone/>
            </a:pPr>
            <a:r>
              <a:rPr lang="en-GB" sz="2000" u="sng" dirty="0" smtClean="0"/>
              <a:t>Priority 1:</a:t>
            </a:r>
          </a:p>
          <a:p>
            <a:r>
              <a:rPr lang="en-GB" sz="2000" dirty="0" smtClean="0"/>
              <a:t>Presence API (UE OS dependent; GSM Rel10 vs. Legacy)</a:t>
            </a:r>
            <a:endParaRPr lang="en-US" sz="2000" dirty="0" smtClean="0"/>
          </a:p>
          <a:p>
            <a:r>
              <a:rPr lang="en-GB" sz="2000" b="1" dirty="0" smtClean="0"/>
              <a:t>Rich Location API</a:t>
            </a:r>
          </a:p>
          <a:p>
            <a:pPr lvl="0"/>
            <a:r>
              <a:rPr lang="en-GB" sz="2000" b="1" dirty="0" smtClean="0"/>
              <a:t>Radio Parameters API</a:t>
            </a:r>
          </a:p>
          <a:p>
            <a:pPr lvl="0"/>
            <a:r>
              <a:rPr lang="en-GB" sz="2000" b="1" dirty="0" smtClean="0"/>
              <a:t>Service Discovery API</a:t>
            </a:r>
          </a:p>
          <a:p>
            <a:pPr lvl="0"/>
            <a:r>
              <a:rPr lang="en-GB" sz="2000" b="1" dirty="0" smtClean="0"/>
              <a:t>Authentication API</a:t>
            </a:r>
          </a:p>
          <a:p>
            <a:pPr lvl="0"/>
            <a:endParaRPr lang="en-US" sz="2000" dirty="0" smtClean="0"/>
          </a:p>
          <a:p>
            <a:pPr>
              <a:buNone/>
            </a:pPr>
            <a:r>
              <a:rPr lang="en-GB" sz="2000" u="sng" dirty="0" smtClean="0"/>
              <a:t>Priority 2:</a:t>
            </a:r>
            <a:endParaRPr lang="en-US" sz="2000" dirty="0" smtClean="0"/>
          </a:p>
          <a:p>
            <a:pPr lvl="0"/>
            <a:r>
              <a:rPr lang="en-GB" sz="2000" dirty="0" smtClean="0"/>
              <a:t>Redirection API</a:t>
            </a:r>
            <a:endParaRPr lang="en-US" sz="2000" dirty="0" smtClean="0"/>
          </a:p>
          <a:p>
            <a:pPr lvl="0"/>
            <a:r>
              <a:rPr lang="en-GB" sz="2000" dirty="0" smtClean="0"/>
              <a:t>Configuration API</a:t>
            </a:r>
            <a:endParaRPr lang="en-US" sz="2000" dirty="0" smtClean="0"/>
          </a:p>
          <a:p>
            <a:pPr lvl="0"/>
            <a:r>
              <a:rPr lang="en-GB" sz="2000" dirty="0" smtClean="0"/>
              <a:t>Initialization API</a:t>
            </a:r>
            <a:endParaRPr lang="en-US" sz="2000" dirty="0" smtClean="0"/>
          </a:p>
          <a:p>
            <a:pPr lvl="0"/>
            <a:r>
              <a:rPr lang="en-GB" sz="2000" dirty="0" smtClean="0"/>
              <a:t>Terminal Status API</a:t>
            </a:r>
            <a:endParaRPr lang="en-US" sz="2000" dirty="0" smtClean="0"/>
          </a:p>
          <a:p>
            <a:pPr lvl="0"/>
            <a:r>
              <a:rPr lang="en-GB" sz="2000" dirty="0" smtClean="0"/>
              <a:t>Utility API</a:t>
            </a:r>
            <a:endParaRPr lang="en-US" sz="20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6553200" y="6584950"/>
            <a:ext cx="2133600" cy="1968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 smtClean="0"/>
              <a:t>Page </a:t>
            </a:r>
            <a:fld id="{ED0C0C03-5A6D-48FB-A4C0-3B200B64078D}" type="slidenum">
              <a:rPr lang="en-GB" smtClean="0"/>
              <a:pPr>
                <a:defRPr/>
              </a:pPr>
              <a:t>12</a:t>
            </a:fld>
            <a:r>
              <a:rPr lang="en-GB" dirty="0" smtClean="0"/>
              <a:t> of 1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744686" y="6560457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960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978" y="614562"/>
            <a:ext cx="7470775" cy="701675"/>
          </a:xfrm>
        </p:spPr>
        <p:txBody>
          <a:bodyPr/>
          <a:lstStyle/>
          <a:p>
            <a:pPr algn="ctr"/>
            <a:r>
              <a:rPr lang="en-US" dirty="0" smtClean="0"/>
              <a:t>Summary: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58432" y="1235243"/>
            <a:ext cx="7840662" cy="5229725"/>
          </a:xfrm>
        </p:spPr>
        <p:txBody>
          <a:bodyPr/>
          <a:lstStyle/>
          <a:p>
            <a:r>
              <a:rPr lang="en-US" dirty="0" smtClean="0"/>
              <a:t>Based on consumer research:</a:t>
            </a:r>
          </a:p>
          <a:p>
            <a:pPr lvl="1"/>
            <a:r>
              <a:rPr lang="en-US" dirty="0" smtClean="0"/>
              <a:t>Consumers WANT Small Cell Services AND</a:t>
            </a:r>
          </a:p>
          <a:p>
            <a:pPr lvl="1"/>
            <a:r>
              <a:rPr lang="en-US" dirty="0" smtClean="0"/>
              <a:t>They are willing to pay</a:t>
            </a:r>
          </a:p>
          <a:p>
            <a:endParaRPr lang="en-US" dirty="0" smtClean="0"/>
          </a:p>
          <a:p>
            <a:r>
              <a:rPr lang="en-US" dirty="0" smtClean="0"/>
              <a:t>New Revenue Opportunity for Mobile Operators</a:t>
            </a:r>
          </a:p>
          <a:p>
            <a:endParaRPr lang="en-US" dirty="0" smtClean="0"/>
          </a:p>
          <a:p>
            <a:r>
              <a:rPr lang="en-US" dirty="0" smtClean="0"/>
              <a:t>Small Cell Forum have published an Industry API</a:t>
            </a:r>
          </a:p>
          <a:p>
            <a:pPr lvl="1"/>
            <a:r>
              <a:rPr lang="en-US" dirty="0" smtClean="0"/>
              <a:t>Additional API work continues</a:t>
            </a:r>
          </a:p>
          <a:p>
            <a:endParaRPr lang="en-US" dirty="0" smtClean="0"/>
          </a:p>
          <a:p>
            <a:r>
              <a:rPr lang="en-US" dirty="0" smtClean="0"/>
              <a:t>Emulator Announced this week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754316" y="630607"/>
            <a:ext cx="7470775" cy="701675"/>
          </a:xfrm>
        </p:spPr>
        <p:txBody>
          <a:bodyPr/>
          <a:lstStyle/>
          <a:p>
            <a:pPr algn="ctr"/>
            <a:r>
              <a:rPr lang="en-GB" b="1" dirty="0" smtClean="0"/>
              <a:t>Conclusions:</a:t>
            </a:r>
            <a:endParaRPr lang="en-US" b="1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85011" y="1587452"/>
            <a:ext cx="8502315" cy="4457416"/>
          </a:xfrm>
        </p:spPr>
        <p:txBody>
          <a:bodyPr/>
          <a:lstStyle/>
          <a:p>
            <a:r>
              <a:rPr lang="en-GB" sz="2800" b="1" dirty="0" smtClean="0"/>
              <a:t>Small Cells</a:t>
            </a:r>
            <a:r>
              <a:rPr lang="en-GB" sz="2800" dirty="0" smtClean="0"/>
              <a:t> </a:t>
            </a:r>
            <a:r>
              <a:rPr lang="en-GB" sz="2800" i="1" dirty="0" smtClean="0"/>
              <a:t>address immediate needs</a:t>
            </a:r>
            <a:endParaRPr lang="en-GB" sz="2800" dirty="0" smtClean="0"/>
          </a:p>
          <a:p>
            <a:r>
              <a:rPr lang="en-GB" sz="2800" b="1" dirty="0"/>
              <a:t>Small Cells</a:t>
            </a:r>
            <a:r>
              <a:rPr lang="en-GB" sz="2800" dirty="0"/>
              <a:t> </a:t>
            </a:r>
            <a:r>
              <a:rPr lang="en-GB" sz="2800" i="1" dirty="0" smtClean="0"/>
              <a:t>are here now</a:t>
            </a:r>
            <a:endParaRPr lang="en-GB" sz="2800" dirty="0" smtClean="0"/>
          </a:p>
          <a:p>
            <a:r>
              <a:rPr lang="en-GB" sz="2800" b="1" dirty="0"/>
              <a:t>Small Cells</a:t>
            </a:r>
            <a:r>
              <a:rPr lang="en-GB" sz="2800" dirty="0"/>
              <a:t> </a:t>
            </a:r>
            <a:r>
              <a:rPr lang="en-GB" sz="2800" i="1" dirty="0" smtClean="0"/>
              <a:t>are growing fast</a:t>
            </a:r>
            <a:endParaRPr lang="en-GB" sz="2800" dirty="0" smtClean="0"/>
          </a:p>
          <a:p>
            <a:r>
              <a:rPr lang="en-GB" sz="2800" b="1" dirty="0"/>
              <a:t>Small Cells</a:t>
            </a:r>
            <a:r>
              <a:rPr lang="en-GB" sz="2800" dirty="0"/>
              <a:t> </a:t>
            </a:r>
            <a:r>
              <a:rPr lang="en-GB" sz="2800" i="1" dirty="0" smtClean="0"/>
              <a:t>provide a unique</a:t>
            </a:r>
            <a:r>
              <a:rPr lang="en-GB" sz="2800" dirty="0" smtClean="0"/>
              <a:t> </a:t>
            </a:r>
            <a:r>
              <a:rPr lang="en-GB" sz="2800" i="1" dirty="0" smtClean="0"/>
              <a:t>platform for mobile services</a:t>
            </a:r>
            <a:endParaRPr lang="en-GB" sz="2800" dirty="0" smtClean="0"/>
          </a:p>
          <a:p>
            <a:endParaRPr lang="en-GB" sz="2800" dirty="0" smtClean="0"/>
          </a:p>
          <a:p>
            <a:endParaRPr lang="en-GB" sz="28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  <a:noFill/>
        </p:spPr>
        <p:txBody>
          <a:bodyPr/>
          <a:lstStyle/>
          <a:p>
            <a:fld id="{50781A06-65DD-4ABE-87EE-242B66F19058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9723" y="4205322"/>
            <a:ext cx="7835900" cy="1666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38138" marR="0" lvl="0" indent="-338138" algn="ctr" defTabSz="449263" rtl="0" eaLnBrk="0" fontAlgn="base" latinLnBrk="0" hangingPunct="0">
              <a:lnSpc>
                <a:spcPct val="81000"/>
              </a:lnSpc>
              <a:spcBef>
                <a:spcPts val="600"/>
              </a:spcBef>
              <a:spcAft>
                <a:spcPct val="0"/>
              </a:spcAft>
              <a:buClr>
                <a:srgbClr val="FFCC00"/>
              </a:buClr>
              <a:buSzPct val="120000"/>
              <a:tabLst/>
              <a:defRPr/>
            </a:pPr>
            <a:r>
              <a:rPr kumimoji="0" lang="en-GB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Delivering a</a:t>
            </a:r>
            <a:r>
              <a:rPr kumimoji="0" lang="en-GB" sz="36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great mobile experience to one billion users via small cell technology</a:t>
            </a:r>
            <a:r>
              <a:rPr kumimoji="0" lang="en-GB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419354" y="4572000"/>
            <a:ext cx="5341366" cy="18287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 typeface="Times"/>
              <a:buNone/>
              <a:tabLst/>
              <a:defRPr/>
            </a:pPr>
            <a:endParaRPr lang="en-GB" sz="2400" i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3168919" y="6580108"/>
            <a:ext cx="20296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smtClean="0"/>
              <a:t>© Small Cell Forum Ltd. 2012</a:t>
            </a:r>
            <a:endParaRPr lang="en-GB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2487907" y="1880826"/>
            <a:ext cx="33737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Thank you!</a:t>
            </a:r>
            <a:endParaRPr lang="en-US" sz="4800" b="1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310405" y="4389474"/>
            <a:ext cx="4233635" cy="1752600"/>
          </a:xfrm>
        </p:spPr>
        <p:txBody>
          <a:bodyPr/>
          <a:lstStyle/>
          <a:p>
            <a:pPr marL="342900" lvl="0" indent="-342900" eaLnBrk="1" hangingPunct="1">
              <a:defRPr/>
            </a:pPr>
            <a:r>
              <a:rPr lang="en-GB" dirty="0" smtClean="0">
                <a:solidFill>
                  <a:schemeClr val="tx1"/>
                </a:solidFill>
              </a:rPr>
              <a:t>Andy Germano</a:t>
            </a:r>
          </a:p>
          <a:p>
            <a:pPr marL="342900" lvl="0" indent="-342900" eaLnBrk="1" hangingPunct="1">
              <a:defRPr/>
            </a:pPr>
            <a:r>
              <a:rPr lang="en-GB" i="1" dirty="0" smtClean="0">
                <a:solidFill>
                  <a:schemeClr val="tx1"/>
                </a:solidFill>
              </a:rPr>
              <a:t>Vice Chairman, </a:t>
            </a:r>
            <a:r>
              <a:rPr lang="en-GB" b="1" i="1" dirty="0" smtClean="0">
                <a:solidFill>
                  <a:schemeClr val="tx1"/>
                </a:solidFill>
              </a:rPr>
              <a:t>Small Cell Forum</a:t>
            </a:r>
          </a:p>
          <a:p>
            <a:pPr marL="342900" lvl="0" indent="-342900" eaLnBrk="1" hangingPunct="1">
              <a:defRPr/>
            </a:pPr>
            <a:r>
              <a:rPr lang="en-GB" i="1" dirty="0" smtClean="0">
                <a:solidFill>
                  <a:schemeClr val="tx1"/>
                </a:solidFill>
                <a:hlinkClick r:id="rId2"/>
              </a:rPr>
              <a:t>andy@smallcellforum.org</a:t>
            </a:r>
            <a:r>
              <a:rPr lang="en-GB" i="1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/>
            <a:r>
              <a:rPr lang="en-GB" i="1" dirty="0" smtClean="0">
                <a:hlinkClick r:id="rId3"/>
              </a:rPr>
              <a:t>www.smallcellforum.org</a:t>
            </a:r>
            <a:r>
              <a:rPr lang="en-GB" i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>
            <a:spLocks noChangeAspect="1"/>
          </p:cNvSpPr>
          <p:nvPr/>
        </p:nvSpPr>
        <p:spPr bwMode="auto">
          <a:xfrm>
            <a:off x="2024556" y="2738944"/>
            <a:ext cx="3619014" cy="3619014"/>
          </a:xfrm>
          <a:prstGeom prst="ellipse">
            <a:avLst/>
          </a:prstGeom>
          <a:solidFill>
            <a:srgbClr val="FFC000">
              <a:alpha val="7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lang="en-US" sz="2000" b="1" dirty="0" smtClean="0">
                <a:solidFill>
                  <a:schemeClr val="tx1"/>
                </a:solidFill>
              </a:rPr>
              <a:t>Femto</a:t>
            </a:r>
          </a:p>
          <a:p>
            <a:pPr marL="0" marR="0" indent="0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lang="en-US" sz="2000" b="1" dirty="0" smtClean="0">
                <a:solidFill>
                  <a:schemeClr val="tx1"/>
                </a:solidFill>
              </a:rPr>
              <a:t>Location</a:t>
            </a:r>
          </a:p>
          <a:p>
            <a:pPr marL="0" marR="0" indent="0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ea typeface="MS Gothic" pitchFamily="49" charset="-128"/>
              </a:rPr>
              <a:t>Awareness</a:t>
            </a:r>
          </a:p>
        </p:txBody>
      </p:sp>
      <p:sp>
        <p:nvSpPr>
          <p:cNvPr id="4" name="Oval 3"/>
          <p:cNvSpPr>
            <a:spLocks noChangeAspect="1"/>
          </p:cNvSpPr>
          <p:nvPr/>
        </p:nvSpPr>
        <p:spPr bwMode="auto">
          <a:xfrm>
            <a:off x="3048000" y="872784"/>
            <a:ext cx="3619014" cy="3619014"/>
          </a:xfrm>
          <a:prstGeom prst="ellipse">
            <a:avLst/>
          </a:prstGeom>
          <a:solidFill>
            <a:schemeClr val="accent2">
              <a:lumMod val="40000"/>
              <a:lumOff val="60000"/>
              <a:alpha val="74902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49263"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en-US" sz="2000" b="1" dirty="0" smtClean="0"/>
              <a:t>“5 Bar”</a:t>
            </a:r>
          </a:p>
          <a:p>
            <a:pPr algn="ctr" defTabSz="449263">
              <a:lnSpc>
                <a:spcPct val="81000"/>
              </a:lnSpc>
              <a:buClr>
                <a:srgbClr val="000000"/>
              </a:buClr>
              <a:buSzPct val="100000"/>
            </a:pPr>
            <a:r>
              <a:rPr lang="en-US" sz="2000" b="1" dirty="0" smtClean="0"/>
              <a:t>Indoor</a:t>
            </a:r>
          </a:p>
          <a:p>
            <a:pPr algn="ctr"/>
            <a:r>
              <a:rPr lang="en-US" sz="2000" b="1" dirty="0" smtClean="0">
                <a:ea typeface="MS Gothic" pitchFamily="49" charset="-128"/>
              </a:rPr>
              <a:t>Coverage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sp>
        <p:nvSpPr>
          <p:cNvPr id="5" name="Oval 4"/>
          <p:cNvSpPr>
            <a:spLocks noChangeAspect="1"/>
          </p:cNvSpPr>
          <p:nvPr/>
        </p:nvSpPr>
        <p:spPr bwMode="auto">
          <a:xfrm>
            <a:off x="4167696" y="2738944"/>
            <a:ext cx="3619014" cy="3619014"/>
          </a:xfrm>
          <a:prstGeom prst="ellipse">
            <a:avLst/>
          </a:prstGeom>
          <a:solidFill>
            <a:schemeClr val="accent5">
              <a:lumMod val="50000"/>
              <a:alpha val="74902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r>
              <a:rPr lang="en-US" sz="2000" b="1" dirty="0" smtClean="0"/>
              <a:t>High Speed</a:t>
            </a:r>
          </a:p>
          <a:p>
            <a:pPr algn="r"/>
            <a:r>
              <a:rPr lang="en-US" sz="2000" b="1" dirty="0" smtClean="0"/>
              <a:t>Low Cost</a:t>
            </a:r>
          </a:p>
          <a:p>
            <a:pPr algn="r"/>
            <a:r>
              <a:rPr lang="en-US" sz="2000" b="1" dirty="0" smtClean="0"/>
              <a:t>Data &amp; Voice</a:t>
            </a:r>
          </a:p>
          <a:p>
            <a:pPr marL="0" marR="0" indent="0" algn="r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sp>
        <p:nvSpPr>
          <p:cNvPr id="6" name="Arc 5"/>
          <p:cNvSpPr/>
          <p:nvPr/>
        </p:nvSpPr>
        <p:spPr bwMode="auto">
          <a:xfrm>
            <a:off x="2024556" y="2908897"/>
            <a:ext cx="3619014" cy="3449061"/>
          </a:xfrm>
          <a:prstGeom prst="arc">
            <a:avLst>
              <a:gd name="adj1" fmla="val 18703452"/>
              <a:gd name="adj2" fmla="val 21052201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sp>
        <p:nvSpPr>
          <p:cNvPr id="7" name="Arc 6"/>
          <p:cNvSpPr/>
          <p:nvPr/>
        </p:nvSpPr>
        <p:spPr bwMode="auto">
          <a:xfrm>
            <a:off x="3096126" y="1122947"/>
            <a:ext cx="3619014" cy="3449061"/>
          </a:xfrm>
          <a:prstGeom prst="arc">
            <a:avLst>
              <a:gd name="adj1" fmla="val 4261589"/>
              <a:gd name="adj2" fmla="val 6517018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sp>
        <p:nvSpPr>
          <p:cNvPr id="8" name="Arc 7"/>
          <p:cNvSpPr/>
          <p:nvPr/>
        </p:nvSpPr>
        <p:spPr bwMode="auto">
          <a:xfrm>
            <a:off x="4167696" y="2908897"/>
            <a:ext cx="3619014" cy="3449061"/>
          </a:xfrm>
          <a:prstGeom prst="arc">
            <a:avLst>
              <a:gd name="adj1" fmla="val 11347301"/>
              <a:gd name="adj2" fmla="val 1372511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pic>
        <p:nvPicPr>
          <p:cNvPr id="9" name="Picture 8" descr="fou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3663" y="3514977"/>
            <a:ext cx="920501" cy="92050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tlismer\Local Settings\Temporary Internet Files\Content.IE5\RT66OW5S\MC90044188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86233" y="4115312"/>
            <a:ext cx="1658112" cy="2169608"/>
          </a:xfrm>
          <a:prstGeom prst="rect">
            <a:avLst/>
          </a:prstGeom>
          <a:noFill/>
        </p:spPr>
      </p:pic>
      <p:sp>
        <p:nvSpPr>
          <p:cNvPr id="11" name="Freeform 10"/>
          <p:cNvSpPr/>
          <p:nvPr/>
        </p:nvSpPr>
        <p:spPr bwMode="auto">
          <a:xfrm>
            <a:off x="930442" y="3064498"/>
            <a:ext cx="3826910" cy="1106450"/>
          </a:xfrm>
          <a:custGeom>
            <a:avLst/>
            <a:gdLst>
              <a:gd name="connsiteX0" fmla="*/ 3583459 w 3583459"/>
              <a:gd name="connsiteY0" fmla="*/ 852616 h 1186249"/>
              <a:gd name="connsiteX1" fmla="*/ 1890584 w 3583459"/>
              <a:gd name="connsiteY1" fmla="*/ 98854 h 1186249"/>
              <a:gd name="connsiteX2" fmla="*/ 580767 w 3583459"/>
              <a:gd name="connsiteY2" fmla="*/ 259492 h 1186249"/>
              <a:gd name="connsiteX3" fmla="*/ 0 w 3583459"/>
              <a:gd name="connsiteY3" fmla="*/ 1186249 h 118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3459" h="1186249">
                <a:moveTo>
                  <a:pt x="3583459" y="852616"/>
                </a:moveTo>
                <a:cubicBezTo>
                  <a:pt x="2987246" y="525162"/>
                  <a:pt x="2391033" y="197708"/>
                  <a:pt x="1890584" y="98854"/>
                </a:cubicBezTo>
                <a:cubicBezTo>
                  <a:pt x="1390135" y="0"/>
                  <a:pt x="895864" y="78260"/>
                  <a:pt x="580767" y="259492"/>
                </a:cubicBezTo>
                <a:cubicBezTo>
                  <a:pt x="265670" y="440724"/>
                  <a:pt x="132835" y="813486"/>
                  <a:pt x="0" y="1186249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1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ill Sans MT" pitchFamily="34" charset="0"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Gill Sans MT" pitchFamily="34" charset="0"/>
              <a:ea typeface="MS Gothic" pitchFamily="49" charset="-128"/>
            </a:endParaRPr>
          </a:p>
        </p:txBody>
      </p:sp>
      <p:sp>
        <p:nvSpPr>
          <p:cNvPr id="12" name="Slide Number Placeholder 3"/>
          <p:cNvSpPr txBox="1">
            <a:spLocks/>
          </p:cNvSpPr>
          <p:nvPr/>
        </p:nvSpPr>
        <p:spPr bwMode="auto">
          <a:xfrm>
            <a:off x="6541536" y="6570600"/>
            <a:ext cx="2401936" cy="2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81A462-7DE5-46E4-A37A-BAF756BA5ECD}" type="slidenum">
              <a:rPr kumimoji="0" lang="en-GB" sz="20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89284" y="435058"/>
            <a:ext cx="8229600" cy="655804"/>
          </a:xfrm>
        </p:spPr>
        <p:txBody>
          <a:bodyPr/>
          <a:lstStyle/>
          <a:p>
            <a:pPr algn="ctr"/>
            <a:r>
              <a:rPr lang="en-US" dirty="0" smtClean="0"/>
              <a:t>Why Small Cell Services?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69576" y="2887578"/>
            <a:ext cx="1954381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An Application</a:t>
            </a:r>
          </a:p>
          <a:p>
            <a:pPr algn="ctr"/>
            <a:r>
              <a:rPr lang="en-US" sz="2000" b="1" dirty="0" smtClean="0"/>
              <a:t>Sweet Spot</a:t>
            </a:r>
            <a:endParaRPr lang="en-US" sz="2000" b="1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1" grpId="0" animBg="1"/>
      <p:bldP spid="12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2238676"/>
            <a:ext cx="8229600" cy="840122"/>
          </a:xfrm>
        </p:spPr>
        <p:txBody>
          <a:bodyPr/>
          <a:lstStyle/>
          <a:p>
            <a:pPr algn="ctr"/>
            <a:r>
              <a:rPr lang="en-US" dirty="0" smtClean="0"/>
              <a:t>Small Cell Services: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Some Examples</a:t>
            </a:r>
            <a:endParaRPr lang="en-US" dirty="0"/>
          </a:p>
        </p:txBody>
      </p:sp>
    </p:spTree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87450" y="566439"/>
            <a:ext cx="7470775" cy="440421"/>
          </a:xfrm>
        </p:spPr>
        <p:txBody>
          <a:bodyPr/>
          <a:lstStyle/>
          <a:p>
            <a:pPr algn="ctr"/>
            <a:r>
              <a:rPr lang="en-US" dirty="0" smtClean="0"/>
              <a:t>Home Reminders</a:t>
            </a:r>
            <a:endParaRPr lang="en-US" dirty="0"/>
          </a:p>
        </p:txBody>
      </p:sp>
      <p:pic>
        <p:nvPicPr>
          <p:cNvPr id="2050" name="Picture 2" descr="C:\Users\FemtoForum\AppData\Local\Microsoft\Windows\Temporary Internet Files\Content.IE5\6K88XQIG\MC900334594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3284" y="1804784"/>
            <a:ext cx="1886695" cy="2671024"/>
          </a:xfrm>
          <a:prstGeom prst="rect">
            <a:avLst/>
          </a:prstGeom>
          <a:noFill/>
        </p:spPr>
      </p:pic>
      <p:pic>
        <p:nvPicPr>
          <p:cNvPr id="2051" name="Picture 3" descr="C:\Users\FemtoForum\AppData\Local\Microsoft\Windows\Temporary Internet Files\Content.IE5\TIW7EE2K\MC90035138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001003"/>
            <a:ext cx="1761961" cy="24671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© Femto Forum Ltd. 2011</a:t>
            </a:r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87450" y="662691"/>
            <a:ext cx="7470775" cy="440421"/>
          </a:xfrm>
        </p:spPr>
        <p:txBody>
          <a:bodyPr/>
          <a:lstStyle/>
          <a:p>
            <a:pPr algn="ctr"/>
            <a:r>
              <a:rPr lang="en-US" dirty="0" smtClean="0"/>
              <a:t>Intelligent Home</a:t>
            </a:r>
            <a:endParaRPr lang="en-US" dirty="0"/>
          </a:p>
        </p:txBody>
      </p:sp>
      <p:pic>
        <p:nvPicPr>
          <p:cNvPr id="3075" name="Picture 3" descr="C:\Users\FemtoForum\AppData\Local\Microsoft\Windows\Temporary Internet Files\Content.IE5\C7HP1BH9\MC900185706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120" y="1837123"/>
            <a:ext cx="2695072" cy="2689743"/>
          </a:xfrm>
          <a:prstGeom prst="rect">
            <a:avLst/>
          </a:prstGeom>
          <a:noFill/>
        </p:spPr>
      </p:pic>
      <p:pic>
        <p:nvPicPr>
          <p:cNvPr id="3076" name="Picture 4" descr="C:\Users\FemtoForum\AppData\Local\Microsoft\Windows\Temporary Internet Files\Content.IE5\6K88XQIG\MC90035398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3204" y="1758160"/>
            <a:ext cx="2907671" cy="3020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© Femto Forum Ltd. 2011</a:t>
            </a:r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87450" y="630607"/>
            <a:ext cx="7470775" cy="440421"/>
          </a:xfrm>
        </p:spPr>
        <p:txBody>
          <a:bodyPr/>
          <a:lstStyle/>
          <a:p>
            <a:pPr algn="ctr"/>
            <a:r>
              <a:rPr lang="en-US" dirty="0" smtClean="0"/>
              <a:t>Social Networking</a:t>
            </a:r>
            <a:endParaRPr lang="en-US" dirty="0"/>
          </a:p>
        </p:txBody>
      </p:sp>
      <p:pic>
        <p:nvPicPr>
          <p:cNvPr id="4099" name="Picture 3" descr="C:\Users\FemtoForum\AppData\Local\Microsoft\Windows\Temporary Internet Files\Content.IE5\6K88XQIG\MP900262696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586" y="2159255"/>
            <a:ext cx="3657600" cy="2456688"/>
          </a:xfrm>
          <a:prstGeom prst="rect">
            <a:avLst/>
          </a:prstGeom>
          <a:noFill/>
        </p:spPr>
      </p:pic>
      <p:pic>
        <p:nvPicPr>
          <p:cNvPr id="4102" name="Picture 6" descr="C:\Users\FemtoForum\AppData\Local\Microsoft\Windows\Temporary Internet Files\Content.IE5\H1Q46493\MP91022095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2440" y="1283368"/>
            <a:ext cx="2914338" cy="4366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533400" y="838200"/>
          <a:ext cx="8229600" cy="5510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2680" y="634566"/>
            <a:ext cx="6246622" cy="701675"/>
          </a:xfrm>
        </p:spPr>
        <p:txBody>
          <a:bodyPr/>
          <a:lstStyle/>
          <a:p>
            <a:r>
              <a:rPr lang="en-US" sz="2800" dirty="0" smtClean="0"/>
              <a:t>Where will Small Cell Applications Reside?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3789" y="1490978"/>
            <a:ext cx="5806380" cy="3433951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On the mobile handset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On the Femto Access Point (FAP)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HomeLAN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 the Network</a:t>
            </a:r>
          </a:p>
          <a:p>
            <a:pPr lvl="1"/>
            <a:r>
              <a:rPr lang="en-US" dirty="0" smtClean="0"/>
              <a:t>Secure Gateway</a:t>
            </a:r>
          </a:p>
          <a:p>
            <a:pPr lvl="1"/>
            <a:r>
              <a:rPr lang="en-US" dirty="0" smtClean="0"/>
              <a:t>Application Server</a:t>
            </a:r>
          </a:p>
          <a:p>
            <a:pPr lvl="1"/>
            <a:r>
              <a:rPr lang="en-US" dirty="0" smtClean="0"/>
              <a:t>Internet</a:t>
            </a:r>
          </a:p>
          <a:p>
            <a:pPr lvl="1"/>
            <a:r>
              <a:rPr lang="en-US" dirty="0" smtClean="0"/>
              <a:t>Cloud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6553200" y="6584950"/>
            <a:ext cx="2133600" cy="1968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65195B4-A591-460E-84D0-EBAE2AC75B05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56" name="TextBox 55"/>
          <p:cNvSpPr txBox="1"/>
          <p:nvPr/>
        </p:nvSpPr>
        <p:spPr>
          <a:xfrm>
            <a:off x="304807" y="6155356"/>
            <a:ext cx="8215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 Small Cell Forum is working to define the API’s to support these cases</a:t>
            </a:r>
            <a:endParaRPr lang="en-US" b="1" dirty="0"/>
          </a:p>
        </p:txBody>
      </p: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3433011" y="2687356"/>
            <a:ext cx="5283283" cy="3039676"/>
            <a:chOff x="752475" y="2692400"/>
            <a:chExt cx="6323013" cy="3910013"/>
          </a:xfrm>
        </p:grpSpPr>
        <p:sp>
          <p:nvSpPr>
            <p:cNvPr id="107" name="Freeform 106"/>
            <p:cNvSpPr/>
            <p:nvPr/>
          </p:nvSpPr>
          <p:spPr>
            <a:xfrm>
              <a:off x="752475" y="2692400"/>
              <a:ext cx="3518388" cy="3910013"/>
            </a:xfrm>
            <a:custGeom>
              <a:avLst/>
              <a:gdLst>
                <a:gd name="connsiteX0" fmla="*/ 43543 w 2757715"/>
                <a:gd name="connsiteY0" fmla="*/ 3178628 h 3193143"/>
                <a:gd name="connsiteX1" fmla="*/ 2757715 w 2757715"/>
                <a:gd name="connsiteY1" fmla="*/ 3193143 h 3193143"/>
                <a:gd name="connsiteX2" fmla="*/ 2757715 w 2757715"/>
                <a:gd name="connsiteY2" fmla="*/ 957943 h 3193143"/>
                <a:gd name="connsiteX3" fmla="*/ 1364343 w 2757715"/>
                <a:gd name="connsiteY3" fmla="*/ 0 h 3193143"/>
                <a:gd name="connsiteX4" fmla="*/ 0 w 2757715"/>
                <a:gd name="connsiteY4" fmla="*/ 986971 h 3193143"/>
                <a:gd name="connsiteX5" fmla="*/ 43543 w 2757715"/>
                <a:gd name="connsiteY5" fmla="*/ 3178628 h 319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57715" h="3193143">
                  <a:moveTo>
                    <a:pt x="43543" y="3178628"/>
                  </a:moveTo>
                  <a:lnTo>
                    <a:pt x="2757715" y="3193143"/>
                  </a:lnTo>
                  <a:lnTo>
                    <a:pt x="2757715" y="957943"/>
                  </a:lnTo>
                  <a:lnTo>
                    <a:pt x="1364343" y="0"/>
                  </a:lnTo>
                  <a:lnTo>
                    <a:pt x="0" y="986971"/>
                  </a:lnTo>
                  <a:lnTo>
                    <a:pt x="43543" y="3178628"/>
                  </a:lnTo>
                  <a:close/>
                </a:path>
              </a:pathLst>
            </a:custGeom>
            <a:noFill/>
            <a:ln w="381000">
              <a:solidFill>
                <a:srgbClr val="FFCF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1400"/>
            </a:p>
          </p:txBody>
        </p:sp>
        <p:pic>
          <p:nvPicPr>
            <p:cNvPr id="108" name="Picture 6" descr="3GPhon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46300" y="5911850"/>
              <a:ext cx="371475" cy="525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" name="Picture 8" descr="Laptop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30350" y="5418138"/>
              <a:ext cx="652463" cy="598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0" name="Straight Connector 13"/>
            <p:cNvCxnSpPr>
              <a:cxnSpLocks noChangeShapeType="1"/>
            </p:cNvCxnSpPr>
            <p:nvPr/>
          </p:nvCxnSpPr>
          <p:spPr bwMode="auto">
            <a:xfrm flipV="1">
              <a:off x="3813175" y="4800600"/>
              <a:ext cx="21621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pic>
          <p:nvPicPr>
            <p:cNvPr id="111" name="Picture 9" descr="BlueCloud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60825" y="4306888"/>
              <a:ext cx="1271588" cy="801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2" name="Straight Connector 16"/>
            <p:cNvCxnSpPr>
              <a:cxnSpLocks noChangeShapeType="1"/>
            </p:cNvCxnSpPr>
            <p:nvPr/>
          </p:nvCxnSpPr>
          <p:spPr bwMode="auto">
            <a:xfrm rot="5400000" flipH="1" flipV="1">
              <a:off x="3073401" y="5046662"/>
              <a:ext cx="493712" cy="4937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pic>
          <p:nvPicPr>
            <p:cNvPr id="113" name="Picture 4" descr="FemtocellAccessPoint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01925" y="4922838"/>
              <a:ext cx="401638" cy="779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" name="Picture 7" descr="HomeGateway.pn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97225" y="4259263"/>
              <a:ext cx="615950" cy="90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" name="Picture 21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93950" y="3379788"/>
              <a:ext cx="679450" cy="679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6" name="Picture 22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00238" y="3997325"/>
              <a:ext cx="7620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7" name="Straight Connector 24"/>
            <p:cNvCxnSpPr>
              <a:cxnSpLocks noChangeShapeType="1"/>
            </p:cNvCxnSpPr>
            <p:nvPr/>
          </p:nvCxnSpPr>
          <p:spPr bwMode="auto">
            <a:xfrm rot="10800000">
              <a:off x="2825750" y="3935413"/>
              <a:ext cx="617538" cy="4937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" name="Straight Connector 26"/>
            <p:cNvCxnSpPr>
              <a:cxnSpLocks noChangeShapeType="1"/>
            </p:cNvCxnSpPr>
            <p:nvPr/>
          </p:nvCxnSpPr>
          <p:spPr bwMode="auto">
            <a:xfrm rot="10800000">
              <a:off x="2517775" y="4306888"/>
              <a:ext cx="679450" cy="3079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9" name="Straight Connector 28"/>
            <p:cNvCxnSpPr>
              <a:cxnSpLocks noChangeShapeType="1"/>
            </p:cNvCxnSpPr>
            <p:nvPr/>
          </p:nvCxnSpPr>
          <p:spPr bwMode="auto">
            <a:xfrm rot="10800000">
              <a:off x="1900238" y="3627438"/>
              <a:ext cx="1357312" cy="8016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pic>
          <p:nvPicPr>
            <p:cNvPr id="120" name="Picture 20" descr="PC.pn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406525" y="3133725"/>
              <a:ext cx="7159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" name="Freeform 120"/>
            <p:cNvSpPr/>
            <p:nvPr/>
          </p:nvSpPr>
          <p:spPr bwMode="auto">
            <a:xfrm>
              <a:off x="1962770" y="4553315"/>
              <a:ext cx="802984" cy="1106094"/>
            </a:xfrm>
            <a:custGeom>
              <a:avLst/>
              <a:gdLst>
                <a:gd name="connsiteX0" fmla="*/ 428625 w 992188"/>
                <a:gd name="connsiteY0" fmla="*/ 1365250 h 1365250"/>
                <a:gd name="connsiteX1" fmla="*/ 920750 w 992188"/>
                <a:gd name="connsiteY1" fmla="*/ 587375 h 1365250"/>
                <a:gd name="connsiteX2" fmla="*/ 0 w 992188"/>
                <a:gd name="connsiteY2" fmla="*/ 0 h 136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2188" h="1365250">
                  <a:moveTo>
                    <a:pt x="428625" y="1365250"/>
                  </a:moveTo>
                  <a:cubicBezTo>
                    <a:pt x="710406" y="1090083"/>
                    <a:pt x="992188" y="814917"/>
                    <a:pt x="920750" y="587375"/>
                  </a:cubicBezTo>
                  <a:cubicBezTo>
                    <a:pt x="849313" y="359833"/>
                    <a:pt x="0" y="0"/>
                    <a:pt x="0" y="0"/>
                  </a:cubicBezTo>
                </a:path>
              </a:pathLst>
            </a:custGeom>
            <a:noFill/>
            <a:ln w="76200" cap="flat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latin typeface="Gill Sans MT" pitchFamily="32" charset="0"/>
              </a:endParaRPr>
            </a:p>
          </p:txBody>
        </p:sp>
        <p:cxnSp>
          <p:nvCxnSpPr>
            <p:cNvPr id="122" name="Straight Connector 34"/>
            <p:cNvCxnSpPr>
              <a:cxnSpLocks noChangeShapeType="1"/>
            </p:cNvCxnSpPr>
            <p:nvPr/>
          </p:nvCxnSpPr>
          <p:spPr bwMode="auto">
            <a:xfrm flipV="1">
              <a:off x="2949575" y="5418138"/>
              <a:ext cx="4013200" cy="925512"/>
            </a:xfrm>
            <a:prstGeom prst="line">
              <a:avLst/>
            </a:prstGeom>
            <a:noFill/>
            <a:ln w="76200">
              <a:solidFill>
                <a:srgbClr val="7878DE"/>
              </a:solidFill>
              <a:round/>
              <a:headEnd type="triangle" w="med" len="med"/>
              <a:tailEnd type="triangle" w="med" len="med"/>
            </a:ln>
          </p:spPr>
        </p:cxnSp>
        <p:pic>
          <p:nvPicPr>
            <p:cNvPr id="123" name="Picture 36" descr="YellowCloud.png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851525" y="4152900"/>
              <a:ext cx="1223963" cy="105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4" name="Freeform 38"/>
            <p:cNvSpPr>
              <a:spLocks noChangeArrowheads="1"/>
            </p:cNvSpPr>
            <p:nvPr/>
          </p:nvSpPr>
          <p:spPr bwMode="auto">
            <a:xfrm>
              <a:off x="3011488" y="5232400"/>
              <a:ext cx="3898900" cy="987425"/>
            </a:xfrm>
            <a:custGeom>
              <a:avLst/>
              <a:gdLst>
                <a:gd name="T0" fmla="*/ 0 w 4508500"/>
                <a:gd name="T1" fmla="*/ 1595838 h 984250"/>
                <a:gd name="T2" fmla="*/ 101076 w 4508500"/>
                <a:gd name="T3" fmla="*/ 102959 h 984250"/>
                <a:gd name="T4" fmla="*/ 434931 w 4508500"/>
                <a:gd name="T5" fmla="*/ 0 h 984250"/>
                <a:gd name="T6" fmla="*/ 0 60000 65536"/>
                <a:gd name="T7" fmla="*/ 0 60000 65536"/>
                <a:gd name="T8" fmla="*/ 0 60000 65536"/>
                <a:gd name="T9" fmla="*/ 0 w 4508500"/>
                <a:gd name="T10" fmla="*/ 0 h 984250"/>
                <a:gd name="T11" fmla="*/ 4508500 w 4508500"/>
                <a:gd name="T12" fmla="*/ 984250 h 98425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08500" h="984250">
                  <a:moveTo>
                    <a:pt x="0" y="984250"/>
                  </a:moveTo>
                  <a:lnTo>
                    <a:pt x="1047750" y="63500"/>
                  </a:lnTo>
                  <a:lnTo>
                    <a:pt x="4508500" y="0"/>
                  </a:lnTo>
                </a:path>
              </a:pathLst>
            </a:custGeom>
            <a:solidFill>
              <a:srgbClr val="FFFFFF"/>
            </a:solidFill>
            <a:ln w="76200">
              <a:solidFill>
                <a:srgbClr val="7878DE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sz="1400"/>
            </a:p>
          </p:txBody>
        </p:sp>
        <p:sp>
          <p:nvSpPr>
            <p:cNvPr id="125" name="TextBox 39"/>
            <p:cNvSpPr txBox="1">
              <a:spLocks noChangeArrowheads="1"/>
            </p:cNvSpPr>
            <p:nvPr/>
          </p:nvSpPr>
          <p:spPr bwMode="auto">
            <a:xfrm>
              <a:off x="974724" y="4811713"/>
              <a:ext cx="1831976" cy="608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algn="ctr"/>
              <a:r>
                <a:rPr lang="en-US" sz="1200" b="1"/>
                <a:t>Connected</a:t>
              </a:r>
            </a:p>
            <a:p>
              <a:pPr marL="342900" indent="-342900" algn="ctr"/>
              <a:r>
                <a:rPr lang="en-US" sz="1200" b="1"/>
                <a:t>Home Services</a:t>
              </a:r>
            </a:p>
          </p:txBody>
        </p:sp>
        <p:sp>
          <p:nvSpPr>
            <p:cNvPr id="126" name="TextBox 40"/>
            <p:cNvSpPr txBox="1">
              <a:spLocks noChangeArrowheads="1"/>
            </p:cNvSpPr>
            <p:nvPr/>
          </p:nvSpPr>
          <p:spPr bwMode="auto">
            <a:xfrm>
              <a:off x="3911600" y="5300663"/>
              <a:ext cx="2721385" cy="395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 smtClean="0"/>
                <a:t>Small Cell Zone </a:t>
              </a:r>
              <a:r>
                <a:rPr lang="en-US" sz="1400" b="1" dirty="0"/>
                <a:t>Services</a:t>
              </a:r>
            </a:p>
          </p:txBody>
        </p:sp>
        <p:sp>
          <p:nvSpPr>
            <p:cNvPr id="127" name="TextBox 41"/>
            <p:cNvSpPr txBox="1">
              <a:spLocks noChangeArrowheads="1"/>
            </p:cNvSpPr>
            <p:nvPr/>
          </p:nvSpPr>
          <p:spPr bwMode="auto">
            <a:xfrm>
              <a:off x="4756150" y="5911850"/>
              <a:ext cx="1896981" cy="405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/>
                <a:t>Carrier Services</a:t>
              </a:r>
            </a:p>
          </p:txBody>
        </p:sp>
        <p:sp>
          <p:nvSpPr>
            <p:cNvPr id="128" name="TextBox 42"/>
            <p:cNvSpPr txBox="1">
              <a:spLocks noChangeArrowheads="1"/>
            </p:cNvSpPr>
            <p:nvPr/>
          </p:nvSpPr>
          <p:spPr bwMode="auto">
            <a:xfrm>
              <a:off x="4246563" y="4551363"/>
              <a:ext cx="934739" cy="405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i="1"/>
                <a:t>Network</a:t>
              </a:r>
            </a:p>
          </p:txBody>
        </p:sp>
        <p:sp>
          <p:nvSpPr>
            <p:cNvPr id="129" name="TextBox 43"/>
            <p:cNvSpPr txBox="1">
              <a:spLocks noChangeArrowheads="1"/>
            </p:cNvSpPr>
            <p:nvPr/>
          </p:nvSpPr>
          <p:spPr bwMode="auto">
            <a:xfrm>
              <a:off x="6037264" y="4303713"/>
              <a:ext cx="862422" cy="85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i="1"/>
                <a:t>Operator</a:t>
              </a:r>
            </a:p>
            <a:p>
              <a:r>
                <a:rPr lang="en-US" sz="1200" i="1"/>
                <a:t>Service</a:t>
              </a:r>
            </a:p>
            <a:p>
              <a:r>
                <a:rPr lang="en-US" sz="1200" i="1"/>
                <a:t>Platform</a:t>
              </a:r>
            </a:p>
          </p:txBody>
        </p:sp>
        <p:sp>
          <p:nvSpPr>
            <p:cNvPr id="130" name="Freeform 46"/>
            <p:cNvSpPr>
              <a:spLocks noChangeArrowheads="1"/>
            </p:cNvSpPr>
            <p:nvPr/>
          </p:nvSpPr>
          <p:spPr bwMode="auto">
            <a:xfrm>
              <a:off x="2905125" y="3736975"/>
              <a:ext cx="2997200" cy="2303463"/>
            </a:xfrm>
            <a:custGeom>
              <a:avLst/>
              <a:gdLst>
                <a:gd name="T0" fmla="*/ 0 w 3698875"/>
                <a:gd name="T1" fmla="*/ 80020 h 2841625"/>
                <a:gd name="T2" fmla="*/ 35098 w 3698875"/>
                <a:gd name="T3" fmla="*/ 47386 h 2841625"/>
                <a:gd name="T4" fmla="*/ 87521 w 3698875"/>
                <a:gd name="T5" fmla="*/ 46492 h 2841625"/>
                <a:gd name="T6" fmla="*/ 103516 w 3698875"/>
                <a:gd name="T7" fmla="*/ 0 h 28416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98875"/>
                <a:gd name="T13" fmla="*/ 0 h 2841625"/>
                <a:gd name="T14" fmla="*/ 3698875 w 3698875"/>
                <a:gd name="T15" fmla="*/ 2841625 h 28416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98875" h="2841625">
                  <a:moveTo>
                    <a:pt x="0" y="2841625"/>
                  </a:moveTo>
                  <a:lnTo>
                    <a:pt x="1254125" y="1682750"/>
                  </a:lnTo>
                  <a:lnTo>
                    <a:pt x="3127375" y="1651000"/>
                  </a:lnTo>
                  <a:lnTo>
                    <a:pt x="3698875" y="0"/>
                  </a:lnTo>
                </a:path>
              </a:pathLst>
            </a:custGeom>
            <a:noFill/>
            <a:ln w="76200">
              <a:solidFill>
                <a:srgbClr val="7878DE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sz="1400"/>
            </a:p>
          </p:txBody>
        </p:sp>
        <p:pic>
          <p:nvPicPr>
            <p:cNvPr id="131" name="Picture 47" descr="BlueCloud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89613" y="3133725"/>
              <a:ext cx="1270000" cy="801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2" name="TextBox 48"/>
            <p:cNvSpPr txBox="1">
              <a:spLocks noChangeArrowheads="1"/>
            </p:cNvSpPr>
            <p:nvPr/>
          </p:nvSpPr>
          <p:spPr bwMode="auto">
            <a:xfrm>
              <a:off x="6037264" y="3441700"/>
              <a:ext cx="942575" cy="405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Internet</a:t>
              </a:r>
            </a:p>
          </p:txBody>
        </p:sp>
        <p:sp>
          <p:nvSpPr>
            <p:cNvPr id="133" name="TextBox 49"/>
            <p:cNvSpPr txBox="1">
              <a:spLocks noChangeArrowheads="1"/>
            </p:cNvSpPr>
            <p:nvPr/>
          </p:nvSpPr>
          <p:spPr bwMode="auto">
            <a:xfrm>
              <a:off x="4686300" y="3594101"/>
              <a:ext cx="1169988" cy="689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/>
                <a:t>Internet Services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2187575" y="901864"/>
            <a:ext cx="6301086" cy="552897"/>
          </a:xfrm>
        </p:spPr>
        <p:txBody>
          <a:bodyPr/>
          <a:lstStyle/>
          <a:p>
            <a:r>
              <a:rPr lang="en-CA" sz="2800" b="0" dirty="0" smtClean="0">
                <a:solidFill>
                  <a:schemeClr val="tx1"/>
                </a:solidFill>
              </a:rPr>
              <a:t>Small Cell Services Architecture</a:t>
            </a:r>
          </a:p>
        </p:txBody>
      </p:sp>
      <p:grpSp>
        <p:nvGrpSpPr>
          <p:cNvPr id="2" name="Group 50"/>
          <p:cNvGrpSpPr/>
          <p:nvPr/>
        </p:nvGrpSpPr>
        <p:grpSpPr>
          <a:xfrm>
            <a:off x="1489075" y="1758950"/>
            <a:ext cx="6119813" cy="4465638"/>
            <a:chOff x="1489075" y="1758950"/>
            <a:chExt cx="6119813" cy="4465638"/>
          </a:xfrm>
        </p:grpSpPr>
        <p:sp>
          <p:nvSpPr>
            <p:cNvPr id="22530" name="AutoShape 53"/>
            <p:cNvSpPr>
              <a:spLocks noChangeArrowheads="1"/>
            </p:cNvSpPr>
            <p:nvPr/>
          </p:nvSpPr>
          <p:spPr bwMode="auto">
            <a:xfrm>
              <a:off x="2928938" y="1758950"/>
              <a:ext cx="1368425" cy="4465638"/>
            </a:xfrm>
            <a:prstGeom prst="roundRect">
              <a:avLst>
                <a:gd name="adj" fmla="val 16667"/>
              </a:avLst>
            </a:prstGeom>
            <a:solidFill>
              <a:srgbClr val="CCCCFF"/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lIns="91427" tIns="45713" rIns="91427" bIns="45713" anchor="b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600" b="0" i="1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Local Network</a:t>
              </a:r>
            </a:p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800" b="0" i="1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31" name="AutoShape 54"/>
            <p:cNvSpPr>
              <a:spLocks noChangeArrowheads="1"/>
            </p:cNvSpPr>
            <p:nvPr/>
          </p:nvSpPr>
          <p:spPr bwMode="auto">
            <a:xfrm>
              <a:off x="6097588" y="1758950"/>
              <a:ext cx="1511300" cy="21605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lIns="91427" tIns="45713" rIns="91427" bIns="45713" anchor="b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b="0" i="1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32" name="AutoShape 55"/>
            <p:cNvSpPr>
              <a:spLocks noChangeArrowheads="1"/>
            </p:cNvSpPr>
            <p:nvPr/>
          </p:nvSpPr>
          <p:spPr bwMode="auto">
            <a:xfrm>
              <a:off x="4513263" y="3200400"/>
              <a:ext cx="3095625" cy="30241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lIns="91427" tIns="45713" rIns="91427" bIns="45713" anchor="b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600" b="0" i="1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Operator Network</a:t>
              </a:r>
            </a:p>
          </p:txBody>
        </p:sp>
        <p:sp>
          <p:nvSpPr>
            <p:cNvPr id="22533" name="AutoShape 56"/>
            <p:cNvSpPr>
              <a:spLocks noChangeArrowheads="1"/>
            </p:cNvSpPr>
            <p:nvPr/>
          </p:nvSpPr>
          <p:spPr bwMode="auto">
            <a:xfrm>
              <a:off x="4872038" y="5287963"/>
              <a:ext cx="2520950" cy="4318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27" tIns="45713" rIns="91427" bIns="45713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dirty="0" err="1" smtClean="0">
                  <a:ea typeface="MS Gothic"/>
                  <a:cs typeface="MS Gothic"/>
                </a:rPr>
                <a:t>SmallCell</a:t>
              </a:r>
              <a:r>
                <a:rPr lang="en-CA" sz="1200" dirty="0" smtClean="0">
                  <a:ea typeface="MS Gothic"/>
                  <a:cs typeface="MS Gothic"/>
                </a:rPr>
                <a:t> </a:t>
              </a:r>
              <a:r>
                <a:rPr lang="en-CA" sz="1200" b="0" dirty="0" smtClean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Zone </a:t>
              </a:r>
              <a:r>
                <a:rPr lang="en-CA" sz="1200" b="0" dirty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Service</a:t>
              </a:r>
            </a:p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 dirty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Management Platform</a:t>
              </a:r>
            </a:p>
          </p:txBody>
        </p:sp>
        <p:sp>
          <p:nvSpPr>
            <p:cNvPr id="22534" name="Rectangle 57"/>
            <p:cNvSpPr>
              <a:spLocks noChangeArrowheads="1"/>
            </p:cNvSpPr>
            <p:nvPr/>
          </p:nvSpPr>
          <p:spPr bwMode="auto">
            <a:xfrm rot="5400000">
              <a:off x="4295775" y="3848101"/>
              <a:ext cx="433387" cy="14446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A5002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35" name="AutoShape 58"/>
            <p:cNvSpPr>
              <a:spLocks noChangeArrowheads="1"/>
            </p:cNvSpPr>
            <p:nvPr/>
          </p:nvSpPr>
          <p:spPr bwMode="auto">
            <a:xfrm>
              <a:off x="6097588" y="3127375"/>
              <a:ext cx="1511300" cy="2889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  <a:prstDash val="dash"/>
              <a:round/>
              <a:headEnd/>
              <a:tailEnd/>
            </a:ln>
          </p:spPr>
          <p:txBody>
            <a:bodyPr wrap="none" lIns="91427" tIns="45713" rIns="91427" bIns="45713" anchor="b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b="0" i="1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36" name="AutoShape 59"/>
            <p:cNvSpPr>
              <a:spLocks noChangeArrowheads="1"/>
            </p:cNvSpPr>
            <p:nvPr/>
          </p:nvSpPr>
          <p:spPr bwMode="auto">
            <a:xfrm>
              <a:off x="7392988" y="3343275"/>
              <a:ext cx="215900" cy="2889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  <a:prstDash val="dash"/>
              <a:round/>
              <a:headEnd/>
              <a:tailEnd/>
            </a:ln>
          </p:spPr>
          <p:txBody>
            <a:bodyPr wrap="none" lIns="91427" tIns="45713" rIns="91427" bIns="45713" anchor="b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b="0" i="1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37" name="Line 60"/>
            <p:cNvSpPr>
              <a:spLocks noChangeShapeType="1"/>
            </p:cNvSpPr>
            <p:nvPr/>
          </p:nvSpPr>
          <p:spPr bwMode="auto">
            <a:xfrm>
              <a:off x="4152900" y="3919538"/>
              <a:ext cx="28733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38" name="AutoShape 61"/>
            <p:cNvSpPr>
              <a:spLocks noChangeArrowheads="1"/>
            </p:cNvSpPr>
            <p:nvPr/>
          </p:nvSpPr>
          <p:spPr bwMode="auto">
            <a:xfrm>
              <a:off x="6384925" y="1976438"/>
              <a:ext cx="1008063" cy="79216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1427" tIns="45713" rIns="91427" bIns="45713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Application</a:t>
              </a:r>
            </a:p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Logic</a:t>
              </a:r>
            </a:p>
          </p:txBody>
        </p:sp>
        <p:sp>
          <p:nvSpPr>
            <p:cNvPr id="22539" name="AutoShape 62"/>
            <p:cNvSpPr>
              <a:spLocks noChangeArrowheads="1"/>
            </p:cNvSpPr>
            <p:nvPr/>
          </p:nvSpPr>
          <p:spPr bwMode="auto">
            <a:xfrm>
              <a:off x="1560513" y="1976438"/>
              <a:ext cx="1008062" cy="790575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1427" tIns="45713" rIns="91427" bIns="45713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 dirty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Handset Application Logic</a:t>
              </a:r>
            </a:p>
          </p:txBody>
        </p:sp>
        <p:sp>
          <p:nvSpPr>
            <p:cNvPr id="22540" name="AutoShape 63"/>
            <p:cNvSpPr>
              <a:spLocks noChangeArrowheads="1"/>
            </p:cNvSpPr>
            <p:nvPr/>
          </p:nvSpPr>
          <p:spPr bwMode="auto">
            <a:xfrm>
              <a:off x="4800600" y="1976438"/>
              <a:ext cx="1009650" cy="790575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1427" tIns="45713" rIns="91427" bIns="45713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Cloud Application Logic</a:t>
              </a:r>
            </a:p>
          </p:txBody>
        </p:sp>
        <p:sp>
          <p:nvSpPr>
            <p:cNvPr id="22541" name="AutoShape 64"/>
            <p:cNvSpPr>
              <a:spLocks noChangeArrowheads="1"/>
            </p:cNvSpPr>
            <p:nvPr/>
          </p:nvSpPr>
          <p:spPr bwMode="auto">
            <a:xfrm>
              <a:off x="6384925" y="3487738"/>
              <a:ext cx="1008063" cy="865187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27" tIns="45713" rIns="91427" bIns="45713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Application</a:t>
              </a:r>
            </a:p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Server</a:t>
              </a:r>
            </a:p>
          </p:txBody>
        </p:sp>
        <p:sp>
          <p:nvSpPr>
            <p:cNvPr id="22542" name="AutoShape 65"/>
            <p:cNvSpPr>
              <a:spLocks noChangeArrowheads="1"/>
            </p:cNvSpPr>
            <p:nvPr/>
          </p:nvSpPr>
          <p:spPr bwMode="auto">
            <a:xfrm>
              <a:off x="3144838" y="1976438"/>
              <a:ext cx="1008062" cy="79216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1427" tIns="45713" rIns="91427" bIns="45713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 dirty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Local Application Logic</a:t>
              </a:r>
            </a:p>
          </p:txBody>
        </p:sp>
        <p:sp>
          <p:nvSpPr>
            <p:cNvPr id="22543" name="AutoShape 66"/>
            <p:cNvSpPr>
              <a:spLocks noChangeArrowheads="1"/>
            </p:cNvSpPr>
            <p:nvPr/>
          </p:nvSpPr>
          <p:spPr bwMode="auto">
            <a:xfrm>
              <a:off x="4800600" y="3200400"/>
              <a:ext cx="1009650" cy="1150938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27" tIns="45713" rIns="91427" bIns="45713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Application </a:t>
              </a:r>
            </a:p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Gateway</a:t>
              </a:r>
            </a:p>
          </p:txBody>
        </p:sp>
        <p:sp>
          <p:nvSpPr>
            <p:cNvPr id="22544" name="AutoShape 67"/>
            <p:cNvSpPr>
              <a:spLocks noChangeArrowheads="1"/>
            </p:cNvSpPr>
            <p:nvPr/>
          </p:nvSpPr>
          <p:spPr bwMode="auto">
            <a:xfrm>
              <a:off x="3144838" y="3487738"/>
              <a:ext cx="1008062" cy="865187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27" tIns="45713" rIns="91427" bIns="45713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Femtocell</a:t>
              </a:r>
            </a:p>
          </p:txBody>
        </p:sp>
        <p:sp>
          <p:nvSpPr>
            <p:cNvPr id="22545" name="AutoShape 68"/>
            <p:cNvSpPr>
              <a:spLocks noChangeArrowheads="1"/>
            </p:cNvSpPr>
            <p:nvPr/>
          </p:nvSpPr>
          <p:spPr bwMode="auto">
            <a:xfrm>
              <a:off x="1560513" y="3487738"/>
              <a:ext cx="1008062" cy="865187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27" tIns="45713" rIns="91427" bIns="45713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r>
                <a:rPr lang="en-CA" sz="1200" b="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rPr>
                <a:t>UE</a:t>
              </a:r>
            </a:p>
          </p:txBody>
        </p:sp>
        <p:sp>
          <p:nvSpPr>
            <p:cNvPr id="22546" name="Rectangle 69"/>
            <p:cNvSpPr>
              <a:spLocks noChangeArrowheads="1"/>
            </p:cNvSpPr>
            <p:nvPr/>
          </p:nvSpPr>
          <p:spPr bwMode="auto">
            <a:xfrm>
              <a:off x="1847850" y="3416300"/>
              <a:ext cx="433388" cy="144463"/>
            </a:xfrm>
            <a:prstGeom prst="rect">
              <a:avLst/>
            </a:prstGeom>
            <a:solidFill>
              <a:srgbClr val="A500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47" name="Line 70"/>
            <p:cNvSpPr>
              <a:spLocks noChangeShapeType="1"/>
            </p:cNvSpPr>
            <p:nvPr/>
          </p:nvSpPr>
          <p:spPr bwMode="auto">
            <a:xfrm>
              <a:off x="2063750" y="2767013"/>
              <a:ext cx="0" cy="6492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48" name="Rectangle 71"/>
            <p:cNvSpPr>
              <a:spLocks noChangeArrowheads="1"/>
            </p:cNvSpPr>
            <p:nvPr/>
          </p:nvSpPr>
          <p:spPr bwMode="auto">
            <a:xfrm>
              <a:off x="3432175" y="3416300"/>
              <a:ext cx="433388" cy="144463"/>
            </a:xfrm>
            <a:prstGeom prst="rect">
              <a:avLst/>
            </a:prstGeom>
            <a:solidFill>
              <a:srgbClr val="A500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49" name="Rectangle 72"/>
            <p:cNvSpPr>
              <a:spLocks noChangeArrowheads="1"/>
            </p:cNvSpPr>
            <p:nvPr/>
          </p:nvSpPr>
          <p:spPr bwMode="auto">
            <a:xfrm>
              <a:off x="5089525" y="3127375"/>
              <a:ext cx="433388" cy="144463"/>
            </a:xfrm>
            <a:prstGeom prst="rect">
              <a:avLst/>
            </a:prstGeom>
            <a:solidFill>
              <a:srgbClr val="A500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50" name="Rectangle 73"/>
            <p:cNvSpPr>
              <a:spLocks noChangeArrowheads="1"/>
            </p:cNvSpPr>
            <p:nvPr/>
          </p:nvSpPr>
          <p:spPr bwMode="auto">
            <a:xfrm>
              <a:off x="6672263" y="3416300"/>
              <a:ext cx="433387" cy="144463"/>
            </a:xfrm>
            <a:prstGeom prst="rect">
              <a:avLst/>
            </a:prstGeom>
            <a:solidFill>
              <a:srgbClr val="A5002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51" name="Line 74"/>
            <p:cNvSpPr>
              <a:spLocks noChangeShapeType="1"/>
            </p:cNvSpPr>
            <p:nvPr/>
          </p:nvSpPr>
          <p:spPr bwMode="auto">
            <a:xfrm>
              <a:off x="3648075" y="2767013"/>
              <a:ext cx="0" cy="6492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52" name="Line 75"/>
            <p:cNvSpPr>
              <a:spLocks noChangeShapeType="1"/>
            </p:cNvSpPr>
            <p:nvPr/>
          </p:nvSpPr>
          <p:spPr bwMode="auto">
            <a:xfrm>
              <a:off x="5305425" y="2767013"/>
              <a:ext cx="0" cy="3603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53" name="Line 76"/>
            <p:cNvSpPr>
              <a:spLocks noChangeShapeType="1"/>
            </p:cNvSpPr>
            <p:nvPr/>
          </p:nvSpPr>
          <p:spPr bwMode="auto">
            <a:xfrm>
              <a:off x="6889750" y="2767013"/>
              <a:ext cx="0" cy="6492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54" name="Rectangle 77"/>
            <p:cNvSpPr>
              <a:spLocks noChangeArrowheads="1"/>
            </p:cNvSpPr>
            <p:nvPr/>
          </p:nvSpPr>
          <p:spPr bwMode="auto">
            <a:xfrm rot="-5400000">
              <a:off x="2927350" y="3848101"/>
              <a:ext cx="433387" cy="144462"/>
            </a:xfrm>
            <a:prstGeom prst="rect">
              <a:avLst/>
            </a:prstGeom>
            <a:solidFill>
              <a:srgbClr val="A50021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55" name="Line 78"/>
            <p:cNvSpPr>
              <a:spLocks noChangeShapeType="1"/>
            </p:cNvSpPr>
            <p:nvPr/>
          </p:nvSpPr>
          <p:spPr bwMode="auto">
            <a:xfrm>
              <a:off x="2568575" y="3919538"/>
              <a:ext cx="50323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56" name="Line 79"/>
            <p:cNvSpPr>
              <a:spLocks noChangeShapeType="1"/>
            </p:cNvSpPr>
            <p:nvPr/>
          </p:nvSpPr>
          <p:spPr bwMode="auto">
            <a:xfrm flipV="1">
              <a:off x="3648075" y="4424363"/>
              <a:ext cx="0" cy="10795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57" name="Line 80"/>
            <p:cNvSpPr>
              <a:spLocks noChangeShapeType="1"/>
            </p:cNvSpPr>
            <p:nvPr/>
          </p:nvSpPr>
          <p:spPr bwMode="auto">
            <a:xfrm flipV="1">
              <a:off x="5305425" y="4424363"/>
              <a:ext cx="0" cy="863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58" name="Line 81"/>
            <p:cNvSpPr>
              <a:spLocks noChangeShapeType="1"/>
            </p:cNvSpPr>
            <p:nvPr/>
          </p:nvSpPr>
          <p:spPr bwMode="auto">
            <a:xfrm flipV="1">
              <a:off x="6889750" y="4424363"/>
              <a:ext cx="0" cy="863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59" name="Line 82"/>
            <p:cNvSpPr>
              <a:spLocks noChangeShapeType="1"/>
            </p:cNvSpPr>
            <p:nvPr/>
          </p:nvSpPr>
          <p:spPr bwMode="auto">
            <a:xfrm flipH="1" flipV="1">
              <a:off x="3648075" y="5503863"/>
              <a:ext cx="12239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" name="Group 83"/>
            <p:cNvGrpSpPr>
              <a:grpSpLocks/>
            </p:cNvGrpSpPr>
            <p:nvPr/>
          </p:nvGrpSpPr>
          <p:grpSpPr bwMode="auto">
            <a:xfrm>
              <a:off x="1489075" y="4640263"/>
              <a:ext cx="1295400" cy="1511300"/>
              <a:chOff x="930" y="2387"/>
              <a:chExt cx="816" cy="952"/>
            </a:xfrm>
          </p:grpSpPr>
          <p:sp>
            <p:nvSpPr>
              <p:cNvPr id="22567" name="Rectangle 84"/>
              <p:cNvSpPr>
                <a:spLocks noChangeArrowheads="1"/>
              </p:cNvSpPr>
              <p:nvPr/>
            </p:nvSpPr>
            <p:spPr bwMode="auto">
              <a:xfrm>
                <a:off x="930" y="2387"/>
                <a:ext cx="816" cy="952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CA">
                  <a:solidFill>
                    <a:schemeClr val="tx1"/>
                  </a:solidFill>
                </a:endParaRPr>
              </a:p>
            </p:txBody>
          </p:sp>
          <p:sp>
            <p:nvSpPr>
              <p:cNvPr id="22568" name="Rectangle 85"/>
              <p:cNvSpPr>
                <a:spLocks noChangeArrowheads="1"/>
              </p:cNvSpPr>
              <p:nvPr/>
            </p:nvSpPr>
            <p:spPr bwMode="auto">
              <a:xfrm>
                <a:off x="975" y="2614"/>
                <a:ext cx="273" cy="91"/>
              </a:xfrm>
              <a:prstGeom prst="rect">
                <a:avLst/>
              </a:prstGeom>
              <a:solidFill>
                <a:srgbClr val="A5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lnSpc>
                    <a:spcPct val="81000"/>
                  </a:lnSpc>
                  <a:buClr>
                    <a:srgbClr val="000000"/>
                  </a:buClr>
                  <a:buSzPct val="100000"/>
                  <a:buFont typeface="Gill Sans MT" pitchFamily="34" charset="0"/>
                  <a:buNone/>
                </a:pPr>
                <a:endParaRPr lang="en-CA" sz="160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endParaRPr>
              </a:p>
            </p:txBody>
          </p:sp>
          <p:sp>
            <p:nvSpPr>
              <p:cNvPr id="22569" name="Rectangle 86" descr="Wide upward diagonal"/>
              <p:cNvSpPr>
                <a:spLocks noChangeArrowheads="1"/>
              </p:cNvSpPr>
              <p:nvPr/>
            </p:nvSpPr>
            <p:spPr bwMode="auto">
              <a:xfrm>
                <a:off x="975" y="2886"/>
                <a:ext cx="272" cy="91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A50021"/>
                </a:bgClr>
              </a:patt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lnSpc>
                    <a:spcPct val="81000"/>
                  </a:lnSpc>
                  <a:buClr>
                    <a:srgbClr val="000000"/>
                  </a:buClr>
                  <a:buSzPct val="100000"/>
                  <a:buFont typeface="Gill Sans MT" pitchFamily="34" charset="0"/>
                  <a:buNone/>
                </a:pPr>
                <a:endParaRPr lang="en-CA" sz="160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endParaRPr>
              </a:p>
            </p:txBody>
          </p:sp>
          <p:sp>
            <p:nvSpPr>
              <p:cNvPr id="22570" name="Rectangle 87"/>
              <p:cNvSpPr>
                <a:spLocks noChangeArrowheads="1"/>
              </p:cNvSpPr>
              <p:nvPr/>
            </p:nvSpPr>
            <p:spPr bwMode="auto">
              <a:xfrm>
                <a:off x="975" y="3158"/>
                <a:ext cx="273" cy="9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A5002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lnSpc>
                    <a:spcPct val="81000"/>
                  </a:lnSpc>
                  <a:buClr>
                    <a:srgbClr val="000000"/>
                  </a:buClr>
                  <a:buSzPct val="100000"/>
                  <a:buFont typeface="Gill Sans MT" pitchFamily="34" charset="0"/>
                  <a:buNone/>
                </a:pPr>
                <a:endParaRPr lang="en-CA" sz="1600">
                  <a:solidFill>
                    <a:schemeClr val="tx1"/>
                  </a:solidFill>
                  <a:latin typeface="Gill Sans MT" pitchFamily="34" charset="0"/>
                  <a:ea typeface="MS Gothic"/>
                  <a:cs typeface="MS Gothic"/>
                </a:endParaRPr>
              </a:p>
            </p:txBody>
          </p:sp>
          <p:sp>
            <p:nvSpPr>
              <p:cNvPr id="22571" name="Text Box 88"/>
              <p:cNvSpPr txBox="1">
                <a:spLocks noChangeArrowheads="1"/>
              </p:cNvSpPr>
              <p:nvPr/>
            </p:nvSpPr>
            <p:spPr bwMode="auto">
              <a:xfrm>
                <a:off x="1247" y="2523"/>
                <a:ext cx="499" cy="2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81000"/>
                  </a:lnSpc>
                  <a:buClr>
                    <a:srgbClr val="000000"/>
                  </a:buClr>
                  <a:buSzPct val="100000"/>
                  <a:buFont typeface="Gill Sans MT" pitchFamily="34" charset="0"/>
                  <a:buNone/>
                </a:pPr>
                <a:r>
                  <a:rPr lang="en-CA" sz="900" b="0">
                    <a:solidFill>
                      <a:schemeClr val="tx1"/>
                    </a:solidFill>
                    <a:latin typeface="Gill Sans MT" pitchFamily="34" charset="0"/>
                    <a:ea typeface="MS Gothic"/>
                    <a:cs typeface="MS Gothic"/>
                  </a:rPr>
                  <a:t>Application Developer API’s</a:t>
                </a:r>
              </a:p>
            </p:txBody>
          </p:sp>
          <p:sp>
            <p:nvSpPr>
              <p:cNvPr id="22572" name="Text Box 89"/>
              <p:cNvSpPr txBox="1">
                <a:spLocks noChangeArrowheads="1"/>
              </p:cNvSpPr>
              <p:nvPr/>
            </p:nvSpPr>
            <p:spPr bwMode="auto">
              <a:xfrm>
                <a:off x="1247" y="2840"/>
                <a:ext cx="499" cy="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81000"/>
                  </a:lnSpc>
                  <a:buClr>
                    <a:srgbClr val="000000"/>
                  </a:buClr>
                  <a:buSzPct val="100000"/>
                  <a:buFont typeface="Gill Sans MT" pitchFamily="34" charset="0"/>
                  <a:buNone/>
                </a:pPr>
                <a:r>
                  <a:rPr lang="en-CA" sz="900" b="0">
                    <a:solidFill>
                      <a:schemeClr val="tx1"/>
                    </a:solidFill>
                    <a:latin typeface="Gill Sans MT" pitchFamily="34" charset="0"/>
                    <a:ea typeface="MS Gothic"/>
                    <a:cs typeface="MS Gothic"/>
                  </a:rPr>
                  <a:t>Management API’s</a:t>
                </a:r>
              </a:p>
            </p:txBody>
          </p:sp>
          <p:sp>
            <p:nvSpPr>
              <p:cNvPr id="22573" name="Text Box 90"/>
              <p:cNvSpPr txBox="1">
                <a:spLocks noChangeArrowheads="1"/>
              </p:cNvSpPr>
              <p:nvPr/>
            </p:nvSpPr>
            <p:spPr bwMode="auto">
              <a:xfrm>
                <a:off x="1247" y="3067"/>
                <a:ext cx="499" cy="2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81000"/>
                  </a:lnSpc>
                  <a:buClr>
                    <a:srgbClr val="000000"/>
                  </a:buClr>
                  <a:buSzPct val="100000"/>
                  <a:buFont typeface="Gill Sans MT" pitchFamily="34" charset="0"/>
                  <a:buNone/>
                </a:pPr>
                <a:r>
                  <a:rPr lang="en-CA" sz="900" b="0">
                    <a:solidFill>
                      <a:schemeClr val="tx1"/>
                    </a:solidFill>
                    <a:latin typeface="Gill Sans MT" pitchFamily="34" charset="0"/>
                    <a:ea typeface="MS Gothic"/>
                    <a:cs typeface="MS Gothic"/>
                  </a:rPr>
                  <a:t>Other Network API’s</a:t>
                </a:r>
              </a:p>
            </p:txBody>
          </p:sp>
          <p:sp>
            <p:nvSpPr>
              <p:cNvPr id="22574" name="Text Box 91"/>
              <p:cNvSpPr txBox="1">
                <a:spLocks noChangeArrowheads="1"/>
              </p:cNvSpPr>
              <p:nvPr/>
            </p:nvSpPr>
            <p:spPr bwMode="auto">
              <a:xfrm>
                <a:off x="1066" y="2387"/>
                <a:ext cx="514" cy="1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81000"/>
                  </a:lnSpc>
                  <a:buClr>
                    <a:srgbClr val="000000"/>
                  </a:buClr>
                  <a:buSzPct val="100000"/>
                  <a:buFont typeface="Gill Sans MT" pitchFamily="34" charset="0"/>
                  <a:buNone/>
                </a:pPr>
                <a:r>
                  <a:rPr lang="en-CA" sz="1200" b="0" i="1">
                    <a:solidFill>
                      <a:schemeClr val="tx1"/>
                    </a:solidFill>
                    <a:latin typeface="Gill Sans MT" pitchFamily="34" charset="0"/>
                    <a:ea typeface="MS Gothic"/>
                    <a:cs typeface="MS Gothic"/>
                  </a:rPr>
                  <a:t>API Legend</a:t>
                </a:r>
              </a:p>
            </p:txBody>
          </p:sp>
          <p:sp>
            <p:nvSpPr>
              <p:cNvPr id="22575" name="Line 92"/>
              <p:cNvSpPr>
                <a:spLocks noChangeShapeType="1"/>
              </p:cNvSpPr>
              <p:nvPr/>
            </p:nvSpPr>
            <p:spPr bwMode="auto">
              <a:xfrm>
                <a:off x="930" y="2523"/>
                <a:ext cx="816" cy="0"/>
              </a:xfrm>
              <a:prstGeom prst="line">
                <a:avLst/>
              </a:prstGeom>
              <a:noFill/>
              <a:ln w="38100" cmpd="dbl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76" name="Line 93"/>
              <p:cNvSpPr>
                <a:spLocks noChangeShapeType="1"/>
              </p:cNvSpPr>
              <p:nvPr/>
            </p:nvSpPr>
            <p:spPr bwMode="auto">
              <a:xfrm>
                <a:off x="930" y="2795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77" name="Line 94"/>
              <p:cNvSpPr>
                <a:spLocks noChangeShapeType="1"/>
              </p:cNvSpPr>
              <p:nvPr/>
            </p:nvSpPr>
            <p:spPr bwMode="auto">
              <a:xfrm>
                <a:off x="930" y="3067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4607" name="Cloud"/>
            <p:cNvSpPr>
              <a:spLocks noChangeAspect="1" noEditPoints="1" noChangeArrowheads="1"/>
            </p:cNvSpPr>
            <p:nvPr/>
          </p:nvSpPr>
          <p:spPr bwMode="auto">
            <a:xfrm>
              <a:off x="5521325" y="4567238"/>
              <a:ext cx="1331913" cy="503237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  <a:defRPr/>
              </a:pPr>
              <a:r>
                <a:rPr lang="en-CA" sz="900" dirty="0" err="1" smtClean="0">
                  <a:ea typeface="MS Gothic" pitchFamily="49" charset="-128"/>
                </a:rPr>
                <a:t>SmallCell</a:t>
              </a:r>
              <a:r>
                <a:rPr lang="en-CA" sz="900" b="0" dirty="0" err="1" smtClean="0">
                  <a:solidFill>
                    <a:schemeClr val="tx1"/>
                  </a:solidFill>
                  <a:latin typeface="Gill Sans MT" pitchFamily="34" charset="0"/>
                  <a:ea typeface="MS Gothic" pitchFamily="49" charset="-128"/>
                </a:rPr>
                <a:t>Zone</a:t>
              </a:r>
              <a:r>
                <a:rPr lang="en-CA" sz="900" b="0" dirty="0" smtClean="0">
                  <a:solidFill>
                    <a:schemeClr val="tx1"/>
                  </a:solidFill>
                  <a:latin typeface="Gill Sans MT" pitchFamily="34" charset="0"/>
                  <a:ea typeface="MS Gothic" pitchFamily="49" charset="-128"/>
                </a:rPr>
                <a:t> </a:t>
              </a:r>
              <a:r>
                <a:rPr lang="en-CA" sz="900" b="0" dirty="0">
                  <a:solidFill>
                    <a:schemeClr val="tx1"/>
                  </a:solidFill>
                  <a:latin typeface="Gill Sans MT" pitchFamily="34" charset="0"/>
                  <a:ea typeface="MS Gothic" pitchFamily="49" charset="-128"/>
                </a:rPr>
                <a:t>Realization</a:t>
              </a:r>
            </a:p>
          </p:txBody>
        </p:sp>
        <p:sp>
          <p:nvSpPr>
            <p:cNvPr id="22562" name="Rectangle 96" descr="Wide upward diagonal"/>
            <p:cNvSpPr>
              <a:spLocks noChangeArrowheads="1"/>
            </p:cNvSpPr>
            <p:nvPr/>
          </p:nvSpPr>
          <p:spPr bwMode="auto">
            <a:xfrm>
              <a:off x="3432175" y="4279900"/>
              <a:ext cx="431800" cy="144463"/>
            </a:xfrm>
            <a:prstGeom prst="rect">
              <a:avLst/>
            </a:prstGeom>
            <a:pattFill prst="wdUpDiag">
              <a:fgClr>
                <a:schemeClr val="bg1"/>
              </a:fgClr>
              <a:bgClr>
                <a:srgbClr val="A5002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63" name="Rectangle 97" descr="Wide upward diagonal"/>
            <p:cNvSpPr>
              <a:spLocks noChangeArrowheads="1"/>
            </p:cNvSpPr>
            <p:nvPr/>
          </p:nvSpPr>
          <p:spPr bwMode="auto">
            <a:xfrm>
              <a:off x="6672263" y="4279900"/>
              <a:ext cx="433387" cy="144463"/>
            </a:xfrm>
            <a:prstGeom prst="rect">
              <a:avLst/>
            </a:prstGeom>
            <a:pattFill prst="wdUpDiag">
              <a:fgClr>
                <a:schemeClr val="bg1"/>
              </a:fgClr>
              <a:bgClr>
                <a:srgbClr val="A5002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64" name="Rectangle 98" descr="Wide upward diagonal"/>
            <p:cNvSpPr>
              <a:spLocks noChangeArrowheads="1"/>
            </p:cNvSpPr>
            <p:nvPr/>
          </p:nvSpPr>
          <p:spPr bwMode="auto">
            <a:xfrm>
              <a:off x="5089525" y="4279900"/>
              <a:ext cx="431800" cy="144463"/>
            </a:xfrm>
            <a:prstGeom prst="rect">
              <a:avLst/>
            </a:prstGeom>
            <a:pattFill prst="wdUpDiag">
              <a:fgClr>
                <a:schemeClr val="bg1"/>
              </a:fgClr>
              <a:bgClr>
                <a:srgbClr val="A5002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65" name="Rectangle 99" descr="Wide upward diagonal"/>
            <p:cNvSpPr>
              <a:spLocks noChangeArrowheads="1"/>
            </p:cNvSpPr>
            <p:nvPr/>
          </p:nvSpPr>
          <p:spPr bwMode="auto">
            <a:xfrm>
              <a:off x="5880100" y="4929188"/>
              <a:ext cx="431800" cy="144462"/>
            </a:xfrm>
            <a:prstGeom prst="rect">
              <a:avLst/>
            </a:prstGeom>
            <a:pattFill prst="wdUpDiag">
              <a:fgClr>
                <a:schemeClr val="bg1"/>
              </a:fgClr>
              <a:bgClr>
                <a:srgbClr val="A5002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81000"/>
                </a:lnSpc>
                <a:buClr>
                  <a:srgbClr val="000000"/>
                </a:buClr>
                <a:buSzPct val="100000"/>
                <a:buFont typeface="Gill Sans MT" pitchFamily="34" charset="0"/>
                <a:buNone/>
              </a:pPr>
              <a:endParaRPr lang="en-CA" sz="1600">
                <a:solidFill>
                  <a:schemeClr val="tx1"/>
                </a:solidFill>
                <a:latin typeface="Gill Sans MT" pitchFamily="34" charset="0"/>
                <a:ea typeface="MS Gothic"/>
                <a:cs typeface="MS Gothic"/>
              </a:endParaRPr>
            </a:p>
          </p:txBody>
        </p:sp>
        <p:sp>
          <p:nvSpPr>
            <p:cNvPr id="22566" name="Line 100"/>
            <p:cNvSpPr>
              <a:spLocks noChangeShapeType="1"/>
            </p:cNvSpPr>
            <p:nvPr/>
          </p:nvSpPr>
          <p:spPr bwMode="auto">
            <a:xfrm flipV="1">
              <a:off x="6097588" y="5072063"/>
              <a:ext cx="0" cy="2159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006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E4AA"/>
      </a:accent5>
      <a:accent6>
        <a:srgbClr val="2D2D8A"/>
      </a:accent6>
      <a:hlink>
        <a:srgbClr val="333399"/>
      </a:hlink>
      <a:folHlink>
        <a:srgbClr val="333399"/>
      </a:folHlink>
    </a:clrScheme>
    <a:fontScheme name="Default Design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12035</TotalTime>
  <Words>572</Words>
  <Application>Microsoft Office PowerPoint</Application>
  <PresentationFormat>On-screen Show (4:3)</PresentationFormat>
  <Paragraphs>173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MS Gothic</vt:lpstr>
      <vt:lpstr>Gill Sans MT</vt:lpstr>
      <vt:lpstr>Calibri</vt:lpstr>
      <vt:lpstr>Times</vt:lpstr>
      <vt:lpstr>Default Design</vt:lpstr>
      <vt:lpstr>OMA ARC Workshop Small Cell Services API The information in this presentation is public</vt:lpstr>
      <vt:lpstr>Why Small Cell Services?</vt:lpstr>
      <vt:lpstr>Small Cell Services:   Some Examples</vt:lpstr>
      <vt:lpstr>Home Reminders</vt:lpstr>
      <vt:lpstr>Intelligent Home</vt:lpstr>
      <vt:lpstr>Social Networking</vt:lpstr>
      <vt:lpstr>PowerPoint Presentation</vt:lpstr>
      <vt:lpstr>Where will Small Cell Applications Reside?</vt:lpstr>
      <vt:lpstr>Small Cell Services Architecture</vt:lpstr>
      <vt:lpstr>“Zonal Presence”</vt:lpstr>
      <vt:lpstr>Rich applications behind simple API’s</vt:lpstr>
      <vt:lpstr>R2 API Operational Spec Final Candidates</vt:lpstr>
      <vt:lpstr>Summary:</vt:lpstr>
      <vt:lpstr>Conclusions: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OMA Home Environment Services Workshop Small Cell Services</dc:title>
  <dc:creator>Small Cell Forum</dc:creator>
  <cp:lastModifiedBy>Lili</cp:lastModifiedBy>
  <cp:revision>4</cp:revision>
  <dcterms:created xsi:type="dcterms:W3CDTF">2010-09-17T10:21:08Z</dcterms:created>
  <dcterms:modified xsi:type="dcterms:W3CDTF">2012-02-21T16:58:44Z</dcterms:modified>
</cp:coreProperties>
</file>