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10"/>
  </p:notesMasterIdLst>
  <p:handoutMasterIdLst>
    <p:handoutMasterId r:id="rId11"/>
  </p:handoutMasterIdLst>
  <p:sldIdLst>
    <p:sldId id="293" r:id="rId2"/>
    <p:sldId id="294" r:id="rId3"/>
    <p:sldId id="295" r:id="rId4"/>
    <p:sldId id="296" r:id="rId5"/>
    <p:sldId id="297" r:id="rId6"/>
    <p:sldId id="298" r:id="rId7"/>
    <p:sldId id="299" r:id="rId8"/>
    <p:sldId id="300" r:id="rId9"/>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99FFCC"/>
    <a:srgbClr val="FFCCCC"/>
    <a:srgbClr val="FEEDCE"/>
    <a:srgbClr val="330066"/>
    <a:srgbClr val="543800"/>
    <a:srgbClr val="EAEAEA"/>
    <a:srgbClr val="DDDDD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p:normalViewPr>
  <p:slideViewPr>
    <p:cSldViewPr>
      <p:cViewPr>
        <p:scale>
          <a:sx n="80" d="100"/>
          <a:sy n="80" d="100"/>
        </p:scale>
        <p:origin x="-1620" y="-204"/>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0243"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a:xfrm>
            <a:off x="1135063" y="688975"/>
            <a:ext cx="4587875" cy="3441700"/>
          </a:xfrm>
          <a:ln/>
        </p:spPr>
      </p:sp>
      <p:sp>
        <p:nvSpPr>
          <p:cNvPr id="11267" name="Notes Placeholder 2"/>
          <p:cNvSpPr>
            <a:spLocks noGrp="1"/>
          </p:cNvSpPr>
          <p:nvPr>
            <p:ph type="body" idx="1"/>
          </p:nvPr>
        </p:nvSpPr>
        <p:spPr>
          <a:noFill/>
          <a:ln w="9525"/>
        </p:spPr>
        <p:txBody>
          <a:bodyPr lIns="91637" tIns="45818" rIns="91637" bIns="45818"/>
          <a:lstStyle/>
          <a:p>
            <a:pPr eaLnBrk="1" hangingPunct="1"/>
            <a:endParaRPr lang="en-US" smtClean="0">
              <a:cs typeface="Arial" charset="0"/>
            </a:endParaRPr>
          </a:p>
        </p:txBody>
      </p:sp>
      <p:sp>
        <p:nvSpPr>
          <p:cNvPr id="11268" name="Slide Number Placeholder 3"/>
          <p:cNvSpPr txBox="1">
            <a:spLocks noGrp="1"/>
          </p:cNvSpPr>
          <p:nvPr/>
        </p:nvSpPr>
        <p:spPr bwMode="auto">
          <a:xfrm>
            <a:off x="3884613" y="8720138"/>
            <a:ext cx="2971800" cy="458787"/>
          </a:xfrm>
          <a:prstGeom prst="rect">
            <a:avLst/>
          </a:prstGeom>
          <a:noFill/>
          <a:ln w="9525">
            <a:noFill/>
            <a:miter lim="800000"/>
            <a:headEnd/>
            <a:tailEnd/>
          </a:ln>
        </p:spPr>
        <p:txBody>
          <a:bodyPr lIns="91637" tIns="45818" rIns="91637" bIns="45818" anchor="b"/>
          <a:lstStyle/>
          <a:p>
            <a:pPr algn="r" defTabSz="915988">
              <a:lnSpc>
                <a:spcPct val="100000"/>
              </a:lnSpc>
              <a:spcBef>
                <a:spcPct val="50000"/>
              </a:spcBef>
            </a:pPr>
            <a:fld id="{DCA3E85C-F414-41CE-BFCB-C8978A3C08B9}" type="slidenum">
              <a:rPr lang="en-US" sz="1200">
                <a:solidFill>
                  <a:srgbClr val="CCCCCC"/>
                </a:solidFill>
              </a:rPr>
              <a:pPr algn="r" defTabSz="915988">
                <a:lnSpc>
                  <a:spcPct val="100000"/>
                </a:lnSpc>
                <a:spcBef>
                  <a:spcPct val="50000"/>
                </a:spcBef>
              </a:pPr>
              <a:t>2</a:t>
            </a:fld>
            <a:endParaRPr lang="en-US" sz="1200">
              <a:solidFill>
                <a:srgbClr val="CCCCCC"/>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xfrm>
            <a:off x="1135063" y="688975"/>
            <a:ext cx="4587875" cy="3441700"/>
          </a:xfrm>
          <a:ln/>
        </p:spPr>
      </p:sp>
      <p:sp>
        <p:nvSpPr>
          <p:cNvPr id="12291" name="Notes Placeholder 2"/>
          <p:cNvSpPr>
            <a:spLocks noGrp="1"/>
          </p:cNvSpPr>
          <p:nvPr>
            <p:ph type="body" idx="1"/>
          </p:nvPr>
        </p:nvSpPr>
        <p:spPr>
          <a:noFill/>
          <a:ln w="9525"/>
        </p:spPr>
        <p:txBody>
          <a:bodyPr lIns="91637" tIns="45818" rIns="91637" bIns="45818"/>
          <a:lstStyle/>
          <a:p>
            <a:pPr eaLnBrk="1" hangingPunct="1"/>
            <a:endParaRPr lang="en-US" smtClean="0">
              <a:cs typeface="Arial" charset="0"/>
            </a:endParaRPr>
          </a:p>
        </p:txBody>
      </p:sp>
      <p:sp>
        <p:nvSpPr>
          <p:cNvPr id="12292" name="Slide Number Placeholder 3"/>
          <p:cNvSpPr txBox="1">
            <a:spLocks noGrp="1"/>
          </p:cNvSpPr>
          <p:nvPr/>
        </p:nvSpPr>
        <p:spPr bwMode="auto">
          <a:xfrm>
            <a:off x="3884613" y="8720138"/>
            <a:ext cx="2971800" cy="458787"/>
          </a:xfrm>
          <a:prstGeom prst="rect">
            <a:avLst/>
          </a:prstGeom>
          <a:noFill/>
          <a:ln w="9525">
            <a:noFill/>
            <a:miter lim="800000"/>
            <a:headEnd/>
            <a:tailEnd/>
          </a:ln>
        </p:spPr>
        <p:txBody>
          <a:bodyPr lIns="91637" tIns="45818" rIns="91637" bIns="45818" anchor="b"/>
          <a:lstStyle/>
          <a:p>
            <a:pPr algn="r" defTabSz="915988">
              <a:lnSpc>
                <a:spcPct val="100000"/>
              </a:lnSpc>
              <a:spcBef>
                <a:spcPct val="50000"/>
              </a:spcBef>
            </a:pPr>
            <a:fld id="{1E723A32-7B1B-48C0-B7FC-30A74A80C5E5}" type="slidenum">
              <a:rPr lang="en-US" sz="1200">
                <a:solidFill>
                  <a:srgbClr val="CCCCCC"/>
                </a:solidFill>
              </a:rPr>
              <a:pPr algn="r" defTabSz="915988">
                <a:lnSpc>
                  <a:spcPct val="100000"/>
                </a:lnSpc>
                <a:spcBef>
                  <a:spcPct val="50000"/>
                </a:spcBef>
              </a:pPr>
              <a:t>3</a:t>
            </a:fld>
            <a:endParaRPr lang="en-US" sz="1200">
              <a:solidFill>
                <a:srgbClr val="CCCCCC"/>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a:xfrm>
            <a:off x="1135063" y="688975"/>
            <a:ext cx="4587875" cy="3441700"/>
          </a:xfrm>
          <a:ln/>
        </p:spPr>
      </p:sp>
      <p:sp>
        <p:nvSpPr>
          <p:cNvPr id="13315" name="Notes Placeholder 2"/>
          <p:cNvSpPr>
            <a:spLocks noGrp="1"/>
          </p:cNvSpPr>
          <p:nvPr>
            <p:ph type="body" idx="1"/>
          </p:nvPr>
        </p:nvSpPr>
        <p:spPr>
          <a:noFill/>
          <a:ln w="9525"/>
        </p:spPr>
        <p:txBody>
          <a:bodyPr lIns="91637" tIns="45818" rIns="91637" bIns="45818"/>
          <a:lstStyle/>
          <a:p>
            <a:pPr eaLnBrk="1" hangingPunct="1"/>
            <a:endParaRPr lang="en-US" smtClean="0">
              <a:cs typeface="Arial" charset="0"/>
            </a:endParaRPr>
          </a:p>
        </p:txBody>
      </p:sp>
      <p:sp>
        <p:nvSpPr>
          <p:cNvPr id="13316" name="Slide Number Placeholder 3"/>
          <p:cNvSpPr txBox="1">
            <a:spLocks noGrp="1"/>
          </p:cNvSpPr>
          <p:nvPr/>
        </p:nvSpPr>
        <p:spPr bwMode="auto">
          <a:xfrm>
            <a:off x="3884613" y="8720138"/>
            <a:ext cx="2971800" cy="458787"/>
          </a:xfrm>
          <a:prstGeom prst="rect">
            <a:avLst/>
          </a:prstGeom>
          <a:noFill/>
          <a:ln w="9525">
            <a:noFill/>
            <a:miter lim="800000"/>
            <a:headEnd/>
            <a:tailEnd/>
          </a:ln>
        </p:spPr>
        <p:txBody>
          <a:bodyPr lIns="91637" tIns="45818" rIns="91637" bIns="45818" anchor="b"/>
          <a:lstStyle/>
          <a:p>
            <a:pPr algn="r" defTabSz="915988">
              <a:lnSpc>
                <a:spcPct val="100000"/>
              </a:lnSpc>
              <a:spcBef>
                <a:spcPct val="50000"/>
              </a:spcBef>
            </a:pPr>
            <a:fld id="{4D6FD659-2D5A-47E2-B0EE-AE7D0687F493}" type="slidenum">
              <a:rPr lang="en-US" sz="1200">
                <a:solidFill>
                  <a:srgbClr val="CCCCCC"/>
                </a:solidFill>
              </a:rPr>
              <a:pPr algn="r" defTabSz="915988">
                <a:lnSpc>
                  <a:spcPct val="100000"/>
                </a:lnSpc>
                <a:spcBef>
                  <a:spcPct val="50000"/>
                </a:spcBef>
              </a:pPr>
              <a:t>5</a:t>
            </a:fld>
            <a:endParaRPr lang="en-US" sz="1200">
              <a:solidFill>
                <a:srgbClr val="CCCCCC"/>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a:xfrm>
            <a:off x="1135063" y="688975"/>
            <a:ext cx="4587875" cy="3441700"/>
          </a:xfrm>
          <a:ln/>
        </p:spPr>
      </p:sp>
      <p:sp>
        <p:nvSpPr>
          <p:cNvPr id="14339" name="Notes Placeholder 2"/>
          <p:cNvSpPr>
            <a:spLocks noGrp="1"/>
          </p:cNvSpPr>
          <p:nvPr>
            <p:ph type="body" idx="1"/>
          </p:nvPr>
        </p:nvSpPr>
        <p:spPr>
          <a:noFill/>
          <a:ln w="9525"/>
        </p:spPr>
        <p:txBody>
          <a:bodyPr lIns="91637" tIns="45818" rIns="91637" bIns="45818"/>
          <a:lstStyle/>
          <a:p>
            <a:pPr eaLnBrk="1" hangingPunct="1"/>
            <a:endParaRPr lang="en-US" smtClean="0">
              <a:cs typeface="Arial" charset="0"/>
            </a:endParaRPr>
          </a:p>
        </p:txBody>
      </p:sp>
      <p:sp>
        <p:nvSpPr>
          <p:cNvPr id="14340" name="Slide Number Placeholder 3"/>
          <p:cNvSpPr txBox="1">
            <a:spLocks noGrp="1"/>
          </p:cNvSpPr>
          <p:nvPr/>
        </p:nvSpPr>
        <p:spPr bwMode="auto">
          <a:xfrm>
            <a:off x="3884613" y="8720138"/>
            <a:ext cx="2971800" cy="458787"/>
          </a:xfrm>
          <a:prstGeom prst="rect">
            <a:avLst/>
          </a:prstGeom>
          <a:noFill/>
          <a:ln w="9525">
            <a:noFill/>
            <a:miter lim="800000"/>
            <a:headEnd/>
            <a:tailEnd/>
          </a:ln>
        </p:spPr>
        <p:txBody>
          <a:bodyPr lIns="91637" tIns="45818" rIns="91637" bIns="45818" anchor="b"/>
          <a:lstStyle/>
          <a:p>
            <a:pPr algn="r" defTabSz="915988">
              <a:lnSpc>
                <a:spcPct val="100000"/>
              </a:lnSpc>
              <a:spcBef>
                <a:spcPct val="50000"/>
              </a:spcBef>
            </a:pPr>
            <a:fld id="{44780768-6E3A-411D-8255-1BCE2D18FD7A}" type="slidenum">
              <a:rPr lang="en-US" sz="1200">
                <a:solidFill>
                  <a:srgbClr val="CCCCCC"/>
                </a:solidFill>
              </a:rPr>
              <a:pPr algn="r" defTabSz="915988">
                <a:lnSpc>
                  <a:spcPct val="100000"/>
                </a:lnSpc>
                <a:spcBef>
                  <a:spcPct val="50000"/>
                </a:spcBef>
              </a:pPr>
              <a:t>7</a:t>
            </a:fld>
            <a:endParaRPr lang="en-US" sz="1200">
              <a:solidFill>
                <a:srgbClr val="CCCCCC"/>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a:defRPr/>
            </a:pPr>
            <a:endParaRPr lang="en-GB"/>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defRPr/>
            </a:pPr>
            <a:r>
              <a:rPr lang="en-GB" sz="1000" b="1" dirty="0">
                <a:cs typeface="Times New Roman" charset="0"/>
              </a:rPr>
              <a:t>© 2012 Open Mobile Alliance Ltd.  All Rights Reserved.</a:t>
            </a:r>
            <a:endParaRPr lang="en-US" sz="1000" b="1" dirty="0"/>
          </a:p>
          <a:p>
            <a:pPr defTabSz="403225">
              <a:tabLst>
                <a:tab pos="5372100" algn="ctr"/>
                <a:tab pos="9182100" algn="r"/>
              </a:tabLst>
              <a:defRPr/>
            </a:pPr>
            <a:r>
              <a:rPr lang="en-US" sz="900" b="1" dirty="0">
                <a:latin typeface="Arial Narrow" pitchFamily="34" charset="0"/>
                <a:cs typeface="Times New Roman"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4724400" y="6629400"/>
            <a:ext cx="3352800" cy="336550"/>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sz="1800" b="1" dirty="0" smtClean="0">
                <a:latin typeface="Arial Narrow" pitchFamily="34" charset="0"/>
              </a:rPr>
              <a:t>OMA-ARC-2012-0140</a:t>
            </a:r>
            <a:endParaRPr lang="en-US" sz="1800" b="1" dirty="0">
              <a:latin typeface="Arial Narrow" pitchFamily="34" charset="0"/>
            </a:endParaRPr>
          </a:p>
        </p:txBody>
      </p:sp>
      <p:sp>
        <p:nvSpPr>
          <p:cNvPr id="186387" name="Rectangle 19"/>
          <p:cNvSpPr>
            <a:spLocks noChangeArrowheads="1"/>
          </p:cNvSpPr>
          <p:nvPr userDrawn="1"/>
        </p:nvSpPr>
        <p:spPr bwMode="auto">
          <a:xfrm>
            <a:off x="8001000" y="6629400"/>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defRPr/>
            </a:pPr>
            <a:r>
              <a:rPr lang="en-US" sz="1800" b="1" dirty="0">
                <a:latin typeface="Arial Narrow" pitchFamily="34" charset="0"/>
              </a:rPr>
              <a:t>Slide #</a:t>
            </a:r>
            <a:fld id="{30299ABB-7CF5-4CF9-8D72-F370BB9D459D}" type="slidenum">
              <a:rPr lang="en-US" sz="1800" b="1">
                <a:latin typeface="Arial Narrow" pitchFamily="34" charset="0"/>
              </a:rPr>
              <a:pPr algn="r" defTabSz="403225">
                <a:tabLst>
                  <a:tab pos="5372100" algn="ctr"/>
                  <a:tab pos="9182100" algn="r"/>
                </a:tabLst>
                <a:defRPr/>
              </a:pPr>
              <a:t>‹#›</a:t>
            </a:fld>
            <a:r>
              <a:rPr lang="en-US" sz="1800" b="1" dirty="0">
                <a:latin typeface="Arial Narrow" pitchFamily="34" charset="0"/>
              </a:rPr>
              <a:t/>
            </a:r>
            <a:br>
              <a:rPr lang="en-US" sz="1800" b="1" dirty="0">
                <a:latin typeface="Arial Narrow" pitchFamily="34" charset="0"/>
              </a:rPr>
            </a:br>
            <a:r>
              <a:rPr lang="en-US" sz="500" dirty="0">
                <a:solidFill>
                  <a:srgbClr val="999999"/>
                </a:solidFill>
              </a:rPr>
              <a:t>[OMA-Template-SlideDeck-20120101-I]</a:t>
            </a:r>
            <a:endParaRPr lang="en-US" sz="1800" b="1" dirty="0">
              <a:latin typeface="Arial Narrow"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en-GB"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hyperlink" Target="https://android.apis.google/"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cstate="print"/>
          <a:srcRect b="6691"/>
          <a:stretch>
            <a:fillRect/>
          </a:stretch>
        </p:blipFill>
        <p:spPr bwMode="auto">
          <a:xfrm>
            <a:off x="0" y="0"/>
            <a:ext cx="9363075" cy="6553200"/>
          </a:xfrm>
          <a:prstGeom prst="rect">
            <a:avLst/>
          </a:prstGeom>
          <a:noFill/>
          <a:ln w="9525">
            <a:noFill/>
            <a:miter lim="800000"/>
            <a:headEnd/>
            <a:tailEnd/>
          </a:ln>
        </p:spPr>
      </p:pic>
      <p:sp>
        <p:nvSpPr>
          <p:cNvPr id="2051"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b="1" dirty="0">
                <a:latin typeface="Tahoma" pitchFamily="34" charset="0"/>
              </a:rPr>
              <a:t>	</a:t>
            </a:r>
            <a:r>
              <a:rPr lang="en-US" b="1" dirty="0" smtClean="0">
                <a:latin typeface="Tahoma" pitchFamily="34" charset="0"/>
              </a:rPr>
              <a:t>Submitted </a:t>
            </a:r>
            <a:r>
              <a:rPr lang="en-US" b="1" dirty="0">
                <a:latin typeface="Tahoma" pitchFamily="34" charset="0"/>
              </a:rPr>
              <a:t>To:	ARC</a:t>
            </a:r>
          </a:p>
          <a:p>
            <a:pPr defTabSz="762000">
              <a:lnSpc>
                <a:spcPct val="95000"/>
              </a:lnSpc>
              <a:spcAft>
                <a:spcPct val="35000"/>
              </a:spcAft>
              <a:tabLst>
                <a:tab pos="1827213" algn="r"/>
                <a:tab pos="1939925" algn="l"/>
              </a:tabLst>
            </a:pPr>
            <a:r>
              <a:rPr lang="en-US" b="1" dirty="0">
                <a:latin typeface="Tahoma" pitchFamily="34" charset="0"/>
              </a:rPr>
              <a:t>	Date:	</a:t>
            </a:r>
            <a:r>
              <a:rPr lang="en-US" b="1" dirty="0" smtClean="0">
                <a:latin typeface="Tahoma" pitchFamily="34" charset="0"/>
              </a:rPr>
              <a:t>29 </a:t>
            </a:r>
            <a:r>
              <a:rPr lang="en-US" b="1" dirty="0">
                <a:latin typeface="Tahoma" pitchFamily="34" charset="0"/>
              </a:rPr>
              <a:t>June 2012	</a:t>
            </a:r>
          </a:p>
          <a:p>
            <a:pPr defTabSz="762000">
              <a:lnSpc>
                <a:spcPct val="95000"/>
              </a:lnSpc>
              <a:spcAft>
                <a:spcPct val="35000"/>
              </a:spcAft>
              <a:tabLst>
                <a:tab pos="1827213" algn="r"/>
                <a:tab pos="1939925" algn="l"/>
              </a:tabLst>
            </a:pPr>
            <a:r>
              <a:rPr lang="en-US" b="1" dirty="0">
                <a:latin typeface="Tahoma" pitchFamily="34" charset="0"/>
              </a:rPr>
              <a:t>	Availability:	      Public            OMA Confidential</a:t>
            </a:r>
          </a:p>
          <a:p>
            <a:pPr defTabSz="762000">
              <a:lnSpc>
                <a:spcPct val="95000"/>
              </a:lnSpc>
              <a:spcAft>
                <a:spcPct val="35000"/>
              </a:spcAft>
              <a:tabLst>
                <a:tab pos="1827213" algn="r"/>
                <a:tab pos="1939925" algn="l"/>
              </a:tabLst>
            </a:pPr>
            <a:r>
              <a:rPr lang="en-US" b="1" dirty="0">
                <a:latin typeface="Tahoma" pitchFamily="34" charset="0"/>
              </a:rPr>
              <a:t>	Contact:	Shahram Mohajeri, sm7084@att.com</a:t>
            </a:r>
          </a:p>
          <a:p>
            <a:pPr defTabSz="762000">
              <a:lnSpc>
                <a:spcPct val="95000"/>
              </a:lnSpc>
              <a:spcAft>
                <a:spcPct val="35000"/>
              </a:spcAft>
              <a:tabLst>
                <a:tab pos="1827213" algn="r"/>
                <a:tab pos="1939925" algn="l"/>
              </a:tabLst>
            </a:pPr>
            <a:r>
              <a:rPr lang="en-US" b="1" dirty="0">
                <a:latin typeface="Tahoma" pitchFamily="34" charset="0"/>
              </a:rPr>
              <a:t>	Source:	</a:t>
            </a:r>
            <a:r>
              <a:rPr lang="en-US" b="1" dirty="0" smtClean="0">
                <a:latin typeface="Tahoma" pitchFamily="34" charset="0"/>
              </a:rPr>
              <a:t>AT&amp;T</a:t>
            </a:r>
            <a:endParaRPr lang="en-US" b="1" dirty="0">
              <a:latin typeface="Tahoma" pitchFamily="34" charset="0"/>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1800" dirty="0" smtClean="0"/>
              <a:t>OMA-ARC-2012-0140-INP_Notification_Channel_NetAPI_Enabling_OMA_Push_Delivery_Method</a:t>
            </a:r>
            <a:r>
              <a:rPr lang="en-US" sz="2000" b="0" dirty="0" smtClean="0"/>
              <a:t> </a:t>
            </a:r>
            <a:r>
              <a:rPr lang="en-US" sz="2000" dirty="0" smtClean="0"/>
              <a:t/>
            </a:r>
            <a:br>
              <a:rPr lang="en-US" sz="2000" dirty="0" smtClean="0"/>
            </a:br>
            <a:r>
              <a:rPr lang="en-US" sz="1400" dirty="0" smtClean="0"/>
              <a:t/>
            </a:r>
            <a:br>
              <a:rPr lang="en-US" sz="1400" dirty="0" smtClean="0"/>
            </a:br>
            <a:r>
              <a:rPr lang="en-US" sz="2800" dirty="0" smtClean="0"/>
              <a:t>Notification Channel Enabling OMA Push Delivery Method</a:t>
            </a: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US" sz="1800" b="1">
                <a:solidFill>
                  <a:srgbClr val="800000"/>
                </a:solidFill>
                <a:latin typeface="Tahoma" pitchFamily="34" charset="0"/>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sz="1800" b="1">
              <a:solidFill>
                <a:srgbClr val="800000"/>
              </a:solidFill>
              <a:latin typeface="Tahoma" pitchFamily="34" charset="0"/>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sz="900">
                <a:cs typeface="Times New Roman" pitchFamily="18" charset="0"/>
              </a:rPr>
              <a:t>USE OF THIS DOCUMENT BY NON-OMA MEMBERS IS SUBJECT TO ALL OF THE TERMS AND CONDITIONS OF THE USE AGREEMENT (located at </a:t>
            </a:r>
            <a:r>
              <a:rPr lang="en-US" sz="900">
                <a:cs typeface="Times New Roman" pitchFamily="18" charset="0"/>
                <a:hlinkClick r:id="rId3"/>
              </a:rPr>
              <a:t>http://www.openmobilealliance.org/UseAgreement.html</a:t>
            </a:r>
            <a:r>
              <a:rPr lang="en-US" sz="900">
                <a:cs typeface="Times New Roman" pitchFamily="18" charset="0"/>
              </a:rPr>
              <a:t>) AND IF YOU HAVE NOT AGREED TO THE TERMS OF THE USE AGREEMENT, YOU DO NOT HAVE THE RIGHT TO USE, COPY OR DISTRIBUTE THIS DOCUMENT.</a:t>
            </a:r>
          </a:p>
          <a:p>
            <a:pPr defTabSz="762000">
              <a:spcBef>
                <a:spcPct val="35000"/>
              </a:spcBef>
            </a:pPr>
            <a:r>
              <a:rPr lang="en-US" sz="900">
                <a:cs typeface="Times New Roman" pitchFamily="18" charset="0"/>
              </a:rPr>
              <a:t>THIS DOCUMENT IS PROVIDED ON AN "AS IS" "AS AVAILABLE" AND "WITH ALL FAULTS" BASIS.</a:t>
            </a:r>
            <a:endParaRPr lang="en-US" sz="900"/>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sz="900" b="1">
                <a:cs typeface="Times New Roman" pitchFamily="18" charset="0"/>
              </a:rPr>
              <a:t>Intellectual Property Rights</a:t>
            </a:r>
          </a:p>
          <a:p>
            <a:pPr defTabSz="762000">
              <a:spcBef>
                <a:spcPct val="35000"/>
              </a:spcBef>
            </a:pPr>
            <a:r>
              <a:rPr lang="en-US"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Slide Number Placeholder 4"/>
          <p:cNvSpPr txBox="1">
            <a:spLocks noGrp="1"/>
          </p:cNvSpPr>
          <p:nvPr/>
        </p:nvSpPr>
        <p:spPr bwMode="auto">
          <a:xfrm>
            <a:off x="390525" y="6746875"/>
            <a:ext cx="836613" cy="155575"/>
          </a:xfrm>
          <a:prstGeom prst="rect">
            <a:avLst/>
          </a:prstGeom>
          <a:noFill/>
          <a:ln w="9525">
            <a:noFill/>
            <a:miter lim="800000"/>
            <a:headEnd/>
            <a:tailEnd/>
          </a:ln>
        </p:spPr>
        <p:txBody>
          <a:bodyPr lIns="93635" tIns="46817" rIns="93635" bIns="46817" anchor="ctr"/>
          <a:lstStyle/>
          <a:p>
            <a:pPr eaLnBrk="1" hangingPunct="1">
              <a:lnSpc>
                <a:spcPct val="100000"/>
              </a:lnSpc>
            </a:pPr>
            <a:r>
              <a:rPr lang="en-US" sz="900">
                <a:solidFill>
                  <a:schemeClr val="bg1"/>
                </a:solidFill>
              </a:rPr>
              <a:t>Page </a:t>
            </a:r>
            <a:fld id="{244B8301-2EB7-4A3E-81DF-B9B9CE6A731F}" type="slidenum">
              <a:rPr lang="en-US" sz="900">
                <a:solidFill>
                  <a:schemeClr val="bg1"/>
                </a:solidFill>
              </a:rPr>
              <a:pPr eaLnBrk="1" hangingPunct="1">
                <a:lnSpc>
                  <a:spcPct val="100000"/>
                </a:lnSpc>
              </a:pPr>
              <a:t>2</a:t>
            </a:fld>
            <a:endParaRPr lang="en-US" sz="900">
              <a:solidFill>
                <a:schemeClr val="bg1"/>
              </a:solidFill>
            </a:endParaRPr>
          </a:p>
        </p:txBody>
      </p:sp>
      <p:sp>
        <p:nvSpPr>
          <p:cNvPr id="72" name="Rounded Rectangle 71"/>
          <p:cNvSpPr/>
          <p:nvPr/>
        </p:nvSpPr>
        <p:spPr>
          <a:xfrm>
            <a:off x="3233737" y="1301750"/>
            <a:ext cx="1795462" cy="1795463"/>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anchor="ctr"/>
          <a:lstStyle/>
          <a:p>
            <a:pPr algn="ctr">
              <a:defRPr/>
            </a:pPr>
            <a:r>
              <a:rPr lang="en-US" dirty="0">
                <a:solidFill>
                  <a:schemeClr val="tx1"/>
                </a:solidFill>
              </a:rPr>
              <a:t>API </a:t>
            </a:r>
            <a:r>
              <a:rPr lang="en-US" dirty="0" smtClean="0">
                <a:solidFill>
                  <a:schemeClr val="tx1"/>
                </a:solidFill>
              </a:rPr>
              <a:t>Server</a:t>
            </a:r>
            <a:endParaRPr lang="en-US" dirty="0">
              <a:solidFill>
                <a:schemeClr val="tx1"/>
              </a:solidFill>
            </a:endParaRPr>
          </a:p>
          <a:p>
            <a:pPr algn="ctr">
              <a:defRPr/>
            </a:pPr>
            <a:endParaRPr lang="en-US" dirty="0">
              <a:solidFill>
                <a:schemeClr val="tx1"/>
              </a:solidFill>
            </a:endParaRPr>
          </a:p>
          <a:p>
            <a:pPr algn="ctr">
              <a:defRPr/>
            </a:pPr>
            <a:endParaRPr lang="en-US" dirty="0">
              <a:solidFill>
                <a:schemeClr val="tx1"/>
              </a:solidFill>
            </a:endParaRPr>
          </a:p>
          <a:p>
            <a:pPr>
              <a:defRPr/>
            </a:pPr>
            <a:endParaRPr lang="en-US" sz="1600" dirty="0">
              <a:solidFill>
                <a:schemeClr val="tx1"/>
              </a:solidFill>
            </a:endParaRPr>
          </a:p>
          <a:p>
            <a:pPr>
              <a:defRPr/>
            </a:pPr>
            <a:endParaRPr lang="en-US" sz="1600" dirty="0">
              <a:solidFill>
                <a:schemeClr val="tx1"/>
              </a:solidFill>
            </a:endParaRPr>
          </a:p>
          <a:p>
            <a:pPr>
              <a:defRPr/>
            </a:pPr>
            <a:endParaRPr lang="en-US" sz="1600" dirty="0">
              <a:solidFill>
                <a:schemeClr val="tx1"/>
              </a:solidFill>
            </a:endParaRPr>
          </a:p>
        </p:txBody>
      </p:sp>
      <p:sp>
        <p:nvSpPr>
          <p:cNvPr id="88" name="Rounded Rectangle 87"/>
          <p:cNvSpPr/>
          <p:nvPr/>
        </p:nvSpPr>
        <p:spPr>
          <a:xfrm>
            <a:off x="3468687" y="2160588"/>
            <a:ext cx="1403350" cy="781050"/>
          </a:xfrm>
          <a:prstGeom prst="roundRect">
            <a:avLst/>
          </a:prstGeom>
          <a:solidFill>
            <a:schemeClr val="accent3">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anchor="ctr"/>
          <a:lstStyle/>
          <a:p>
            <a:pPr algn="ctr">
              <a:defRPr/>
            </a:pPr>
            <a:r>
              <a:rPr lang="en-US" sz="1400" dirty="0">
                <a:solidFill>
                  <a:schemeClr val="tx1"/>
                </a:solidFill>
              </a:rPr>
              <a:t>Notification </a:t>
            </a:r>
            <a:r>
              <a:rPr lang="en-US" sz="1400" dirty="0" smtClean="0">
                <a:solidFill>
                  <a:schemeClr val="tx1"/>
                </a:solidFill>
              </a:rPr>
              <a:t>Server</a:t>
            </a:r>
            <a:endParaRPr lang="en-US" sz="1400" dirty="0">
              <a:solidFill>
                <a:schemeClr val="tx1"/>
              </a:solidFill>
            </a:endParaRPr>
          </a:p>
        </p:txBody>
      </p:sp>
      <p:pic>
        <p:nvPicPr>
          <p:cNvPr id="3077" name="Picture 4" descr="http://www.spilgames.com/sites/default/files/210x149_Regular_Content_Image_Gaming_on_go.png"/>
          <p:cNvPicPr>
            <a:picLocks noChangeAspect="1" noChangeArrowheads="1"/>
          </p:cNvPicPr>
          <p:nvPr/>
        </p:nvPicPr>
        <p:blipFill>
          <a:blip r:embed="rId3" cstate="print"/>
          <a:srcRect/>
          <a:stretch>
            <a:fillRect/>
          </a:stretch>
        </p:blipFill>
        <p:spPr bwMode="auto">
          <a:xfrm>
            <a:off x="190499" y="3175000"/>
            <a:ext cx="1274763" cy="1482725"/>
          </a:xfrm>
          <a:prstGeom prst="rect">
            <a:avLst/>
          </a:prstGeom>
          <a:noFill/>
          <a:ln w="9525">
            <a:noFill/>
            <a:miter lim="800000"/>
            <a:headEnd/>
            <a:tailEnd/>
          </a:ln>
        </p:spPr>
      </p:pic>
      <p:cxnSp>
        <p:nvCxnSpPr>
          <p:cNvPr id="77" name="Straight Arrow Connector 76"/>
          <p:cNvCxnSpPr/>
          <p:nvPr/>
        </p:nvCxnSpPr>
        <p:spPr>
          <a:xfrm>
            <a:off x="4872037" y="2551113"/>
            <a:ext cx="2419350" cy="0"/>
          </a:xfrm>
          <a:prstGeom prst="straightConnector1">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3079" name="TextBox 67"/>
          <p:cNvSpPr txBox="1">
            <a:spLocks noChangeArrowheads="1"/>
          </p:cNvSpPr>
          <p:nvPr/>
        </p:nvSpPr>
        <p:spPr bwMode="auto">
          <a:xfrm rot="-1181817">
            <a:off x="1368424" y="2967038"/>
            <a:ext cx="1997075" cy="371475"/>
          </a:xfrm>
          <a:prstGeom prst="rect">
            <a:avLst/>
          </a:prstGeom>
          <a:noFill/>
          <a:ln w="9525">
            <a:noFill/>
            <a:miter lim="800000"/>
            <a:headEnd/>
            <a:tailEnd/>
          </a:ln>
        </p:spPr>
        <p:txBody>
          <a:bodyPr lIns="93635" tIns="46817" rIns="93635" bIns="46817">
            <a:spAutoFit/>
          </a:bodyPr>
          <a:lstStyle/>
          <a:p>
            <a:r>
              <a:rPr lang="en-US" sz="1000" dirty="0"/>
              <a:t>1- POST: Create </a:t>
            </a:r>
            <a:r>
              <a:rPr lang="en-US" sz="1000" dirty="0" err="1"/>
              <a:t>Notif</a:t>
            </a:r>
            <a:r>
              <a:rPr lang="en-US" sz="1000" dirty="0"/>
              <a:t>. Channel (Ch-Type =</a:t>
            </a:r>
            <a:r>
              <a:rPr lang="en-US" sz="1000" b="1" dirty="0"/>
              <a:t>Long </a:t>
            </a:r>
            <a:r>
              <a:rPr lang="en-US" sz="1000" b="1" dirty="0" smtClean="0"/>
              <a:t>Polling,…</a:t>
            </a:r>
            <a:r>
              <a:rPr lang="en-US" sz="1000" dirty="0" smtClean="0"/>
              <a:t>)</a:t>
            </a:r>
            <a:endParaRPr lang="en-US" sz="1000" dirty="0">
              <a:solidFill>
                <a:srgbClr val="FF0000"/>
              </a:solidFill>
            </a:endParaRPr>
          </a:p>
        </p:txBody>
      </p:sp>
      <p:sp>
        <p:nvSpPr>
          <p:cNvPr id="52" name="Rounded Rectangle 51"/>
          <p:cNvSpPr/>
          <p:nvPr/>
        </p:nvSpPr>
        <p:spPr bwMode="auto">
          <a:xfrm>
            <a:off x="7291387" y="1770063"/>
            <a:ext cx="1069975" cy="936625"/>
          </a:xfrm>
          <a:prstGeom prst="roundRect">
            <a:avLst/>
          </a:prstGeom>
          <a:solidFill>
            <a:srgbClr val="BEE395"/>
          </a:solidFill>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anchor="ctr"/>
          <a:lstStyle/>
          <a:p>
            <a:pPr>
              <a:defRPr/>
            </a:pPr>
            <a:r>
              <a:rPr lang="en-US" sz="1600" dirty="0">
                <a:solidFill>
                  <a:schemeClr val="tx2"/>
                </a:solidFill>
              </a:rPr>
              <a:t>Enabler X</a:t>
            </a:r>
          </a:p>
        </p:txBody>
      </p:sp>
      <p:sp>
        <p:nvSpPr>
          <p:cNvPr id="55" name="Rounded Rectangle 54"/>
          <p:cNvSpPr/>
          <p:nvPr/>
        </p:nvSpPr>
        <p:spPr bwMode="auto">
          <a:xfrm>
            <a:off x="7681912" y="2082800"/>
            <a:ext cx="1068387" cy="936625"/>
          </a:xfrm>
          <a:prstGeom prst="roundRect">
            <a:avLst/>
          </a:prstGeom>
          <a:solidFill>
            <a:srgbClr val="BEE395"/>
          </a:solidFill>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anchor="ctr"/>
          <a:lstStyle/>
          <a:p>
            <a:pPr>
              <a:defRPr/>
            </a:pPr>
            <a:r>
              <a:rPr lang="en-US" sz="1600" dirty="0">
                <a:solidFill>
                  <a:schemeClr val="tx2"/>
                </a:solidFill>
              </a:rPr>
              <a:t>Enabler </a:t>
            </a:r>
            <a:r>
              <a:rPr lang="en-US" sz="1600" dirty="0" smtClean="0">
                <a:solidFill>
                  <a:schemeClr val="tx2"/>
                </a:solidFill>
              </a:rPr>
              <a:t> X</a:t>
            </a:r>
            <a:endParaRPr lang="en-US" sz="1600" dirty="0">
              <a:solidFill>
                <a:schemeClr val="tx2"/>
              </a:solidFill>
            </a:endParaRPr>
          </a:p>
        </p:txBody>
      </p:sp>
      <p:cxnSp>
        <p:nvCxnSpPr>
          <p:cNvPr id="57" name="Straight Arrow Connector 56"/>
          <p:cNvCxnSpPr/>
          <p:nvPr/>
        </p:nvCxnSpPr>
        <p:spPr>
          <a:xfrm flipH="1">
            <a:off x="1362074" y="2862263"/>
            <a:ext cx="2106613" cy="781050"/>
          </a:xfrm>
          <a:prstGeom prst="straightConnector1">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flipH="1">
            <a:off x="1362074" y="2941638"/>
            <a:ext cx="2417763" cy="935037"/>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084" name="TextBox 67"/>
          <p:cNvSpPr txBox="1">
            <a:spLocks noChangeArrowheads="1"/>
          </p:cNvSpPr>
          <p:nvPr/>
        </p:nvSpPr>
        <p:spPr bwMode="auto">
          <a:xfrm rot="-1181817">
            <a:off x="1409699" y="3463925"/>
            <a:ext cx="2246313" cy="231775"/>
          </a:xfrm>
          <a:prstGeom prst="rect">
            <a:avLst/>
          </a:prstGeom>
          <a:noFill/>
          <a:ln w="9525">
            <a:noFill/>
            <a:miter lim="800000"/>
            <a:headEnd/>
            <a:tailEnd/>
          </a:ln>
        </p:spPr>
        <p:txBody>
          <a:bodyPr lIns="93635" tIns="46817" rIns="93635" bIns="46817">
            <a:spAutoFit/>
          </a:bodyPr>
          <a:lstStyle/>
          <a:p>
            <a:r>
              <a:rPr lang="en-US" sz="1000"/>
              <a:t>2- CallBack URL, Channel URL </a:t>
            </a:r>
            <a:endParaRPr lang="en-US" sz="1000">
              <a:solidFill>
                <a:srgbClr val="FF0000"/>
              </a:solidFill>
            </a:endParaRPr>
          </a:p>
        </p:txBody>
      </p:sp>
      <p:sp>
        <p:nvSpPr>
          <p:cNvPr id="3085" name="Freeform 86"/>
          <p:cNvSpPr>
            <a:spLocks/>
          </p:cNvSpPr>
          <p:nvPr/>
        </p:nvSpPr>
        <p:spPr bwMode="auto">
          <a:xfrm>
            <a:off x="847724" y="3097213"/>
            <a:ext cx="3244850" cy="2278062"/>
          </a:xfrm>
          <a:custGeom>
            <a:avLst/>
            <a:gdLst>
              <a:gd name="T0" fmla="*/ 0 w 7116897"/>
              <a:gd name="T1" fmla="*/ 1032843 h 2302525"/>
              <a:gd name="T2" fmla="*/ 98 w 7116897"/>
              <a:gd name="T3" fmla="*/ 1775466 h 2302525"/>
              <a:gd name="T4" fmla="*/ 63498 w 7116897"/>
              <a:gd name="T5" fmla="*/ 1783999 h 2302525"/>
              <a:gd name="T6" fmla="*/ 63695 w 7116897"/>
              <a:gd name="T7" fmla="*/ 0 h 2302525"/>
              <a:gd name="T8" fmla="*/ 0 60000 65536"/>
              <a:gd name="T9" fmla="*/ 0 60000 65536"/>
              <a:gd name="T10" fmla="*/ 0 60000 65536"/>
              <a:gd name="T11" fmla="*/ 0 60000 65536"/>
              <a:gd name="T12" fmla="*/ 0 w 7116897"/>
              <a:gd name="T13" fmla="*/ 0 h 2302525"/>
              <a:gd name="T14" fmla="*/ 7116897 w 7116897"/>
              <a:gd name="T15" fmla="*/ 2302525 h 2302525"/>
            </a:gdLst>
            <a:ahLst/>
            <a:cxnLst>
              <a:cxn ang="T8">
                <a:pos x="T0" y="T1"/>
              </a:cxn>
              <a:cxn ang="T9">
                <a:pos x="T2" y="T3"/>
              </a:cxn>
              <a:cxn ang="T10">
                <a:pos x="T4" y="T5"/>
              </a:cxn>
              <a:cxn ang="T11">
                <a:pos x="T6" y="T7"/>
              </a:cxn>
            </a:cxnLst>
            <a:rect l="T12" t="T13" r="T14" b="T15"/>
            <a:pathLst>
              <a:path w="7116897" h="2302525">
                <a:moveTo>
                  <a:pt x="0" y="1333041"/>
                </a:moveTo>
                <a:lnTo>
                  <a:pt x="11017" y="2291508"/>
                </a:lnTo>
                <a:lnTo>
                  <a:pt x="7094863" y="2302525"/>
                </a:lnTo>
                <a:lnTo>
                  <a:pt x="7116897" y="0"/>
                </a:lnTo>
              </a:path>
            </a:pathLst>
          </a:custGeom>
          <a:noFill/>
          <a:ln w="19050" cap="flat" cmpd="sng" algn="ctr">
            <a:solidFill>
              <a:schemeClr val="tx1"/>
            </a:solidFill>
            <a:prstDash val="solid"/>
            <a:round/>
            <a:headEnd type="none" w="med" len="med"/>
            <a:tailEnd type="triangle" w="med" len="med"/>
          </a:ln>
        </p:spPr>
        <p:txBody>
          <a:bodyPr lIns="0" tIns="0" rIns="0" bIns="0" anchor="ctr"/>
          <a:lstStyle/>
          <a:p>
            <a:endParaRPr lang="en-US"/>
          </a:p>
        </p:txBody>
      </p:sp>
      <p:sp>
        <p:nvSpPr>
          <p:cNvPr id="27" name="Title 1"/>
          <p:cNvSpPr txBox="1">
            <a:spLocks/>
          </p:cNvSpPr>
          <p:nvPr/>
        </p:nvSpPr>
        <p:spPr bwMode="auto">
          <a:xfrm>
            <a:off x="414338" y="311150"/>
            <a:ext cx="8501062" cy="857250"/>
          </a:xfrm>
          <a:prstGeom prst="rect">
            <a:avLst/>
          </a:prstGeom>
          <a:noFill/>
          <a:ln w="12700">
            <a:noFill/>
            <a:miter lim="800000"/>
            <a:headEnd/>
            <a:tailEnd/>
          </a:ln>
        </p:spPr>
        <p:txBody>
          <a:bodyPr lIns="0" tIns="0" rIns="0" bIns="0"/>
          <a:lstStyle/>
          <a:p>
            <a:pPr defTabSz="970484" eaLnBrk="1" hangingPunct="1">
              <a:lnSpc>
                <a:spcPct val="105000"/>
              </a:lnSpc>
              <a:defRPr/>
            </a:pPr>
            <a:r>
              <a:rPr lang="en-US" b="1" kern="0" dirty="0">
                <a:latin typeface="+mj-lt"/>
                <a:ea typeface="+mj-ea"/>
                <a:cs typeface="+mj-cs"/>
              </a:rPr>
              <a:t>Existing Server to Mobile Notification using Long Polling Delivery Method through Notification Channel API</a:t>
            </a:r>
          </a:p>
        </p:txBody>
      </p:sp>
      <p:cxnSp>
        <p:nvCxnSpPr>
          <p:cNvPr id="30" name="Straight Arrow Connector 29"/>
          <p:cNvCxnSpPr/>
          <p:nvPr/>
        </p:nvCxnSpPr>
        <p:spPr>
          <a:xfrm>
            <a:off x="4872037" y="2316163"/>
            <a:ext cx="2419350" cy="0"/>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088" name="TextBox 94"/>
          <p:cNvSpPr txBox="1">
            <a:spLocks noChangeArrowheads="1"/>
          </p:cNvSpPr>
          <p:nvPr/>
        </p:nvSpPr>
        <p:spPr bwMode="auto">
          <a:xfrm>
            <a:off x="4945062" y="2108200"/>
            <a:ext cx="2378075" cy="219075"/>
          </a:xfrm>
          <a:prstGeom prst="rect">
            <a:avLst/>
          </a:prstGeom>
          <a:noFill/>
          <a:ln w="9525">
            <a:noFill/>
            <a:miter lim="800000"/>
            <a:headEnd/>
            <a:tailEnd/>
          </a:ln>
        </p:spPr>
        <p:txBody>
          <a:bodyPr wrap="none" lIns="93635" tIns="46817" rIns="93635" bIns="46817">
            <a:spAutoFit/>
          </a:bodyPr>
          <a:lstStyle/>
          <a:p>
            <a:r>
              <a:rPr lang="en-US" sz="900"/>
              <a:t>4- Subscribe to Notification +Callback-URL</a:t>
            </a:r>
            <a:endParaRPr lang="en-US" sz="900" b="1"/>
          </a:p>
        </p:txBody>
      </p:sp>
      <p:sp>
        <p:nvSpPr>
          <p:cNvPr id="3089" name="TextBox 94"/>
          <p:cNvSpPr txBox="1">
            <a:spLocks noChangeArrowheads="1"/>
          </p:cNvSpPr>
          <p:nvPr/>
        </p:nvSpPr>
        <p:spPr bwMode="auto">
          <a:xfrm>
            <a:off x="5029199" y="2551113"/>
            <a:ext cx="2082800" cy="344487"/>
          </a:xfrm>
          <a:prstGeom prst="rect">
            <a:avLst/>
          </a:prstGeom>
          <a:noFill/>
          <a:ln w="9525">
            <a:noFill/>
            <a:miter lim="800000"/>
            <a:headEnd/>
            <a:tailEnd/>
          </a:ln>
        </p:spPr>
        <p:txBody>
          <a:bodyPr wrap="none" lIns="93635" tIns="46817" rIns="93635" bIns="46817">
            <a:spAutoFit/>
          </a:bodyPr>
          <a:lstStyle/>
          <a:p>
            <a:r>
              <a:rPr lang="en-US" sz="900"/>
              <a:t>5 Internal Notifications sent to </a:t>
            </a:r>
          </a:p>
          <a:p>
            <a:r>
              <a:rPr lang="en-US" sz="900"/>
              <a:t>Callback-URL@ Notification Channel</a:t>
            </a:r>
          </a:p>
        </p:txBody>
      </p:sp>
      <p:sp>
        <p:nvSpPr>
          <p:cNvPr id="3090" name="Freeform 33"/>
          <p:cNvSpPr>
            <a:spLocks/>
          </p:cNvSpPr>
          <p:nvPr/>
        </p:nvSpPr>
        <p:spPr bwMode="auto">
          <a:xfrm>
            <a:off x="736599" y="2316163"/>
            <a:ext cx="2728913" cy="1014412"/>
          </a:xfrm>
          <a:custGeom>
            <a:avLst/>
            <a:gdLst>
              <a:gd name="T0" fmla="*/ 0 w 2511846"/>
              <a:gd name="T1" fmla="*/ 4742478 h 738130"/>
              <a:gd name="T2" fmla="*/ 0 w 2511846"/>
              <a:gd name="T3" fmla="*/ 0 h 738130"/>
              <a:gd name="T4" fmla="*/ 3934338 w 2511846"/>
              <a:gd name="T5" fmla="*/ 0 h 738130"/>
              <a:gd name="T6" fmla="*/ 0 60000 65536"/>
              <a:gd name="T7" fmla="*/ 0 60000 65536"/>
              <a:gd name="T8" fmla="*/ 0 60000 65536"/>
              <a:gd name="T9" fmla="*/ 0 w 2511846"/>
              <a:gd name="T10" fmla="*/ 0 h 738130"/>
              <a:gd name="T11" fmla="*/ 2511846 w 2511846"/>
              <a:gd name="T12" fmla="*/ 738130 h 738130"/>
            </a:gdLst>
            <a:ahLst/>
            <a:cxnLst>
              <a:cxn ang="T6">
                <a:pos x="T0" y="T1"/>
              </a:cxn>
              <a:cxn ang="T7">
                <a:pos x="T2" y="T3"/>
              </a:cxn>
              <a:cxn ang="T8">
                <a:pos x="T4" y="T5"/>
              </a:cxn>
            </a:cxnLst>
            <a:rect l="T9" t="T10" r="T11" b="T12"/>
            <a:pathLst>
              <a:path w="2511846" h="738130">
                <a:moveTo>
                  <a:pt x="0" y="738130"/>
                </a:moveTo>
                <a:lnTo>
                  <a:pt x="0" y="0"/>
                </a:lnTo>
                <a:lnTo>
                  <a:pt x="2511846" y="0"/>
                </a:lnTo>
              </a:path>
            </a:pathLst>
          </a:custGeom>
          <a:noFill/>
          <a:ln w="19050" cap="flat" cmpd="sng" algn="ctr">
            <a:solidFill>
              <a:schemeClr val="tx1"/>
            </a:solidFill>
            <a:prstDash val="solid"/>
            <a:round/>
            <a:headEnd type="none" w="med" len="med"/>
            <a:tailEnd type="triangle" w="med" len="med"/>
          </a:ln>
        </p:spPr>
        <p:txBody>
          <a:bodyPr lIns="0" tIns="0" rIns="0" bIns="0" anchor="ctr"/>
          <a:lstStyle/>
          <a:p>
            <a:endParaRPr lang="en-US"/>
          </a:p>
        </p:txBody>
      </p:sp>
      <p:sp>
        <p:nvSpPr>
          <p:cNvPr id="3091" name="TextBox 94"/>
          <p:cNvSpPr txBox="1">
            <a:spLocks noChangeArrowheads="1"/>
          </p:cNvSpPr>
          <p:nvPr/>
        </p:nvSpPr>
        <p:spPr bwMode="auto">
          <a:xfrm>
            <a:off x="754062" y="2108200"/>
            <a:ext cx="2501900" cy="233363"/>
          </a:xfrm>
          <a:prstGeom prst="rect">
            <a:avLst/>
          </a:prstGeom>
          <a:noFill/>
          <a:ln w="9525">
            <a:noFill/>
            <a:miter lim="800000"/>
            <a:headEnd/>
            <a:tailEnd/>
          </a:ln>
        </p:spPr>
        <p:txBody>
          <a:bodyPr wrap="none" lIns="93635" tIns="46817" rIns="93635" bIns="46817">
            <a:spAutoFit/>
          </a:bodyPr>
          <a:lstStyle/>
          <a:p>
            <a:r>
              <a:rPr lang="en-US" sz="1000"/>
              <a:t>6- POST: Long-Polling</a:t>
            </a:r>
            <a:r>
              <a:rPr lang="en-US" sz="1000" b="1"/>
              <a:t>  </a:t>
            </a:r>
            <a:r>
              <a:rPr lang="en-US" sz="1000"/>
              <a:t>on</a:t>
            </a:r>
            <a:r>
              <a:rPr lang="en-US" sz="1000" b="1"/>
              <a:t> </a:t>
            </a:r>
            <a:r>
              <a:rPr lang="en-US" sz="1000"/>
              <a:t>Channel URL</a:t>
            </a:r>
          </a:p>
        </p:txBody>
      </p:sp>
      <p:sp>
        <p:nvSpPr>
          <p:cNvPr id="3092" name="TextBox 67"/>
          <p:cNvSpPr txBox="1">
            <a:spLocks noChangeArrowheads="1"/>
          </p:cNvSpPr>
          <p:nvPr/>
        </p:nvSpPr>
        <p:spPr bwMode="auto">
          <a:xfrm>
            <a:off x="982661" y="5003800"/>
            <a:ext cx="2965450" cy="1064045"/>
          </a:xfrm>
          <a:prstGeom prst="rect">
            <a:avLst/>
          </a:prstGeom>
          <a:noFill/>
          <a:ln w="9525">
            <a:noFill/>
            <a:miter lim="800000"/>
            <a:headEnd/>
            <a:tailEnd/>
          </a:ln>
        </p:spPr>
        <p:txBody>
          <a:bodyPr lIns="93635" tIns="46817" rIns="93635" bIns="46817">
            <a:spAutoFit/>
          </a:bodyPr>
          <a:lstStyle/>
          <a:p>
            <a:r>
              <a:rPr lang="en-US" sz="1000" dirty="0"/>
              <a:t>3- </a:t>
            </a:r>
            <a:r>
              <a:rPr lang="en-US" sz="1000" b="1" dirty="0" smtClean="0"/>
              <a:t>RESTful API </a:t>
            </a:r>
            <a:r>
              <a:rPr lang="en-US" sz="1000" dirty="0"/>
              <a:t>S</a:t>
            </a:r>
            <a:r>
              <a:rPr lang="en-US" sz="1000" dirty="0" smtClean="0"/>
              <a:t>ubscribe to Notification (…, </a:t>
            </a:r>
            <a:r>
              <a:rPr lang="en-US" sz="1000" dirty="0" err="1"/>
              <a:t>NotifyURL</a:t>
            </a:r>
            <a:r>
              <a:rPr lang="en-US" sz="1000" dirty="0"/>
              <a:t>= Callback-URL</a:t>
            </a:r>
            <a:r>
              <a:rPr lang="en-US" sz="1000" dirty="0" smtClean="0"/>
              <a:t>)</a:t>
            </a:r>
          </a:p>
          <a:p>
            <a:endParaRPr lang="en-US" sz="1000" dirty="0">
              <a:solidFill>
                <a:srgbClr val="FF0000"/>
              </a:solidFill>
            </a:endParaRPr>
          </a:p>
          <a:p>
            <a:r>
              <a:rPr lang="en-US" sz="1000" dirty="0" smtClean="0">
                <a:solidFill>
                  <a:srgbClr val="FF0000"/>
                </a:solidFill>
              </a:rPr>
              <a:t>Example: Payment API: </a:t>
            </a:r>
            <a:r>
              <a:rPr lang="en-US" sz="1000" dirty="0"/>
              <a:t>POST /</a:t>
            </a:r>
            <a:r>
              <a:rPr lang="en-US" sz="1000" dirty="0" smtClean="0"/>
              <a:t>exampleAPI/payment/v1/tel%3A%2B19585550100/transactions/amount(…, </a:t>
            </a:r>
            <a:r>
              <a:rPr lang="en-US" sz="1000" b="1" dirty="0" err="1" smtClean="0"/>
              <a:t>NotifyURL</a:t>
            </a:r>
            <a:r>
              <a:rPr lang="en-US" sz="1000" b="1" dirty="0" smtClean="0"/>
              <a:t>= Callback-URL</a:t>
            </a:r>
            <a:r>
              <a:rPr lang="en-US" sz="1000" dirty="0" smtClean="0"/>
              <a:t>)</a:t>
            </a:r>
            <a:endParaRPr lang="en-US" sz="1000" dirty="0">
              <a:solidFill>
                <a:srgbClr val="FF0000"/>
              </a:solidFill>
            </a:endParaRPr>
          </a:p>
        </p:txBody>
      </p:sp>
      <p:sp>
        <p:nvSpPr>
          <p:cNvPr id="3093" name="Freeform 36"/>
          <p:cNvSpPr>
            <a:spLocks/>
          </p:cNvSpPr>
          <p:nvPr/>
        </p:nvSpPr>
        <p:spPr bwMode="auto">
          <a:xfrm>
            <a:off x="893762" y="2473325"/>
            <a:ext cx="2574925" cy="857250"/>
          </a:xfrm>
          <a:custGeom>
            <a:avLst/>
            <a:gdLst>
              <a:gd name="T0" fmla="*/ 0 w 2511846"/>
              <a:gd name="T1" fmla="*/ 2049195 h 738130"/>
              <a:gd name="T2" fmla="*/ 0 w 2511846"/>
              <a:gd name="T3" fmla="*/ 0 h 738130"/>
              <a:gd name="T4" fmla="*/ 2779824 w 2511846"/>
              <a:gd name="T5" fmla="*/ 0 h 738130"/>
              <a:gd name="T6" fmla="*/ 0 60000 65536"/>
              <a:gd name="T7" fmla="*/ 0 60000 65536"/>
              <a:gd name="T8" fmla="*/ 0 60000 65536"/>
              <a:gd name="T9" fmla="*/ 0 w 2511846"/>
              <a:gd name="T10" fmla="*/ 0 h 738130"/>
              <a:gd name="T11" fmla="*/ 2511846 w 2511846"/>
              <a:gd name="T12" fmla="*/ 738130 h 738130"/>
            </a:gdLst>
            <a:ahLst/>
            <a:cxnLst>
              <a:cxn ang="T6">
                <a:pos x="T0" y="T1"/>
              </a:cxn>
              <a:cxn ang="T7">
                <a:pos x="T2" y="T3"/>
              </a:cxn>
              <a:cxn ang="T8">
                <a:pos x="T4" y="T5"/>
              </a:cxn>
            </a:cxnLst>
            <a:rect l="T9" t="T10" r="T11" b="T12"/>
            <a:pathLst>
              <a:path w="2511846" h="738130">
                <a:moveTo>
                  <a:pt x="0" y="738130"/>
                </a:moveTo>
                <a:lnTo>
                  <a:pt x="0" y="0"/>
                </a:lnTo>
                <a:lnTo>
                  <a:pt x="2511846" y="0"/>
                </a:lnTo>
              </a:path>
            </a:pathLst>
          </a:custGeom>
          <a:noFill/>
          <a:ln w="19050" cap="flat" cmpd="sng" algn="ctr">
            <a:solidFill>
              <a:schemeClr val="tx1"/>
            </a:solidFill>
            <a:prstDash val="solid"/>
            <a:round/>
            <a:headEnd type="triangle" w="med" len="med"/>
            <a:tailEnd type="none" w="med" len="med"/>
          </a:ln>
        </p:spPr>
        <p:txBody>
          <a:bodyPr lIns="0" tIns="0" rIns="0" bIns="0" anchor="ctr"/>
          <a:lstStyle/>
          <a:p>
            <a:endParaRPr lang="en-US"/>
          </a:p>
        </p:txBody>
      </p:sp>
      <p:sp>
        <p:nvSpPr>
          <p:cNvPr id="3094" name="TextBox 94"/>
          <p:cNvSpPr txBox="1">
            <a:spLocks noChangeArrowheads="1"/>
          </p:cNvSpPr>
          <p:nvPr/>
        </p:nvSpPr>
        <p:spPr bwMode="auto">
          <a:xfrm>
            <a:off x="931862" y="2473325"/>
            <a:ext cx="2174875" cy="233363"/>
          </a:xfrm>
          <a:prstGeom prst="rect">
            <a:avLst/>
          </a:prstGeom>
          <a:noFill/>
          <a:ln w="9525">
            <a:noFill/>
            <a:miter lim="800000"/>
            <a:headEnd/>
            <a:tailEnd/>
          </a:ln>
        </p:spPr>
        <p:txBody>
          <a:bodyPr wrap="none" lIns="93635" tIns="46817" rIns="93635" bIns="46817">
            <a:spAutoFit/>
          </a:bodyPr>
          <a:lstStyle/>
          <a:p>
            <a:r>
              <a:rPr lang="en-US" sz="1000"/>
              <a:t>7- Notifications as in reply to POST</a:t>
            </a:r>
            <a:endParaRPr lang="en-US" sz="1000" b="1"/>
          </a:p>
        </p:txBody>
      </p:sp>
      <p:sp>
        <p:nvSpPr>
          <p:cNvPr id="39" name="Content Placeholder 2"/>
          <p:cNvSpPr txBox="1">
            <a:spLocks/>
          </p:cNvSpPr>
          <p:nvPr/>
        </p:nvSpPr>
        <p:spPr bwMode="auto">
          <a:xfrm>
            <a:off x="4368800" y="3744913"/>
            <a:ext cx="4491038" cy="1951037"/>
          </a:xfrm>
          <a:prstGeom prst="rect">
            <a:avLst/>
          </a:prstGeom>
          <a:noFill/>
          <a:ln w="12700">
            <a:noFill/>
            <a:miter lim="800000"/>
            <a:headEnd/>
            <a:tailEnd/>
          </a:ln>
        </p:spPr>
        <p:txBody>
          <a:bodyPr lIns="0" tIns="0" rIns="0" bIns="0"/>
          <a:lstStyle/>
          <a:p>
            <a:pPr marL="351130" indent="-351130" defTabSz="970484">
              <a:lnSpc>
                <a:spcPct val="100000"/>
              </a:lnSpc>
              <a:spcBef>
                <a:spcPct val="20000"/>
              </a:spcBef>
              <a:spcAft>
                <a:spcPct val="20000"/>
              </a:spcAft>
              <a:buClr>
                <a:schemeClr val="tx2"/>
              </a:buClr>
              <a:buSzPct val="100000"/>
              <a:buFontTx/>
              <a:buChar char="•"/>
              <a:defRPr/>
            </a:pPr>
            <a:r>
              <a:rPr lang="en-US" sz="1600" kern="0" dirty="0">
                <a:solidFill>
                  <a:schemeClr val="tx2"/>
                </a:solidFill>
                <a:latin typeface="+mn-lt"/>
              </a:rPr>
              <a:t>App client in the absence of an APP-Server, first asks the Operator’s </a:t>
            </a:r>
            <a:r>
              <a:rPr lang="en-US" sz="1600" kern="0" dirty="0" smtClean="0">
                <a:solidFill>
                  <a:schemeClr val="tx2"/>
                </a:solidFill>
                <a:latin typeface="+mn-lt"/>
                <a:cs typeface="Arial" pitchFamily="34" charset="0"/>
              </a:rPr>
              <a:t>Notification Channel </a:t>
            </a:r>
            <a:r>
              <a:rPr lang="en-US" sz="1600" kern="0" dirty="0" smtClean="0">
                <a:solidFill>
                  <a:schemeClr val="tx2"/>
                </a:solidFill>
                <a:latin typeface="+mn-lt"/>
              </a:rPr>
              <a:t>Server (Notification Server for short) for </a:t>
            </a:r>
            <a:r>
              <a:rPr lang="en-US" sz="1600" kern="0" dirty="0">
                <a:solidFill>
                  <a:schemeClr val="tx2"/>
                </a:solidFill>
                <a:latin typeface="+mn-lt"/>
              </a:rPr>
              <a:t>a Callback URL and a </a:t>
            </a:r>
            <a:r>
              <a:rPr lang="en-US" sz="1600" kern="0" dirty="0" smtClean="0">
                <a:solidFill>
                  <a:schemeClr val="tx2"/>
                </a:solidFill>
                <a:latin typeface="+mn-lt"/>
              </a:rPr>
              <a:t>Long-polling </a:t>
            </a:r>
            <a:r>
              <a:rPr lang="en-US" sz="1600" kern="0" dirty="0">
                <a:solidFill>
                  <a:schemeClr val="tx2"/>
                </a:solidFill>
                <a:latin typeface="+mn-lt"/>
              </a:rPr>
              <a:t>channel URL.</a:t>
            </a:r>
          </a:p>
          <a:p>
            <a:pPr marL="351130" indent="-351130" defTabSz="970484">
              <a:lnSpc>
                <a:spcPct val="100000"/>
              </a:lnSpc>
              <a:spcBef>
                <a:spcPct val="20000"/>
              </a:spcBef>
              <a:spcAft>
                <a:spcPct val="20000"/>
              </a:spcAft>
              <a:buClr>
                <a:schemeClr val="tx2"/>
              </a:buClr>
              <a:buSzPct val="100000"/>
              <a:buFontTx/>
              <a:buChar char="•"/>
              <a:defRPr/>
            </a:pPr>
            <a:r>
              <a:rPr lang="en-US" sz="1600" kern="0" dirty="0">
                <a:solidFill>
                  <a:schemeClr val="tx2"/>
                </a:solidFill>
                <a:latin typeface="+mn-lt"/>
              </a:rPr>
              <a:t>Notification mechanism between API </a:t>
            </a:r>
            <a:r>
              <a:rPr lang="en-US" sz="1600" kern="0" dirty="0" smtClean="0">
                <a:solidFill>
                  <a:schemeClr val="tx2"/>
                </a:solidFill>
                <a:latin typeface="+mn-lt"/>
              </a:rPr>
              <a:t>Server</a:t>
            </a:r>
            <a:r>
              <a:rPr lang="en-US" sz="1600" kern="0" dirty="0" smtClean="0">
                <a:solidFill>
                  <a:schemeClr val="tx2"/>
                </a:solidFill>
                <a:latin typeface="Arial" pitchFamily="34" charset="0"/>
              </a:rPr>
              <a:t>, </a:t>
            </a:r>
            <a:r>
              <a:rPr lang="en-US" sz="1600" kern="0" dirty="0">
                <a:solidFill>
                  <a:schemeClr val="tx2"/>
                </a:solidFill>
                <a:latin typeface="+mn-lt"/>
              </a:rPr>
              <a:t>Notification Server and the Enablers are considered internal matters.</a:t>
            </a:r>
          </a:p>
          <a:p>
            <a:pPr marL="351130" indent="-351130" defTabSz="970484">
              <a:lnSpc>
                <a:spcPct val="100000"/>
              </a:lnSpc>
              <a:spcBef>
                <a:spcPct val="20000"/>
              </a:spcBef>
              <a:spcAft>
                <a:spcPct val="20000"/>
              </a:spcAft>
              <a:buClr>
                <a:schemeClr val="tx2"/>
              </a:buClr>
              <a:buSzPct val="100000"/>
              <a:buFontTx/>
              <a:buChar char="•"/>
              <a:defRPr/>
            </a:pPr>
            <a:r>
              <a:rPr lang="en-US" sz="1600" kern="0" dirty="0">
                <a:solidFill>
                  <a:schemeClr val="tx2"/>
                </a:solidFill>
                <a:latin typeface="+mn-lt"/>
              </a:rPr>
              <a:t>Notification Channel functionality may be implemented as a </a:t>
            </a:r>
            <a:r>
              <a:rPr lang="en-US" sz="1600" kern="0">
                <a:solidFill>
                  <a:schemeClr val="tx2"/>
                </a:solidFill>
                <a:latin typeface="+mn-lt"/>
              </a:rPr>
              <a:t>separate </a:t>
            </a:r>
            <a:r>
              <a:rPr lang="en-US" sz="1600" kern="0" smtClean="0">
                <a:solidFill>
                  <a:schemeClr val="tx2"/>
                </a:solidFill>
                <a:latin typeface="+mn-lt"/>
              </a:rPr>
              <a:t>system </a:t>
            </a:r>
            <a:r>
              <a:rPr lang="en-US" sz="1600" kern="0" dirty="0" smtClean="0">
                <a:solidFill>
                  <a:schemeClr val="tx2"/>
                </a:solidFill>
                <a:latin typeface="+mn-lt"/>
              </a:rPr>
              <a:t>however, all notifications are monitored by the API Server</a:t>
            </a:r>
            <a:endParaRPr lang="en-US" sz="1600" kern="0" dirty="0">
              <a:solidFill>
                <a:schemeClr val="tx2"/>
              </a:solidFill>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Slide Number Placeholder 4"/>
          <p:cNvSpPr txBox="1">
            <a:spLocks noGrp="1"/>
          </p:cNvSpPr>
          <p:nvPr/>
        </p:nvSpPr>
        <p:spPr bwMode="auto">
          <a:xfrm>
            <a:off x="390525" y="6746875"/>
            <a:ext cx="836613" cy="155575"/>
          </a:xfrm>
          <a:prstGeom prst="rect">
            <a:avLst/>
          </a:prstGeom>
          <a:noFill/>
          <a:ln w="9525">
            <a:noFill/>
            <a:miter lim="800000"/>
            <a:headEnd/>
            <a:tailEnd/>
          </a:ln>
        </p:spPr>
        <p:txBody>
          <a:bodyPr lIns="93635" tIns="46817" rIns="93635" bIns="46817" anchor="ctr"/>
          <a:lstStyle/>
          <a:p>
            <a:pPr eaLnBrk="1" hangingPunct="1">
              <a:lnSpc>
                <a:spcPct val="100000"/>
              </a:lnSpc>
            </a:pPr>
            <a:r>
              <a:rPr lang="en-US" sz="900">
                <a:solidFill>
                  <a:schemeClr val="bg1"/>
                </a:solidFill>
              </a:rPr>
              <a:t>Page </a:t>
            </a:r>
            <a:fld id="{A9F93072-2123-4B3B-B051-D86B85184F98}" type="slidenum">
              <a:rPr lang="en-US" sz="900">
                <a:solidFill>
                  <a:schemeClr val="bg1"/>
                </a:solidFill>
              </a:rPr>
              <a:pPr eaLnBrk="1" hangingPunct="1">
                <a:lnSpc>
                  <a:spcPct val="100000"/>
                </a:lnSpc>
              </a:pPr>
              <a:t>3</a:t>
            </a:fld>
            <a:endParaRPr lang="en-US" sz="900">
              <a:solidFill>
                <a:schemeClr val="bg1"/>
              </a:solidFill>
            </a:endParaRPr>
          </a:p>
        </p:txBody>
      </p:sp>
      <p:sp>
        <p:nvSpPr>
          <p:cNvPr id="72" name="Rounded Rectangle 71"/>
          <p:cNvSpPr/>
          <p:nvPr/>
        </p:nvSpPr>
        <p:spPr>
          <a:xfrm>
            <a:off x="3309937" y="1530350"/>
            <a:ext cx="1795462" cy="1795463"/>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anchor="ctr"/>
          <a:lstStyle/>
          <a:p>
            <a:pPr algn="ctr">
              <a:defRPr/>
            </a:pPr>
            <a:r>
              <a:rPr lang="en-US" dirty="0">
                <a:solidFill>
                  <a:schemeClr val="tx1"/>
                </a:solidFill>
              </a:rPr>
              <a:t> API </a:t>
            </a:r>
            <a:r>
              <a:rPr lang="en-US" dirty="0" smtClean="0">
                <a:solidFill>
                  <a:schemeClr val="tx1"/>
                </a:solidFill>
              </a:rPr>
              <a:t>Server</a:t>
            </a:r>
            <a:endParaRPr lang="en-US" dirty="0">
              <a:solidFill>
                <a:schemeClr val="tx1"/>
              </a:solidFill>
            </a:endParaRPr>
          </a:p>
          <a:p>
            <a:pPr algn="ctr">
              <a:defRPr/>
            </a:pPr>
            <a:endParaRPr lang="en-US" dirty="0">
              <a:solidFill>
                <a:schemeClr val="tx1"/>
              </a:solidFill>
            </a:endParaRPr>
          </a:p>
          <a:p>
            <a:pPr algn="ctr">
              <a:defRPr/>
            </a:pPr>
            <a:endParaRPr lang="en-US" dirty="0">
              <a:solidFill>
                <a:schemeClr val="tx1"/>
              </a:solidFill>
            </a:endParaRPr>
          </a:p>
          <a:p>
            <a:pPr algn="ctr">
              <a:defRPr/>
            </a:pPr>
            <a:endParaRPr lang="en-US" sz="1600" dirty="0">
              <a:solidFill>
                <a:schemeClr val="tx1"/>
              </a:solidFill>
            </a:endParaRPr>
          </a:p>
          <a:p>
            <a:pPr algn="ctr">
              <a:defRPr/>
            </a:pPr>
            <a:endParaRPr lang="en-US" sz="1600" dirty="0">
              <a:solidFill>
                <a:schemeClr val="tx1"/>
              </a:solidFill>
            </a:endParaRPr>
          </a:p>
          <a:p>
            <a:pPr algn="ctr">
              <a:defRPr/>
            </a:pPr>
            <a:endParaRPr lang="en-US" sz="1600" dirty="0">
              <a:solidFill>
                <a:schemeClr val="tx1"/>
              </a:solidFill>
            </a:endParaRPr>
          </a:p>
        </p:txBody>
      </p:sp>
      <p:sp>
        <p:nvSpPr>
          <p:cNvPr id="88" name="Rounded Rectangle 87"/>
          <p:cNvSpPr/>
          <p:nvPr/>
        </p:nvSpPr>
        <p:spPr>
          <a:xfrm>
            <a:off x="3544887" y="2389188"/>
            <a:ext cx="1404937" cy="779462"/>
          </a:xfrm>
          <a:prstGeom prst="roundRect">
            <a:avLst/>
          </a:prstGeom>
          <a:solidFill>
            <a:schemeClr val="accent3">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anchor="ctr"/>
          <a:lstStyle/>
          <a:p>
            <a:pPr algn="ctr">
              <a:defRPr/>
            </a:pPr>
            <a:r>
              <a:rPr lang="en-US" sz="1400" dirty="0" smtClean="0">
                <a:solidFill>
                  <a:schemeClr val="tx1"/>
                </a:solidFill>
              </a:rPr>
              <a:t>Notification Server</a:t>
            </a:r>
            <a:endParaRPr lang="en-US" sz="1400" dirty="0">
              <a:solidFill>
                <a:schemeClr val="tx1"/>
              </a:solidFill>
            </a:endParaRPr>
          </a:p>
          <a:p>
            <a:pPr algn="ctr">
              <a:defRPr/>
            </a:pPr>
            <a:r>
              <a:rPr lang="en-US" sz="1400" b="1" dirty="0">
                <a:solidFill>
                  <a:srgbClr val="FF0000"/>
                </a:solidFill>
              </a:rPr>
              <a:t>(PI)</a:t>
            </a:r>
          </a:p>
        </p:txBody>
      </p:sp>
      <p:pic>
        <p:nvPicPr>
          <p:cNvPr id="4102" name="Picture 4" descr="http://www.spilgames.com/sites/default/files/210x149_Regular_Content_Image_Gaming_on_go.png"/>
          <p:cNvPicPr>
            <a:picLocks noChangeAspect="1" noChangeArrowheads="1"/>
          </p:cNvPicPr>
          <p:nvPr/>
        </p:nvPicPr>
        <p:blipFill>
          <a:blip r:embed="rId3" cstate="print"/>
          <a:srcRect/>
          <a:stretch>
            <a:fillRect/>
          </a:stretch>
        </p:blipFill>
        <p:spPr bwMode="auto">
          <a:xfrm>
            <a:off x="214312" y="3457575"/>
            <a:ext cx="1273175" cy="1482725"/>
          </a:xfrm>
          <a:prstGeom prst="rect">
            <a:avLst/>
          </a:prstGeom>
          <a:noFill/>
          <a:ln w="9525">
            <a:noFill/>
            <a:miter lim="800000"/>
            <a:headEnd/>
            <a:tailEnd/>
          </a:ln>
        </p:spPr>
      </p:pic>
      <p:sp>
        <p:nvSpPr>
          <p:cNvPr id="4103" name="TextBox 67"/>
          <p:cNvSpPr txBox="1">
            <a:spLocks noChangeArrowheads="1"/>
          </p:cNvSpPr>
          <p:nvPr/>
        </p:nvSpPr>
        <p:spPr bwMode="auto">
          <a:xfrm rot="-1181817">
            <a:off x="1279369" y="2694194"/>
            <a:ext cx="2020888" cy="510047"/>
          </a:xfrm>
          <a:prstGeom prst="rect">
            <a:avLst/>
          </a:prstGeom>
          <a:noFill/>
          <a:ln w="9525">
            <a:noFill/>
            <a:miter lim="800000"/>
            <a:headEnd/>
            <a:tailEnd/>
          </a:ln>
        </p:spPr>
        <p:txBody>
          <a:bodyPr lIns="93635" tIns="46817" rIns="93635" bIns="46817">
            <a:spAutoFit/>
          </a:bodyPr>
          <a:lstStyle/>
          <a:p>
            <a:r>
              <a:rPr lang="en-US" sz="1000" dirty="0"/>
              <a:t>1- POST: Create Notification Channel (Ch-Type =</a:t>
            </a:r>
            <a:r>
              <a:rPr lang="en-US" sz="1000" b="1" dirty="0"/>
              <a:t>OMA </a:t>
            </a:r>
            <a:r>
              <a:rPr lang="en-US" sz="1000" b="1" dirty="0" smtClean="0"/>
              <a:t>Push, </a:t>
            </a:r>
            <a:r>
              <a:rPr lang="en-US" sz="1000" dirty="0" err="1" smtClean="0"/>
              <a:t>AppId</a:t>
            </a:r>
            <a:r>
              <a:rPr lang="en-US" sz="1000" dirty="0" smtClean="0"/>
              <a:t>,…)</a:t>
            </a:r>
            <a:endParaRPr lang="en-US" sz="1000" dirty="0">
              <a:solidFill>
                <a:srgbClr val="FF0000"/>
              </a:solidFill>
            </a:endParaRPr>
          </a:p>
        </p:txBody>
      </p:sp>
      <p:sp>
        <p:nvSpPr>
          <p:cNvPr id="52" name="Rounded Rectangle 51"/>
          <p:cNvSpPr/>
          <p:nvPr/>
        </p:nvSpPr>
        <p:spPr bwMode="auto">
          <a:xfrm>
            <a:off x="7367587" y="2154238"/>
            <a:ext cx="1069975" cy="936625"/>
          </a:xfrm>
          <a:prstGeom prst="roundRect">
            <a:avLst/>
          </a:prstGeom>
          <a:solidFill>
            <a:srgbClr val="BEE395"/>
          </a:solidFill>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anchor="ctr"/>
          <a:lstStyle/>
          <a:p>
            <a:pPr algn="ctr">
              <a:defRPr/>
            </a:pPr>
            <a:r>
              <a:rPr lang="en-US" sz="1600" dirty="0">
                <a:solidFill>
                  <a:schemeClr val="tx2"/>
                </a:solidFill>
              </a:rPr>
              <a:t>Enabler X</a:t>
            </a:r>
          </a:p>
        </p:txBody>
      </p:sp>
      <p:sp>
        <p:nvSpPr>
          <p:cNvPr id="55" name="Rounded Rectangle 54"/>
          <p:cNvSpPr/>
          <p:nvPr/>
        </p:nvSpPr>
        <p:spPr bwMode="auto">
          <a:xfrm>
            <a:off x="7758112" y="2466975"/>
            <a:ext cx="1038225" cy="815975"/>
          </a:xfrm>
          <a:prstGeom prst="roundRect">
            <a:avLst/>
          </a:prstGeom>
          <a:solidFill>
            <a:srgbClr val="BEE395"/>
          </a:solidFill>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anchor="ctr"/>
          <a:lstStyle/>
          <a:p>
            <a:pPr algn="ctr">
              <a:defRPr/>
            </a:pPr>
            <a:r>
              <a:rPr lang="en-US" sz="1600" dirty="0">
                <a:solidFill>
                  <a:schemeClr val="tx2"/>
                </a:solidFill>
              </a:rPr>
              <a:t>Enabler X</a:t>
            </a:r>
          </a:p>
        </p:txBody>
      </p:sp>
      <p:cxnSp>
        <p:nvCxnSpPr>
          <p:cNvPr id="57" name="Straight Arrow Connector 56"/>
          <p:cNvCxnSpPr>
            <a:stCxn id="88" idx="1"/>
          </p:cNvCxnSpPr>
          <p:nvPr/>
        </p:nvCxnSpPr>
        <p:spPr>
          <a:xfrm flipH="1">
            <a:off x="1438274" y="2779713"/>
            <a:ext cx="2106613" cy="779462"/>
          </a:xfrm>
          <a:prstGeom prst="straightConnector1">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flipH="1">
            <a:off x="1438274" y="3013075"/>
            <a:ext cx="2106613" cy="781050"/>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108" name="TextBox 67"/>
          <p:cNvSpPr txBox="1">
            <a:spLocks noChangeArrowheads="1"/>
          </p:cNvSpPr>
          <p:nvPr/>
        </p:nvSpPr>
        <p:spPr bwMode="auto">
          <a:xfrm rot="-1181817">
            <a:off x="1576387" y="3394075"/>
            <a:ext cx="1876425" cy="233363"/>
          </a:xfrm>
          <a:prstGeom prst="rect">
            <a:avLst/>
          </a:prstGeom>
          <a:noFill/>
          <a:ln w="9525">
            <a:noFill/>
            <a:miter lim="800000"/>
            <a:headEnd/>
            <a:tailEnd/>
          </a:ln>
        </p:spPr>
        <p:txBody>
          <a:bodyPr lIns="93635" tIns="46817" rIns="93635" bIns="46817">
            <a:spAutoFit/>
          </a:bodyPr>
          <a:lstStyle/>
          <a:p>
            <a:r>
              <a:rPr lang="en-US" sz="1000"/>
              <a:t>2- CallBack URL</a:t>
            </a:r>
            <a:endParaRPr lang="en-US" sz="1000">
              <a:solidFill>
                <a:srgbClr val="FF0000"/>
              </a:solidFill>
            </a:endParaRPr>
          </a:p>
        </p:txBody>
      </p:sp>
      <p:sp>
        <p:nvSpPr>
          <p:cNvPr id="27" name="Title 1"/>
          <p:cNvSpPr txBox="1">
            <a:spLocks/>
          </p:cNvSpPr>
          <p:nvPr/>
        </p:nvSpPr>
        <p:spPr bwMode="auto">
          <a:xfrm>
            <a:off x="414338" y="311150"/>
            <a:ext cx="8229600" cy="857250"/>
          </a:xfrm>
          <a:prstGeom prst="rect">
            <a:avLst/>
          </a:prstGeom>
          <a:noFill/>
          <a:ln w="12700">
            <a:noFill/>
            <a:miter lim="800000"/>
            <a:headEnd/>
            <a:tailEnd/>
          </a:ln>
        </p:spPr>
        <p:txBody>
          <a:bodyPr lIns="0" tIns="0" rIns="0" bIns="0"/>
          <a:lstStyle/>
          <a:p>
            <a:pPr defTabSz="970484" eaLnBrk="1" hangingPunct="1">
              <a:lnSpc>
                <a:spcPct val="105000"/>
              </a:lnSpc>
              <a:defRPr/>
            </a:pPr>
            <a:r>
              <a:rPr lang="en-US" b="1" kern="0" dirty="0">
                <a:latin typeface="+mj-lt"/>
                <a:ea typeface="+mj-ea"/>
                <a:cs typeface="+mj-cs"/>
              </a:rPr>
              <a:t>Server to Mobile Notification using OMA Push Delivery Method through Notification Channel API</a:t>
            </a:r>
          </a:p>
        </p:txBody>
      </p:sp>
      <p:cxnSp>
        <p:nvCxnSpPr>
          <p:cNvPr id="36" name="Straight Arrow Connector 35"/>
          <p:cNvCxnSpPr>
            <a:endCxn id="52" idx="1"/>
          </p:cNvCxnSpPr>
          <p:nvPr/>
        </p:nvCxnSpPr>
        <p:spPr>
          <a:xfrm>
            <a:off x="4962524" y="2622550"/>
            <a:ext cx="2405063" cy="0"/>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a:off x="4962524" y="2935288"/>
            <a:ext cx="2417763" cy="0"/>
          </a:xfrm>
          <a:prstGeom prst="straightConnector1">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4112" name="Freeform 86"/>
          <p:cNvSpPr>
            <a:spLocks/>
          </p:cNvSpPr>
          <p:nvPr/>
        </p:nvSpPr>
        <p:spPr bwMode="auto">
          <a:xfrm>
            <a:off x="768349" y="3325813"/>
            <a:ext cx="3244850" cy="2276475"/>
          </a:xfrm>
          <a:custGeom>
            <a:avLst/>
            <a:gdLst>
              <a:gd name="T0" fmla="*/ 0 w 7116897"/>
              <a:gd name="T1" fmla="*/ 1030686 h 2302525"/>
              <a:gd name="T2" fmla="*/ 98 w 7116897"/>
              <a:gd name="T3" fmla="*/ 1771757 h 2302525"/>
              <a:gd name="T4" fmla="*/ 63498 w 7116897"/>
              <a:gd name="T5" fmla="*/ 1780274 h 2302525"/>
              <a:gd name="T6" fmla="*/ 63695 w 7116897"/>
              <a:gd name="T7" fmla="*/ 0 h 2302525"/>
              <a:gd name="T8" fmla="*/ 0 60000 65536"/>
              <a:gd name="T9" fmla="*/ 0 60000 65536"/>
              <a:gd name="T10" fmla="*/ 0 60000 65536"/>
              <a:gd name="T11" fmla="*/ 0 60000 65536"/>
              <a:gd name="T12" fmla="*/ 0 w 7116897"/>
              <a:gd name="T13" fmla="*/ 0 h 2302525"/>
              <a:gd name="T14" fmla="*/ 7116897 w 7116897"/>
              <a:gd name="T15" fmla="*/ 2302525 h 2302525"/>
            </a:gdLst>
            <a:ahLst/>
            <a:cxnLst>
              <a:cxn ang="T8">
                <a:pos x="T0" y="T1"/>
              </a:cxn>
              <a:cxn ang="T9">
                <a:pos x="T2" y="T3"/>
              </a:cxn>
              <a:cxn ang="T10">
                <a:pos x="T4" y="T5"/>
              </a:cxn>
              <a:cxn ang="T11">
                <a:pos x="T6" y="T7"/>
              </a:cxn>
            </a:cxnLst>
            <a:rect l="T12" t="T13" r="T14" b="T15"/>
            <a:pathLst>
              <a:path w="7116897" h="2302525">
                <a:moveTo>
                  <a:pt x="0" y="1333041"/>
                </a:moveTo>
                <a:lnTo>
                  <a:pt x="11017" y="2291508"/>
                </a:lnTo>
                <a:lnTo>
                  <a:pt x="7094863" y="2302525"/>
                </a:lnTo>
                <a:lnTo>
                  <a:pt x="7116897" y="0"/>
                </a:lnTo>
              </a:path>
            </a:pathLst>
          </a:custGeom>
          <a:noFill/>
          <a:ln w="19050" cap="flat" cmpd="sng" algn="ctr">
            <a:solidFill>
              <a:schemeClr val="tx1"/>
            </a:solidFill>
            <a:prstDash val="solid"/>
            <a:round/>
            <a:headEnd type="none" w="med" len="med"/>
            <a:tailEnd type="triangle" w="med" len="med"/>
          </a:ln>
        </p:spPr>
        <p:txBody>
          <a:bodyPr lIns="0" tIns="0" rIns="0" bIns="0" anchor="ctr"/>
          <a:lstStyle/>
          <a:p>
            <a:endParaRPr lang="en-US"/>
          </a:p>
        </p:txBody>
      </p:sp>
      <p:sp>
        <p:nvSpPr>
          <p:cNvPr id="29" name="Rounded Rectangle 28"/>
          <p:cNvSpPr/>
          <p:nvPr/>
        </p:nvSpPr>
        <p:spPr>
          <a:xfrm>
            <a:off x="657224" y="1217613"/>
            <a:ext cx="781050" cy="936625"/>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anchor="ctr"/>
          <a:lstStyle/>
          <a:p>
            <a:pPr algn="ctr">
              <a:defRPr/>
            </a:pPr>
            <a:r>
              <a:rPr lang="en-US" sz="1600" dirty="0">
                <a:solidFill>
                  <a:schemeClr val="tx1"/>
                </a:solidFill>
              </a:rPr>
              <a:t>PPG</a:t>
            </a:r>
          </a:p>
        </p:txBody>
      </p:sp>
      <p:cxnSp>
        <p:nvCxnSpPr>
          <p:cNvPr id="30" name="Straight Arrow Connector 29"/>
          <p:cNvCxnSpPr>
            <a:endCxn id="29" idx="3"/>
          </p:cNvCxnSpPr>
          <p:nvPr/>
        </p:nvCxnSpPr>
        <p:spPr>
          <a:xfrm flipH="1" flipV="1">
            <a:off x="1438274" y="1685925"/>
            <a:ext cx="2106613" cy="781050"/>
          </a:xfrm>
          <a:prstGeom prst="straightConnector1">
            <a:avLst/>
          </a:prstGeom>
          <a:ln w="1905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116" name="TextBox 77"/>
          <p:cNvSpPr txBox="1">
            <a:spLocks noChangeArrowheads="1"/>
          </p:cNvSpPr>
          <p:nvPr/>
        </p:nvSpPr>
        <p:spPr bwMode="auto">
          <a:xfrm rot="1236625">
            <a:off x="1481128" y="1655063"/>
            <a:ext cx="2024481" cy="371547"/>
          </a:xfrm>
          <a:prstGeom prst="rect">
            <a:avLst/>
          </a:prstGeom>
          <a:noFill/>
          <a:ln w="9525">
            <a:noFill/>
            <a:miter lim="800000"/>
            <a:headEnd/>
            <a:tailEnd/>
          </a:ln>
        </p:spPr>
        <p:txBody>
          <a:bodyPr wrap="square" lIns="93635" tIns="46817" rIns="93635" bIns="46817">
            <a:spAutoFit/>
          </a:bodyPr>
          <a:lstStyle/>
          <a:p>
            <a:r>
              <a:rPr lang="en-US" sz="1000" dirty="0"/>
              <a:t>6- Push (POST:</a:t>
            </a:r>
          </a:p>
          <a:p>
            <a:r>
              <a:rPr lang="en-US" sz="1000" dirty="0"/>
              <a:t>X-</a:t>
            </a:r>
            <a:r>
              <a:rPr lang="en-US" sz="1000" dirty="0" err="1"/>
              <a:t>Wap</a:t>
            </a:r>
            <a:r>
              <a:rPr lang="en-US" sz="1000" dirty="0"/>
              <a:t>-</a:t>
            </a:r>
            <a:r>
              <a:rPr lang="en-US" sz="1000" dirty="0" err="1"/>
              <a:t>Applicatin</a:t>
            </a:r>
            <a:r>
              <a:rPr lang="en-US" sz="1000" dirty="0"/>
              <a:t>-Id = </a:t>
            </a:r>
            <a:r>
              <a:rPr lang="en-US" sz="1000" b="1" dirty="0" err="1" smtClean="0"/>
              <a:t>AppId</a:t>
            </a:r>
            <a:r>
              <a:rPr lang="en-US" sz="1000" dirty="0" smtClean="0"/>
              <a:t>,…)</a:t>
            </a:r>
            <a:endParaRPr lang="en-US" sz="1000" b="1" dirty="0"/>
          </a:p>
        </p:txBody>
      </p:sp>
      <p:cxnSp>
        <p:nvCxnSpPr>
          <p:cNvPr id="41" name="Straight Arrow Connector 40"/>
          <p:cNvCxnSpPr>
            <a:endCxn id="29" idx="2"/>
          </p:cNvCxnSpPr>
          <p:nvPr/>
        </p:nvCxnSpPr>
        <p:spPr>
          <a:xfrm flipV="1">
            <a:off x="1047749" y="2154238"/>
            <a:ext cx="0" cy="1404937"/>
          </a:xfrm>
          <a:prstGeom prst="straightConnector1">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4118" name="TextBox 94"/>
          <p:cNvSpPr txBox="1">
            <a:spLocks noChangeArrowheads="1"/>
          </p:cNvSpPr>
          <p:nvPr/>
        </p:nvSpPr>
        <p:spPr bwMode="auto">
          <a:xfrm rot="5400000">
            <a:off x="306386" y="2755901"/>
            <a:ext cx="1268413" cy="233362"/>
          </a:xfrm>
          <a:prstGeom prst="rect">
            <a:avLst/>
          </a:prstGeom>
          <a:noFill/>
          <a:ln w="9525">
            <a:noFill/>
            <a:miter lim="800000"/>
            <a:headEnd/>
            <a:tailEnd/>
          </a:ln>
        </p:spPr>
        <p:txBody>
          <a:bodyPr wrap="none" lIns="93635" tIns="46817" rIns="93635" bIns="46817">
            <a:spAutoFit/>
          </a:bodyPr>
          <a:lstStyle/>
          <a:p>
            <a:r>
              <a:rPr lang="en-US" sz="1000"/>
              <a:t>7- OMA Push/SMS</a:t>
            </a:r>
            <a:endParaRPr lang="en-US" sz="1000" b="1"/>
          </a:p>
        </p:txBody>
      </p:sp>
      <p:sp>
        <p:nvSpPr>
          <p:cNvPr id="47" name="Content Placeholder 2"/>
          <p:cNvSpPr txBox="1">
            <a:spLocks/>
          </p:cNvSpPr>
          <p:nvPr/>
        </p:nvSpPr>
        <p:spPr bwMode="auto">
          <a:xfrm>
            <a:off x="4224337" y="3435350"/>
            <a:ext cx="4718050" cy="1951038"/>
          </a:xfrm>
          <a:prstGeom prst="rect">
            <a:avLst/>
          </a:prstGeom>
          <a:noFill/>
          <a:ln w="12700">
            <a:noFill/>
            <a:miter lim="800000"/>
            <a:headEnd/>
            <a:tailEnd/>
          </a:ln>
        </p:spPr>
        <p:txBody>
          <a:bodyPr lIns="0" tIns="0" rIns="0" bIns="0"/>
          <a:lstStyle/>
          <a:p>
            <a:pPr marL="351130" indent="-351130" defTabSz="970484">
              <a:lnSpc>
                <a:spcPct val="100000"/>
              </a:lnSpc>
              <a:spcBef>
                <a:spcPct val="20000"/>
              </a:spcBef>
              <a:spcAft>
                <a:spcPct val="20000"/>
              </a:spcAft>
              <a:buClr>
                <a:schemeClr val="tx2"/>
              </a:buClr>
              <a:buSzPct val="100000"/>
              <a:buFontTx/>
              <a:buChar char="•"/>
              <a:defRPr/>
            </a:pPr>
            <a:r>
              <a:rPr lang="en-US" sz="1500" kern="0" dirty="0">
                <a:solidFill>
                  <a:schemeClr val="tx2"/>
                </a:solidFill>
                <a:latin typeface="+mn-lt"/>
              </a:rPr>
              <a:t>“Channel Type” flag would indicate whether Notification </a:t>
            </a:r>
            <a:r>
              <a:rPr lang="en-US" sz="1500" kern="0" dirty="0" smtClean="0">
                <a:solidFill>
                  <a:schemeClr val="tx2"/>
                </a:solidFill>
                <a:latin typeface="+mn-lt"/>
              </a:rPr>
              <a:t>Server is </a:t>
            </a:r>
            <a:r>
              <a:rPr lang="en-US" sz="1500" kern="0" dirty="0">
                <a:solidFill>
                  <a:schemeClr val="tx2"/>
                </a:solidFill>
                <a:latin typeface="+mn-lt"/>
              </a:rPr>
              <a:t>to use Long-Polling or </a:t>
            </a:r>
            <a:r>
              <a:rPr lang="en-US" sz="1500" kern="0" dirty="0" smtClean="0">
                <a:solidFill>
                  <a:schemeClr val="tx2"/>
                </a:solidFill>
                <a:latin typeface="+mn-lt"/>
              </a:rPr>
              <a:t>OMA-Push </a:t>
            </a:r>
            <a:r>
              <a:rPr lang="en-US" sz="1500" kern="0" dirty="0">
                <a:solidFill>
                  <a:schemeClr val="tx2"/>
                </a:solidFill>
                <a:latin typeface="+mn-lt"/>
              </a:rPr>
              <a:t>delivery method</a:t>
            </a:r>
          </a:p>
          <a:p>
            <a:pPr marL="351130" indent="-351130" defTabSz="970484">
              <a:lnSpc>
                <a:spcPct val="100000"/>
              </a:lnSpc>
              <a:spcBef>
                <a:spcPct val="20000"/>
              </a:spcBef>
              <a:spcAft>
                <a:spcPct val="20000"/>
              </a:spcAft>
              <a:buClr>
                <a:schemeClr val="tx2"/>
              </a:buClr>
              <a:buSzPct val="100000"/>
              <a:buFontTx/>
              <a:buChar char="•"/>
              <a:defRPr/>
            </a:pPr>
            <a:r>
              <a:rPr lang="en-US" sz="1500" kern="0" dirty="0">
                <a:solidFill>
                  <a:schemeClr val="tx2"/>
                </a:solidFill>
                <a:latin typeface="+mn-lt"/>
              </a:rPr>
              <a:t>Channel Type = </a:t>
            </a:r>
            <a:r>
              <a:rPr lang="en-US" sz="1500" kern="0" dirty="0" smtClean="0">
                <a:solidFill>
                  <a:schemeClr val="tx2"/>
                </a:solidFill>
                <a:latin typeface="+mn-lt"/>
              </a:rPr>
              <a:t>“</a:t>
            </a:r>
            <a:r>
              <a:rPr lang="en-US" sz="1500" kern="0" dirty="0" err="1" smtClean="0">
                <a:solidFill>
                  <a:schemeClr val="tx2"/>
                </a:solidFill>
                <a:latin typeface="+mn-lt"/>
              </a:rPr>
              <a:t>OMAPush</a:t>
            </a:r>
            <a:r>
              <a:rPr lang="en-US" sz="1500" kern="0" dirty="0" smtClean="0">
                <a:solidFill>
                  <a:schemeClr val="tx2"/>
                </a:solidFill>
                <a:latin typeface="+mn-lt"/>
              </a:rPr>
              <a:t>” </a:t>
            </a:r>
            <a:r>
              <a:rPr lang="en-US" sz="1500" kern="0" dirty="0">
                <a:solidFill>
                  <a:schemeClr val="tx2"/>
                </a:solidFill>
                <a:latin typeface="+mn-lt"/>
              </a:rPr>
              <a:t>tells Notification </a:t>
            </a:r>
            <a:r>
              <a:rPr lang="en-US" sz="1500" kern="0" dirty="0" smtClean="0">
                <a:solidFill>
                  <a:schemeClr val="tx2"/>
                </a:solidFill>
                <a:latin typeface="+mn-lt"/>
              </a:rPr>
              <a:t>Server to </a:t>
            </a:r>
            <a:r>
              <a:rPr lang="en-US" sz="1500" kern="0" dirty="0">
                <a:solidFill>
                  <a:schemeClr val="tx2"/>
                </a:solidFill>
                <a:latin typeface="+mn-lt"/>
              </a:rPr>
              <a:t>behave as a Push Initiator (PI</a:t>
            </a:r>
            <a:r>
              <a:rPr lang="en-US" sz="1500" kern="0" dirty="0" smtClean="0">
                <a:solidFill>
                  <a:schemeClr val="tx2"/>
                </a:solidFill>
                <a:latin typeface="+mn-lt"/>
              </a:rPr>
              <a:t>)</a:t>
            </a:r>
          </a:p>
          <a:p>
            <a:pPr marL="351130" indent="-351130" defTabSz="970484">
              <a:lnSpc>
                <a:spcPct val="100000"/>
              </a:lnSpc>
              <a:spcBef>
                <a:spcPct val="20000"/>
              </a:spcBef>
              <a:spcAft>
                <a:spcPct val="20000"/>
              </a:spcAft>
              <a:buClr>
                <a:schemeClr val="tx2"/>
              </a:buClr>
              <a:buSzPct val="100000"/>
              <a:buFontTx/>
              <a:buChar char="•"/>
              <a:defRPr/>
            </a:pPr>
            <a:r>
              <a:rPr lang="en-US" sz="1500" kern="0" dirty="0" smtClean="0">
                <a:solidFill>
                  <a:schemeClr val="tx2"/>
                </a:solidFill>
                <a:latin typeface="+mn-lt"/>
              </a:rPr>
              <a:t>App would optionally provide the </a:t>
            </a:r>
            <a:r>
              <a:rPr lang="en-US" sz="1500" kern="0" dirty="0" err="1" smtClean="0">
                <a:solidFill>
                  <a:schemeClr val="tx2"/>
                </a:solidFill>
                <a:latin typeface="+mn-lt"/>
              </a:rPr>
              <a:t>AppId</a:t>
            </a:r>
            <a:r>
              <a:rPr lang="en-US" sz="1500" kern="0" dirty="0" smtClean="0">
                <a:solidFill>
                  <a:schemeClr val="tx2"/>
                </a:solidFill>
                <a:latin typeface="+mn-lt"/>
              </a:rPr>
              <a:t> (in step #1) where </a:t>
            </a:r>
            <a:r>
              <a:rPr lang="en-US" sz="1500" kern="0" dirty="0" err="1" smtClean="0">
                <a:solidFill>
                  <a:schemeClr val="tx2"/>
                </a:solidFill>
                <a:latin typeface="+mn-lt"/>
              </a:rPr>
              <a:t>OMAPush</a:t>
            </a:r>
            <a:r>
              <a:rPr lang="en-US" sz="1500" kern="0" dirty="0" smtClean="0">
                <a:solidFill>
                  <a:schemeClr val="tx2"/>
                </a:solidFill>
                <a:latin typeface="+mn-lt"/>
              </a:rPr>
              <a:t> would need to be sent. Note: </a:t>
            </a:r>
            <a:r>
              <a:rPr lang="en-US" sz="1500" kern="0" dirty="0" err="1" smtClean="0">
                <a:solidFill>
                  <a:schemeClr val="tx2"/>
                </a:solidFill>
                <a:latin typeface="+mn-lt"/>
              </a:rPr>
              <a:t>AppId</a:t>
            </a:r>
            <a:r>
              <a:rPr lang="en-US" sz="1500" kern="0" dirty="0" smtClean="0">
                <a:solidFill>
                  <a:schemeClr val="tx2"/>
                </a:solidFill>
                <a:latin typeface="+mn-lt"/>
              </a:rPr>
              <a:t> may or may not be available as part of App on-boarding onto API Server.</a:t>
            </a:r>
            <a:endParaRPr lang="en-US" sz="1500" kern="0" dirty="0">
              <a:solidFill>
                <a:schemeClr val="tx2"/>
              </a:solidFill>
              <a:latin typeface="+mn-lt"/>
            </a:endParaRPr>
          </a:p>
          <a:p>
            <a:pPr marL="351130" indent="-351130" defTabSz="970484">
              <a:lnSpc>
                <a:spcPct val="100000"/>
              </a:lnSpc>
              <a:spcBef>
                <a:spcPct val="20000"/>
              </a:spcBef>
              <a:spcAft>
                <a:spcPct val="20000"/>
              </a:spcAft>
              <a:buClr>
                <a:schemeClr val="tx2"/>
              </a:buClr>
              <a:buSzPct val="100000"/>
              <a:buFontTx/>
              <a:buChar char="•"/>
              <a:defRPr/>
            </a:pPr>
            <a:r>
              <a:rPr lang="en-US" sz="1500" kern="0" dirty="0">
                <a:solidFill>
                  <a:schemeClr val="tx2"/>
                </a:solidFill>
                <a:latin typeface="+mn-lt"/>
              </a:rPr>
              <a:t>Notification </a:t>
            </a:r>
            <a:r>
              <a:rPr lang="en-US" sz="1500" kern="0" dirty="0" smtClean="0">
                <a:solidFill>
                  <a:schemeClr val="tx2"/>
                </a:solidFill>
                <a:latin typeface="+mn-lt"/>
              </a:rPr>
              <a:t>Server provides the App </a:t>
            </a:r>
            <a:r>
              <a:rPr lang="en-US" sz="1500" kern="0" dirty="0">
                <a:solidFill>
                  <a:schemeClr val="tx2"/>
                </a:solidFill>
                <a:latin typeface="+mn-lt"/>
              </a:rPr>
              <a:t>only a Callback URL.</a:t>
            </a:r>
          </a:p>
          <a:p>
            <a:pPr marL="351130" indent="-351130" defTabSz="970484">
              <a:lnSpc>
                <a:spcPct val="100000"/>
              </a:lnSpc>
              <a:spcBef>
                <a:spcPct val="20000"/>
              </a:spcBef>
              <a:spcAft>
                <a:spcPct val="20000"/>
              </a:spcAft>
              <a:buClr>
                <a:schemeClr val="tx2"/>
              </a:buClr>
              <a:buSzPct val="100000"/>
              <a:buFontTx/>
              <a:buChar char="•"/>
              <a:defRPr/>
            </a:pPr>
            <a:r>
              <a:rPr lang="en-US" sz="1500" kern="0" dirty="0">
                <a:solidFill>
                  <a:schemeClr val="tx2"/>
                </a:solidFill>
                <a:latin typeface="+mn-lt"/>
              </a:rPr>
              <a:t>Notification mechanism between API </a:t>
            </a:r>
            <a:r>
              <a:rPr lang="en-US" sz="1500" kern="0" dirty="0" smtClean="0">
                <a:solidFill>
                  <a:schemeClr val="tx2"/>
                </a:solidFill>
                <a:latin typeface="+mn-lt"/>
              </a:rPr>
              <a:t>Server, </a:t>
            </a:r>
            <a:r>
              <a:rPr lang="en-US" sz="1500" kern="0" dirty="0">
                <a:solidFill>
                  <a:schemeClr val="tx2"/>
                </a:solidFill>
                <a:latin typeface="+mn-lt"/>
              </a:rPr>
              <a:t>Notification </a:t>
            </a:r>
            <a:r>
              <a:rPr lang="en-US" sz="1500" kern="0" dirty="0" smtClean="0">
                <a:solidFill>
                  <a:schemeClr val="tx2"/>
                </a:solidFill>
                <a:latin typeface="+mn-lt"/>
              </a:rPr>
              <a:t>Server </a:t>
            </a:r>
            <a:r>
              <a:rPr lang="en-US" sz="1500" kern="0" dirty="0">
                <a:solidFill>
                  <a:schemeClr val="tx2"/>
                </a:solidFill>
                <a:latin typeface="+mn-lt"/>
              </a:rPr>
              <a:t>and the Enablers are considered internal matters. However, all notifications are monitored by the API </a:t>
            </a:r>
            <a:r>
              <a:rPr lang="en-US" sz="1500" kern="0" dirty="0" smtClean="0">
                <a:solidFill>
                  <a:schemeClr val="tx2"/>
                </a:solidFill>
                <a:latin typeface="+mn-lt"/>
              </a:rPr>
              <a:t>Server</a:t>
            </a:r>
            <a:endParaRPr lang="en-US" sz="1500" kern="0" dirty="0">
              <a:solidFill>
                <a:schemeClr val="tx2"/>
              </a:solidFill>
              <a:latin typeface="+mn-lt"/>
            </a:endParaRPr>
          </a:p>
        </p:txBody>
      </p:sp>
      <p:sp>
        <p:nvSpPr>
          <p:cNvPr id="4120" name="TextBox 94"/>
          <p:cNvSpPr txBox="1">
            <a:spLocks noChangeArrowheads="1"/>
          </p:cNvSpPr>
          <p:nvPr/>
        </p:nvSpPr>
        <p:spPr bwMode="auto">
          <a:xfrm>
            <a:off x="5014912" y="2390775"/>
            <a:ext cx="2378075" cy="219075"/>
          </a:xfrm>
          <a:prstGeom prst="rect">
            <a:avLst/>
          </a:prstGeom>
          <a:noFill/>
          <a:ln w="9525">
            <a:noFill/>
            <a:miter lim="800000"/>
            <a:headEnd/>
            <a:tailEnd/>
          </a:ln>
        </p:spPr>
        <p:txBody>
          <a:bodyPr wrap="none" lIns="93635" tIns="46817" rIns="93635" bIns="46817">
            <a:spAutoFit/>
          </a:bodyPr>
          <a:lstStyle/>
          <a:p>
            <a:r>
              <a:rPr lang="en-US" sz="900"/>
              <a:t>4- Subscribe to Notification +Callback-URL</a:t>
            </a:r>
            <a:endParaRPr lang="en-US" sz="900" b="1"/>
          </a:p>
        </p:txBody>
      </p:sp>
      <p:sp>
        <p:nvSpPr>
          <p:cNvPr id="4121" name="TextBox 94"/>
          <p:cNvSpPr txBox="1">
            <a:spLocks noChangeArrowheads="1"/>
          </p:cNvSpPr>
          <p:nvPr/>
        </p:nvSpPr>
        <p:spPr bwMode="auto">
          <a:xfrm>
            <a:off x="5243512" y="2924175"/>
            <a:ext cx="2082800" cy="344488"/>
          </a:xfrm>
          <a:prstGeom prst="rect">
            <a:avLst/>
          </a:prstGeom>
          <a:noFill/>
          <a:ln w="9525">
            <a:noFill/>
            <a:miter lim="800000"/>
            <a:headEnd/>
            <a:tailEnd/>
          </a:ln>
        </p:spPr>
        <p:txBody>
          <a:bodyPr wrap="none" lIns="93635" tIns="46817" rIns="93635" bIns="46817">
            <a:spAutoFit/>
          </a:bodyPr>
          <a:lstStyle/>
          <a:p>
            <a:r>
              <a:rPr lang="en-US" sz="900"/>
              <a:t>5 Internal Notifications sent to </a:t>
            </a:r>
          </a:p>
          <a:p>
            <a:r>
              <a:rPr lang="en-US" sz="900"/>
              <a:t>Callback-URL@ Notification Channel</a:t>
            </a:r>
          </a:p>
        </p:txBody>
      </p:sp>
      <p:sp>
        <p:nvSpPr>
          <p:cNvPr id="26" name="TextBox 67"/>
          <p:cNvSpPr txBox="1">
            <a:spLocks noChangeArrowheads="1"/>
          </p:cNvSpPr>
          <p:nvPr/>
        </p:nvSpPr>
        <p:spPr bwMode="auto">
          <a:xfrm>
            <a:off x="900111" y="5210175"/>
            <a:ext cx="2965450" cy="1064045"/>
          </a:xfrm>
          <a:prstGeom prst="rect">
            <a:avLst/>
          </a:prstGeom>
          <a:noFill/>
          <a:ln w="9525">
            <a:noFill/>
            <a:miter lim="800000"/>
            <a:headEnd/>
            <a:tailEnd/>
          </a:ln>
        </p:spPr>
        <p:txBody>
          <a:bodyPr lIns="93635" tIns="46817" rIns="93635" bIns="46817">
            <a:spAutoFit/>
          </a:bodyPr>
          <a:lstStyle/>
          <a:p>
            <a:r>
              <a:rPr lang="en-US" sz="1000" dirty="0"/>
              <a:t>3- </a:t>
            </a:r>
            <a:r>
              <a:rPr lang="en-US" sz="1000" b="1" dirty="0" smtClean="0"/>
              <a:t>RESTful API </a:t>
            </a:r>
            <a:r>
              <a:rPr lang="en-US" sz="1000" dirty="0"/>
              <a:t>S</a:t>
            </a:r>
            <a:r>
              <a:rPr lang="en-US" sz="1000" dirty="0" smtClean="0"/>
              <a:t>ubscribe to Notification (…, </a:t>
            </a:r>
            <a:r>
              <a:rPr lang="en-US" sz="1000" dirty="0" err="1"/>
              <a:t>NotifyURL</a:t>
            </a:r>
            <a:r>
              <a:rPr lang="en-US" sz="1000" dirty="0"/>
              <a:t>= Callback-URL</a:t>
            </a:r>
            <a:r>
              <a:rPr lang="en-US" sz="1000" dirty="0" smtClean="0"/>
              <a:t>)</a:t>
            </a:r>
          </a:p>
          <a:p>
            <a:endParaRPr lang="en-US" sz="1000" dirty="0">
              <a:solidFill>
                <a:srgbClr val="FF0000"/>
              </a:solidFill>
            </a:endParaRPr>
          </a:p>
          <a:p>
            <a:r>
              <a:rPr lang="en-US" sz="1000" dirty="0" smtClean="0">
                <a:solidFill>
                  <a:srgbClr val="FF0000"/>
                </a:solidFill>
              </a:rPr>
              <a:t>Example: Payment API: </a:t>
            </a:r>
            <a:r>
              <a:rPr lang="en-US" sz="1000" dirty="0"/>
              <a:t>POST /</a:t>
            </a:r>
            <a:r>
              <a:rPr lang="en-US" sz="1000" dirty="0" smtClean="0"/>
              <a:t>exampleAPI/payment/v1/tel%3A%2B19585550100/transactions/amount(…, </a:t>
            </a:r>
            <a:r>
              <a:rPr lang="en-US" sz="1000" b="1" dirty="0" err="1" smtClean="0"/>
              <a:t>NotifyURL</a:t>
            </a:r>
            <a:r>
              <a:rPr lang="en-US" sz="1000" b="1" dirty="0" smtClean="0"/>
              <a:t>= Callback-URL</a:t>
            </a:r>
            <a:r>
              <a:rPr lang="en-US" sz="1000" dirty="0" smtClean="0"/>
              <a:t>)</a:t>
            </a:r>
            <a:endParaRPr lang="en-US" sz="10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bwMode="auto">
          <a:xfrm>
            <a:off x="947738" y="1377950"/>
            <a:ext cx="7610475" cy="4683125"/>
          </a:xfrm>
          <a:prstGeom prst="rect">
            <a:avLst/>
          </a:prstGeom>
          <a:noFill/>
          <a:ln w="12700">
            <a:noFill/>
            <a:miter lim="800000"/>
            <a:headEnd/>
            <a:tailEnd/>
          </a:ln>
        </p:spPr>
        <p:txBody>
          <a:bodyPr lIns="0" tIns="0" rIns="0" bIns="0"/>
          <a:lstStyle/>
          <a:p>
            <a:pPr marL="351130" indent="-351130" defTabSz="970484">
              <a:lnSpc>
                <a:spcPct val="100000"/>
              </a:lnSpc>
              <a:spcBef>
                <a:spcPct val="20000"/>
              </a:spcBef>
              <a:spcAft>
                <a:spcPct val="20000"/>
              </a:spcAft>
              <a:buClr>
                <a:schemeClr val="tx2"/>
              </a:buClr>
              <a:buSzPct val="100000"/>
              <a:buFontTx/>
              <a:buChar char="•"/>
              <a:defRPr/>
            </a:pPr>
            <a:r>
              <a:rPr lang="en-US" kern="0" dirty="0">
                <a:solidFill>
                  <a:schemeClr val="tx2"/>
                </a:solidFill>
                <a:latin typeface="+mn-lt"/>
              </a:rPr>
              <a:t>In C2DM </a:t>
            </a:r>
            <a:r>
              <a:rPr lang="en-US" kern="0" dirty="0" smtClean="0">
                <a:solidFill>
                  <a:schemeClr val="tx2"/>
                </a:solidFill>
                <a:latin typeface="+mn-lt"/>
              </a:rPr>
              <a:t>(Android </a:t>
            </a:r>
            <a:r>
              <a:rPr lang="en-US" dirty="0" smtClean="0">
                <a:latin typeface="+mn-lt"/>
              </a:rPr>
              <a:t>Cloud to Device Messaging) </a:t>
            </a:r>
            <a:r>
              <a:rPr lang="en-US" kern="0" dirty="0" smtClean="0">
                <a:solidFill>
                  <a:schemeClr val="tx2"/>
                </a:solidFill>
                <a:latin typeface="+mn-lt"/>
              </a:rPr>
              <a:t>case</a:t>
            </a:r>
            <a:r>
              <a:rPr lang="en-US" kern="0" dirty="0">
                <a:solidFill>
                  <a:schemeClr val="tx2"/>
                </a:solidFill>
                <a:latin typeface="+mn-lt"/>
              </a:rPr>
              <a:t>, the Android App requires to have an App </a:t>
            </a:r>
            <a:r>
              <a:rPr lang="en-US" kern="0" dirty="0" smtClean="0">
                <a:solidFill>
                  <a:schemeClr val="tx2"/>
                </a:solidFill>
                <a:latin typeface="+mn-lt"/>
              </a:rPr>
              <a:t>Server. Therefore</a:t>
            </a:r>
            <a:r>
              <a:rPr lang="en-US" kern="0" dirty="0">
                <a:solidFill>
                  <a:schemeClr val="tx2"/>
                </a:solidFill>
                <a:latin typeface="+mn-lt"/>
              </a:rPr>
              <a:t>, OMA Notification Channel is not used</a:t>
            </a:r>
          </a:p>
          <a:p>
            <a:pPr marL="351130" indent="-351130" defTabSz="970484">
              <a:lnSpc>
                <a:spcPct val="100000"/>
              </a:lnSpc>
              <a:spcBef>
                <a:spcPct val="20000"/>
              </a:spcBef>
              <a:spcAft>
                <a:spcPct val="20000"/>
              </a:spcAft>
              <a:buClr>
                <a:schemeClr val="tx2"/>
              </a:buClr>
              <a:buSzPct val="100000"/>
              <a:buFontTx/>
              <a:buChar char="•"/>
              <a:defRPr/>
            </a:pPr>
            <a:r>
              <a:rPr lang="en-US" kern="0" dirty="0">
                <a:solidFill>
                  <a:schemeClr val="tx2"/>
                </a:solidFill>
                <a:latin typeface="+mn-lt"/>
              </a:rPr>
              <a:t>The Notification would follow a Server-Server notification model where operator’s API </a:t>
            </a:r>
            <a:r>
              <a:rPr lang="en-US" kern="0" dirty="0" smtClean="0">
                <a:solidFill>
                  <a:schemeClr val="tx2"/>
                </a:solidFill>
                <a:latin typeface="+mn-lt"/>
              </a:rPr>
              <a:t>Server sends </a:t>
            </a:r>
            <a:r>
              <a:rPr lang="en-US" kern="0" dirty="0">
                <a:solidFill>
                  <a:schemeClr val="tx2"/>
                </a:solidFill>
                <a:latin typeface="+mn-lt"/>
              </a:rPr>
              <a:t>network-initiated notification to the App Server</a:t>
            </a:r>
          </a:p>
          <a:p>
            <a:pPr marL="351130" indent="-351130" defTabSz="970484">
              <a:lnSpc>
                <a:spcPct val="100000"/>
              </a:lnSpc>
              <a:spcBef>
                <a:spcPct val="20000"/>
              </a:spcBef>
              <a:spcAft>
                <a:spcPct val="20000"/>
              </a:spcAft>
              <a:buClr>
                <a:schemeClr val="tx2"/>
              </a:buClr>
              <a:buSzPct val="100000"/>
              <a:buFontTx/>
              <a:buChar char="•"/>
              <a:defRPr/>
            </a:pPr>
            <a:r>
              <a:rPr lang="en-US" kern="0" dirty="0">
                <a:solidFill>
                  <a:schemeClr val="tx2"/>
                </a:solidFill>
                <a:latin typeface="+mn-lt"/>
              </a:rPr>
              <a:t>The App Server then interacts with Android C2DM Server in order to push the notifications to the App client on the Android device</a:t>
            </a:r>
          </a:p>
          <a:p>
            <a:pPr marL="351130" indent="-351130" defTabSz="970484">
              <a:lnSpc>
                <a:spcPct val="100000"/>
              </a:lnSpc>
              <a:spcBef>
                <a:spcPct val="20000"/>
              </a:spcBef>
              <a:spcAft>
                <a:spcPct val="20000"/>
              </a:spcAft>
              <a:buClr>
                <a:schemeClr val="tx2"/>
              </a:buClr>
              <a:buSzPct val="100000"/>
              <a:buFontTx/>
              <a:buChar char="•"/>
              <a:defRPr/>
            </a:pPr>
            <a:r>
              <a:rPr lang="en-US" kern="0" dirty="0">
                <a:solidFill>
                  <a:schemeClr val="tx2"/>
                </a:solidFill>
                <a:latin typeface="+mn-lt"/>
              </a:rPr>
              <a:t>Android C2DM service requires the App to have an App-server</a:t>
            </a:r>
          </a:p>
          <a:p>
            <a:pPr marL="819302" lvl="1" indent="-351130" defTabSz="970484">
              <a:lnSpc>
                <a:spcPct val="100000"/>
              </a:lnSpc>
              <a:spcBef>
                <a:spcPct val="20000"/>
              </a:spcBef>
              <a:spcAft>
                <a:spcPct val="20000"/>
              </a:spcAft>
              <a:buClr>
                <a:schemeClr val="tx2"/>
              </a:buClr>
              <a:buSzPct val="100000"/>
              <a:buFontTx/>
              <a:buChar char="•"/>
              <a:defRPr/>
            </a:pPr>
            <a:r>
              <a:rPr lang="en-US" sz="1400" kern="0" dirty="0">
                <a:solidFill>
                  <a:schemeClr val="tx2"/>
                </a:solidFill>
                <a:latin typeface="+mn-lt"/>
              </a:rPr>
              <a:t>Bypassing 3</a:t>
            </a:r>
            <a:r>
              <a:rPr lang="en-US" sz="1400" kern="0" baseline="30000" dirty="0">
                <a:solidFill>
                  <a:schemeClr val="tx2"/>
                </a:solidFill>
                <a:latin typeface="+mn-lt"/>
              </a:rPr>
              <a:t>rd</a:t>
            </a:r>
            <a:r>
              <a:rPr lang="en-US" sz="1400" kern="0" dirty="0">
                <a:solidFill>
                  <a:schemeClr val="tx2"/>
                </a:solidFill>
                <a:latin typeface="+mn-lt"/>
              </a:rPr>
              <a:t>-party App server and having Operator’s Notification </a:t>
            </a:r>
            <a:r>
              <a:rPr lang="en-US" sz="1400" kern="0" dirty="0" smtClean="0">
                <a:solidFill>
                  <a:schemeClr val="tx2"/>
                </a:solidFill>
                <a:latin typeface="+mn-lt"/>
              </a:rPr>
              <a:t>Server interacting </a:t>
            </a:r>
            <a:r>
              <a:rPr lang="en-US" sz="1400" kern="0" dirty="0">
                <a:solidFill>
                  <a:schemeClr val="tx2"/>
                </a:solidFill>
                <a:latin typeface="+mn-lt"/>
              </a:rPr>
              <a:t>with C2DM server directly does not make sense as C2DM server requires on-boarding of the 3</a:t>
            </a:r>
            <a:r>
              <a:rPr lang="en-US" sz="1400" kern="0" baseline="30000" dirty="0">
                <a:solidFill>
                  <a:schemeClr val="tx2"/>
                </a:solidFill>
                <a:latin typeface="+mn-lt"/>
              </a:rPr>
              <a:t>rd</a:t>
            </a:r>
            <a:r>
              <a:rPr lang="en-US" sz="1400" kern="0" dirty="0">
                <a:solidFill>
                  <a:schemeClr val="tx2"/>
                </a:solidFill>
                <a:latin typeface="+mn-lt"/>
              </a:rPr>
              <a:t>-party App server as part of the application registration which also entails application’s OAuth redirect-URI registration and management of the App’s Registration Id, etc</a:t>
            </a:r>
          </a:p>
          <a:p>
            <a:pPr marL="819302" lvl="1" indent="-351130" defTabSz="970484">
              <a:lnSpc>
                <a:spcPct val="100000"/>
              </a:lnSpc>
              <a:spcBef>
                <a:spcPct val="20000"/>
              </a:spcBef>
              <a:spcAft>
                <a:spcPct val="20000"/>
              </a:spcAft>
              <a:buClr>
                <a:schemeClr val="tx2"/>
              </a:buClr>
              <a:buSzPct val="100000"/>
              <a:buFontTx/>
              <a:buChar char="•"/>
              <a:defRPr/>
            </a:pPr>
            <a:r>
              <a:rPr lang="en-US" sz="1400" kern="0" dirty="0">
                <a:solidFill>
                  <a:schemeClr val="tx2"/>
                </a:solidFill>
                <a:latin typeface="+mn-lt"/>
              </a:rPr>
              <a:t>Notification </a:t>
            </a:r>
            <a:r>
              <a:rPr lang="en-US" sz="1400" kern="0" dirty="0" smtClean="0">
                <a:solidFill>
                  <a:schemeClr val="tx2"/>
                </a:solidFill>
                <a:latin typeface="+mn-lt"/>
              </a:rPr>
              <a:t>Channel Server-to-C2DM </a:t>
            </a:r>
            <a:r>
              <a:rPr lang="en-US" sz="1400" kern="0" dirty="0">
                <a:solidFill>
                  <a:schemeClr val="tx2"/>
                </a:solidFill>
                <a:latin typeface="+mn-lt"/>
              </a:rPr>
              <a:t>direct interaction would mean tight integration of </a:t>
            </a:r>
            <a:r>
              <a:rPr lang="en-US" sz="1400" kern="0" dirty="0" smtClean="0">
                <a:solidFill>
                  <a:schemeClr val="tx2"/>
                </a:solidFill>
                <a:latin typeface="+mn-lt"/>
              </a:rPr>
              <a:t>Notification Server with </a:t>
            </a:r>
            <a:r>
              <a:rPr lang="en-US" sz="1400" kern="0" dirty="0">
                <a:solidFill>
                  <a:schemeClr val="tx2"/>
                </a:solidFill>
                <a:latin typeface="+mn-lt"/>
              </a:rPr>
              <a:t>C2DM server which would introduce other unnecessary complexities (i.e. Notification server would need to behave like the App Server towards C2DM; e.g. manage App’s Registration Id, and OAuth tokens generated by C2DM). Whereas all such complexities </a:t>
            </a:r>
            <a:r>
              <a:rPr lang="en-US" sz="1400" kern="0" dirty="0" smtClean="0">
                <a:solidFill>
                  <a:schemeClr val="tx2"/>
                </a:solidFill>
                <a:latin typeface="+mn-lt"/>
              </a:rPr>
              <a:t>should be </a:t>
            </a:r>
            <a:r>
              <a:rPr lang="en-US" sz="1400" kern="0" dirty="0">
                <a:solidFill>
                  <a:schemeClr val="tx2"/>
                </a:solidFill>
                <a:latin typeface="+mn-lt"/>
              </a:rPr>
              <a:t>handled by the developer’s App server, if he/she chooses to use Android C2DM delivery method </a:t>
            </a:r>
            <a:r>
              <a:rPr lang="en-US" sz="1400" kern="0" dirty="0" smtClean="0">
                <a:solidFill>
                  <a:schemeClr val="tx2"/>
                </a:solidFill>
                <a:latin typeface="+mn-lt"/>
              </a:rPr>
              <a:t>instead of OMA </a:t>
            </a:r>
            <a:r>
              <a:rPr lang="en-US" sz="1400" kern="0" dirty="0">
                <a:solidFill>
                  <a:schemeClr val="tx2"/>
                </a:solidFill>
                <a:latin typeface="+mn-lt"/>
              </a:rPr>
              <a:t>push</a:t>
            </a:r>
          </a:p>
        </p:txBody>
      </p:sp>
      <p:sp>
        <p:nvSpPr>
          <p:cNvPr id="3" name="Title 1"/>
          <p:cNvSpPr txBox="1">
            <a:spLocks/>
          </p:cNvSpPr>
          <p:nvPr/>
        </p:nvSpPr>
        <p:spPr bwMode="auto">
          <a:xfrm>
            <a:off x="390525" y="233363"/>
            <a:ext cx="8229600" cy="858837"/>
          </a:xfrm>
          <a:prstGeom prst="rect">
            <a:avLst/>
          </a:prstGeom>
          <a:noFill/>
          <a:ln w="12700">
            <a:noFill/>
            <a:miter lim="800000"/>
            <a:headEnd/>
            <a:tailEnd/>
          </a:ln>
        </p:spPr>
        <p:txBody>
          <a:bodyPr lIns="0" tIns="0" rIns="0" bIns="0"/>
          <a:lstStyle/>
          <a:p>
            <a:pPr defTabSz="970484" eaLnBrk="1" hangingPunct="1">
              <a:lnSpc>
                <a:spcPct val="105000"/>
              </a:lnSpc>
              <a:defRPr/>
            </a:pPr>
            <a:r>
              <a:rPr lang="en-US" sz="2400" b="1" kern="0" dirty="0">
                <a:latin typeface="+mj-lt"/>
                <a:ea typeface="+mj-ea"/>
                <a:cs typeface="+mj-cs"/>
              </a:rPr>
              <a:t>Server–Server Notification With App Server using C2DM Delivery Method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4"/>
          <p:cNvSpPr txBox="1">
            <a:spLocks noGrp="1"/>
          </p:cNvSpPr>
          <p:nvPr/>
        </p:nvSpPr>
        <p:spPr bwMode="auto">
          <a:xfrm>
            <a:off x="390525" y="6746875"/>
            <a:ext cx="836613" cy="155575"/>
          </a:xfrm>
          <a:prstGeom prst="rect">
            <a:avLst/>
          </a:prstGeom>
          <a:noFill/>
          <a:ln w="9525">
            <a:noFill/>
            <a:miter lim="800000"/>
            <a:headEnd/>
            <a:tailEnd/>
          </a:ln>
        </p:spPr>
        <p:txBody>
          <a:bodyPr lIns="93635" tIns="46817" rIns="93635" bIns="46817" anchor="ctr"/>
          <a:lstStyle/>
          <a:p>
            <a:pPr eaLnBrk="1" hangingPunct="1">
              <a:lnSpc>
                <a:spcPct val="100000"/>
              </a:lnSpc>
            </a:pPr>
            <a:r>
              <a:rPr lang="en-US" sz="900">
                <a:solidFill>
                  <a:schemeClr val="bg1"/>
                </a:solidFill>
              </a:rPr>
              <a:t>Page </a:t>
            </a:r>
            <a:fld id="{0C3D5830-110D-4820-834F-D31391474519}" type="slidenum">
              <a:rPr lang="en-US" sz="900">
                <a:solidFill>
                  <a:schemeClr val="bg1"/>
                </a:solidFill>
              </a:rPr>
              <a:pPr eaLnBrk="1" hangingPunct="1">
                <a:lnSpc>
                  <a:spcPct val="100000"/>
                </a:lnSpc>
              </a:pPr>
              <a:t>5</a:t>
            </a:fld>
            <a:endParaRPr lang="en-US" sz="900">
              <a:solidFill>
                <a:schemeClr val="bg1"/>
              </a:solidFill>
            </a:endParaRPr>
          </a:p>
        </p:txBody>
      </p:sp>
      <p:sp>
        <p:nvSpPr>
          <p:cNvPr id="27" name="Title 1"/>
          <p:cNvSpPr txBox="1">
            <a:spLocks/>
          </p:cNvSpPr>
          <p:nvPr/>
        </p:nvSpPr>
        <p:spPr bwMode="auto">
          <a:xfrm>
            <a:off x="390525" y="233363"/>
            <a:ext cx="8229600" cy="858837"/>
          </a:xfrm>
          <a:prstGeom prst="rect">
            <a:avLst/>
          </a:prstGeom>
          <a:noFill/>
          <a:ln w="12700">
            <a:noFill/>
            <a:miter lim="800000"/>
            <a:headEnd/>
            <a:tailEnd/>
          </a:ln>
        </p:spPr>
        <p:txBody>
          <a:bodyPr lIns="0" tIns="0" rIns="0" bIns="0"/>
          <a:lstStyle/>
          <a:p>
            <a:pPr defTabSz="970484" eaLnBrk="1" hangingPunct="1">
              <a:lnSpc>
                <a:spcPct val="105000"/>
              </a:lnSpc>
              <a:defRPr/>
            </a:pPr>
            <a:r>
              <a:rPr lang="en-US" sz="2400" b="1" kern="0" dirty="0">
                <a:latin typeface="+mj-lt"/>
                <a:ea typeface="+mj-ea"/>
                <a:cs typeface="+mj-cs"/>
              </a:rPr>
              <a:t>Server–Server Notification With App Server using C2DM  Delivery Method</a:t>
            </a:r>
          </a:p>
        </p:txBody>
      </p:sp>
      <p:sp>
        <p:nvSpPr>
          <p:cNvPr id="60" name="Rounded Rectangle 59"/>
          <p:cNvSpPr/>
          <p:nvPr/>
        </p:nvSpPr>
        <p:spPr>
          <a:xfrm>
            <a:off x="858838" y="1169988"/>
            <a:ext cx="935037" cy="781050"/>
          </a:xfrm>
          <a:prstGeom prst="roundRect">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anchor="ctr"/>
          <a:lstStyle/>
          <a:p>
            <a:pPr algn="ctr">
              <a:defRPr/>
            </a:pPr>
            <a:r>
              <a:rPr lang="en-US" sz="1600" dirty="0">
                <a:solidFill>
                  <a:schemeClr val="tx1"/>
                </a:solidFill>
              </a:rPr>
              <a:t>App </a:t>
            </a:r>
          </a:p>
          <a:p>
            <a:pPr algn="ctr">
              <a:defRPr/>
            </a:pPr>
            <a:r>
              <a:rPr lang="en-US" sz="1600" dirty="0">
                <a:solidFill>
                  <a:schemeClr val="tx1"/>
                </a:solidFill>
              </a:rPr>
              <a:t>Server</a:t>
            </a:r>
          </a:p>
        </p:txBody>
      </p:sp>
      <p:sp>
        <p:nvSpPr>
          <p:cNvPr id="72" name="Rounded Rectangle 71"/>
          <p:cNvSpPr/>
          <p:nvPr/>
        </p:nvSpPr>
        <p:spPr>
          <a:xfrm>
            <a:off x="3744913" y="1795463"/>
            <a:ext cx="1404937" cy="179387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anchor="ctr"/>
          <a:lstStyle/>
          <a:p>
            <a:pPr algn="ctr">
              <a:defRPr/>
            </a:pPr>
            <a:r>
              <a:rPr lang="en-US" dirty="0">
                <a:solidFill>
                  <a:schemeClr val="tx1"/>
                </a:solidFill>
              </a:rPr>
              <a:t>API </a:t>
            </a:r>
            <a:r>
              <a:rPr lang="en-US" dirty="0" smtClean="0">
                <a:solidFill>
                  <a:schemeClr val="tx1"/>
                </a:solidFill>
              </a:rPr>
              <a:t>Server</a:t>
            </a:r>
            <a:endParaRPr lang="en-US" dirty="0">
              <a:solidFill>
                <a:schemeClr val="tx1"/>
              </a:solidFill>
            </a:endParaRPr>
          </a:p>
          <a:p>
            <a:pPr algn="ctr">
              <a:defRPr/>
            </a:pPr>
            <a:endParaRPr lang="en-US" sz="1600" dirty="0">
              <a:solidFill>
                <a:schemeClr val="tx1"/>
              </a:solidFill>
            </a:endParaRPr>
          </a:p>
          <a:p>
            <a:pPr algn="ctr">
              <a:defRPr/>
            </a:pPr>
            <a:endParaRPr lang="en-US" sz="1600" dirty="0">
              <a:solidFill>
                <a:schemeClr val="tx1"/>
              </a:solidFill>
            </a:endParaRPr>
          </a:p>
          <a:p>
            <a:pPr algn="ctr">
              <a:defRPr/>
            </a:pPr>
            <a:endParaRPr lang="en-US" sz="1600" dirty="0">
              <a:solidFill>
                <a:schemeClr val="tx1"/>
              </a:solidFill>
            </a:endParaRPr>
          </a:p>
        </p:txBody>
      </p:sp>
      <p:pic>
        <p:nvPicPr>
          <p:cNvPr id="6150" name="Picture 4" descr="http://www.spilgames.com/sites/default/files/210x149_Regular_Content_Image_Gaming_on_go.png"/>
          <p:cNvPicPr>
            <a:picLocks noChangeAspect="1" noChangeArrowheads="1"/>
          </p:cNvPicPr>
          <p:nvPr/>
        </p:nvPicPr>
        <p:blipFill>
          <a:blip r:embed="rId3" cstate="print"/>
          <a:srcRect/>
          <a:stretch>
            <a:fillRect/>
          </a:stretch>
        </p:blipFill>
        <p:spPr bwMode="auto">
          <a:xfrm>
            <a:off x="155575" y="4994275"/>
            <a:ext cx="1006475" cy="936625"/>
          </a:xfrm>
          <a:prstGeom prst="rect">
            <a:avLst/>
          </a:prstGeom>
          <a:noFill/>
          <a:ln w="9525">
            <a:noFill/>
            <a:miter lim="800000"/>
            <a:headEnd/>
            <a:tailEnd/>
          </a:ln>
        </p:spPr>
      </p:pic>
      <p:cxnSp>
        <p:nvCxnSpPr>
          <p:cNvPr id="79" name="Straight Arrow Connector 78"/>
          <p:cNvCxnSpPr>
            <a:stCxn id="72" idx="1"/>
            <a:endCxn id="60" idx="3"/>
          </p:cNvCxnSpPr>
          <p:nvPr/>
        </p:nvCxnSpPr>
        <p:spPr>
          <a:xfrm flipH="1" flipV="1">
            <a:off x="1793875" y="1560513"/>
            <a:ext cx="1951038" cy="1131887"/>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2" name="Rounded Rectangle 51"/>
          <p:cNvSpPr/>
          <p:nvPr/>
        </p:nvSpPr>
        <p:spPr bwMode="auto">
          <a:xfrm>
            <a:off x="7412038" y="2263775"/>
            <a:ext cx="1069975" cy="935038"/>
          </a:xfrm>
          <a:prstGeom prst="roundRect">
            <a:avLst/>
          </a:prstGeom>
          <a:solidFill>
            <a:srgbClr val="D6F6A2"/>
          </a:solidFill>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anchor="ctr"/>
          <a:lstStyle/>
          <a:p>
            <a:pPr algn="ctr">
              <a:defRPr/>
            </a:pPr>
            <a:r>
              <a:rPr lang="en-US" sz="1600" dirty="0">
                <a:solidFill>
                  <a:schemeClr val="tx2"/>
                </a:solidFill>
              </a:rPr>
              <a:t>Enabler X</a:t>
            </a:r>
          </a:p>
        </p:txBody>
      </p:sp>
      <p:sp>
        <p:nvSpPr>
          <p:cNvPr id="55" name="Rounded Rectangle 54"/>
          <p:cNvSpPr/>
          <p:nvPr/>
        </p:nvSpPr>
        <p:spPr bwMode="auto">
          <a:xfrm>
            <a:off x="7802563" y="2574925"/>
            <a:ext cx="1069975" cy="936625"/>
          </a:xfrm>
          <a:prstGeom prst="roundRect">
            <a:avLst/>
          </a:prstGeom>
          <a:solidFill>
            <a:srgbClr val="D6F6A2"/>
          </a:solidFill>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anchor="ctr"/>
          <a:lstStyle/>
          <a:p>
            <a:pPr algn="ctr">
              <a:defRPr/>
            </a:pPr>
            <a:r>
              <a:rPr lang="en-US" sz="1600" dirty="0">
                <a:solidFill>
                  <a:schemeClr val="tx2"/>
                </a:solidFill>
              </a:rPr>
              <a:t>Enabler X</a:t>
            </a:r>
          </a:p>
        </p:txBody>
      </p:sp>
      <p:cxnSp>
        <p:nvCxnSpPr>
          <p:cNvPr id="57" name="Straight Arrow Connector 56"/>
          <p:cNvCxnSpPr>
            <a:endCxn id="3078" idx="3"/>
          </p:cNvCxnSpPr>
          <p:nvPr/>
        </p:nvCxnSpPr>
        <p:spPr>
          <a:xfrm flipH="1">
            <a:off x="1162050" y="3278188"/>
            <a:ext cx="2582863" cy="2184400"/>
          </a:xfrm>
          <a:prstGeom prst="straightConnector1">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155" name="TextBox 94"/>
          <p:cNvSpPr txBox="1">
            <a:spLocks noChangeArrowheads="1"/>
          </p:cNvSpPr>
          <p:nvPr/>
        </p:nvSpPr>
        <p:spPr bwMode="auto">
          <a:xfrm rot="1840021">
            <a:off x="2211388" y="1702364"/>
            <a:ext cx="1644650" cy="510047"/>
          </a:xfrm>
          <a:prstGeom prst="rect">
            <a:avLst/>
          </a:prstGeom>
          <a:noFill/>
          <a:ln w="9525">
            <a:noFill/>
            <a:miter lim="800000"/>
            <a:headEnd/>
            <a:tailEnd/>
          </a:ln>
        </p:spPr>
        <p:txBody>
          <a:bodyPr lIns="93635" tIns="46817" rIns="93635" bIns="46817">
            <a:spAutoFit/>
          </a:bodyPr>
          <a:lstStyle/>
          <a:p>
            <a:r>
              <a:rPr lang="en-US" sz="1000" dirty="0" smtClean="0"/>
              <a:t>5-RESTful  API Notifications </a:t>
            </a:r>
            <a:endParaRPr lang="en-US" sz="1000" dirty="0"/>
          </a:p>
          <a:p>
            <a:r>
              <a:rPr lang="en-US" sz="1000" dirty="0"/>
              <a:t>sent to callback URL</a:t>
            </a:r>
            <a:endParaRPr lang="en-US" sz="1000" b="1" dirty="0"/>
          </a:p>
        </p:txBody>
      </p:sp>
      <p:sp>
        <p:nvSpPr>
          <p:cNvPr id="6156" name="TextBox 91"/>
          <p:cNvSpPr txBox="1">
            <a:spLocks noChangeArrowheads="1"/>
          </p:cNvSpPr>
          <p:nvPr/>
        </p:nvSpPr>
        <p:spPr bwMode="auto">
          <a:xfrm>
            <a:off x="4368800" y="2965450"/>
            <a:ext cx="763588" cy="468313"/>
          </a:xfrm>
          <a:prstGeom prst="rect">
            <a:avLst/>
          </a:prstGeom>
          <a:noFill/>
          <a:ln w="9525">
            <a:noFill/>
            <a:miter lim="800000"/>
            <a:headEnd/>
            <a:tailEnd/>
          </a:ln>
        </p:spPr>
        <p:txBody>
          <a:bodyPr lIns="93635" tIns="46817" rIns="93635" bIns="46817">
            <a:spAutoFit/>
          </a:bodyPr>
          <a:lstStyle/>
          <a:p>
            <a:r>
              <a:rPr lang="en-US" sz="900"/>
              <a:t>2-Record Callback URL</a:t>
            </a:r>
            <a:endParaRPr lang="en-US" sz="900" b="1"/>
          </a:p>
        </p:txBody>
      </p:sp>
      <p:cxnSp>
        <p:nvCxnSpPr>
          <p:cNvPr id="40" name="Straight Arrow Connector 39"/>
          <p:cNvCxnSpPr/>
          <p:nvPr/>
        </p:nvCxnSpPr>
        <p:spPr>
          <a:xfrm flipH="1">
            <a:off x="3822700" y="3121025"/>
            <a:ext cx="625475" cy="157163"/>
          </a:xfrm>
          <a:prstGeom prst="straightConnector1">
            <a:avLst/>
          </a:prstGeom>
          <a:ln w="19050">
            <a:solidFill>
              <a:schemeClr val="tx1"/>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43" name="Content Placeholder 2"/>
          <p:cNvSpPr txBox="1">
            <a:spLocks/>
          </p:cNvSpPr>
          <p:nvPr/>
        </p:nvSpPr>
        <p:spPr bwMode="auto">
          <a:xfrm>
            <a:off x="3198813" y="3979863"/>
            <a:ext cx="5661025" cy="1873250"/>
          </a:xfrm>
          <a:prstGeom prst="rect">
            <a:avLst/>
          </a:prstGeom>
          <a:noFill/>
          <a:ln w="12700">
            <a:noFill/>
            <a:miter lim="800000"/>
            <a:headEnd/>
            <a:tailEnd/>
          </a:ln>
        </p:spPr>
        <p:txBody>
          <a:bodyPr lIns="0" tIns="0" rIns="0" bIns="0"/>
          <a:lstStyle/>
          <a:p>
            <a:pPr marL="351130" indent="-351130" defTabSz="970484">
              <a:lnSpc>
                <a:spcPct val="100000"/>
              </a:lnSpc>
              <a:spcBef>
                <a:spcPct val="20000"/>
              </a:spcBef>
              <a:spcAft>
                <a:spcPct val="20000"/>
              </a:spcAft>
              <a:buClr>
                <a:schemeClr val="tx2"/>
              </a:buClr>
              <a:buSzPct val="100000"/>
              <a:buFontTx/>
              <a:buChar char="•"/>
              <a:defRPr/>
            </a:pPr>
            <a:r>
              <a:rPr lang="en-US" sz="1800" kern="0" dirty="0">
                <a:solidFill>
                  <a:schemeClr val="tx2"/>
                </a:solidFill>
                <a:latin typeface="+mn-lt"/>
              </a:rPr>
              <a:t>API </a:t>
            </a:r>
            <a:r>
              <a:rPr lang="en-US" sz="1800" kern="0" dirty="0" smtClean="0">
                <a:solidFill>
                  <a:schemeClr val="tx2"/>
                </a:solidFill>
                <a:latin typeface="+mn-lt"/>
              </a:rPr>
              <a:t>Server is </a:t>
            </a:r>
            <a:r>
              <a:rPr lang="en-US" sz="1800" kern="0" dirty="0">
                <a:solidFill>
                  <a:schemeClr val="tx2"/>
                </a:solidFill>
                <a:latin typeface="+mn-lt"/>
              </a:rPr>
              <a:t>the platform via which all the notifications are </a:t>
            </a:r>
            <a:r>
              <a:rPr lang="en-US" sz="1800" kern="0" dirty="0" err="1">
                <a:solidFill>
                  <a:schemeClr val="tx2"/>
                </a:solidFill>
                <a:latin typeface="+mn-lt"/>
              </a:rPr>
              <a:t>proxied</a:t>
            </a:r>
            <a:r>
              <a:rPr lang="en-US" sz="1800" kern="0" dirty="0">
                <a:solidFill>
                  <a:schemeClr val="tx2"/>
                </a:solidFill>
                <a:latin typeface="+mn-lt"/>
              </a:rPr>
              <a:t> as both </a:t>
            </a:r>
            <a:r>
              <a:rPr lang="en-US" sz="1800" kern="0" dirty="0" smtClean="0">
                <a:solidFill>
                  <a:schemeClr val="tx2"/>
                </a:solidFill>
                <a:latin typeface="+mn-lt"/>
              </a:rPr>
              <a:t>OMA RESTful  API protocol </a:t>
            </a:r>
            <a:r>
              <a:rPr lang="en-US" sz="1800" kern="0" dirty="0">
                <a:solidFill>
                  <a:schemeClr val="tx2"/>
                </a:solidFill>
                <a:latin typeface="+mn-lt"/>
              </a:rPr>
              <a:t>adaptation as well as notification validity based on client App’s OAuth token would need to be performed before notification is directed to the App Server</a:t>
            </a:r>
          </a:p>
          <a:p>
            <a:pPr marL="351130" indent="-351130" defTabSz="970484">
              <a:lnSpc>
                <a:spcPct val="100000"/>
              </a:lnSpc>
              <a:spcBef>
                <a:spcPct val="20000"/>
              </a:spcBef>
              <a:spcAft>
                <a:spcPct val="20000"/>
              </a:spcAft>
              <a:buClr>
                <a:schemeClr val="tx2"/>
              </a:buClr>
              <a:buSzPct val="100000"/>
              <a:buFontTx/>
              <a:buChar char="•"/>
              <a:defRPr/>
            </a:pPr>
            <a:r>
              <a:rPr lang="en-US" sz="1800" kern="0" dirty="0">
                <a:solidFill>
                  <a:schemeClr val="tx2"/>
                </a:solidFill>
                <a:latin typeface="+mn-lt"/>
              </a:rPr>
              <a:t>Notification mechanism between App Server and App client through C2DM server is out of scope (i.e. step #6 &amp; #7)</a:t>
            </a:r>
          </a:p>
        </p:txBody>
      </p:sp>
      <p:sp>
        <p:nvSpPr>
          <p:cNvPr id="28" name="Rounded Rectangle 27"/>
          <p:cNvSpPr/>
          <p:nvPr/>
        </p:nvSpPr>
        <p:spPr>
          <a:xfrm>
            <a:off x="858838" y="2887663"/>
            <a:ext cx="935037" cy="779462"/>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anchor="ctr"/>
          <a:lstStyle/>
          <a:p>
            <a:pPr algn="ctr">
              <a:defRPr/>
            </a:pPr>
            <a:r>
              <a:rPr lang="en-US" sz="1600" dirty="0" smtClean="0">
                <a:solidFill>
                  <a:schemeClr val="tx1"/>
                </a:solidFill>
              </a:rPr>
              <a:t>Android</a:t>
            </a:r>
            <a:endParaRPr lang="en-US" sz="1600" dirty="0">
              <a:solidFill>
                <a:schemeClr val="tx1"/>
              </a:solidFill>
            </a:endParaRPr>
          </a:p>
          <a:p>
            <a:pPr algn="ctr">
              <a:defRPr/>
            </a:pPr>
            <a:r>
              <a:rPr lang="en-US" sz="1600" dirty="0">
                <a:solidFill>
                  <a:schemeClr val="tx1"/>
                </a:solidFill>
              </a:rPr>
              <a:t>C2DM</a:t>
            </a:r>
          </a:p>
          <a:p>
            <a:pPr algn="ctr">
              <a:defRPr/>
            </a:pPr>
            <a:r>
              <a:rPr lang="en-US" sz="1600" dirty="0">
                <a:solidFill>
                  <a:schemeClr val="tx1"/>
                </a:solidFill>
              </a:rPr>
              <a:t>Server</a:t>
            </a:r>
          </a:p>
        </p:txBody>
      </p:sp>
      <p:cxnSp>
        <p:nvCxnSpPr>
          <p:cNvPr id="32" name="Straight Arrow Connector 31"/>
          <p:cNvCxnSpPr>
            <a:stCxn id="28" idx="0"/>
            <a:endCxn id="60" idx="2"/>
          </p:cNvCxnSpPr>
          <p:nvPr/>
        </p:nvCxnSpPr>
        <p:spPr>
          <a:xfrm flipV="1">
            <a:off x="1327150" y="1951038"/>
            <a:ext cx="0" cy="936625"/>
          </a:xfrm>
          <a:prstGeom prst="straightConnector1">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161" name="TextBox 94"/>
          <p:cNvSpPr txBox="1">
            <a:spLocks noChangeArrowheads="1"/>
          </p:cNvSpPr>
          <p:nvPr/>
        </p:nvSpPr>
        <p:spPr bwMode="auto">
          <a:xfrm>
            <a:off x="109538" y="2368550"/>
            <a:ext cx="2786062" cy="219075"/>
          </a:xfrm>
          <a:prstGeom prst="rect">
            <a:avLst/>
          </a:prstGeom>
          <a:noFill/>
          <a:ln w="9525">
            <a:noFill/>
            <a:miter lim="800000"/>
            <a:headEnd/>
            <a:tailEnd/>
          </a:ln>
        </p:spPr>
        <p:txBody>
          <a:bodyPr wrap="none" lIns="93635" tIns="46817" rIns="93635" bIns="46817">
            <a:spAutoFit/>
          </a:bodyPr>
          <a:lstStyle/>
          <a:p>
            <a:r>
              <a:rPr lang="en-US" sz="900"/>
              <a:t>6- Post </a:t>
            </a:r>
            <a:r>
              <a:rPr lang="en-US" sz="900">
                <a:hlinkClick r:id="rId4"/>
              </a:rPr>
              <a:t>https://android.apis.google</a:t>
            </a:r>
            <a:r>
              <a:rPr lang="en-US" sz="900"/>
              <a:t>.com/c2dm/send</a:t>
            </a:r>
            <a:endParaRPr lang="en-US" sz="900" b="1"/>
          </a:p>
        </p:txBody>
      </p:sp>
      <p:cxnSp>
        <p:nvCxnSpPr>
          <p:cNvPr id="36" name="Straight Arrow Connector 35"/>
          <p:cNvCxnSpPr>
            <a:endCxn id="28" idx="2"/>
          </p:cNvCxnSpPr>
          <p:nvPr/>
        </p:nvCxnSpPr>
        <p:spPr>
          <a:xfrm flipV="1">
            <a:off x="701675" y="3667125"/>
            <a:ext cx="625475" cy="1404938"/>
          </a:xfrm>
          <a:prstGeom prst="straightConnector1">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163" name="TextBox 94"/>
          <p:cNvSpPr txBox="1">
            <a:spLocks noChangeArrowheads="1"/>
          </p:cNvSpPr>
          <p:nvPr/>
        </p:nvSpPr>
        <p:spPr bwMode="auto">
          <a:xfrm>
            <a:off x="109538" y="3968750"/>
            <a:ext cx="1779587" cy="219075"/>
          </a:xfrm>
          <a:prstGeom prst="rect">
            <a:avLst/>
          </a:prstGeom>
          <a:noFill/>
          <a:ln w="9525">
            <a:noFill/>
            <a:miter lim="800000"/>
            <a:headEnd/>
            <a:tailEnd/>
          </a:ln>
        </p:spPr>
        <p:txBody>
          <a:bodyPr wrap="none" lIns="93635" tIns="46817" rIns="93635" bIns="46817">
            <a:spAutoFit/>
          </a:bodyPr>
          <a:lstStyle/>
          <a:p>
            <a:r>
              <a:rPr lang="en-US" sz="900"/>
              <a:t>7- Push using “Android Intents”</a:t>
            </a:r>
            <a:endParaRPr lang="en-US" sz="900" b="1"/>
          </a:p>
        </p:txBody>
      </p:sp>
      <p:cxnSp>
        <p:nvCxnSpPr>
          <p:cNvPr id="25" name="Straight Arrow Connector 24"/>
          <p:cNvCxnSpPr/>
          <p:nvPr/>
        </p:nvCxnSpPr>
        <p:spPr>
          <a:xfrm>
            <a:off x="5138738" y="3054350"/>
            <a:ext cx="2262187" cy="0"/>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5138738" y="2673350"/>
            <a:ext cx="2262187" cy="0"/>
          </a:xfrm>
          <a:prstGeom prst="straightConnector1">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166" name="TextBox 94"/>
          <p:cNvSpPr txBox="1">
            <a:spLocks noChangeArrowheads="1"/>
          </p:cNvSpPr>
          <p:nvPr/>
        </p:nvSpPr>
        <p:spPr bwMode="auto">
          <a:xfrm>
            <a:off x="5443538" y="3054350"/>
            <a:ext cx="1600200" cy="219075"/>
          </a:xfrm>
          <a:prstGeom prst="rect">
            <a:avLst/>
          </a:prstGeom>
          <a:noFill/>
          <a:ln w="9525">
            <a:noFill/>
            <a:miter lim="800000"/>
            <a:headEnd/>
            <a:tailEnd/>
          </a:ln>
        </p:spPr>
        <p:txBody>
          <a:bodyPr wrap="none" lIns="93635" tIns="46817" rIns="93635" bIns="46817">
            <a:spAutoFit/>
          </a:bodyPr>
          <a:lstStyle/>
          <a:p>
            <a:r>
              <a:rPr lang="en-US" sz="900"/>
              <a:t>3- Subscribe to Notification </a:t>
            </a:r>
          </a:p>
        </p:txBody>
      </p:sp>
      <p:sp>
        <p:nvSpPr>
          <p:cNvPr id="6167" name="TextBox 94"/>
          <p:cNvSpPr txBox="1">
            <a:spLocks noChangeArrowheads="1"/>
          </p:cNvSpPr>
          <p:nvPr/>
        </p:nvSpPr>
        <p:spPr bwMode="auto">
          <a:xfrm>
            <a:off x="5291138" y="2444750"/>
            <a:ext cx="1804987" cy="219075"/>
          </a:xfrm>
          <a:prstGeom prst="rect">
            <a:avLst/>
          </a:prstGeom>
          <a:noFill/>
          <a:ln w="9525">
            <a:noFill/>
            <a:miter lim="800000"/>
            <a:headEnd/>
            <a:tailEnd/>
          </a:ln>
        </p:spPr>
        <p:txBody>
          <a:bodyPr wrap="none" lIns="93635" tIns="46817" rIns="93635" bIns="46817">
            <a:spAutoFit/>
          </a:bodyPr>
          <a:lstStyle/>
          <a:p>
            <a:r>
              <a:rPr lang="en-US" sz="900"/>
              <a:t>4-Internal Notifications received</a:t>
            </a:r>
          </a:p>
        </p:txBody>
      </p:sp>
      <p:sp>
        <p:nvSpPr>
          <p:cNvPr id="29" name="TextBox 67"/>
          <p:cNvSpPr txBox="1">
            <a:spLocks noChangeArrowheads="1"/>
          </p:cNvSpPr>
          <p:nvPr/>
        </p:nvSpPr>
        <p:spPr bwMode="auto">
          <a:xfrm rot="-2472178">
            <a:off x="653411" y="4062980"/>
            <a:ext cx="3612669" cy="233048"/>
          </a:xfrm>
          <a:prstGeom prst="rect">
            <a:avLst/>
          </a:prstGeom>
          <a:noFill/>
          <a:ln w="9525">
            <a:noFill/>
            <a:miter lim="800000"/>
            <a:headEnd/>
            <a:tailEnd/>
          </a:ln>
        </p:spPr>
        <p:txBody>
          <a:bodyPr wrap="square" lIns="93635" tIns="46817" rIns="93635" bIns="46817">
            <a:spAutoFit/>
          </a:bodyPr>
          <a:lstStyle/>
          <a:p>
            <a:r>
              <a:rPr lang="en-US" sz="1000" dirty="0"/>
              <a:t>1- </a:t>
            </a:r>
            <a:r>
              <a:rPr lang="en-US" sz="1000" b="1" dirty="0" smtClean="0"/>
              <a:t>RESTful API</a:t>
            </a:r>
            <a:r>
              <a:rPr lang="en-US" sz="1000" dirty="0" smtClean="0"/>
              <a:t> </a:t>
            </a:r>
            <a:r>
              <a:rPr lang="en-US" sz="1000" dirty="0"/>
              <a:t>(…, </a:t>
            </a:r>
            <a:r>
              <a:rPr lang="en-US" sz="1000" dirty="0" err="1"/>
              <a:t>NotifyURL</a:t>
            </a:r>
            <a:r>
              <a:rPr lang="en-US" sz="1000" dirty="0"/>
              <a:t>= Callback-</a:t>
            </a:r>
            <a:r>
              <a:rPr lang="en-US" sz="1000" dirty="0" err="1"/>
              <a:t>URL@AppServer</a:t>
            </a:r>
            <a:r>
              <a:rPr lang="en-US" sz="1000" dirty="0"/>
              <a:t>)</a:t>
            </a:r>
            <a:endParaRPr lang="en-US" sz="10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bwMode="auto">
          <a:xfrm>
            <a:off x="1014413" y="1327150"/>
            <a:ext cx="7610475" cy="4681538"/>
          </a:xfrm>
          <a:prstGeom prst="rect">
            <a:avLst/>
          </a:prstGeom>
          <a:noFill/>
          <a:ln w="12700">
            <a:noFill/>
            <a:miter lim="800000"/>
            <a:headEnd/>
            <a:tailEnd/>
          </a:ln>
        </p:spPr>
        <p:txBody>
          <a:bodyPr lIns="0" tIns="0" rIns="0" bIns="0"/>
          <a:lstStyle/>
          <a:p>
            <a:pPr marL="351130" indent="-351130" defTabSz="970484">
              <a:lnSpc>
                <a:spcPct val="100000"/>
              </a:lnSpc>
              <a:spcBef>
                <a:spcPct val="20000"/>
              </a:spcBef>
              <a:spcAft>
                <a:spcPct val="20000"/>
              </a:spcAft>
              <a:buClr>
                <a:schemeClr val="tx2"/>
              </a:buClr>
              <a:buSzPct val="100000"/>
              <a:buFontTx/>
              <a:buChar char="•"/>
              <a:defRPr/>
            </a:pPr>
            <a:r>
              <a:rPr lang="en-US" sz="1800" kern="0" dirty="0">
                <a:solidFill>
                  <a:schemeClr val="tx2"/>
                </a:solidFill>
                <a:latin typeface="+mn-lt"/>
                <a:cs typeface="Arial" pitchFamily="34" charset="0"/>
              </a:rPr>
              <a:t>In APNS </a:t>
            </a:r>
            <a:r>
              <a:rPr lang="en-US" sz="1800" kern="0" dirty="0" smtClean="0">
                <a:solidFill>
                  <a:schemeClr val="tx2"/>
                </a:solidFill>
                <a:latin typeface="+mn-lt"/>
                <a:cs typeface="Arial" pitchFamily="34" charset="0"/>
              </a:rPr>
              <a:t>(</a:t>
            </a:r>
            <a:r>
              <a:rPr lang="en-US" sz="1800" dirty="0" smtClean="0">
                <a:latin typeface="+mn-lt"/>
              </a:rPr>
              <a:t>Apple Push Notification Service) </a:t>
            </a:r>
            <a:r>
              <a:rPr lang="en-US" sz="1800" kern="0" dirty="0" smtClean="0">
                <a:solidFill>
                  <a:schemeClr val="tx2"/>
                </a:solidFill>
                <a:latin typeface="+mn-lt"/>
                <a:cs typeface="Arial" pitchFamily="34" charset="0"/>
              </a:rPr>
              <a:t>case</a:t>
            </a:r>
            <a:r>
              <a:rPr lang="en-US" sz="1800" kern="0" dirty="0">
                <a:solidFill>
                  <a:schemeClr val="tx2"/>
                </a:solidFill>
                <a:latin typeface="+mn-lt"/>
                <a:cs typeface="Arial" pitchFamily="34" charset="0"/>
              </a:rPr>
              <a:t>, the </a:t>
            </a:r>
            <a:r>
              <a:rPr lang="en-US" sz="1800" kern="0" dirty="0" err="1">
                <a:solidFill>
                  <a:schemeClr val="tx2"/>
                </a:solidFill>
                <a:latin typeface="+mn-lt"/>
                <a:cs typeface="Arial" pitchFamily="34" charset="0"/>
              </a:rPr>
              <a:t>iOS</a:t>
            </a:r>
            <a:r>
              <a:rPr lang="en-US" sz="1800" kern="0" dirty="0">
                <a:solidFill>
                  <a:schemeClr val="tx2"/>
                </a:solidFill>
                <a:latin typeface="+mn-lt"/>
                <a:cs typeface="Arial" pitchFamily="34" charset="0"/>
              </a:rPr>
              <a:t> App requires to have an App </a:t>
            </a:r>
            <a:r>
              <a:rPr lang="en-US" sz="1800" kern="0" dirty="0" smtClean="0">
                <a:solidFill>
                  <a:schemeClr val="tx2"/>
                </a:solidFill>
                <a:latin typeface="+mn-lt"/>
                <a:cs typeface="Arial" pitchFamily="34" charset="0"/>
              </a:rPr>
              <a:t>Server. </a:t>
            </a:r>
            <a:r>
              <a:rPr lang="en-US" sz="1800" kern="0" dirty="0" smtClean="0">
                <a:solidFill>
                  <a:schemeClr val="tx2"/>
                </a:solidFill>
                <a:latin typeface="+mn-lt"/>
              </a:rPr>
              <a:t>Therefore</a:t>
            </a:r>
            <a:r>
              <a:rPr lang="en-US" sz="1800" kern="0" dirty="0">
                <a:solidFill>
                  <a:schemeClr val="tx2"/>
                </a:solidFill>
                <a:latin typeface="+mn-lt"/>
              </a:rPr>
              <a:t>, OMA Notification Channel is not </a:t>
            </a:r>
            <a:r>
              <a:rPr lang="en-US" sz="1800" kern="0" dirty="0" smtClean="0">
                <a:solidFill>
                  <a:schemeClr val="tx2"/>
                </a:solidFill>
                <a:latin typeface="+mn-lt"/>
              </a:rPr>
              <a:t>used</a:t>
            </a:r>
            <a:endParaRPr lang="en-US" sz="1800" kern="0" dirty="0">
              <a:solidFill>
                <a:schemeClr val="tx2"/>
              </a:solidFill>
              <a:latin typeface="+mn-lt"/>
            </a:endParaRPr>
          </a:p>
          <a:p>
            <a:pPr marL="351130" indent="-351130" defTabSz="970484">
              <a:lnSpc>
                <a:spcPct val="100000"/>
              </a:lnSpc>
              <a:spcBef>
                <a:spcPct val="20000"/>
              </a:spcBef>
              <a:spcAft>
                <a:spcPct val="20000"/>
              </a:spcAft>
              <a:buClr>
                <a:schemeClr val="tx2"/>
              </a:buClr>
              <a:buSzPct val="100000"/>
              <a:buFontTx/>
              <a:buChar char="•"/>
              <a:defRPr/>
            </a:pPr>
            <a:r>
              <a:rPr lang="en-US" sz="1800" kern="0" dirty="0">
                <a:solidFill>
                  <a:schemeClr val="tx2"/>
                </a:solidFill>
                <a:latin typeface="+mn-lt"/>
              </a:rPr>
              <a:t>The Notification would follow a Server-Server notification model where operator’s API </a:t>
            </a:r>
            <a:r>
              <a:rPr lang="en-US" sz="1800" kern="0" dirty="0" smtClean="0">
                <a:solidFill>
                  <a:schemeClr val="tx2"/>
                </a:solidFill>
                <a:latin typeface="+mn-lt"/>
              </a:rPr>
              <a:t>Server sends </a:t>
            </a:r>
            <a:r>
              <a:rPr lang="en-US" sz="1800" kern="0" dirty="0">
                <a:solidFill>
                  <a:schemeClr val="tx2"/>
                </a:solidFill>
                <a:latin typeface="+mn-lt"/>
              </a:rPr>
              <a:t>network-initiated notification to the App Server</a:t>
            </a:r>
          </a:p>
          <a:p>
            <a:pPr marL="351130" indent="-351130" defTabSz="970484">
              <a:lnSpc>
                <a:spcPct val="100000"/>
              </a:lnSpc>
              <a:spcBef>
                <a:spcPct val="20000"/>
              </a:spcBef>
              <a:spcAft>
                <a:spcPct val="20000"/>
              </a:spcAft>
              <a:buClr>
                <a:schemeClr val="tx2"/>
              </a:buClr>
              <a:buSzPct val="100000"/>
              <a:buFontTx/>
              <a:buChar char="•"/>
              <a:defRPr/>
            </a:pPr>
            <a:r>
              <a:rPr lang="en-US" sz="1800" kern="0" dirty="0">
                <a:solidFill>
                  <a:schemeClr val="tx2"/>
                </a:solidFill>
                <a:latin typeface="+mn-lt"/>
              </a:rPr>
              <a:t>The App Server then interacts with </a:t>
            </a:r>
            <a:r>
              <a:rPr lang="en-US" sz="1800" kern="0" dirty="0" err="1">
                <a:solidFill>
                  <a:schemeClr val="tx2"/>
                </a:solidFill>
                <a:latin typeface="+mn-lt"/>
              </a:rPr>
              <a:t>iOS</a:t>
            </a:r>
            <a:r>
              <a:rPr lang="en-US" sz="1800" kern="0" dirty="0">
                <a:solidFill>
                  <a:schemeClr val="tx2"/>
                </a:solidFill>
                <a:latin typeface="+mn-lt"/>
              </a:rPr>
              <a:t> APNS Server in order to push the notifications to the App client on the </a:t>
            </a:r>
            <a:r>
              <a:rPr lang="en-US" sz="1800" kern="0" dirty="0" err="1">
                <a:solidFill>
                  <a:schemeClr val="tx2"/>
                </a:solidFill>
                <a:latin typeface="+mn-lt"/>
              </a:rPr>
              <a:t>iOS</a:t>
            </a:r>
            <a:r>
              <a:rPr lang="en-US" sz="1800" kern="0" dirty="0">
                <a:solidFill>
                  <a:schemeClr val="tx2"/>
                </a:solidFill>
                <a:latin typeface="+mn-lt"/>
              </a:rPr>
              <a:t> device</a:t>
            </a:r>
          </a:p>
          <a:p>
            <a:pPr marL="351130" indent="-351130" defTabSz="970484">
              <a:lnSpc>
                <a:spcPct val="100000"/>
              </a:lnSpc>
              <a:spcBef>
                <a:spcPct val="20000"/>
              </a:spcBef>
              <a:spcAft>
                <a:spcPct val="20000"/>
              </a:spcAft>
              <a:buClr>
                <a:schemeClr val="tx2"/>
              </a:buClr>
              <a:buSzPct val="100000"/>
              <a:buFontTx/>
              <a:buChar char="•"/>
              <a:defRPr/>
            </a:pPr>
            <a:r>
              <a:rPr lang="en-US" sz="1800" kern="0" dirty="0">
                <a:solidFill>
                  <a:schemeClr val="tx2"/>
                </a:solidFill>
                <a:latin typeface="+mn-lt"/>
              </a:rPr>
              <a:t>Apple APNS service requires the App to have an App-server</a:t>
            </a:r>
          </a:p>
          <a:p>
            <a:pPr marL="819302" lvl="1" indent="-351130" defTabSz="970484">
              <a:lnSpc>
                <a:spcPct val="100000"/>
              </a:lnSpc>
              <a:spcBef>
                <a:spcPct val="20000"/>
              </a:spcBef>
              <a:spcAft>
                <a:spcPct val="20000"/>
              </a:spcAft>
              <a:buClr>
                <a:schemeClr val="tx2"/>
              </a:buClr>
              <a:buSzPct val="100000"/>
              <a:buFontTx/>
              <a:buChar char="•"/>
              <a:defRPr/>
            </a:pPr>
            <a:r>
              <a:rPr lang="en-US" sz="1600" kern="0" dirty="0">
                <a:solidFill>
                  <a:schemeClr val="tx2"/>
                </a:solidFill>
                <a:latin typeface="+mn-lt"/>
              </a:rPr>
              <a:t>Bypassing 3</a:t>
            </a:r>
            <a:r>
              <a:rPr lang="en-US" sz="1600" kern="0" baseline="30000" dirty="0">
                <a:solidFill>
                  <a:schemeClr val="tx2"/>
                </a:solidFill>
                <a:latin typeface="+mn-lt"/>
              </a:rPr>
              <a:t>rd</a:t>
            </a:r>
            <a:r>
              <a:rPr lang="en-US" sz="1600" kern="0" dirty="0">
                <a:solidFill>
                  <a:schemeClr val="tx2"/>
                </a:solidFill>
                <a:latin typeface="+mn-lt"/>
              </a:rPr>
              <a:t>-party App server and having Operator’s Notification </a:t>
            </a:r>
            <a:r>
              <a:rPr lang="en-US" sz="1600" kern="0" dirty="0" smtClean="0">
                <a:solidFill>
                  <a:schemeClr val="tx2"/>
                </a:solidFill>
                <a:latin typeface="+mn-lt"/>
              </a:rPr>
              <a:t>Server interacting </a:t>
            </a:r>
            <a:r>
              <a:rPr lang="en-US" sz="1600" kern="0" dirty="0">
                <a:solidFill>
                  <a:schemeClr val="tx2"/>
                </a:solidFill>
                <a:latin typeface="+mn-lt"/>
              </a:rPr>
              <a:t>with APNS server directly does not make sense as APNS server requires on-boarding of the 3</a:t>
            </a:r>
            <a:r>
              <a:rPr lang="en-US" sz="1600" kern="0" baseline="30000" dirty="0">
                <a:solidFill>
                  <a:schemeClr val="tx2"/>
                </a:solidFill>
                <a:latin typeface="+mn-lt"/>
              </a:rPr>
              <a:t>rd</a:t>
            </a:r>
            <a:r>
              <a:rPr lang="en-US" sz="1600" kern="0" dirty="0">
                <a:solidFill>
                  <a:schemeClr val="tx2"/>
                </a:solidFill>
                <a:latin typeface="+mn-lt"/>
              </a:rPr>
              <a:t>-party App server as part of the application registration which also entails application’s SSL certificate and Private key and </a:t>
            </a:r>
            <a:r>
              <a:rPr lang="en-US" sz="1600" kern="0" dirty="0" err="1">
                <a:solidFill>
                  <a:schemeClr val="tx2"/>
                </a:solidFill>
                <a:latin typeface="+mn-lt"/>
              </a:rPr>
              <a:t>iOS</a:t>
            </a:r>
            <a:r>
              <a:rPr lang="en-US" sz="1600" kern="0" dirty="0">
                <a:solidFill>
                  <a:schemeClr val="tx2"/>
                </a:solidFill>
                <a:latin typeface="+mn-lt"/>
              </a:rPr>
              <a:t> device token management</a:t>
            </a:r>
          </a:p>
          <a:p>
            <a:pPr marL="819302" lvl="1" indent="-351130" defTabSz="970484">
              <a:lnSpc>
                <a:spcPct val="100000"/>
              </a:lnSpc>
              <a:spcBef>
                <a:spcPct val="20000"/>
              </a:spcBef>
              <a:spcAft>
                <a:spcPct val="20000"/>
              </a:spcAft>
              <a:buClr>
                <a:schemeClr val="tx2"/>
              </a:buClr>
              <a:buSzPct val="100000"/>
              <a:buFontTx/>
              <a:buChar char="•"/>
              <a:defRPr/>
            </a:pPr>
            <a:r>
              <a:rPr lang="en-US" sz="1600" kern="0" dirty="0">
                <a:solidFill>
                  <a:schemeClr val="tx2"/>
                </a:solidFill>
                <a:latin typeface="+mn-lt"/>
              </a:rPr>
              <a:t>Notification </a:t>
            </a:r>
            <a:r>
              <a:rPr lang="en-US" sz="1600" kern="0" dirty="0" smtClean="0">
                <a:solidFill>
                  <a:schemeClr val="tx2"/>
                </a:solidFill>
                <a:latin typeface="+mn-lt"/>
              </a:rPr>
              <a:t>Channel Server-to-APNS </a:t>
            </a:r>
            <a:r>
              <a:rPr lang="en-US" sz="1600" kern="0" dirty="0">
                <a:solidFill>
                  <a:schemeClr val="tx2"/>
                </a:solidFill>
                <a:latin typeface="+mn-lt"/>
              </a:rPr>
              <a:t>direct interaction would mean tight integration of </a:t>
            </a:r>
            <a:r>
              <a:rPr lang="en-US" sz="1600" kern="0" dirty="0" smtClean="0">
                <a:solidFill>
                  <a:schemeClr val="tx2"/>
                </a:solidFill>
                <a:latin typeface="+mn-lt"/>
              </a:rPr>
              <a:t>Notification Server with </a:t>
            </a:r>
            <a:r>
              <a:rPr lang="en-US" sz="1600" kern="0" dirty="0">
                <a:solidFill>
                  <a:schemeClr val="tx2"/>
                </a:solidFill>
                <a:latin typeface="+mn-lt"/>
              </a:rPr>
              <a:t>APNS server which would introduce other unnecessary complexities (i.e. Notification server would need to behave like the App Server towards APNS; </a:t>
            </a:r>
            <a:r>
              <a:rPr lang="en-US" sz="1600" kern="0" dirty="0" err="1">
                <a:solidFill>
                  <a:schemeClr val="tx2"/>
                </a:solidFill>
                <a:latin typeface="+mn-lt"/>
              </a:rPr>
              <a:t>e.g</a:t>
            </a:r>
            <a:r>
              <a:rPr lang="en-US" sz="1600" kern="0" dirty="0">
                <a:solidFill>
                  <a:schemeClr val="tx2"/>
                </a:solidFill>
                <a:latin typeface="+mn-lt"/>
              </a:rPr>
              <a:t> manage App’s SSL certificate, private key, </a:t>
            </a:r>
            <a:r>
              <a:rPr lang="en-US" sz="1600" kern="0" dirty="0" err="1">
                <a:solidFill>
                  <a:schemeClr val="tx2"/>
                </a:solidFill>
                <a:latin typeface="+mn-lt"/>
              </a:rPr>
              <a:t>iOS</a:t>
            </a:r>
            <a:r>
              <a:rPr lang="en-US" sz="1600" kern="0" dirty="0">
                <a:solidFill>
                  <a:schemeClr val="tx2"/>
                </a:solidFill>
                <a:latin typeface="+mn-lt"/>
              </a:rPr>
              <a:t> device token etc). Whereas all such App-specific complexities should be handled by the developer’s App </a:t>
            </a:r>
            <a:r>
              <a:rPr lang="en-US" sz="1600" kern="0" dirty="0" smtClean="0">
                <a:solidFill>
                  <a:schemeClr val="tx2"/>
                </a:solidFill>
                <a:latin typeface="+mn-lt"/>
              </a:rPr>
              <a:t>server.</a:t>
            </a:r>
            <a:endParaRPr lang="en-US" sz="1600" kern="0" dirty="0">
              <a:solidFill>
                <a:schemeClr val="tx2"/>
              </a:solidFill>
              <a:latin typeface="+mn-lt"/>
            </a:endParaRPr>
          </a:p>
        </p:txBody>
      </p:sp>
      <p:sp>
        <p:nvSpPr>
          <p:cNvPr id="3" name="Title 1"/>
          <p:cNvSpPr txBox="1">
            <a:spLocks/>
          </p:cNvSpPr>
          <p:nvPr/>
        </p:nvSpPr>
        <p:spPr bwMode="auto">
          <a:xfrm>
            <a:off x="390525" y="233363"/>
            <a:ext cx="8229600" cy="858837"/>
          </a:xfrm>
          <a:prstGeom prst="rect">
            <a:avLst/>
          </a:prstGeom>
          <a:noFill/>
          <a:ln w="12700">
            <a:noFill/>
            <a:miter lim="800000"/>
            <a:headEnd/>
            <a:tailEnd/>
          </a:ln>
        </p:spPr>
        <p:txBody>
          <a:bodyPr lIns="0" tIns="0" rIns="0" bIns="0"/>
          <a:lstStyle/>
          <a:p>
            <a:pPr defTabSz="970484" eaLnBrk="1" hangingPunct="1">
              <a:lnSpc>
                <a:spcPct val="105000"/>
              </a:lnSpc>
              <a:defRPr/>
            </a:pPr>
            <a:r>
              <a:rPr lang="en-US" sz="2400" b="1" kern="0" dirty="0">
                <a:latin typeface="+mj-lt"/>
                <a:ea typeface="+mj-ea"/>
                <a:cs typeface="+mj-cs"/>
              </a:rPr>
              <a:t>Server–Server Notification With App Server using APNS Delivery Method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4"/>
          <p:cNvSpPr txBox="1">
            <a:spLocks noGrp="1"/>
          </p:cNvSpPr>
          <p:nvPr/>
        </p:nvSpPr>
        <p:spPr bwMode="auto">
          <a:xfrm>
            <a:off x="390525" y="6746875"/>
            <a:ext cx="836613" cy="155575"/>
          </a:xfrm>
          <a:prstGeom prst="rect">
            <a:avLst/>
          </a:prstGeom>
          <a:noFill/>
          <a:ln w="9525">
            <a:noFill/>
            <a:miter lim="800000"/>
            <a:headEnd/>
            <a:tailEnd/>
          </a:ln>
        </p:spPr>
        <p:txBody>
          <a:bodyPr lIns="93635" tIns="46817" rIns="93635" bIns="46817" anchor="ctr"/>
          <a:lstStyle/>
          <a:p>
            <a:pPr eaLnBrk="1" hangingPunct="1">
              <a:lnSpc>
                <a:spcPct val="100000"/>
              </a:lnSpc>
            </a:pPr>
            <a:r>
              <a:rPr lang="en-US" sz="900">
                <a:solidFill>
                  <a:schemeClr val="bg1"/>
                </a:solidFill>
              </a:rPr>
              <a:t>Page </a:t>
            </a:r>
            <a:fld id="{9CB5ACC9-F918-464E-AF71-65BBF9F09EB9}" type="slidenum">
              <a:rPr lang="en-US" sz="900">
                <a:solidFill>
                  <a:schemeClr val="bg1"/>
                </a:solidFill>
              </a:rPr>
              <a:pPr eaLnBrk="1" hangingPunct="1">
                <a:lnSpc>
                  <a:spcPct val="100000"/>
                </a:lnSpc>
              </a:pPr>
              <a:t>7</a:t>
            </a:fld>
            <a:endParaRPr lang="en-US" sz="900">
              <a:solidFill>
                <a:schemeClr val="bg1"/>
              </a:solidFill>
            </a:endParaRPr>
          </a:p>
        </p:txBody>
      </p:sp>
      <p:sp>
        <p:nvSpPr>
          <p:cNvPr id="27" name="Title 1"/>
          <p:cNvSpPr txBox="1">
            <a:spLocks/>
          </p:cNvSpPr>
          <p:nvPr/>
        </p:nvSpPr>
        <p:spPr bwMode="auto">
          <a:xfrm>
            <a:off x="390525" y="233363"/>
            <a:ext cx="8229600" cy="858837"/>
          </a:xfrm>
          <a:prstGeom prst="rect">
            <a:avLst/>
          </a:prstGeom>
          <a:noFill/>
          <a:ln w="12700">
            <a:noFill/>
            <a:miter lim="800000"/>
            <a:headEnd/>
            <a:tailEnd/>
          </a:ln>
        </p:spPr>
        <p:txBody>
          <a:bodyPr lIns="0" tIns="0" rIns="0" bIns="0"/>
          <a:lstStyle/>
          <a:p>
            <a:pPr defTabSz="970484" eaLnBrk="1" hangingPunct="1">
              <a:lnSpc>
                <a:spcPct val="105000"/>
              </a:lnSpc>
              <a:defRPr/>
            </a:pPr>
            <a:r>
              <a:rPr lang="en-US" sz="2400" b="1" kern="0" dirty="0">
                <a:latin typeface="+mj-lt"/>
                <a:ea typeface="+mj-ea"/>
                <a:cs typeface="+mj-cs"/>
              </a:rPr>
              <a:t>Server–Server Notification With App Server using APNS Delivery Method</a:t>
            </a:r>
          </a:p>
        </p:txBody>
      </p:sp>
      <p:sp>
        <p:nvSpPr>
          <p:cNvPr id="60" name="Rounded Rectangle 59"/>
          <p:cNvSpPr/>
          <p:nvPr/>
        </p:nvSpPr>
        <p:spPr>
          <a:xfrm>
            <a:off x="858838" y="1169988"/>
            <a:ext cx="935037" cy="781050"/>
          </a:xfrm>
          <a:prstGeom prst="roundRect">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anchor="ctr"/>
          <a:lstStyle/>
          <a:p>
            <a:pPr algn="ctr">
              <a:defRPr/>
            </a:pPr>
            <a:r>
              <a:rPr lang="en-US" sz="1600" dirty="0">
                <a:solidFill>
                  <a:schemeClr val="tx1"/>
                </a:solidFill>
              </a:rPr>
              <a:t>App </a:t>
            </a:r>
          </a:p>
          <a:p>
            <a:pPr algn="ctr">
              <a:defRPr/>
            </a:pPr>
            <a:r>
              <a:rPr lang="en-US" sz="1600" dirty="0">
                <a:solidFill>
                  <a:schemeClr val="tx1"/>
                </a:solidFill>
              </a:rPr>
              <a:t>Server</a:t>
            </a:r>
          </a:p>
        </p:txBody>
      </p:sp>
      <p:sp>
        <p:nvSpPr>
          <p:cNvPr id="72" name="Rounded Rectangle 71"/>
          <p:cNvSpPr/>
          <p:nvPr/>
        </p:nvSpPr>
        <p:spPr>
          <a:xfrm>
            <a:off x="3744913" y="1795463"/>
            <a:ext cx="1404937" cy="179387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anchor="ctr"/>
          <a:lstStyle/>
          <a:p>
            <a:pPr algn="ctr">
              <a:defRPr/>
            </a:pPr>
            <a:r>
              <a:rPr lang="en-US" dirty="0">
                <a:solidFill>
                  <a:schemeClr val="tx1"/>
                </a:solidFill>
              </a:rPr>
              <a:t>API </a:t>
            </a:r>
            <a:r>
              <a:rPr lang="en-US" dirty="0" smtClean="0">
                <a:solidFill>
                  <a:schemeClr val="tx1"/>
                </a:solidFill>
              </a:rPr>
              <a:t>Server</a:t>
            </a:r>
            <a:endParaRPr lang="en-US" dirty="0">
              <a:solidFill>
                <a:schemeClr val="tx1"/>
              </a:solidFill>
            </a:endParaRPr>
          </a:p>
          <a:p>
            <a:pPr>
              <a:defRPr/>
            </a:pPr>
            <a:endParaRPr lang="en-US" sz="1600" dirty="0">
              <a:solidFill>
                <a:schemeClr val="tx1"/>
              </a:solidFill>
            </a:endParaRPr>
          </a:p>
          <a:p>
            <a:pPr>
              <a:defRPr/>
            </a:pPr>
            <a:endParaRPr lang="en-US" sz="1600" dirty="0">
              <a:solidFill>
                <a:schemeClr val="tx1"/>
              </a:solidFill>
            </a:endParaRPr>
          </a:p>
          <a:p>
            <a:pPr>
              <a:defRPr/>
            </a:pPr>
            <a:endParaRPr lang="en-US" sz="1600" dirty="0">
              <a:solidFill>
                <a:schemeClr val="tx1"/>
              </a:solidFill>
            </a:endParaRPr>
          </a:p>
        </p:txBody>
      </p:sp>
      <p:pic>
        <p:nvPicPr>
          <p:cNvPr id="8198" name="Picture 4" descr="http://www.spilgames.com/sites/default/files/210x149_Regular_Content_Image_Gaming_on_go.png"/>
          <p:cNvPicPr>
            <a:picLocks noChangeAspect="1" noChangeArrowheads="1"/>
          </p:cNvPicPr>
          <p:nvPr/>
        </p:nvPicPr>
        <p:blipFill>
          <a:blip r:embed="rId3" cstate="print"/>
          <a:srcRect/>
          <a:stretch>
            <a:fillRect/>
          </a:stretch>
        </p:blipFill>
        <p:spPr bwMode="auto">
          <a:xfrm>
            <a:off x="155575" y="4994275"/>
            <a:ext cx="1006475" cy="936625"/>
          </a:xfrm>
          <a:prstGeom prst="rect">
            <a:avLst/>
          </a:prstGeom>
          <a:noFill/>
          <a:ln w="9525">
            <a:noFill/>
            <a:miter lim="800000"/>
            <a:headEnd/>
            <a:tailEnd/>
          </a:ln>
        </p:spPr>
      </p:pic>
      <p:cxnSp>
        <p:nvCxnSpPr>
          <p:cNvPr id="77" name="Straight Arrow Connector 76"/>
          <p:cNvCxnSpPr/>
          <p:nvPr/>
        </p:nvCxnSpPr>
        <p:spPr>
          <a:xfrm>
            <a:off x="5138738" y="3054350"/>
            <a:ext cx="2262187" cy="0"/>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a:stCxn id="72" idx="1"/>
            <a:endCxn id="60" idx="3"/>
          </p:cNvCxnSpPr>
          <p:nvPr/>
        </p:nvCxnSpPr>
        <p:spPr>
          <a:xfrm flipH="1" flipV="1">
            <a:off x="1793875" y="1560513"/>
            <a:ext cx="1951038" cy="1131887"/>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201" name="TextBox 67"/>
          <p:cNvSpPr txBox="1">
            <a:spLocks noChangeArrowheads="1"/>
          </p:cNvSpPr>
          <p:nvPr/>
        </p:nvSpPr>
        <p:spPr bwMode="auto">
          <a:xfrm rot="-2472178">
            <a:off x="653411" y="4062980"/>
            <a:ext cx="3612669" cy="233048"/>
          </a:xfrm>
          <a:prstGeom prst="rect">
            <a:avLst/>
          </a:prstGeom>
          <a:noFill/>
          <a:ln w="9525">
            <a:noFill/>
            <a:miter lim="800000"/>
            <a:headEnd/>
            <a:tailEnd/>
          </a:ln>
        </p:spPr>
        <p:txBody>
          <a:bodyPr wrap="square" lIns="93635" tIns="46817" rIns="93635" bIns="46817">
            <a:spAutoFit/>
          </a:bodyPr>
          <a:lstStyle/>
          <a:p>
            <a:r>
              <a:rPr lang="en-US" sz="1000" dirty="0"/>
              <a:t>1- </a:t>
            </a:r>
            <a:r>
              <a:rPr lang="en-US" sz="1000" b="1" dirty="0" smtClean="0"/>
              <a:t>RESTful API</a:t>
            </a:r>
            <a:r>
              <a:rPr lang="en-US" sz="1000" dirty="0" smtClean="0"/>
              <a:t> </a:t>
            </a:r>
            <a:r>
              <a:rPr lang="en-US" sz="1000" dirty="0"/>
              <a:t>(…, </a:t>
            </a:r>
            <a:r>
              <a:rPr lang="en-US" sz="1000" dirty="0" err="1"/>
              <a:t>NotifyURL</a:t>
            </a:r>
            <a:r>
              <a:rPr lang="en-US" sz="1000" dirty="0"/>
              <a:t>= Callback-</a:t>
            </a:r>
            <a:r>
              <a:rPr lang="en-US" sz="1000" dirty="0" err="1"/>
              <a:t>URL@AppServer</a:t>
            </a:r>
            <a:r>
              <a:rPr lang="en-US" sz="1000" dirty="0"/>
              <a:t>)</a:t>
            </a:r>
            <a:endParaRPr lang="en-US" sz="1000" dirty="0">
              <a:solidFill>
                <a:srgbClr val="FF0000"/>
              </a:solidFill>
            </a:endParaRPr>
          </a:p>
        </p:txBody>
      </p:sp>
      <p:sp>
        <p:nvSpPr>
          <p:cNvPr id="52" name="Rounded Rectangle 51"/>
          <p:cNvSpPr/>
          <p:nvPr/>
        </p:nvSpPr>
        <p:spPr bwMode="auto">
          <a:xfrm>
            <a:off x="7412038" y="2263775"/>
            <a:ext cx="1069975" cy="935038"/>
          </a:xfrm>
          <a:prstGeom prst="roundRect">
            <a:avLst/>
          </a:prstGeom>
          <a:solidFill>
            <a:srgbClr val="D6F6A2"/>
          </a:solidFill>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anchor="ctr"/>
          <a:lstStyle/>
          <a:p>
            <a:pPr algn="ctr">
              <a:defRPr/>
            </a:pPr>
            <a:r>
              <a:rPr lang="en-US" sz="1600" dirty="0">
                <a:solidFill>
                  <a:schemeClr val="tx2"/>
                </a:solidFill>
              </a:rPr>
              <a:t>Enabler X</a:t>
            </a:r>
          </a:p>
        </p:txBody>
      </p:sp>
      <p:sp>
        <p:nvSpPr>
          <p:cNvPr id="55" name="Rounded Rectangle 54"/>
          <p:cNvSpPr/>
          <p:nvPr/>
        </p:nvSpPr>
        <p:spPr bwMode="auto">
          <a:xfrm>
            <a:off x="7802563" y="2574925"/>
            <a:ext cx="1069975" cy="936625"/>
          </a:xfrm>
          <a:prstGeom prst="roundRect">
            <a:avLst/>
          </a:prstGeom>
          <a:solidFill>
            <a:srgbClr val="D6F6A2"/>
          </a:solidFill>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anchor="ctr"/>
          <a:lstStyle/>
          <a:p>
            <a:pPr algn="ctr">
              <a:defRPr/>
            </a:pPr>
            <a:r>
              <a:rPr lang="en-US" sz="1600" dirty="0">
                <a:solidFill>
                  <a:schemeClr val="tx2"/>
                </a:solidFill>
              </a:rPr>
              <a:t>Enabler X</a:t>
            </a:r>
          </a:p>
        </p:txBody>
      </p:sp>
      <p:cxnSp>
        <p:nvCxnSpPr>
          <p:cNvPr id="57" name="Straight Arrow Connector 56"/>
          <p:cNvCxnSpPr>
            <a:endCxn id="3078" idx="3"/>
          </p:cNvCxnSpPr>
          <p:nvPr/>
        </p:nvCxnSpPr>
        <p:spPr>
          <a:xfrm flipH="1">
            <a:off x="1162050" y="3278188"/>
            <a:ext cx="2582863" cy="2184400"/>
          </a:xfrm>
          <a:prstGeom prst="straightConnector1">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4" name="Straight Arrow Connector 103"/>
          <p:cNvCxnSpPr/>
          <p:nvPr/>
        </p:nvCxnSpPr>
        <p:spPr>
          <a:xfrm>
            <a:off x="5138738" y="2673350"/>
            <a:ext cx="2262187" cy="0"/>
          </a:xfrm>
          <a:prstGeom prst="straightConnector1">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8207" name="TextBox 91"/>
          <p:cNvSpPr txBox="1">
            <a:spLocks noChangeArrowheads="1"/>
          </p:cNvSpPr>
          <p:nvPr/>
        </p:nvSpPr>
        <p:spPr bwMode="auto">
          <a:xfrm>
            <a:off x="4368800" y="2965450"/>
            <a:ext cx="763588" cy="468313"/>
          </a:xfrm>
          <a:prstGeom prst="rect">
            <a:avLst/>
          </a:prstGeom>
          <a:noFill/>
          <a:ln w="9525">
            <a:noFill/>
            <a:miter lim="800000"/>
            <a:headEnd/>
            <a:tailEnd/>
          </a:ln>
        </p:spPr>
        <p:txBody>
          <a:bodyPr lIns="93635" tIns="46817" rIns="93635" bIns="46817">
            <a:spAutoFit/>
          </a:bodyPr>
          <a:lstStyle/>
          <a:p>
            <a:r>
              <a:rPr lang="en-US" sz="900"/>
              <a:t>2-Record Callback URL</a:t>
            </a:r>
            <a:endParaRPr lang="en-US" sz="900" b="1"/>
          </a:p>
        </p:txBody>
      </p:sp>
      <p:cxnSp>
        <p:nvCxnSpPr>
          <p:cNvPr id="40" name="Straight Arrow Connector 39"/>
          <p:cNvCxnSpPr/>
          <p:nvPr/>
        </p:nvCxnSpPr>
        <p:spPr>
          <a:xfrm flipH="1">
            <a:off x="3822700" y="3121025"/>
            <a:ext cx="625475" cy="157163"/>
          </a:xfrm>
          <a:prstGeom prst="straightConnector1">
            <a:avLst/>
          </a:prstGeom>
          <a:ln w="19050">
            <a:solidFill>
              <a:schemeClr val="tx1"/>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43" name="Content Placeholder 2"/>
          <p:cNvSpPr txBox="1">
            <a:spLocks/>
          </p:cNvSpPr>
          <p:nvPr/>
        </p:nvSpPr>
        <p:spPr bwMode="auto">
          <a:xfrm>
            <a:off x="3198813" y="3979863"/>
            <a:ext cx="5661025" cy="1873250"/>
          </a:xfrm>
          <a:prstGeom prst="rect">
            <a:avLst/>
          </a:prstGeom>
          <a:noFill/>
          <a:ln w="12700">
            <a:noFill/>
            <a:miter lim="800000"/>
            <a:headEnd/>
            <a:tailEnd/>
          </a:ln>
        </p:spPr>
        <p:txBody>
          <a:bodyPr lIns="0" tIns="0" rIns="0" bIns="0"/>
          <a:lstStyle/>
          <a:p>
            <a:pPr marL="351130" indent="-351130" defTabSz="970484">
              <a:lnSpc>
                <a:spcPct val="100000"/>
              </a:lnSpc>
              <a:spcBef>
                <a:spcPct val="20000"/>
              </a:spcBef>
              <a:spcAft>
                <a:spcPct val="20000"/>
              </a:spcAft>
              <a:buClr>
                <a:schemeClr val="tx2"/>
              </a:buClr>
              <a:buSzPct val="100000"/>
              <a:buFontTx/>
              <a:buChar char="•"/>
              <a:defRPr/>
            </a:pPr>
            <a:r>
              <a:rPr lang="en-US" sz="1800" kern="0" dirty="0">
                <a:solidFill>
                  <a:schemeClr val="tx2"/>
                </a:solidFill>
                <a:latin typeface="+mn-lt"/>
              </a:rPr>
              <a:t>API </a:t>
            </a:r>
            <a:r>
              <a:rPr lang="en-US" sz="1800" kern="0" dirty="0" smtClean="0">
                <a:solidFill>
                  <a:schemeClr val="tx2"/>
                </a:solidFill>
                <a:latin typeface="+mn-lt"/>
              </a:rPr>
              <a:t>Server is </a:t>
            </a:r>
            <a:r>
              <a:rPr lang="en-US" sz="1800" kern="0" dirty="0">
                <a:solidFill>
                  <a:schemeClr val="tx2"/>
                </a:solidFill>
                <a:latin typeface="+mn-lt"/>
              </a:rPr>
              <a:t>the platform via which all the notifications are </a:t>
            </a:r>
            <a:r>
              <a:rPr lang="en-US" sz="1800" kern="0" dirty="0" err="1">
                <a:solidFill>
                  <a:schemeClr val="tx2"/>
                </a:solidFill>
                <a:latin typeface="+mn-lt"/>
              </a:rPr>
              <a:t>proxied</a:t>
            </a:r>
            <a:r>
              <a:rPr lang="en-US" sz="1800" kern="0" dirty="0">
                <a:solidFill>
                  <a:schemeClr val="tx2"/>
                </a:solidFill>
                <a:latin typeface="+mn-lt"/>
              </a:rPr>
              <a:t> as both </a:t>
            </a:r>
            <a:r>
              <a:rPr lang="en-US" sz="1800" kern="0" dirty="0" smtClean="0">
                <a:solidFill>
                  <a:schemeClr val="tx2"/>
                </a:solidFill>
              </a:rPr>
              <a:t>OMA RESTful  API </a:t>
            </a:r>
            <a:r>
              <a:rPr lang="en-US" sz="1800" kern="0" dirty="0" smtClean="0">
                <a:solidFill>
                  <a:schemeClr val="tx2"/>
                </a:solidFill>
                <a:latin typeface="+mn-lt"/>
              </a:rPr>
              <a:t>protocol </a:t>
            </a:r>
            <a:r>
              <a:rPr lang="en-US" sz="1800" kern="0" dirty="0">
                <a:solidFill>
                  <a:schemeClr val="tx2"/>
                </a:solidFill>
                <a:latin typeface="+mn-lt"/>
              </a:rPr>
              <a:t>adaptation as well as notification validity based on client App’s OAuth token would need to be performed before notification is directed to the App Server</a:t>
            </a:r>
          </a:p>
          <a:p>
            <a:pPr marL="351130" indent="-351130" defTabSz="970484">
              <a:lnSpc>
                <a:spcPct val="100000"/>
              </a:lnSpc>
              <a:spcBef>
                <a:spcPct val="20000"/>
              </a:spcBef>
              <a:spcAft>
                <a:spcPct val="20000"/>
              </a:spcAft>
              <a:buClr>
                <a:schemeClr val="tx2"/>
              </a:buClr>
              <a:buSzPct val="100000"/>
              <a:buFontTx/>
              <a:buChar char="•"/>
              <a:defRPr/>
            </a:pPr>
            <a:r>
              <a:rPr lang="en-US" sz="1800" kern="0" dirty="0">
                <a:solidFill>
                  <a:schemeClr val="tx2"/>
                </a:solidFill>
                <a:latin typeface="+mn-lt"/>
              </a:rPr>
              <a:t>Notification mechanism between App Server and App client through APNS server is out of scope (i.e. step #6 &amp; #7)</a:t>
            </a:r>
          </a:p>
        </p:txBody>
      </p:sp>
      <p:sp>
        <p:nvSpPr>
          <p:cNvPr id="28" name="Rounded Rectangle 27"/>
          <p:cNvSpPr/>
          <p:nvPr/>
        </p:nvSpPr>
        <p:spPr>
          <a:xfrm>
            <a:off x="858838" y="2887663"/>
            <a:ext cx="935037" cy="779462"/>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anchor="ctr"/>
          <a:lstStyle/>
          <a:p>
            <a:pPr algn="ctr">
              <a:defRPr/>
            </a:pPr>
            <a:r>
              <a:rPr lang="en-US" sz="1600" dirty="0">
                <a:solidFill>
                  <a:schemeClr val="tx1"/>
                </a:solidFill>
              </a:rPr>
              <a:t>Apple</a:t>
            </a:r>
          </a:p>
          <a:p>
            <a:pPr algn="ctr">
              <a:defRPr/>
            </a:pPr>
            <a:r>
              <a:rPr lang="en-US" sz="1600" dirty="0">
                <a:solidFill>
                  <a:schemeClr val="tx1"/>
                </a:solidFill>
              </a:rPr>
              <a:t>APNS</a:t>
            </a:r>
          </a:p>
          <a:p>
            <a:pPr algn="ctr">
              <a:defRPr/>
            </a:pPr>
            <a:r>
              <a:rPr lang="en-US" sz="1600" dirty="0">
                <a:solidFill>
                  <a:schemeClr val="tx1"/>
                </a:solidFill>
              </a:rPr>
              <a:t>Server</a:t>
            </a:r>
          </a:p>
        </p:txBody>
      </p:sp>
      <p:cxnSp>
        <p:nvCxnSpPr>
          <p:cNvPr id="32" name="Straight Arrow Connector 31"/>
          <p:cNvCxnSpPr>
            <a:stCxn id="28" idx="0"/>
            <a:endCxn id="60" idx="2"/>
          </p:cNvCxnSpPr>
          <p:nvPr/>
        </p:nvCxnSpPr>
        <p:spPr>
          <a:xfrm flipV="1">
            <a:off x="1327150" y="1951038"/>
            <a:ext cx="0" cy="936625"/>
          </a:xfrm>
          <a:prstGeom prst="straightConnector1">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8212" name="TextBox 94"/>
          <p:cNvSpPr txBox="1">
            <a:spLocks noChangeArrowheads="1"/>
          </p:cNvSpPr>
          <p:nvPr/>
        </p:nvSpPr>
        <p:spPr bwMode="auto">
          <a:xfrm>
            <a:off x="690563" y="2184400"/>
            <a:ext cx="1087437" cy="219075"/>
          </a:xfrm>
          <a:prstGeom prst="rect">
            <a:avLst/>
          </a:prstGeom>
          <a:noFill/>
          <a:ln w="9525">
            <a:noFill/>
            <a:miter lim="800000"/>
            <a:headEnd/>
            <a:tailEnd/>
          </a:ln>
        </p:spPr>
        <p:txBody>
          <a:bodyPr wrap="none" lIns="93635" tIns="46817" rIns="93635" bIns="46817">
            <a:spAutoFit/>
          </a:bodyPr>
          <a:lstStyle/>
          <a:p>
            <a:r>
              <a:rPr lang="en-US" sz="900"/>
              <a:t>6- Push message</a:t>
            </a:r>
          </a:p>
        </p:txBody>
      </p:sp>
      <p:cxnSp>
        <p:nvCxnSpPr>
          <p:cNvPr id="36" name="Straight Arrow Connector 35"/>
          <p:cNvCxnSpPr>
            <a:endCxn id="28" idx="2"/>
          </p:cNvCxnSpPr>
          <p:nvPr/>
        </p:nvCxnSpPr>
        <p:spPr>
          <a:xfrm flipV="1">
            <a:off x="701675" y="3667125"/>
            <a:ext cx="625475" cy="1404938"/>
          </a:xfrm>
          <a:prstGeom prst="straightConnector1">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8214" name="TextBox 94"/>
          <p:cNvSpPr txBox="1">
            <a:spLocks noChangeArrowheads="1"/>
          </p:cNvSpPr>
          <p:nvPr/>
        </p:nvSpPr>
        <p:spPr bwMode="auto">
          <a:xfrm>
            <a:off x="795338" y="3824288"/>
            <a:ext cx="1085850" cy="219075"/>
          </a:xfrm>
          <a:prstGeom prst="rect">
            <a:avLst/>
          </a:prstGeom>
          <a:noFill/>
          <a:ln w="9525">
            <a:noFill/>
            <a:miter lim="800000"/>
            <a:headEnd/>
            <a:tailEnd/>
          </a:ln>
        </p:spPr>
        <p:txBody>
          <a:bodyPr wrap="none" lIns="93635" tIns="46817" rIns="93635" bIns="46817">
            <a:spAutoFit/>
          </a:bodyPr>
          <a:lstStyle/>
          <a:p>
            <a:r>
              <a:rPr lang="en-US" sz="900"/>
              <a:t>7- Push message</a:t>
            </a:r>
            <a:endParaRPr lang="en-US" sz="900" b="1"/>
          </a:p>
        </p:txBody>
      </p:sp>
      <p:sp>
        <p:nvSpPr>
          <p:cNvPr id="8215" name="TextBox 94"/>
          <p:cNvSpPr txBox="1">
            <a:spLocks noChangeArrowheads="1"/>
          </p:cNvSpPr>
          <p:nvPr/>
        </p:nvSpPr>
        <p:spPr bwMode="auto">
          <a:xfrm>
            <a:off x="5443538" y="3054350"/>
            <a:ext cx="1600200" cy="219075"/>
          </a:xfrm>
          <a:prstGeom prst="rect">
            <a:avLst/>
          </a:prstGeom>
          <a:noFill/>
          <a:ln w="9525">
            <a:noFill/>
            <a:miter lim="800000"/>
            <a:headEnd/>
            <a:tailEnd/>
          </a:ln>
        </p:spPr>
        <p:txBody>
          <a:bodyPr wrap="none" lIns="93635" tIns="46817" rIns="93635" bIns="46817">
            <a:spAutoFit/>
          </a:bodyPr>
          <a:lstStyle/>
          <a:p>
            <a:r>
              <a:rPr lang="en-US" sz="900"/>
              <a:t>3- Subscribe to Notification </a:t>
            </a:r>
          </a:p>
        </p:txBody>
      </p:sp>
      <p:sp>
        <p:nvSpPr>
          <p:cNvPr id="8216" name="TextBox 94"/>
          <p:cNvSpPr txBox="1">
            <a:spLocks noChangeArrowheads="1"/>
          </p:cNvSpPr>
          <p:nvPr/>
        </p:nvSpPr>
        <p:spPr bwMode="auto">
          <a:xfrm>
            <a:off x="5291138" y="2444750"/>
            <a:ext cx="1804987" cy="219075"/>
          </a:xfrm>
          <a:prstGeom prst="rect">
            <a:avLst/>
          </a:prstGeom>
          <a:noFill/>
          <a:ln w="9525">
            <a:noFill/>
            <a:miter lim="800000"/>
            <a:headEnd/>
            <a:tailEnd/>
          </a:ln>
        </p:spPr>
        <p:txBody>
          <a:bodyPr wrap="none" lIns="93635" tIns="46817" rIns="93635" bIns="46817">
            <a:spAutoFit/>
          </a:bodyPr>
          <a:lstStyle/>
          <a:p>
            <a:r>
              <a:rPr lang="en-US" sz="900"/>
              <a:t>4-Internal Notifications received</a:t>
            </a:r>
          </a:p>
        </p:txBody>
      </p:sp>
      <p:sp>
        <p:nvSpPr>
          <p:cNvPr id="25" name="TextBox 94"/>
          <p:cNvSpPr txBox="1">
            <a:spLocks noChangeArrowheads="1"/>
          </p:cNvSpPr>
          <p:nvPr/>
        </p:nvSpPr>
        <p:spPr bwMode="auto">
          <a:xfrm rot="1840021">
            <a:off x="2211388" y="1702364"/>
            <a:ext cx="1644650" cy="510047"/>
          </a:xfrm>
          <a:prstGeom prst="rect">
            <a:avLst/>
          </a:prstGeom>
          <a:noFill/>
          <a:ln w="9525">
            <a:noFill/>
            <a:miter lim="800000"/>
            <a:headEnd/>
            <a:tailEnd/>
          </a:ln>
        </p:spPr>
        <p:txBody>
          <a:bodyPr lIns="93635" tIns="46817" rIns="93635" bIns="46817">
            <a:spAutoFit/>
          </a:bodyPr>
          <a:lstStyle/>
          <a:p>
            <a:r>
              <a:rPr lang="en-US" sz="1000" dirty="0" smtClean="0"/>
              <a:t>5-RESTful  API Notifications </a:t>
            </a:r>
            <a:endParaRPr lang="en-US" sz="1000" dirty="0"/>
          </a:p>
          <a:p>
            <a:r>
              <a:rPr lang="en-US" sz="1000" dirty="0"/>
              <a:t>sent to callback URL</a:t>
            </a:r>
            <a:endParaRPr lang="en-US" sz="1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4"/>
          <p:cNvSpPr>
            <a:spLocks noGrp="1" noChangeArrowheads="1"/>
          </p:cNvSpPr>
          <p:nvPr>
            <p:ph type="title"/>
          </p:nvPr>
        </p:nvSpPr>
        <p:spPr/>
        <p:txBody>
          <a:bodyPr/>
          <a:lstStyle/>
          <a:p>
            <a:r>
              <a:rPr lang="en-GB" smtClean="0"/>
              <a:t>Recommendation</a:t>
            </a:r>
          </a:p>
        </p:txBody>
      </p:sp>
      <p:sp>
        <p:nvSpPr>
          <p:cNvPr id="9219" name="Rectangle 5"/>
          <p:cNvSpPr>
            <a:spLocks noGrp="1" noChangeArrowheads="1"/>
          </p:cNvSpPr>
          <p:nvPr>
            <p:ph type="body" idx="1"/>
          </p:nvPr>
        </p:nvSpPr>
        <p:spPr/>
        <p:txBody>
          <a:bodyPr/>
          <a:lstStyle/>
          <a:p>
            <a:pPr>
              <a:buFont typeface="Wingdings" pitchFamily="2" charset="2"/>
              <a:buChar char="§"/>
            </a:pPr>
            <a:r>
              <a:rPr lang="en-GB" sz="2400" dirty="0" smtClean="0"/>
              <a:t> Enhance OMA Notification Channel API to support notification delivery via OMA Push</a:t>
            </a:r>
          </a:p>
          <a:p>
            <a:pPr lvl="1">
              <a:buFont typeface="Wingdings" pitchFamily="2" charset="2"/>
              <a:buChar char="§"/>
            </a:pPr>
            <a:r>
              <a:rPr lang="en-GB" sz="1800" dirty="0" smtClean="0"/>
              <a:t> “</a:t>
            </a:r>
            <a:r>
              <a:rPr lang="en-GB" sz="1800" dirty="0" err="1" smtClean="0"/>
              <a:t>OMAPush</a:t>
            </a:r>
            <a:r>
              <a:rPr lang="en-GB" sz="1800" dirty="0" smtClean="0"/>
              <a:t>” an additional value in “</a:t>
            </a:r>
            <a:r>
              <a:rPr lang="en-GB" sz="1800" dirty="0" err="1" smtClean="0"/>
              <a:t>ChannelType</a:t>
            </a:r>
            <a:r>
              <a:rPr lang="en-GB" sz="1800" dirty="0" smtClean="0"/>
              <a:t>” enumeration </a:t>
            </a:r>
          </a:p>
          <a:p>
            <a:pPr lvl="1">
              <a:buFont typeface="Wingdings" pitchFamily="2" charset="2"/>
              <a:buChar char="§"/>
            </a:pPr>
            <a:r>
              <a:rPr lang="en-GB" sz="1800" dirty="0" smtClean="0"/>
              <a:t> </a:t>
            </a:r>
            <a:r>
              <a:rPr lang="en-GB" sz="1800" dirty="0" err="1" smtClean="0"/>
              <a:t>ChannelType</a:t>
            </a:r>
            <a:r>
              <a:rPr lang="en-GB" sz="1800" dirty="0" smtClean="0"/>
              <a:t> = “</a:t>
            </a:r>
            <a:r>
              <a:rPr lang="en-GB" sz="1800" dirty="0" err="1" smtClean="0"/>
              <a:t>OMAPush</a:t>
            </a:r>
            <a:r>
              <a:rPr lang="en-GB" sz="1800" dirty="0" smtClean="0"/>
              <a:t>” would mean new delivery behaviour by Notification Channel Server</a:t>
            </a:r>
          </a:p>
          <a:p>
            <a:pPr lvl="1">
              <a:buFont typeface="Wingdings" pitchFamily="2" charset="2"/>
              <a:buChar char="§"/>
            </a:pPr>
            <a:r>
              <a:rPr lang="en-GB" sz="1800" dirty="0" smtClean="0"/>
              <a:t> </a:t>
            </a:r>
            <a:r>
              <a:rPr lang="en-GB" sz="1800" dirty="0" err="1" smtClean="0"/>
              <a:t>AppId</a:t>
            </a:r>
            <a:r>
              <a:rPr lang="en-GB" sz="1800" dirty="0" smtClean="0"/>
              <a:t>, an optional parameter in the Notification Channel creation operation</a:t>
            </a:r>
          </a:p>
          <a:p>
            <a:pPr lvl="1">
              <a:buFontTx/>
              <a:buNone/>
            </a:pPr>
            <a:endParaRPr lang="en-GB" dirty="0" smtClean="0"/>
          </a:p>
          <a:p>
            <a:pPr>
              <a:buFont typeface="Wingdings" pitchFamily="2" charset="2"/>
              <a:buChar char="§"/>
            </a:pPr>
            <a:r>
              <a:rPr lang="en-US" sz="2200" dirty="0" smtClean="0"/>
              <a:t> Usage of Google Android C2DM or Apple APNS schemes by the 3</a:t>
            </a:r>
            <a:r>
              <a:rPr lang="en-US" sz="2200" baseline="30000" dirty="0" smtClean="0"/>
              <a:t>rd</a:t>
            </a:r>
            <a:r>
              <a:rPr lang="en-US" sz="2200" dirty="0" smtClean="0"/>
              <a:t>-party Apps does not require OMA Notification Channel involvement</a:t>
            </a:r>
          </a:p>
          <a:p>
            <a:pPr lvl="1">
              <a:buFont typeface="Wingdings" pitchFamily="2" charset="2"/>
              <a:buChar char="§"/>
            </a:pPr>
            <a:r>
              <a:rPr lang="en-US" sz="1800" dirty="0" smtClean="0"/>
              <a:t>To accommodate the use of existing C2DM or APNS schemes, an App on the mobile device that uses OMA RESTful APIs would need to use the typical subscription mechanism available as part of the OMA RESTful API by passing a callback URL. The API Server will then POST notifications to that URL.</a:t>
            </a:r>
          </a:p>
          <a:p>
            <a:pPr>
              <a:buFont typeface="Wingdings" pitchFamily="2" charset="2"/>
              <a:buChar char="§"/>
            </a:pPr>
            <a:r>
              <a:rPr lang="en-GB" sz="2200" dirty="0" smtClean="0"/>
              <a:t> ARC group is kindly requested to discuss and determine if CR process can be used to expedite enhancement to Notification Channel API V1.0 in support </a:t>
            </a:r>
            <a:r>
              <a:rPr lang="en-GB" sz="2200" smtClean="0"/>
              <a:t>of </a:t>
            </a:r>
            <a:r>
              <a:rPr lang="en-GB" sz="2200" smtClean="0"/>
              <a:t>the OMA </a:t>
            </a:r>
            <a:r>
              <a:rPr lang="en-GB" sz="2200" dirty="0" smtClean="0"/>
              <a:t>Push </a:t>
            </a:r>
            <a:r>
              <a:rPr lang="en-GB" sz="2200" dirty="0" smtClean="0"/>
              <a:t>delivery method</a:t>
            </a:r>
          </a:p>
          <a:p>
            <a:pPr>
              <a:buFontTx/>
              <a:buNone/>
            </a:pPr>
            <a:endParaRPr lang="en-GB" sz="2400" dirty="0" smtClean="0"/>
          </a:p>
          <a:p>
            <a:pPr>
              <a:buFontTx/>
              <a:buNone/>
            </a:pPr>
            <a:endParaRPr lang="en-GB" sz="2400" dirty="0" smtClean="0"/>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9500</TotalTime>
  <Pages>15</Pages>
  <Words>1396</Words>
  <Application>Microsoft Office PowerPoint</Application>
  <PresentationFormat>Custom</PresentationFormat>
  <Paragraphs>129</Paragraphs>
  <Slides>8</Slides>
  <Notes>4</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OMA Template</vt:lpstr>
      <vt:lpstr>OMA-ARC-2012-0140-INP_Notification_Channel_NetAPI_Enabling_OMA_Push_Delivery_Method   Notification Channel Enabling OMA Push Delivery Method</vt:lpstr>
      <vt:lpstr>Slide 2</vt:lpstr>
      <vt:lpstr>Slide 3</vt:lpstr>
      <vt:lpstr>Slide 4</vt:lpstr>
      <vt:lpstr>Slide 5</vt:lpstr>
      <vt:lpstr>Slide 6</vt:lpstr>
      <vt:lpstr>Slide 7</vt:lpstr>
      <vt:lpstr>Recommendation</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sm7084</cp:lastModifiedBy>
  <cp:revision>316</cp:revision>
  <cp:lastPrinted>1999-04-27T06:51:51Z</cp:lastPrinted>
  <dcterms:created xsi:type="dcterms:W3CDTF">2002-03-19T14:05:12Z</dcterms:created>
  <dcterms:modified xsi:type="dcterms:W3CDTF">2012-06-29T23:13:01Z</dcterms:modified>
</cp:coreProperties>
</file>