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7"/>
  </p:notesMasterIdLst>
  <p:handoutMasterIdLst>
    <p:handoutMasterId r:id="rId8"/>
  </p:handoutMasterIdLst>
  <p:sldIdLst>
    <p:sldId id="293" r:id="rId2"/>
    <p:sldId id="304" r:id="rId3"/>
    <p:sldId id="303" r:id="rId4"/>
    <p:sldId id="296" r:id="rId5"/>
    <p:sldId id="300" r:id="rId6"/>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9999"/>
    <a:srgbClr val="FF6600"/>
    <a:srgbClr val="FFE389"/>
    <a:srgbClr val="FDB5C3"/>
    <a:srgbClr val="99FFCC"/>
    <a:srgbClr val="FFCCCC"/>
    <a:srgbClr val="FEEDCE"/>
    <a:srgbClr val="330066"/>
    <a:srgbClr val="543800"/>
    <a:srgbClr val="EAEAE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p:scale>
          <a:sx n="70" d="100"/>
          <a:sy n="70" d="100"/>
        </p:scale>
        <p:origin x="-72"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2012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OMA-ARC-REST-ACR-2012-0016</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30299ABB-7CF5-4CF9-8D72-F370BB9D459D}"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[OMA-Template-SlideDeck-20120101-I]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a:t>
            </a:r>
            <a:r>
              <a:rPr lang="en-US" b="1" dirty="0" smtClean="0">
                <a:latin typeface="Tahoma" pitchFamily="34" charset="0"/>
              </a:rPr>
              <a:t>Submitted </a:t>
            </a:r>
            <a:r>
              <a:rPr lang="en-US" b="1" dirty="0">
                <a:latin typeface="Tahoma" pitchFamily="34" charset="0"/>
              </a:rPr>
              <a:t>To:	ARC</a:t>
            </a: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13 NOV. 2012</a:t>
            </a:r>
            <a:r>
              <a:rPr lang="en-US" b="1" dirty="0">
                <a:latin typeface="Tahoma" pitchFamily="34" charset="0"/>
              </a:rPr>
              <a:t>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Shahram Mohajeri, sm7084@att.com</a:t>
            </a:r>
          </a:p>
          <a:p>
            <a:pPr defTabSz="762000">
              <a:lnSpc>
                <a:spcPct val="95000"/>
              </a:lnSpc>
              <a:spcAft>
                <a:spcPct val="35000"/>
              </a:spcAft>
              <a:tabLst>
                <a:tab pos="1827213" algn="r"/>
                <a:tab pos="1939925" algn="l"/>
              </a:tabLst>
            </a:pPr>
            <a:r>
              <a:rPr lang="en-US" b="1" dirty="0">
                <a:latin typeface="Tahoma" pitchFamily="34" charset="0"/>
              </a:rPr>
              <a:t>	Source:	</a:t>
            </a:r>
            <a:r>
              <a:rPr lang="en-US" b="1" dirty="0" smtClean="0">
                <a:latin typeface="Tahoma" pitchFamily="34" charset="0"/>
              </a:rPr>
              <a:t>AT&amp;T</a:t>
            </a:r>
            <a:endParaRPr lang="en-US" b="1" dirty="0">
              <a:latin typeface="Tahoma" pitchFamily="34" charset="0"/>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dirty="0" smtClean="0"/>
              <a:t/>
            </a:r>
            <a:br>
              <a:rPr lang="en-US" sz="1800" dirty="0" smtClean="0"/>
            </a:br>
            <a:r>
              <a:rPr lang="en-US" sz="2000" b="0" dirty="0" smtClean="0"/>
              <a:t> </a:t>
            </a:r>
            <a:r>
              <a:rPr lang="en-US" sz="1800" dirty="0" smtClean="0"/>
              <a:t>OMA-ARC-2012-0194-INP_Messaging_API_RegistrationId_Usage</a:t>
            </a:r>
            <a:r>
              <a:rPr lang="en-US" sz="2000" b="0" dirty="0" smtClean="0"/>
              <a:t> </a:t>
            </a:r>
            <a:r>
              <a:rPr lang="en-US" sz="2000" dirty="0" smtClean="0"/>
              <a:t/>
            </a:r>
            <a:br>
              <a:rPr lang="en-US" sz="2000" dirty="0" smtClean="0"/>
            </a:br>
            <a:r>
              <a:rPr lang="en-US" sz="1400" dirty="0" smtClean="0"/>
              <a:t/>
            </a:r>
            <a:br>
              <a:rPr lang="en-US" sz="1400" dirty="0" smtClean="0"/>
            </a:br>
            <a:r>
              <a:rPr lang="en-US" sz="2800" dirty="0" smtClean="0"/>
              <a:t>Messaging API </a:t>
            </a:r>
            <a:r>
              <a:rPr lang="en-US" sz="2800" dirty="0" err="1" smtClean="0"/>
              <a:t>RegistrationId</a:t>
            </a:r>
            <a:r>
              <a:rPr lang="en-US" sz="2800" dirty="0" smtClean="0"/>
              <a:t> Usage</a:t>
            </a: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338137" y="1301750"/>
            <a:ext cx="8458200" cy="4038600"/>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US" dirty="0" smtClean="0"/>
              <a:t>In the current Messaging  (SMS/MMS)  API, </a:t>
            </a:r>
            <a:r>
              <a:rPr lang="en-US" dirty="0" smtClean="0"/>
              <a:t>an application </a:t>
            </a:r>
            <a:r>
              <a:rPr lang="en-US" dirty="0" smtClean="0"/>
              <a:t>using the API is receiving the messages for its own internal use (e.g. American Idol voting app).  </a:t>
            </a:r>
            <a:r>
              <a:rPr lang="en-US" dirty="0" smtClean="0"/>
              <a:t>Related defined </a:t>
            </a:r>
            <a:r>
              <a:rPr lang="en-US" dirty="0" smtClean="0"/>
              <a:t>Resources are:</a:t>
            </a:r>
          </a:p>
          <a:p>
            <a:pPr marL="808330" lvl="1" indent="-351130" defTabSz="970484">
              <a:lnSpc>
                <a:spcPct val="100000"/>
              </a:lnSpc>
              <a:spcBef>
                <a:spcPct val="20000"/>
              </a:spcBef>
              <a:spcAft>
                <a:spcPct val="20000"/>
              </a:spcAft>
              <a:buClr>
                <a:schemeClr val="tx2"/>
              </a:buClr>
              <a:buSzPct val="100000"/>
              <a:buFontTx/>
              <a:buChar char="•"/>
              <a:defRPr/>
            </a:pPr>
            <a:r>
              <a:rPr lang="en-US" sz="1800" dirty="0" smtClean="0"/>
              <a:t>… /outbound/{</a:t>
            </a:r>
            <a:r>
              <a:rPr lang="en-US" sz="1800" dirty="0" err="1" smtClean="0"/>
              <a:t>senderAddress</a:t>
            </a:r>
            <a:r>
              <a:rPr lang="en-US" sz="1800" dirty="0" smtClean="0"/>
              <a:t>}/requests</a:t>
            </a:r>
          </a:p>
          <a:p>
            <a:pPr marL="808330" lvl="1" indent="-351130" defTabSz="970484">
              <a:lnSpc>
                <a:spcPct val="100000"/>
              </a:lnSpc>
              <a:spcBef>
                <a:spcPct val="20000"/>
              </a:spcBef>
              <a:spcAft>
                <a:spcPct val="20000"/>
              </a:spcAft>
              <a:buClr>
                <a:schemeClr val="tx2"/>
              </a:buClr>
              <a:buSzPct val="100000"/>
              <a:buFontTx/>
              <a:buChar char="•"/>
              <a:defRPr/>
            </a:pPr>
            <a:r>
              <a:rPr lang="en-US" sz="1800" dirty="0" smtClean="0"/>
              <a:t>…/inbound/registrations/{</a:t>
            </a:r>
            <a:r>
              <a:rPr lang="en-US" sz="1800" dirty="0" err="1" smtClean="0"/>
              <a:t>registrationId</a:t>
            </a:r>
            <a:r>
              <a:rPr lang="en-US" sz="1800" dirty="0" smtClean="0"/>
              <a:t>}/messages</a:t>
            </a:r>
          </a:p>
          <a:p>
            <a:pPr marL="351130" indent="-351130" defTabSz="970484">
              <a:lnSpc>
                <a:spcPct val="100000"/>
              </a:lnSpc>
              <a:spcBef>
                <a:spcPct val="20000"/>
              </a:spcBef>
              <a:spcAft>
                <a:spcPct val="20000"/>
              </a:spcAft>
              <a:buClr>
                <a:schemeClr val="tx2"/>
              </a:buClr>
              <a:buSzPct val="100000"/>
              <a:buFontTx/>
              <a:buChar char="•"/>
              <a:defRPr/>
            </a:pPr>
            <a:endParaRPr lang="en-US" sz="1800" dirty="0" smtClean="0"/>
          </a:p>
          <a:p>
            <a:pPr marL="351130" indent="-351130" defTabSz="970484">
              <a:lnSpc>
                <a:spcPct val="100000"/>
              </a:lnSpc>
              <a:spcBef>
                <a:spcPct val="20000"/>
              </a:spcBef>
              <a:spcAft>
                <a:spcPct val="20000"/>
              </a:spcAft>
              <a:buClr>
                <a:schemeClr val="tx2"/>
              </a:buClr>
              <a:buSzPct val="100000"/>
              <a:buFontTx/>
              <a:buChar char="•"/>
              <a:defRPr/>
            </a:pPr>
            <a:r>
              <a:rPr lang="en-US" sz="1800" kern="0" dirty="0" smtClean="0"/>
              <a:t>In the current use of the messaging API </a:t>
            </a:r>
            <a:r>
              <a:rPr lang="en-US" sz="1800" b="1" kern="0" dirty="0" smtClean="0"/>
              <a:t>“</a:t>
            </a:r>
            <a:r>
              <a:rPr lang="en-US" sz="1800" b="1" kern="0" dirty="0" err="1" smtClean="0"/>
              <a:t>RegistartionId</a:t>
            </a:r>
            <a:r>
              <a:rPr lang="en-US" sz="1800" b="1" kern="0" dirty="0" smtClean="0"/>
              <a:t>” </a:t>
            </a:r>
            <a:r>
              <a:rPr lang="en-US" sz="1800" kern="0" dirty="0" smtClean="0"/>
              <a:t>value is an application’s </a:t>
            </a:r>
            <a:r>
              <a:rPr lang="en-US" sz="1800" kern="0" dirty="0" err="1" smtClean="0"/>
              <a:t>shortcode</a:t>
            </a:r>
            <a:endParaRPr lang="en-US" sz="1800" dirty="0" smtClean="0"/>
          </a:p>
          <a:p>
            <a:pPr marL="351130" indent="-351130" defTabSz="970484">
              <a:lnSpc>
                <a:spcPct val="100000"/>
              </a:lnSpc>
              <a:spcBef>
                <a:spcPct val="20000"/>
              </a:spcBef>
              <a:spcAft>
                <a:spcPct val="20000"/>
              </a:spcAft>
              <a:buClr>
                <a:schemeClr val="tx2"/>
              </a:buClr>
              <a:buSzPct val="100000"/>
              <a:buFontTx/>
              <a:buChar char="•"/>
              <a:defRPr/>
            </a:pPr>
            <a:endParaRPr lang="en-US" sz="1800" dirty="0" smtClean="0"/>
          </a:p>
          <a:p>
            <a:pPr marL="351130" indent="-351130" defTabSz="970484">
              <a:lnSpc>
                <a:spcPct val="100000"/>
              </a:lnSpc>
              <a:spcBef>
                <a:spcPct val="20000"/>
              </a:spcBef>
              <a:spcAft>
                <a:spcPct val="20000"/>
              </a:spcAft>
              <a:buClr>
                <a:schemeClr val="tx2"/>
              </a:buClr>
              <a:buSzPct val="100000"/>
              <a:defRPr/>
            </a:pPr>
            <a:endParaRPr lang="en-US" dirty="0" smtClean="0"/>
          </a:p>
        </p:txBody>
      </p:sp>
      <p:sp>
        <p:nvSpPr>
          <p:cNvPr id="3" name="Title 1"/>
          <p:cNvSpPr txBox="1">
            <a:spLocks/>
          </p:cNvSpPr>
          <p:nvPr/>
        </p:nvSpPr>
        <p:spPr bwMode="auto">
          <a:xfrm>
            <a:off x="390525" y="233363"/>
            <a:ext cx="8329612" cy="858837"/>
          </a:xfrm>
          <a:prstGeom prst="rect">
            <a:avLst/>
          </a:prstGeom>
          <a:noFill/>
          <a:ln w="12700">
            <a:noFill/>
            <a:miter lim="800000"/>
            <a:headEnd/>
            <a:tailEnd/>
          </a:ln>
        </p:spPr>
        <p:txBody>
          <a:bodyPr lIns="0" tIns="0" rIns="0" bIns="0"/>
          <a:lstStyle/>
          <a:p>
            <a:pPr defTabSz="970484" eaLnBrk="1" hangingPunct="1">
              <a:lnSpc>
                <a:spcPct val="105000"/>
              </a:lnSpc>
              <a:defRPr/>
            </a:pPr>
            <a:r>
              <a:rPr lang="en-US" sz="2800" b="1" kern="0" dirty="0" smtClean="0">
                <a:latin typeface="+mj-lt"/>
                <a:ea typeface="+mj-ea"/>
                <a:cs typeface="+mj-cs"/>
              </a:rPr>
              <a:t>Background</a:t>
            </a:r>
            <a:endParaRPr lang="en-US" sz="2800" b="1" kern="0" dirty="0">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338137" y="1301750"/>
            <a:ext cx="8458200" cy="4038600"/>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US" sz="2400" b="1" dirty="0" smtClean="0">
                <a:solidFill>
                  <a:srgbClr val="FF0000"/>
                </a:solidFill>
              </a:rPr>
              <a:t>What </a:t>
            </a:r>
            <a:r>
              <a:rPr lang="en-US" sz="2400" b="1" dirty="0" smtClean="0">
                <a:solidFill>
                  <a:srgbClr val="FF0000"/>
                </a:solidFill>
              </a:rPr>
              <a:t>if a 3</a:t>
            </a:r>
            <a:r>
              <a:rPr lang="en-US" sz="2400" b="1" baseline="30000" dirty="0" smtClean="0">
                <a:solidFill>
                  <a:srgbClr val="FF0000"/>
                </a:solidFill>
              </a:rPr>
              <a:t>rd</a:t>
            </a:r>
            <a:r>
              <a:rPr lang="en-US" sz="2400" b="1" dirty="0" smtClean="0">
                <a:solidFill>
                  <a:srgbClr val="FF0000"/>
                </a:solidFill>
              </a:rPr>
              <a:t> party application is acting on behalf of the user </a:t>
            </a:r>
          </a:p>
          <a:p>
            <a:pPr marL="808330" lvl="1" indent="-351130" defTabSz="970484">
              <a:lnSpc>
                <a:spcPct val="100000"/>
              </a:lnSpc>
              <a:spcBef>
                <a:spcPct val="20000"/>
              </a:spcBef>
              <a:spcAft>
                <a:spcPct val="20000"/>
              </a:spcAft>
              <a:buClr>
                <a:schemeClr val="tx2"/>
              </a:buClr>
              <a:buSzPct val="100000"/>
              <a:buFontTx/>
              <a:buChar char="•"/>
              <a:defRPr/>
            </a:pPr>
            <a:r>
              <a:rPr lang="en-US" sz="1800" dirty="0" smtClean="0"/>
              <a:t>3</a:t>
            </a:r>
            <a:r>
              <a:rPr lang="en-US" sz="1800" baseline="30000" dirty="0" smtClean="0"/>
              <a:t>rd</a:t>
            </a:r>
            <a:r>
              <a:rPr lang="en-US" sz="1800" dirty="0" smtClean="0"/>
              <a:t> party application sends out a message  </a:t>
            </a:r>
            <a:r>
              <a:rPr lang="en-US" sz="1800" dirty="0" smtClean="0">
                <a:sym typeface="Wingdings" pitchFamily="2" charset="2"/>
              </a:rPr>
              <a:t> </a:t>
            </a:r>
            <a:r>
              <a:rPr lang="en-US" sz="1800" dirty="0" smtClean="0"/>
              <a:t>viewed by recipients, the message is coming from the user’s MSISDN</a:t>
            </a:r>
          </a:p>
          <a:p>
            <a:pPr marL="808330" lvl="1" indent="-351130" defTabSz="970484">
              <a:lnSpc>
                <a:spcPct val="100000"/>
              </a:lnSpc>
              <a:spcBef>
                <a:spcPct val="20000"/>
              </a:spcBef>
              <a:spcAft>
                <a:spcPct val="20000"/>
              </a:spcAft>
              <a:buClr>
                <a:schemeClr val="tx2"/>
              </a:buClr>
              <a:buSzPct val="100000"/>
              <a:buFontTx/>
              <a:buChar char="•"/>
              <a:defRPr/>
            </a:pPr>
            <a:r>
              <a:rPr lang="en-US" sz="1800" dirty="0" smtClean="0"/>
              <a:t>3</a:t>
            </a:r>
            <a:r>
              <a:rPr lang="en-US" sz="1800" baseline="30000" dirty="0" smtClean="0"/>
              <a:t>rd</a:t>
            </a:r>
            <a:r>
              <a:rPr lang="en-US" sz="1800" dirty="0" smtClean="0"/>
              <a:t> party application retrieving user’s messages  </a:t>
            </a:r>
            <a:r>
              <a:rPr lang="en-US" sz="1800" dirty="0" smtClean="0">
                <a:sym typeface="Wingdings" pitchFamily="2" charset="2"/>
              </a:rPr>
              <a:t> </a:t>
            </a:r>
            <a:r>
              <a:rPr lang="en-US" sz="1800" dirty="0" smtClean="0"/>
              <a:t>messages destined for user’s MSISDN are pulled by the 3</a:t>
            </a:r>
            <a:r>
              <a:rPr lang="en-US" sz="1800" baseline="30000" dirty="0" smtClean="0"/>
              <a:t>rd</a:t>
            </a:r>
            <a:r>
              <a:rPr lang="en-US" sz="1800" dirty="0" smtClean="0"/>
              <a:t> party application</a:t>
            </a:r>
          </a:p>
          <a:p>
            <a:pPr marL="808330" lvl="1" indent="-351130" defTabSz="970484">
              <a:lnSpc>
                <a:spcPct val="100000"/>
              </a:lnSpc>
              <a:spcBef>
                <a:spcPct val="20000"/>
              </a:spcBef>
              <a:spcAft>
                <a:spcPct val="20000"/>
              </a:spcAft>
              <a:buClr>
                <a:schemeClr val="tx2"/>
              </a:buClr>
              <a:buSzPct val="100000"/>
              <a:buFontTx/>
              <a:buChar char="•"/>
              <a:defRPr/>
            </a:pPr>
            <a:endParaRPr lang="en-US" sz="1800" dirty="0" smtClean="0"/>
          </a:p>
          <a:p>
            <a:pPr marL="351130" indent="-351130" defTabSz="970484">
              <a:lnSpc>
                <a:spcPct val="100000"/>
              </a:lnSpc>
              <a:spcBef>
                <a:spcPct val="20000"/>
              </a:spcBef>
              <a:spcAft>
                <a:spcPct val="20000"/>
              </a:spcAft>
              <a:buClr>
                <a:schemeClr val="tx2"/>
              </a:buClr>
              <a:buSzPct val="100000"/>
              <a:buFontTx/>
              <a:buChar char="•"/>
              <a:defRPr/>
            </a:pPr>
            <a:r>
              <a:rPr lang="en-US" sz="2400" kern="0" dirty="0" smtClean="0"/>
              <a:t>Assumed the application has been authorized by the user to  perform </a:t>
            </a:r>
            <a:r>
              <a:rPr lang="en-US" sz="2400" kern="0" dirty="0" smtClean="0"/>
              <a:t>“message </a:t>
            </a:r>
            <a:r>
              <a:rPr lang="en-US" sz="2400" kern="0" dirty="0" smtClean="0"/>
              <a:t>on behalf </a:t>
            </a:r>
            <a:r>
              <a:rPr lang="en-US" sz="2400" kern="0" dirty="0" smtClean="0"/>
              <a:t>of” actions</a:t>
            </a:r>
            <a:endParaRPr lang="en-US" sz="2400" dirty="0" smtClean="0"/>
          </a:p>
          <a:p>
            <a:pPr marL="808330" lvl="1" indent="-351130" defTabSz="970484">
              <a:lnSpc>
                <a:spcPct val="100000"/>
              </a:lnSpc>
              <a:spcBef>
                <a:spcPct val="20000"/>
              </a:spcBef>
              <a:spcAft>
                <a:spcPct val="20000"/>
              </a:spcAft>
              <a:buClr>
                <a:schemeClr val="tx2"/>
              </a:buClr>
              <a:buSzPct val="100000"/>
              <a:buFontTx/>
              <a:buChar char="•"/>
              <a:defRPr/>
            </a:pPr>
            <a:endParaRPr lang="en-US" sz="1800" dirty="0" smtClean="0"/>
          </a:p>
        </p:txBody>
      </p:sp>
      <p:sp>
        <p:nvSpPr>
          <p:cNvPr id="3" name="Title 1"/>
          <p:cNvSpPr txBox="1">
            <a:spLocks/>
          </p:cNvSpPr>
          <p:nvPr/>
        </p:nvSpPr>
        <p:spPr bwMode="auto">
          <a:xfrm>
            <a:off x="390525" y="233363"/>
            <a:ext cx="8329612" cy="858837"/>
          </a:xfrm>
          <a:prstGeom prst="rect">
            <a:avLst/>
          </a:prstGeom>
          <a:noFill/>
          <a:ln w="12700">
            <a:noFill/>
            <a:miter lim="800000"/>
            <a:headEnd/>
            <a:tailEnd/>
          </a:ln>
        </p:spPr>
        <p:txBody>
          <a:bodyPr lIns="0" tIns="0" rIns="0" bIns="0"/>
          <a:lstStyle/>
          <a:p>
            <a:pPr defTabSz="970484" eaLnBrk="1" hangingPunct="1">
              <a:lnSpc>
                <a:spcPct val="105000"/>
              </a:lnSpc>
              <a:defRPr/>
            </a:pPr>
            <a:r>
              <a:rPr lang="en-US" sz="2800" b="1" kern="0" dirty="0" smtClean="0">
                <a:latin typeface="+mj-lt"/>
                <a:ea typeface="+mj-ea"/>
                <a:cs typeface="+mj-cs"/>
              </a:rPr>
              <a:t>New Use Case for Messaging API</a:t>
            </a:r>
            <a:endParaRPr lang="en-US" sz="2800" b="1" kern="0" dirty="0">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bwMode="auto">
          <a:xfrm>
            <a:off x="338137" y="1301750"/>
            <a:ext cx="8458200" cy="4038600"/>
          </a:xfrm>
          <a:prstGeom prst="rect">
            <a:avLst/>
          </a:prstGeom>
          <a:noFill/>
          <a:ln w="12700">
            <a:noFill/>
            <a:miter lim="800000"/>
            <a:headEnd/>
            <a:tailEnd/>
          </a:ln>
        </p:spPr>
        <p:txBody>
          <a:bodyPr lIns="0" tIns="0" rIns="0" bIns="0"/>
          <a:lstStyle/>
          <a:p>
            <a:pPr marL="351130" indent="-351130" defTabSz="970484">
              <a:lnSpc>
                <a:spcPct val="100000"/>
              </a:lnSpc>
              <a:spcBef>
                <a:spcPct val="20000"/>
              </a:spcBef>
              <a:spcAft>
                <a:spcPct val="20000"/>
              </a:spcAft>
              <a:buClr>
                <a:schemeClr val="tx2"/>
              </a:buClr>
              <a:buSzPct val="100000"/>
              <a:buFontTx/>
              <a:buChar char="•"/>
              <a:defRPr/>
            </a:pPr>
            <a:r>
              <a:rPr lang="en-US" sz="2400" dirty="0" smtClean="0"/>
              <a:t>Can the Messaging API be used as is to support the new use case (message on behalf of) or there is a need for changes to the Messaging API?</a:t>
            </a:r>
          </a:p>
          <a:p>
            <a:pPr marL="808330" lvl="1" indent="-351130" defTabSz="970484">
              <a:lnSpc>
                <a:spcPct val="100000"/>
              </a:lnSpc>
              <a:spcBef>
                <a:spcPct val="20000"/>
              </a:spcBef>
              <a:spcAft>
                <a:spcPct val="20000"/>
              </a:spcAft>
              <a:buClr>
                <a:schemeClr val="tx2"/>
              </a:buClr>
              <a:buSzPct val="100000"/>
              <a:buFontTx/>
              <a:buChar char="•"/>
              <a:defRPr/>
            </a:pPr>
            <a:r>
              <a:rPr lang="en-US" sz="1800" dirty="0" smtClean="0"/>
              <a:t>Can “</a:t>
            </a:r>
            <a:r>
              <a:rPr lang="en-US" sz="1800" b="1" kern="0" dirty="0" err="1" smtClean="0"/>
              <a:t>RegistartionId</a:t>
            </a:r>
            <a:r>
              <a:rPr lang="en-US" sz="1800" b="1" kern="0" dirty="0" smtClean="0"/>
              <a:t>” </a:t>
            </a:r>
            <a:r>
              <a:rPr lang="en-US" sz="1800" kern="0" dirty="0" smtClean="0"/>
              <a:t>be set to one’s MSISDN/ACR (as opposed to </a:t>
            </a:r>
            <a:r>
              <a:rPr lang="en-US" sz="1800" kern="0" dirty="0" smtClean="0"/>
              <a:t>the application’s </a:t>
            </a:r>
            <a:r>
              <a:rPr lang="en-US" sz="1800" kern="0" dirty="0" err="1" smtClean="0"/>
              <a:t>shortcode</a:t>
            </a:r>
            <a:r>
              <a:rPr lang="en-US" sz="1800" kern="0" dirty="0" smtClean="0"/>
              <a:t>) if the 3</a:t>
            </a:r>
            <a:r>
              <a:rPr lang="en-US" sz="1800" kern="0" baseline="30000" dirty="0" smtClean="0"/>
              <a:t>rd</a:t>
            </a:r>
            <a:r>
              <a:rPr lang="en-US" sz="1800" kern="0" dirty="0" smtClean="0"/>
              <a:t> party app is retrieving massages on behalf of the user?</a:t>
            </a:r>
          </a:p>
        </p:txBody>
      </p:sp>
      <p:sp>
        <p:nvSpPr>
          <p:cNvPr id="3" name="Title 1"/>
          <p:cNvSpPr txBox="1">
            <a:spLocks/>
          </p:cNvSpPr>
          <p:nvPr/>
        </p:nvSpPr>
        <p:spPr bwMode="auto">
          <a:xfrm>
            <a:off x="390525" y="233363"/>
            <a:ext cx="8329612" cy="858837"/>
          </a:xfrm>
          <a:prstGeom prst="rect">
            <a:avLst/>
          </a:prstGeom>
          <a:noFill/>
          <a:ln w="12700">
            <a:noFill/>
            <a:miter lim="800000"/>
            <a:headEnd/>
            <a:tailEnd/>
          </a:ln>
        </p:spPr>
        <p:txBody>
          <a:bodyPr lIns="0" tIns="0" rIns="0" bIns="0"/>
          <a:lstStyle/>
          <a:p>
            <a:pPr defTabSz="970484" eaLnBrk="1" hangingPunct="1">
              <a:lnSpc>
                <a:spcPct val="105000"/>
              </a:lnSpc>
              <a:defRPr/>
            </a:pPr>
            <a:r>
              <a:rPr lang="en-US" sz="2800" b="1" kern="0" dirty="0" smtClean="0"/>
              <a:t>“</a:t>
            </a:r>
            <a:r>
              <a:rPr lang="en-US" sz="2800" b="1" kern="0" dirty="0" err="1" smtClean="0"/>
              <a:t>RegistartionId</a:t>
            </a:r>
            <a:r>
              <a:rPr lang="en-US" sz="2800" b="1" kern="0" dirty="0" smtClean="0"/>
              <a:t>” in Messaging API</a:t>
            </a:r>
            <a:endParaRPr lang="en-US" sz="2800" b="1" kern="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r>
              <a:rPr lang="en-GB" smtClean="0"/>
              <a:t>Recommendation</a:t>
            </a:r>
          </a:p>
        </p:txBody>
      </p:sp>
      <p:sp>
        <p:nvSpPr>
          <p:cNvPr id="9219" name="Rectangle 5"/>
          <p:cNvSpPr>
            <a:spLocks noGrp="1" noChangeArrowheads="1"/>
          </p:cNvSpPr>
          <p:nvPr>
            <p:ph type="body" idx="1"/>
          </p:nvPr>
        </p:nvSpPr>
        <p:spPr/>
        <p:txBody>
          <a:bodyPr/>
          <a:lstStyle/>
          <a:p>
            <a:pPr>
              <a:buFont typeface="Wingdings" pitchFamily="2" charset="2"/>
              <a:buChar char="§"/>
            </a:pPr>
            <a:r>
              <a:rPr lang="en-GB" sz="2200" dirty="0" smtClean="0">
                <a:solidFill>
                  <a:schemeClr val="tx1"/>
                </a:solidFill>
              </a:rPr>
              <a:t> ARC group is kindly requested to discuss the new Messaging On Behalf Of use case in light of the existing Messaging API and suggest potential solutions in support of this new </a:t>
            </a:r>
            <a:r>
              <a:rPr lang="en-GB" sz="2200" smtClean="0">
                <a:solidFill>
                  <a:schemeClr val="tx1"/>
                </a:solidFill>
              </a:rPr>
              <a:t>use </a:t>
            </a:r>
            <a:r>
              <a:rPr lang="en-GB" sz="2200" smtClean="0">
                <a:solidFill>
                  <a:schemeClr val="tx1"/>
                </a:solidFill>
              </a:rPr>
              <a:t>case.</a:t>
            </a:r>
            <a:endParaRPr lang="en-GB" sz="1800" dirty="0" smtClean="0">
              <a:solidFill>
                <a:schemeClr val="tx1"/>
              </a:solidFill>
            </a:endParaRPr>
          </a:p>
          <a:p>
            <a:pPr>
              <a:buFontTx/>
              <a:buNone/>
            </a:pPr>
            <a:endParaRPr lang="en-GB" sz="2400" dirty="0" smtClean="0"/>
          </a:p>
          <a:p>
            <a:pPr>
              <a:buFontTx/>
              <a:buNone/>
            </a:pPr>
            <a:endParaRPr lang="en-GB" sz="2400"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12359</TotalTime>
  <Pages>15</Pages>
  <Words>440</Words>
  <Application>Microsoft Office PowerPoint</Application>
  <PresentationFormat>Custom</PresentationFormat>
  <Paragraphs>28</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OMA Template</vt:lpstr>
      <vt:lpstr>  OMA-ARC-2012-0194-INP_Messaging_API_RegistrationId_Usage   Messaging API RegistrationId Usage</vt:lpstr>
      <vt:lpstr>Slide 2</vt:lpstr>
      <vt:lpstr>Slide 3</vt:lpstr>
      <vt:lpstr>Slide 4</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CDT User1</cp:lastModifiedBy>
  <cp:revision>394</cp:revision>
  <cp:lastPrinted>1999-04-27T06:51:51Z</cp:lastPrinted>
  <dcterms:created xsi:type="dcterms:W3CDTF">2002-03-19T14:05:12Z</dcterms:created>
  <dcterms:modified xsi:type="dcterms:W3CDTF">2012-11-14T00:49:08Z</dcterms:modified>
</cp:coreProperties>
</file>