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2" r:id="rId2"/>
  </p:sldMasterIdLst>
  <p:notesMasterIdLst>
    <p:notesMasterId r:id="rId25"/>
  </p:notesMasterIdLst>
  <p:handoutMasterIdLst>
    <p:handoutMasterId r:id="rId26"/>
  </p:handoutMasterIdLst>
  <p:sldIdLst>
    <p:sldId id="340" r:id="rId3"/>
    <p:sldId id="341" r:id="rId4"/>
    <p:sldId id="355" r:id="rId5"/>
    <p:sldId id="343" r:id="rId6"/>
    <p:sldId id="349" r:id="rId7"/>
    <p:sldId id="344" r:id="rId8"/>
    <p:sldId id="350" r:id="rId9"/>
    <p:sldId id="351" r:id="rId10"/>
    <p:sldId id="353" r:id="rId11"/>
    <p:sldId id="348" r:id="rId12"/>
    <p:sldId id="336" r:id="rId13"/>
    <p:sldId id="337" r:id="rId14"/>
    <p:sldId id="319" r:id="rId15"/>
    <p:sldId id="320" r:id="rId16"/>
    <p:sldId id="323" r:id="rId17"/>
    <p:sldId id="326" r:id="rId18"/>
    <p:sldId id="329" r:id="rId19"/>
    <p:sldId id="338" r:id="rId20"/>
    <p:sldId id="325" r:id="rId21"/>
    <p:sldId id="327" r:id="rId22"/>
    <p:sldId id="339" r:id="rId23"/>
    <p:sldId id="335" r:id="rId2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FDB5C3"/>
    <a:srgbClr val="99FFCC"/>
    <a:srgbClr val="FFCCCC"/>
    <a:srgbClr val="FEEDCE"/>
    <a:srgbClr val="330066"/>
    <a:srgbClr val="5438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varScale="1">
        <p:scale>
          <a:sx n="77" d="100"/>
          <a:sy n="77" d="100"/>
        </p:scale>
        <p:origin x="-1122"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210"/>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34"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a:t>
            </a:r>
            <a:r>
              <a:rPr lang="en-US" altLang="zh-CN" sz="1800" b="1" dirty="0" err="1" smtClean="0">
                <a:latin typeface="Arial Narrow" pitchFamily="34" charset="0"/>
                <a:ea typeface="宋体" charset="-122"/>
              </a:rPr>
              <a:t>pqrs</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
        <p:nvSpPr>
          <p:cNvPr id="11" name="TextBox 10"/>
          <p:cNvSpPr txBox="1"/>
          <p:nvPr userDrawn="1"/>
        </p:nvSpPr>
        <p:spPr>
          <a:xfrm rot="18462916">
            <a:off x="2407498" y="2426874"/>
            <a:ext cx="4020652" cy="2003625"/>
          </a:xfrm>
          <a:prstGeom prst="rect">
            <a:avLst/>
          </a:prstGeom>
          <a:noFill/>
        </p:spPr>
        <p:txBody>
          <a:bodyPr wrap="none" rtlCol="0">
            <a:spAutoFit/>
          </a:bodyPr>
          <a:lstStyle/>
          <a:p>
            <a:r>
              <a:rPr lang="en-US" sz="13800" dirty="0" smtClean="0">
                <a:solidFill>
                  <a:srgbClr val="FFFF00">
                    <a:alpha val="31000"/>
                  </a:srgbClr>
                </a:solidFill>
              </a:rPr>
              <a:t>Draft</a:t>
            </a:r>
            <a:endParaRPr lang="en-US" sz="13800" dirty="0">
              <a:solidFill>
                <a:srgbClr val="FFFF00">
                  <a:alpha val="31000"/>
                </a:srgbClr>
              </a:solidFill>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member.openmobilealliance.org/ftp/Public_documents/ARCH/Permanent_documents/OMA-RD-SmaC-V1_0-20130121-D.zip" TargetMode="External"/><Relationship Id="rId7" Type="http://schemas.openxmlformats.org/officeDocument/2006/relationships/hyperlink" Target="http://scf.io/en/documents/084_-_Small_Cell_Zone_services_RESTful_Bindings.php"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scf.io/en/documents/067_-_Enterprise_small_cell_network_architectures.php" TargetMode="External"/><Relationship Id="rId5" Type="http://schemas.openxmlformats.org/officeDocument/2006/relationships/hyperlink" Target="http://member.openmobilealliance.org/ftp/Public_documents/ARCH/2014/OMA-ARC-2014-0032-Reply_LS_from_Small_Cell_Forum_on_OMA_LS_997.zip" TargetMode="External"/><Relationship Id="rId4" Type="http://schemas.openxmlformats.org/officeDocument/2006/relationships/hyperlink" Target="http://member.openmobilealliance.org/ftp/Public_documents/ARCH/2014/OMA-ARC-2014-0033-ILS_from_Small_Cell_Forum_on_Follow_up_Request.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95263" y="-5863"/>
            <a:ext cx="9558338" cy="647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474663" y="1981200"/>
            <a:ext cx="82454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eaLnBrk="0" hangingPunct="0">
              <a:spcBef>
                <a:spcPct val="25000"/>
              </a:spcBef>
              <a:buClr>
                <a:schemeClr val="tx1"/>
              </a:buClr>
              <a:buSzPct val="80000"/>
              <a:buChar char="•"/>
              <a:tabLst>
                <a:tab pos="1827213" algn="r"/>
                <a:tab pos="1939925" algn="l"/>
              </a:tabLst>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tabLst>
                <a:tab pos="1827213" algn="r"/>
                <a:tab pos="1939925" algn="l"/>
              </a:tabLst>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tabLst>
                <a:tab pos="1827213" algn="r"/>
                <a:tab pos="1939925" algn="l"/>
              </a:tabLst>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tabLst>
                <a:tab pos="1827213" algn="r"/>
                <a:tab pos="1939925" algn="l"/>
              </a:tabLst>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tabLst>
                <a:tab pos="1827213" algn="r"/>
                <a:tab pos="1939925" algn="l"/>
              </a:tabLst>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9pPr>
          </a:lstStyle>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Submitted To:	</a:t>
            </a:r>
            <a:r>
              <a:rPr lang="en-US" altLang="ko-KR" sz="2000" b="1" dirty="0" smtClean="0">
                <a:solidFill>
                  <a:schemeClr val="tx1"/>
                </a:solidFill>
                <a:latin typeface="Tahoma" pitchFamily="34" charset="0"/>
                <a:ea typeface="굴림" pitchFamily="34" charset="-127"/>
              </a:rPr>
              <a:t>ARC</a:t>
            </a:r>
            <a:endParaRPr lang="en-US" altLang="ko-KR" sz="2000" b="1" dirty="0">
              <a:solidFill>
                <a:schemeClr val="tx1"/>
              </a:solidFill>
              <a:latin typeface="Tahoma" pitchFamily="34" charset="0"/>
              <a:ea typeface="굴림" pitchFamily="34" charset="-127"/>
            </a:endParaRP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Date:	</a:t>
            </a:r>
            <a:r>
              <a:rPr lang="en-US" altLang="ko-KR" sz="2000" b="1" dirty="0" smtClean="0">
                <a:solidFill>
                  <a:schemeClr val="tx1"/>
                </a:solidFill>
                <a:latin typeface="Tahoma" pitchFamily="34" charset="0"/>
                <a:ea typeface="굴림" pitchFamily="34" charset="-127"/>
              </a:rPr>
              <a:t>May 23 </a:t>
            </a:r>
            <a:r>
              <a:rPr lang="en-US" altLang="ko-KR" sz="2000" b="1" dirty="0" smtClean="0">
                <a:solidFill>
                  <a:schemeClr val="tx1"/>
                </a:solidFill>
                <a:latin typeface="Tahoma" pitchFamily="34" charset="0"/>
                <a:ea typeface="굴림" pitchFamily="34" charset="-127"/>
              </a:rPr>
              <a:t>2014 </a:t>
            </a:r>
            <a:r>
              <a:rPr lang="en-US" altLang="ko-KR" sz="2000" b="1" dirty="0">
                <a:solidFill>
                  <a:schemeClr val="tx1"/>
                </a:solidFill>
                <a:latin typeface="Tahoma" pitchFamily="34" charset="0"/>
                <a:ea typeface="굴림" pitchFamily="34" charset="-127"/>
              </a:rPr>
              <a:t>	</a:t>
            </a: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Availability:	      Public            OMA Confidential</a:t>
            </a: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Contact:	</a:t>
            </a:r>
            <a:r>
              <a:rPr lang="en-US" altLang="ko-KR" sz="2000" b="1" dirty="0" smtClean="0">
                <a:solidFill>
                  <a:schemeClr val="tx1"/>
                </a:solidFill>
                <a:latin typeface="Tahoma" pitchFamily="34" charset="0"/>
                <a:ea typeface="굴림" pitchFamily="34" charset="-127"/>
              </a:rPr>
              <a:t>Eldad Zeira, InterDigital,</a:t>
            </a:r>
            <a:endParaRPr lang="en-US" altLang="ko-KR" sz="2000" b="1" dirty="0">
              <a:solidFill>
                <a:schemeClr val="tx1"/>
              </a:solidFill>
              <a:latin typeface="Tahoma" pitchFamily="34" charset="0"/>
              <a:ea typeface="굴림" pitchFamily="34" charset="-127"/>
            </a:endParaRPr>
          </a:p>
          <a:p>
            <a:pPr>
              <a:lnSpc>
                <a:spcPct val="95000"/>
              </a:lnSpc>
              <a:spcBef>
                <a:spcPct val="0"/>
              </a:spcBef>
              <a:spcAft>
                <a:spcPct val="35000"/>
              </a:spcAft>
              <a:buClrTx/>
              <a:buSzTx/>
              <a:buFontTx/>
              <a:buNone/>
            </a:pPr>
            <a:r>
              <a:rPr lang="en-US" altLang="ko-KR" sz="2000" b="1" dirty="0">
                <a:solidFill>
                  <a:srgbClr val="0B52FC"/>
                </a:solidFill>
                <a:latin typeface="Tahoma" pitchFamily="34" charset="0"/>
                <a:ea typeface="굴림" pitchFamily="34" charset="-127"/>
              </a:rPr>
              <a:t>	                          </a:t>
            </a:r>
            <a:r>
              <a:rPr lang="en-US" altLang="ko-KR" sz="2000" b="1" dirty="0" smtClean="0">
                <a:solidFill>
                  <a:srgbClr val="0B52FC"/>
                </a:solidFill>
                <a:latin typeface="Tahoma" pitchFamily="34" charset="0"/>
                <a:ea typeface="굴림" pitchFamily="34" charset="-127"/>
              </a:rPr>
              <a:t>eldad.zeira@interdigital.com</a:t>
            </a:r>
            <a:endParaRPr lang="en-US" altLang="ko-KR" sz="2000" b="1" dirty="0">
              <a:solidFill>
                <a:srgbClr val="0B52FC"/>
              </a:solidFill>
              <a:latin typeface="Tahoma" pitchFamily="34" charset="0"/>
              <a:ea typeface="굴림" pitchFamily="34" charset="-127"/>
            </a:endParaRP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Source:	 </a:t>
            </a:r>
            <a:r>
              <a:rPr lang="en-US" altLang="ko-KR" sz="2000" b="1" dirty="0" smtClean="0">
                <a:solidFill>
                  <a:schemeClr val="tx1"/>
                </a:solidFill>
                <a:latin typeface="Tahoma" pitchFamily="34" charset="0"/>
                <a:ea typeface="굴림" pitchFamily="34" charset="-127"/>
              </a:rPr>
              <a:t>InterDigital</a:t>
            </a:r>
            <a:endParaRPr lang="en-US" altLang="ko-KR" sz="2000" b="1" dirty="0">
              <a:solidFill>
                <a:schemeClr val="tx1"/>
              </a:solidFill>
              <a:latin typeface="Tahoma" pitchFamily="34" charset="0"/>
              <a:ea typeface="굴림" pitchFamily="34" charset="-127"/>
            </a:endParaRPr>
          </a:p>
        </p:txBody>
      </p:sp>
      <p:sp>
        <p:nvSpPr>
          <p:cNvPr id="2052" name="Rectangle 26"/>
          <p:cNvSpPr>
            <a:spLocks noGrp="1" noChangeArrowheads="1"/>
          </p:cNvSpPr>
          <p:nvPr>
            <p:ph type="ctrTitle"/>
          </p:nvPr>
        </p:nvSpPr>
        <p:spPr>
          <a:xfrm>
            <a:off x="481227" y="464536"/>
            <a:ext cx="7959725" cy="1506538"/>
          </a:xfrm>
        </p:spPr>
        <p:txBody>
          <a:bodyPr anchor="t"/>
          <a:lstStyle/>
          <a:p>
            <a:r>
              <a:rPr lang="en-GB" altLang="en-US" sz="1400" dirty="0" smtClean="0"/>
              <a:t>OMA-ARC-2014-0050-INP_revised_draft_WID_to_implement_SmaC_RD</a:t>
            </a:r>
            <a:r>
              <a:rPr lang="en-US" altLang="ko-KR" sz="2000" dirty="0" smtClean="0">
                <a:ea typeface="굴림" pitchFamily="34" charset="-127"/>
              </a:rPr>
              <a:t/>
            </a:r>
            <a:br>
              <a:rPr lang="en-US" altLang="ko-KR" sz="2000" dirty="0" smtClean="0">
                <a:ea typeface="굴림" pitchFamily="34" charset="-127"/>
              </a:rPr>
            </a:br>
            <a:r>
              <a:rPr lang="en-US" altLang="ko-KR" sz="1400" dirty="0" smtClean="0">
                <a:ea typeface="굴림" pitchFamily="34" charset="-127"/>
              </a:rPr>
              <a:t/>
            </a:r>
            <a:br>
              <a:rPr lang="en-US" altLang="ko-KR" sz="1400" dirty="0" smtClean="0">
                <a:ea typeface="굴림" pitchFamily="34" charset="-127"/>
              </a:rPr>
            </a:br>
            <a:r>
              <a:rPr lang="en-US" altLang="ko-KR" sz="2800" dirty="0" smtClean="0">
                <a:ea typeface="굴림" pitchFamily="34" charset="-127"/>
              </a:rPr>
              <a:t> </a:t>
            </a:r>
            <a:r>
              <a:rPr lang="en-US" altLang="ko-KR" dirty="0" smtClean="0">
                <a:ea typeface="굴림" pitchFamily="34" charset="-127"/>
              </a:rPr>
              <a:t>Draft WID to implement </a:t>
            </a:r>
            <a:r>
              <a:rPr lang="en-US" altLang="ko-KR" dirty="0" err="1" smtClean="0">
                <a:ea typeface="굴림" pitchFamily="34" charset="-127"/>
              </a:rPr>
              <a:t>SmaC</a:t>
            </a:r>
            <a:r>
              <a:rPr lang="en-US" altLang="ko-KR" dirty="0" smtClean="0">
                <a:ea typeface="굴림" pitchFamily="34" charset="-127"/>
              </a:rPr>
              <a:t> </a:t>
            </a:r>
            <a:br>
              <a:rPr lang="en-US" altLang="ko-KR" dirty="0" smtClean="0">
                <a:ea typeface="굴림" pitchFamily="34" charset="-127"/>
              </a:rPr>
            </a:br>
            <a:endParaRPr lang="en-US" altLang="ko-KR" dirty="0" smtClean="0">
              <a:ea typeface="굴림" pitchFamily="34" charset="-127"/>
            </a:endParaRPr>
          </a:p>
        </p:txBody>
      </p:sp>
      <p:sp>
        <p:nvSpPr>
          <p:cNvPr id="2053" name="Text Box 29"/>
          <p:cNvSpPr txBox="1">
            <a:spLocks noChangeArrowheads="1"/>
          </p:cNvSpPr>
          <p:nvPr/>
        </p:nvSpPr>
        <p:spPr bwMode="auto">
          <a:xfrm>
            <a:off x="2603500" y="2774950"/>
            <a:ext cx="29368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a:lnSpc>
                <a:spcPct val="90000"/>
              </a:lnSpc>
              <a:spcBef>
                <a:spcPct val="50000"/>
              </a:spcBef>
              <a:buClrTx/>
              <a:buSzTx/>
              <a:buFontTx/>
              <a:buNone/>
            </a:pPr>
            <a:r>
              <a:rPr lang="en-US" altLang="ko-KR" sz="1800" b="1">
                <a:solidFill>
                  <a:srgbClr val="800000"/>
                </a:solidFill>
                <a:latin typeface="Tahoma" pitchFamily="34" charset="0"/>
                <a:ea typeface="굴림" pitchFamily="34" charset="-127"/>
              </a:rPr>
              <a:t>X</a:t>
            </a:r>
          </a:p>
        </p:txBody>
      </p:sp>
      <p:sp>
        <p:nvSpPr>
          <p:cNvPr id="2054" name="Text Box 30"/>
          <p:cNvSpPr txBox="1">
            <a:spLocks noChangeArrowheads="1"/>
          </p:cNvSpPr>
          <p:nvPr/>
        </p:nvSpPr>
        <p:spPr bwMode="auto">
          <a:xfrm>
            <a:off x="4287838" y="2774950"/>
            <a:ext cx="29527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a:lnSpc>
                <a:spcPct val="90000"/>
              </a:lnSpc>
              <a:spcBef>
                <a:spcPct val="50000"/>
              </a:spcBef>
              <a:buClrTx/>
              <a:buSzTx/>
              <a:buFontTx/>
              <a:buNone/>
            </a:pPr>
            <a:endParaRPr lang="en-GB" altLang="ko-KR" sz="1800" b="1">
              <a:solidFill>
                <a:srgbClr val="800000"/>
              </a:solidFill>
              <a:latin typeface="Tahoma" pitchFamily="34" charset="0"/>
              <a:ea typeface="굴림" pitchFamily="34" charset="-127"/>
            </a:endParaRPr>
          </a:p>
        </p:txBody>
      </p:sp>
      <p:sp>
        <p:nvSpPr>
          <p:cNvPr id="2055" name="Text Box 57"/>
          <p:cNvSpPr txBox="1">
            <a:spLocks noChangeArrowheads="1"/>
          </p:cNvSpPr>
          <p:nvPr/>
        </p:nvSpPr>
        <p:spPr bwMode="auto">
          <a:xfrm>
            <a:off x="1154113" y="5003800"/>
            <a:ext cx="6923087" cy="635000"/>
          </a:xfrm>
          <a:prstGeom prst="rect">
            <a:avLst/>
          </a:prstGeom>
          <a:solidFill>
            <a:srgbClr val="EAEAEA"/>
          </a:solidFill>
          <a:ln w="6350">
            <a:solidFill>
              <a:schemeClr val="tx1"/>
            </a:solidFill>
            <a:miter lim="800000"/>
            <a:headEnd/>
            <a:tailEnd/>
          </a:ln>
        </p:spPr>
        <p:txBody>
          <a:bodyPr>
            <a:spAutoFit/>
          </a:bodyP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90000"/>
              </a:lnSpc>
              <a:spcBef>
                <a:spcPct val="35000"/>
              </a:spcBef>
              <a:buClrTx/>
              <a:buSzTx/>
              <a:buFontTx/>
              <a:buNone/>
            </a:pPr>
            <a:r>
              <a:rPr lang="en-GB" altLang="ko-KR" sz="900">
                <a:solidFill>
                  <a:schemeClr val="tx1"/>
                </a:solidFill>
                <a:latin typeface="Arial" charset="0"/>
                <a:ea typeface="굴림" pitchFamily="34" charset="-127"/>
                <a:cs typeface="Times New Roman" charset="0"/>
              </a:rPr>
              <a:t>USE OF THIS DOCUMENT BY NON-OMA MEMBERS IS SUBJECT TO ALL OF THE TERMS AND CONDITIONS OF THE USE AGREEMENT (located at </a:t>
            </a:r>
            <a:r>
              <a:rPr lang="en-GB" altLang="ko-KR" sz="900">
                <a:solidFill>
                  <a:schemeClr val="tx1"/>
                </a:solidFill>
                <a:latin typeface="Arial" charset="0"/>
                <a:ea typeface="굴림" pitchFamily="34" charset="-127"/>
                <a:cs typeface="Times New Roman" charset="0"/>
                <a:hlinkClick r:id="rId4"/>
              </a:rPr>
              <a:t>http://www.openmobilealliance.org/UseAgreement.html</a:t>
            </a:r>
            <a:r>
              <a:rPr lang="en-GB" altLang="ko-KR" sz="900">
                <a:solidFill>
                  <a:schemeClr val="tx1"/>
                </a:solidFill>
                <a:latin typeface="Arial" charset="0"/>
                <a:ea typeface="굴림" pitchFamily="34" charset="-127"/>
                <a:cs typeface="Times New Roman" charset="0"/>
              </a:rPr>
              <a:t>) AND IF YOU HAVE NOT AGREED TO THE TERMS OF THE USE AGREEMENT, YOU DO NOT HAVE THE RIGHT TO USE, COPY OR DISTRIBUTE THIS DOCUMENT.</a:t>
            </a:r>
          </a:p>
          <a:p>
            <a:pPr>
              <a:lnSpc>
                <a:spcPct val="90000"/>
              </a:lnSpc>
              <a:spcBef>
                <a:spcPct val="35000"/>
              </a:spcBef>
              <a:buClrTx/>
              <a:buSzTx/>
              <a:buFontTx/>
              <a:buNone/>
            </a:pPr>
            <a:r>
              <a:rPr lang="en-GB" altLang="ko-KR" sz="900">
                <a:solidFill>
                  <a:schemeClr val="tx1"/>
                </a:solidFill>
                <a:latin typeface="Arial" charset="0"/>
                <a:ea typeface="굴림" pitchFamily="34" charset="-127"/>
                <a:cs typeface="Times New Roman" charset="0"/>
              </a:rPr>
              <a:t>THIS DOCUMENT IS PROVIDED ON AN "AS IS" "AS AVAILABLE" AND "WITH ALL FAULTS" BASIS.</a:t>
            </a:r>
          </a:p>
        </p:txBody>
      </p:sp>
      <p:sp>
        <p:nvSpPr>
          <p:cNvPr id="2056" name="Text Box 59"/>
          <p:cNvSpPr txBox="1">
            <a:spLocks noChangeArrowheads="1"/>
          </p:cNvSpPr>
          <p:nvPr/>
        </p:nvSpPr>
        <p:spPr bwMode="auto">
          <a:xfrm>
            <a:off x="42863" y="5715000"/>
            <a:ext cx="9101137" cy="757238"/>
          </a:xfrm>
          <a:prstGeom prst="rect">
            <a:avLst/>
          </a:prstGeom>
          <a:solidFill>
            <a:srgbClr val="FFFF99"/>
          </a:solidFill>
          <a:ln w="6350">
            <a:solidFill>
              <a:schemeClr val="tx1"/>
            </a:solidFill>
            <a:miter lim="800000"/>
            <a:headEnd/>
            <a:tailEnd/>
          </a:ln>
        </p:spPr>
        <p:txBody>
          <a:bodyPr>
            <a:spAutoFit/>
          </a:bodyP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a:lnSpc>
                <a:spcPct val="90000"/>
              </a:lnSpc>
              <a:spcBef>
                <a:spcPct val="35000"/>
              </a:spcBef>
              <a:buClrTx/>
              <a:buSzTx/>
              <a:buFontTx/>
              <a:buNone/>
            </a:pPr>
            <a:r>
              <a:rPr lang="en-GB" altLang="ko-KR" sz="900" b="1">
                <a:solidFill>
                  <a:schemeClr val="tx1"/>
                </a:solidFill>
                <a:latin typeface="Arial" charset="0"/>
                <a:ea typeface="굴림" pitchFamily="34" charset="-127"/>
                <a:cs typeface="Times New Roman" charset="0"/>
              </a:rPr>
              <a:t>Intellectual Property Rights</a:t>
            </a:r>
          </a:p>
          <a:p>
            <a:pPr>
              <a:lnSpc>
                <a:spcPct val="90000"/>
              </a:lnSpc>
              <a:spcBef>
                <a:spcPct val="35000"/>
              </a:spcBef>
              <a:buClrTx/>
              <a:buSzTx/>
              <a:buFontTx/>
              <a:buNone/>
            </a:pPr>
            <a:r>
              <a:rPr lang="en-GB" altLang="ko-KR" sz="900">
                <a:solidFill>
                  <a:schemeClr val="tx1"/>
                </a:solidFill>
                <a:latin typeface="Arial" charset="0"/>
                <a:ea typeface="굴림" pitchFamily="34" charset="-127"/>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25507215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Summary</a:t>
            </a:r>
            <a:endParaRPr lang="en-US" dirty="0"/>
          </a:p>
        </p:txBody>
      </p:sp>
      <p:sp>
        <p:nvSpPr>
          <p:cNvPr id="8" name="Content Placeholder 7"/>
          <p:cNvSpPr>
            <a:spLocks noGrp="1"/>
          </p:cNvSpPr>
          <p:nvPr>
            <p:ph idx="1"/>
          </p:nvPr>
        </p:nvSpPr>
        <p:spPr/>
        <p:txBody>
          <a:bodyPr/>
          <a:lstStyle/>
          <a:p>
            <a:r>
              <a:rPr lang="en-US" dirty="0" smtClean="0"/>
              <a:t>Existing </a:t>
            </a:r>
            <a:r>
              <a:rPr lang="en-US" dirty="0" err="1" smtClean="0"/>
              <a:t>NetAPI</a:t>
            </a:r>
            <a:r>
              <a:rPr lang="en-US" dirty="0" smtClean="0"/>
              <a:t> do not allow operators to provide </a:t>
            </a:r>
            <a:r>
              <a:rPr lang="en-US" dirty="0" smtClean="0"/>
              <a:t>presence information in </a:t>
            </a:r>
            <a:r>
              <a:rPr lang="en-US" dirty="0" smtClean="0"/>
              <a:t>the context of a zone</a:t>
            </a:r>
          </a:p>
          <a:p>
            <a:r>
              <a:rPr lang="en-US" dirty="0" smtClean="0"/>
              <a:t>OMA has previously recognized </a:t>
            </a:r>
            <a:r>
              <a:rPr lang="en-US" dirty="0" smtClean="0"/>
              <a:t>that </a:t>
            </a:r>
            <a:r>
              <a:rPr lang="en-US" dirty="0" smtClean="0"/>
              <a:t>fact and has approved, but not implemented, an RD </a:t>
            </a:r>
          </a:p>
          <a:p>
            <a:r>
              <a:rPr lang="en-US" dirty="0" smtClean="0"/>
              <a:t>Small Cell Forum has formally requested OMA to implement its RD</a:t>
            </a:r>
          </a:p>
          <a:p>
            <a:r>
              <a:rPr lang="en-US" dirty="0" smtClean="0"/>
              <a:t>An implementation already exists and can be used as a basis for our work</a:t>
            </a:r>
          </a:p>
          <a:p>
            <a:endParaRPr lang="en-US" dirty="0"/>
          </a:p>
        </p:txBody>
      </p:sp>
    </p:spTree>
    <p:extLst>
      <p:ext uri="{BB962C8B-B14F-4D97-AF65-F5344CB8AC3E}">
        <p14:creationId xmlns:p14="http://schemas.microsoft.com/office/powerpoint/2010/main" val="3160988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234950"/>
            <a:ext cx="936307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GB" altLang="en-US" sz="2700" dirty="0" smtClean="0"/>
              <a:t>OMA-WID_pqrs-SMAC_API_implementation-V1_0-2014xxxx-D</a:t>
            </a:r>
            <a:r>
              <a:rPr lang="en-US" altLang="zh-CN" sz="2400" dirty="0" smtClean="0">
                <a:ea typeface="宋体" charset="-122"/>
              </a:rPr>
              <a:t/>
            </a:r>
            <a:br>
              <a:rPr lang="en-US" altLang="zh-CN" sz="2400" dirty="0" smtClean="0">
                <a:ea typeface="宋体" charset="-122"/>
              </a:rPr>
            </a:br>
            <a:r>
              <a:rPr lang="en-US" altLang="zh-CN" sz="1600" dirty="0" smtClean="0">
                <a:ea typeface="宋体" charset="-122"/>
              </a:rPr>
              <a:t/>
            </a:r>
            <a:br>
              <a:rPr lang="en-US" altLang="zh-CN" sz="1600" dirty="0" smtClean="0">
                <a:ea typeface="宋体" charset="-122"/>
              </a:rPr>
            </a:br>
            <a:r>
              <a:rPr lang="en-US" altLang="zh-CN" sz="3600" dirty="0" smtClean="0">
                <a:ea typeface="宋体" charset="-122"/>
              </a:rPr>
              <a:t> </a:t>
            </a:r>
            <a:r>
              <a:rPr lang="en-US" altLang="zh-CN" sz="2700" dirty="0" smtClean="0">
                <a:ea typeface="宋体" charset="-122"/>
              </a:rPr>
              <a:t>Work Item Document</a:t>
            </a:r>
            <a:br>
              <a:rPr lang="en-US" altLang="zh-CN" sz="2700" dirty="0" smtClean="0">
                <a:ea typeface="宋体" charset="-122"/>
              </a:rPr>
            </a:br>
            <a:r>
              <a:rPr lang="en-US" altLang="zh-CN" sz="2700" dirty="0" err="1" smtClean="0">
                <a:ea typeface="宋体" charset="-122"/>
              </a:rPr>
              <a:t>Wpqrs</a:t>
            </a:r>
            <a:r>
              <a:rPr lang="en-US" altLang="zh-CN" sz="2700" dirty="0" smtClean="0">
                <a:ea typeface="宋体" charset="-122"/>
              </a:rPr>
              <a:t> – </a:t>
            </a:r>
            <a:r>
              <a:rPr lang="en-US" altLang="zh-CN" sz="2700" dirty="0" err="1" smtClean="0">
                <a:ea typeface="宋体" charset="-122"/>
              </a:rPr>
              <a:t>SMAC_API_Implementation</a:t>
            </a:r>
            <a:r>
              <a:rPr lang="en-GB" altLang="en-US" sz="2700" dirty="0" smtClean="0"/>
              <a:t>_</a:t>
            </a:r>
            <a:r>
              <a:rPr lang="en-US" altLang="zh-CN" sz="2700" dirty="0" smtClean="0">
                <a:ea typeface="宋体" charset="-122"/>
              </a:rPr>
              <a:t> V1.0</a:t>
            </a:r>
            <a:br>
              <a:rPr lang="en-US" altLang="zh-CN" sz="2700" dirty="0" smtClean="0">
                <a:ea typeface="宋体" charset="-122"/>
              </a:rPr>
            </a:br>
            <a:endParaRPr lang="en-US" altLang="zh-CN" sz="2700" dirty="0" smtClean="0">
              <a:ea typeface="宋体"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宋体" charset="-122"/>
                <a:cs typeface="Times New Roman" pitchFamily="18" charset="0"/>
              </a:rPr>
              <a:t>Intellectual Property Rights</a:t>
            </a:r>
          </a:p>
          <a:p>
            <a:pPr>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Date</a:t>
            </a:r>
            <a:r>
              <a:rPr lang="en-US" altLang="zh-CN" b="1" dirty="0">
                <a:latin typeface="Tahoma" pitchFamily="34" charset="0"/>
                <a:ea typeface="宋体" charset="-122"/>
              </a:rPr>
              <a:t>:	</a:t>
            </a:r>
            <a:r>
              <a:rPr lang="en-US" altLang="zh-CN" b="1" dirty="0" smtClean="0">
                <a:latin typeface="Tahoma" pitchFamily="34" charset="0"/>
                <a:ea typeface="宋体" charset="-122"/>
              </a:rPr>
              <a:t>xx May 2014</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endParaRPr lang="en-US" altLang="zh-CN" b="1" dirty="0" smtClean="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Contact</a:t>
            </a:r>
            <a:r>
              <a:rPr lang="en-US" altLang="zh-CN" b="1" dirty="0">
                <a:latin typeface="Tahoma" pitchFamily="34" charset="0"/>
                <a:ea typeface="宋体" charset="-122"/>
              </a:rPr>
              <a:t>:	</a:t>
            </a:r>
            <a:r>
              <a:rPr lang="en-US" altLang="zh-CN" b="1" dirty="0" smtClean="0">
                <a:latin typeface="Tahoma" pitchFamily="34" charset="0"/>
                <a:ea typeface="宋体" charset="-122"/>
              </a:rPr>
              <a:t>Eldad Zeira, </a:t>
            </a:r>
            <a:r>
              <a:rPr lang="en-US" altLang="zh-CN" b="1" dirty="0" smtClean="0">
                <a:solidFill>
                  <a:srgbClr val="FF0000"/>
                </a:solidFill>
                <a:latin typeface="Tahoma" pitchFamily="34" charset="0"/>
                <a:ea typeface="宋体" charset="-122"/>
              </a:rPr>
              <a:t>eldad.zeira@interdigital.com</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a:t>
            </a:r>
            <a:r>
              <a:rPr lang="en-US" altLang="zh-CN" b="1" dirty="0">
                <a:latin typeface="Tahoma" pitchFamily="34" charset="0"/>
                <a:ea typeface="宋体" charset="-122"/>
              </a:rPr>
              <a:t>	</a:t>
            </a:r>
            <a:r>
              <a:rPr lang="en-US" altLang="zh-CN" b="1" dirty="0" smtClean="0">
                <a:latin typeface="Tahoma" pitchFamily="34" charset="0"/>
                <a:ea typeface="宋体" charset="-122"/>
              </a:rPr>
              <a:t>	</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InterDigital</a:t>
            </a:r>
            <a:endParaRPr lang="en-US" altLang="zh-CN" b="1" dirty="0">
              <a:latin typeface="Tahoma" pitchFamily="34" charset="0"/>
              <a:ea typeface="宋体"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 name="TextBox 1"/>
          <p:cNvSpPr txBox="1"/>
          <p:nvPr/>
        </p:nvSpPr>
        <p:spPr>
          <a:xfrm rot="18038002">
            <a:off x="2442225" y="2238610"/>
            <a:ext cx="4288353" cy="1421928"/>
          </a:xfrm>
          <a:prstGeom prst="rect">
            <a:avLst/>
          </a:prstGeom>
          <a:noFill/>
        </p:spPr>
        <p:txBody>
          <a:bodyPr wrap="none" rtlCol="0">
            <a:spAutoFit/>
          </a:bodyPr>
          <a:lstStyle/>
          <a:p>
            <a:r>
              <a:rPr lang="en-US" sz="9600" dirty="0" smtClean="0">
                <a:solidFill>
                  <a:srgbClr val="FFFF00"/>
                </a:solidFill>
              </a:rPr>
              <a:t>DRAFT</a:t>
            </a:r>
            <a:endParaRPr lang="en-US" sz="9600" dirty="0">
              <a:solidFill>
                <a:srgbClr val="FFFF00"/>
              </a:solidFill>
            </a:endParaRPr>
          </a:p>
        </p:txBody>
      </p:sp>
    </p:spTree>
    <p:extLst>
      <p:ext uri="{BB962C8B-B14F-4D97-AF65-F5344CB8AC3E}">
        <p14:creationId xmlns:p14="http://schemas.microsoft.com/office/powerpoint/2010/main" val="2470371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820347184"/>
              </p:ext>
            </p:extLst>
          </p:nvPr>
        </p:nvGraphicFramePr>
        <p:xfrm>
          <a:off x="642938" y="2825750"/>
          <a:ext cx="8229600" cy="836613"/>
        </p:xfrm>
        <a:graphic>
          <a:graphicData uri="http://schemas.openxmlformats.org/drawingml/2006/table">
            <a:tbl>
              <a:tblPr/>
              <a:tblGrid>
                <a:gridCol w="2057400"/>
                <a:gridCol w="1828800"/>
                <a:gridCol w="2514600"/>
                <a:gridCol w="1828800"/>
              </a:tblGrid>
              <a:tr h="4019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671">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GB" altLang="en-US" sz="1400" dirty="0" smtClean="0"/>
                        <a:t>Small</a:t>
                      </a:r>
                      <a:r>
                        <a:rPr lang="en-GB" altLang="en-US" sz="1400" baseline="0" dirty="0" smtClean="0"/>
                        <a:t> </a:t>
                      </a:r>
                      <a:r>
                        <a:rPr lang="en-GB" altLang="en-US" sz="1400" dirty="0" smtClean="0"/>
                        <a:t>cell</a:t>
                      </a:r>
                      <a:r>
                        <a:rPr lang="en-GB" altLang="en-US" sz="1400" baseline="0" dirty="0" smtClean="0"/>
                        <a:t> </a:t>
                      </a:r>
                      <a:r>
                        <a:rPr lang="en-GB" altLang="en-US" sz="1400" dirty="0" smtClean="0"/>
                        <a:t>cluster</a:t>
                      </a:r>
                      <a:r>
                        <a:rPr lang="en-GB" altLang="en-US" sz="1400" baseline="0" dirty="0" smtClean="0"/>
                        <a:t> </a:t>
                      </a:r>
                      <a:r>
                        <a:rPr lang="en-GB" altLang="en-US" sz="1400" dirty="0" smtClean="0"/>
                        <a:t>API</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OMA ARC</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SmaCAPI</a:t>
                      </a:r>
                      <a:endPar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92" name="TextBox 1"/>
          <p:cNvSpPr txBox="1">
            <a:spLocks noChangeArrowheads="1"/>
          </p:cNvSpPr>
          <p:nvPr/>
        </p:nvSpPr>
        <p:spPr bwMode="auto">
          <a:xfrm>
            <a:off x="642938" y="4197350"/>
            <a:ext cx="2193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en-US" b="1" dirty="0"/>
              <a:t>Enabler type: </a:t>
            </a:r>
            <a:r>
              <a:rPr lang="en-GB" altLang="en-US" b="1" dirty="0" smtClean="0"/>
              <a:t>??</a:t>
            </a:r>
            <a:endParaRPr lang="de-DE" altLang="en-US" b="1" dirty="0"/>
          </a:p>
        </p:txBody>
      </p:sp>
    </p:spTree>
    <p:extLst>
      <p:ext uri="{BB962C8B-B14F-4D97-AF65-F5344CB8AC3E}">
        <p14:creationId xmlns:p14="http://schemas.microsoft.com/office/powerpoint/2010/main" val="37019585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4099" name="Rectangle 1029"/>
          <p:cNvSpPr>
            <a:spLocks noGrp="1" noChangeArrowheads="1"/>
          </p:cNvSpPr>
          <p:nvPr>
            <p:ph type="body" idx="1"/>
          </p:nvPr>
        </p:nvSpPr>
        <p:spPr>
          <a:xfrm>
            <a:off x="292100" y="920750"/>
            <a:ext cx="8778875" cy="4953000"/>
          </a:xfrm>
        </p:spPr>
        <p:txBody>
          <a:bodyPr/>
          <a:lstStyle/>
          <a:p>
            <a:r>
              <a:rPr lang="en-GB" altLang="zh-CN" sz="2000" dirty="0" smtClean="0">
                <a:solidFill>
                  <a:srgbClr val="002060"/>
                </a:solidFill>
                <a:ea typeface="宋体" charset="-122"/>
              </a:rPr>
              <a:t>Work Areas: Small cell based API for value added services</a:t>
            </a:r>
          </a:p>
          <a:p>
            <a:r>
              <a:rPr lang="en-GB" altLang="zh-CN" sz="2000" dirty="0" smtClean="0">
                <a:solidFill>
                  <a:srgbClr val="002060"/>
                </a:solidFill>
                <a:ea typeface="宋体" charset="-122"/>
              </a:rPr>
              <a:t>Issues this Work Item aims to solve:</a:t>
            </a:r>
          </a:p>
          <a:p>
            <a:pPr lvl="1"/>
            <a:r>
              <a:rPr lang="en-GB" altLang="zh-CN" sz="1800" dirty="0" smtClean="0">
                <a:solidFill>
                  <a:srgbClr val="002060"/>
                </a:solidFill>
                <a:ea typeface="宋体" charset="-122"/>
              </a:rPr>
              <a:t>zonal presence </a:t>
            </a:r>
            <a:r>
              <a:rPr lang="en-GB" altLang="zh-CN" sz="1800" baseline="30000" dirty="0" smtClean="0">
                <a:solidFill>
                  <a:srgbClr val="002060"/>
                </a:solidFill>
                <a:ea typeface="宋体" charset="-122"/>
              </a:rPr>
              <a:t>1</a:t>
            </a:r>
            <a:r>
              <a:rPr lang="en-GB" altLang="zh-CN" sz="1800" dirty="0" smtClean="0">
                <a:solidFill>
                  <a:srgbClr val="002060"/>
                </a:solidFill>
                <a:ea typeface="宋体" charset="-122"/>
              </a:rPr>
              <a:t> in a small cell group</a:t>
            </a:r>
          </a:p>
          <a:p>
            <a:r>
              <a:rPr lang="en-GB" altLang="zh-CN" sz="2000" dirty="0" smtClean="0">
                <a:solidFill>
                  <a:srgbClr val="002060"/>
                </a:solidFill>
                <a:ea typeface="宋体" charset="-122"/>
              </a:rPr>
              <a:t>Market benefits: </a:t>
            </a:r>
            <a:r>
              <a:rPr lang="en-US" sz="2000" dirty="0">
                <a:solidFill>
                  <a:srgbClr val="002060"/>
                </a:solidFill>
              </a:rPr>
              <a:t>   Enable </a:t>
            </a:r>
            <a:r>
              <a:rPr lang="en-US" sz="2000" dirty="0" smtClean="0">
                <a:solidFill>
                  <a:srgbClr val="002060"/>
                </a:solidFill>
              </a:rPr>
              <a:t>service (application) providers  to </a:t>
            </a:r>
            <a:r>
              <a:rPr lang="en-US" sz="2000" dirty="0">
                <a:solidFill>
                  <a:srgbClr val="002060"/>
                </a:solidFill>
              </a:rPr>
              <a:t>take advantage of the small cell as a service delivery platform</a:t>
            </a:r>
            <a:endParaRPr lang="en-GB" altLang="zh-CN" sz="2000" dirty="0" smtClean="0">
              <a:solidFill>
                <a:srgbClr val="002060"/>
              </a:solidFill>
              <a:ea typeface="宋体" charset="-122"/>
            </a:endParaRPr>
          </a:p>
          <a:p>
            <a:r>
              <a:rPr lang="en-GB" altLang="zh-CN" sz="2000" dirty="0" smtClean="0">
                <a:solidFill>
                  <a:srgbClr val="002060"/>
                </a:solidFill>
                <a:ea typeface="宋体" charset="-122"/>
              </a:rPr>
              <a:t>Time to market: 1 year</a:t>
            </a:r>
          </a:p>
          <a:p>
            <a:r>
              <a:rPr lang="en-GB" altLang="zh-CN" sz="2000" dirty="0" smtClean="0">
                <a:solidFill>
                  <a:srgbClr val="002060"/>
                </a:solidFill>
                <a:ea typeface="宋体" charset="-122"/>
              </a:rPr>
              <a:t>Expected market acceptance: high (based on SCF interest and formal request)</a:t>
            </a:r>
          </a:p>
          <a:p>
            <a:r>
              <a:rPr lang="en-GB" altLang="zh-CN" sz="2000" dirty="0" smtClean="0">
                <a:solidFill>
                  <a:srgbClr val="002060"/>
                </a:solidFill>
                <a:ea typeface="宋体" charset="-122"/>
              </a:rPr>
              <a:t>Complexity: </a:t>
            </a:r>
          </a:p>
          <a:p>
            <a:pPr lvl="1"/>
            <a:r>
              <a:rPr lang="en-GB" altLang="zh-CN" sz="1800" dirty="0" smtClean="0">
                <a:solidFill>
                  <a:srgbClr val="002060"/>
                </a:solidFill>
                <a:ea typeface="宋体" charset="-122"/>
              </a:rPr>
              <a:t>Low for implementing existing RD for UMTS</a:t>
            </a:r>
          </a:p>
          <a:p>
            <a:pPr lvl="1"/>
            <a:r>
              <a:rPr lang="en-GB" altLang="zh-CN" sz="1800" dirty="0" smtClean="0">
                <a:solidFill>
                  <a:srgbClr val="002060"/>
                </a:solidFill>
                <a:ea typeface="宋体" charset="-122"/>
              </a:rPr>
              <a:t>EPC authorization requirements could be more complex</a:t>
            </a:r>
          </a:p>
          <a:p>
            <a:r>
              <a:rPr lang="en-GB" altLang="zh-CN" sz="2000" dirty="0" smtClean="0">
                <a:solidFill>
                  <a:srgbClr val="002060"/>
                </a:solidFill>
                <a:ea typeface="宋体" charset="-122"/>
              </a:rPr>
              <a:t>Uniqueness: </a:t>
            </a:r>
            <a:r>
              <a:rPr lang="en-GB" sz="2000" dirty="0" smtClean="0">
                <a:solidFill>
                  <a:srgbClr val="002060"/>
                </a:solidFill>
              </a:rPr>
              <a:t>while </a:t>
            </a:r>
            <a:r>
              <a:rPr lang="en-GB" sz="2000" dirty="0">
                <a:solidFill>
                  <a:srgbClr val="002060"/>
                </a:solidFill>
              </a:rPr>
              <a:t>the technology to provide location and other services does exist, the new API will provide these services in the context of a cluster of small cells</a:t>
            </a:r>
            <a:endParaRPr lang="en-GB" altLang="zh-CN" sz="2000" dirty="0" smtClean="0">
              <a:solidFill>
                <a:srgbClr val="002060"/>
              </a:solidFill>
              <a:ea typeface="宋体" charset="-122"/>
            </a:endParaRPr>
          </a:p>
        </p:txBody>
      </p:sp>
      <p:sp>
        <p:nvSpPr>
          <p:cNvPr id="3" name="TextBox 2"/>
          <p:cNvSpPr txBox="1"/>
          <p:nvPr/>
        </p:nvSpPr>
        <p:spPr>
          <a:xfrm>
            <a:off x="1481137" y="6026150"/>
            <a:ext cx="2802370" cy="313932"/>
          </a:xfrm>
          <a:prstGeom prst="rect">
            <a:avLst/>
          </a:prstGeom>
          <a:noFill/>
        </p:spPr>
        <p:txBody>
          <a:bodyPr wrap="none" rtlCol="0">
            <a:spAutoFit/>
          </a:bodyPr>
          <a:lstStyle/>
          <a:p>
            <a:r>
              <a:rPr lang="en-US" sz="1600" baseline="30000" dirty="0" smtClean="0"/>
              <a:t>1 </a:t>
            </a:r>
            <a:r>
              <a:rPr lang="en-US" sz="1600" dirty="0" smtClean="0"/>
              <a:t>Clause 6.1.2 in the RD [1]</a:t>
            </a:r>
            <a:r>
              <a:rPr lang="en-US" sz="1600" baseline="30000" dirty="0" smtClean="0"/>
              <a:t> </a:t>
            </a:r>
            <a:r>
              <a:rPr lang="en-US" sz="1600" dirty="0" smtClean="0"/>
              <a:t> </a:t>
            </a:r>
            <a:endParaRPr lang="en-US"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 1’st phase</a:t>
            </a:r>
          </a:p>
        </p:txBody>
      </p:sp>
      <p:sp>
        <p:nvSpPr>
          <p:cNvPr id="5123" name="Rectangle 5"/>
          <p:cNvSpPr>
            <a:spLocks noGrp="1" noChangeArrowheads="1"/>
          </p:cNvSpPr>
          <p:nvPr>
            <p:ph type="body" idx="1"/>
          </p:nvPr>
        </p:nvSpPr>
        <p:spPr/>
        <p:txBody>
          <a:bodyPr/>
          <a:lstStyle/>
          <a:p>
            <a:r>
              <a:rPr lang="en-GB" altLang="zh-CN" dirty="0" smtClean="0">
                <a:ea typeface="宋体" charset="-122"/>
              </a:rPr>
              <a:t>The owners of a store chain want to provide their customers with real time information regarding merchandise availability and prices. The owners are notified when </a:t>
            </a:r>
            <a:r>
              <a:rPr lang="en-GB" altLang="zh-CN" dirty="0">
                <a:ea typeface="宋体" charset="-122"/>
              </a:rPr>
              <a:t>a </a:t>
            </a:r>
            <a:r>
              <a:rPr lang="en-GB" altLang="zh-CN" dirty="0" smtClean="0">
                <a:ea typeface="宋体" charset="-122"/>
              </a:rPr>
              <a:t>participating customer </a:t>
            </a:r>
            <a:r>
              <a:rPr lang="en-GB" altLang="zh-CN" dirty="0">
                <a:ea typeface="宋体" charset="-122"/>
              </a:rPr>
              <a:t>is </a:t>
            </a:r>
            <a:r>
              <a:rPr lang="en-GB" altLang="zh-CN" dirty="0" smtClean="0">
                <a:ea typeface="宋体" charset="-122"/>
              </a:rPr>
              <a:t>at </a:t>
            </a:r>
            <a:r>
              <a:rPr lang="en-GB" altLang="zh-CN" dirty="0">
                <a:ea typeface="宋体" charset="-122"/>
              </a:rPr>
              <a:t>any of their </a:t>
            </a:r>
            <a:r>
              <a:rPr lang="en-GB" altLang="zh-CN" dirty="0" smtClean="0">
                <a:ea typeface="宋体" charset="-122"/>
              </a:rPr>
              <a:t>stores, regardless of the physical location of these stores.</a:t>
            </a:r>
          </a:p>
          <a:p>
            <a:r>
              <a:rPr lang="en-GB" altLang="zh-CN" dirty="0" smtClean="0">
                <a:ea typeface="宋体" charset="-122"/>
              </a:rPr>
              <a:t>Owner may request and receive:</a:t>
            </a:r>
          </a:p>
          <a:p>
            <a:pPr lvl="1"/>
            <a:r>
              <a:rPr lang="en-GB" altLang="zh-CN" dirty="0" smtClean="0">
                <a:ea typeface="宋体" charset="-122"/>
              </a:rPr>
              <a:t>List of AP in stores and their locations</a:t>
            </a:r>
          </a:p>
          <a:p>
            <a:pPr lvl="1"/>
            <a:r>
              <a:rPr lang="en-GB" altLang="zh-CN" dirty="0" smtClean="0">
                <a:ea typeface="宋体" charset="-122"/>
              </a:rPr>
              <a:t>List / count of users in any of their stores</a:t>
            </a:r>
          </a:p>
          <a:p>
            <a:r>
              <a:rPr lang="en-GB" altLang="zh-CN" dirty="0" smtClean="0">
                <a:ea typeface="宋体" charset="-122"/>
              </a:rPr>
              <a:t>A metropolitan transportation agency tracks commuters habits and defines high traffic zones. </a:t>
            </a:r>
          </a:p>
          <a:p>
            <a:pPr lvl="1"/>
            <a:r>
              <a:rPr lang="en-GB" altLang="zh-CN" dirty="0" smtClean="0">
                <a:ea typeface="宋体" charset="-122"/>
              </a:rPr>
              <a:t>The agency then receives real time information on commuters count in each AP in these zones</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宋体" charset="-122"/>
              </a:rPr>
              <a:t>Existing specifications affected: none</a:t>
            </a:r>
          </a:p>
          <a:p>
            <a:r>
              <a:rPr lang="en-GB" altLang="zh-CN" dirty="0" smtClean="0">
                <a:ea typeface="宋体" charset="-122"/>
              </a:rPr>
              <a:t>Other Work Items affected: none</a:t>
            </a:r>
          </a:p>
          <a:p>
            <a:r>
              <a:rPr lang="en-GB" altLang="zh-CN" dirty="0" smtClean="0">
                <a:ea typeface="宋体" charset="-122"/>
              </a:rPr>
              <a:t>OMA WGs and external organizations affected: </a:t>
            </a:r>
            <a:br>
              <a:rPr lang="en-GB" altLang="zh-CN" dirty="0" smtClean="0">
                <a:ea typeface="宋体" charset="-122"/>
              </a:rPr>
            </a:br>
            <a:r>
              <a:rPr lang="en-GB" altLang="zh-CN" dirty="0" smtClean="0">
                <a:ea typeface="宋体" charset="-122"/>
              </a:rPr>
              <a:t>TBD</a:t>
            </a:r>
          </a:p>
          <a:p>
            <a:r>
              <a:rPr lang="en-GB" altLang="zh-CN" dirty="0" smtClean="0">
                <a:ea typeface="宋体" charset="-122"/>
              </a:rPr>
              <a:t>Impacts on Architecture, Charging/Billing, Security, Privacy, IOT: </a:t>
            </a:r>
            <a:br>
              <a:rPr lang="en-GB" altLang="zh-CN" dirty="0" smtClean="0">
                <a:ea typeface="宋体" charset="-122"/>
              </a:rPr>
            </a:br>
            <a:r>
              <a:rPr lang="en-GB" altLang="zh-CN" dirty="0" smtClean="0">
                <a:ea typeface="宋体" charset="-122"/>
              </a:rPr>
              <a:t>IOT test cases to be developed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宋体" charset="-122"/>
              </a:rPr>
              <a:t>Proposed Timeline</a:t>
            </a:r>
          </a:p>
        </p:txBody>
      </p:sp>
      <p:sp>
        <p:nvSpPr>
          <p:cNvPr id="2" name="Content Placeholder 1"/>
          <p:cNvSpPr>
            <a:spLocks noGrp="1"/>
          </p:cNvSpPr>
          <p:nvPr>
            <p:ph idx="1"/>
          </p:nvPr>
        </p:nvSpPr>
        <p:spPr/>
        <p:txBody>
          <a:bodyPr/>
          <a:lstStyle/>
          <a:p>
            <a:r>
              <a:rPr lang="en-US" dirty="0" smtClean="0"/>
              <a:t>TBD</a:t>
            </a:r>
            <a:endParaRPr lang="en-US" dirty="0"/>
          </a:p>
        </p:txBody>
      </p:sp>
      <p:sp>
        <p:nvSpPr>
          <p:cNvPr id="717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p:txBody>
          <a:bodyPr/>
          <a:lstStyle/>
          <a:p>
            <a:r>
              <a:rPr lang="en-US" altLang="zh-CN" dirty="0" smtClean="0">
                <a:solidFill>
                  <a:srgbClr val="002060"/>
                </a:solidFill>
                <a:ea typeface="宋体" charset="-122"/>
              </a:rPr>
              <a:t>Requirements</a:t>
            </a:r>
          </a:p>
          <a:p>
            <a:pPr lvl="1"/>
            <a:r>
              <a:rPr lang="en-US" altLang="zh-CN" dirty="0" smtClean="0">
                <a:solidFill>
                  <a:srgbClr val="002060"/>
                </a:solidFill>
                <a:ea typeface="宋体" charset="-122"/>
              </a:rPr>
              <a:t>The current </a:t>
            </a:r>
            <a:r>
              <a:rPr lang="en-US" altLang="zh-CN" dirty="0" err="1">
                <a:solidFill>
                  <a:srgbClr val="002060"/>
                </a:solidFill>
                <a:ea typeface="宋体" charset="-122"/>
              </a:rPr>
              <a:t>S</a:t>
            </a:r>
            <a:r>
              <a:rPr lang="en-US" altLang="zh-CN" dirty="0" err="1" smtClean="0">
                <a:solidFill>
                  <a:srgbClr val="002060"/>
                </a:solidFill>
                <a:ea typeface="宋体" charset="-122"/>
              </a:rPr>
              <a:t>maC</a:t>
            </a:r>
            <a:r>
              <a:rPr lang="en-US" altLang="zh-CN" dirty="0" smtClean="0">
                <a:solidFill>
                  <a:srgbClr val="002060"/>
                </a:solidFill>
                <a:ea typeface="宋体" charset="-122"/>
              </a:rPr>
              <a:t> RD will be revised and prioritized as needed</a:t>
            </a:r>
            <a:endParaRPr lang="en-US" altLang="zh-CN" i="1" dirty="0" smtClean="0">
              <a:solidFill>
                <a:srgbClr val="002060"/>
              </a:solidFill>
              <a:ea typeface="宋体" charset="-122"/>
            </a:endParaRPr>
          </a:p>
          <a:p>
            <a:r>
              <a:rPr lang="en-US" altLang="zh-CN" dirty="0" smtClean="0">
                <a:solidFill>
                  <a:srgbClr val="002060"/>
                </a:solidFill>
                <a:ea typeface="宋体" charset="-122"/>
              </a:rPr>
              <a:t>Architecture</a:t>
            </a:r>
          </a:p>
          <a:p>
            <a:pPr lvl="1"/>
            <a:r>
              <a:rPr lang="en-US" altLang="zh-CN" dirty="0" smtClean="0">
                <a:solidFill>
                  <a:srgbClr val="002060"/>
                </a:solidFill>
                <a:ea typeface="宋体" charset="-122"/>
              </a:rPr>
              <a:t>An architecture document will be developed</a:t>
            </a:r>
            <a:endParaRPr lang="en-US" altLang="zh-CN" i="1" dirty="0" smtClean="0">
              <a:solidFill>
                <a:srgbClr val="002060"/>
              </a:solidFill>
              <a:ea typeface="宋体" charset="-122"/>
            </a:endParaRPr>
          </a:p>
          <a:p>
            <a:r>
              <a:rPr lang="en-US" altLang="zh-CN" dirty="0" smtClean="0">
                <a:solidFill>
                  <a:srgbClr val="002060"/>
                </a:solidFill>
                <a:ea typeface="宋体" charset="-122"/>
              </a:rPr>
              <a:t>Development Phase</a:t>
            </a:r>
          </a:p>
          <a:p>
            <a:pPr lvl="1"/>
            <a:r>
              <a:rPr lang="en-US" altLang="zh-CN" dirty="0" smtClean="0">
                <a:solidFill>
                  <a:srgbClr val="002060"/>
                </a:solidFill>
                <a:ea typeface="宋体" charset="-122"/>
              </a:rPr>
              <a:t>APIs</a:t>
            </a:r>
          </a:p>
          <a:p>
            <a:pPr lvl="1"/>
            <a:r>
              <a:rPr lang="en-US" altLang="zh-CN" dirty="0" err="1" smtClean="0">
                <a:solidFill>
                  <a:srgbClr val="002060"/>
                </a:solidFill>
                <a:ea typeface="宋体" charset="-122"/>
              </a:rPr>
              <a:t>IoP</a:t>
            </a:r>
            <a:r>
              <a:rPr lang="en-US" altLang="zh-CN" i="1" dirty="0" smtClean="0">
                <a:solidFill>
                  <a:srgbClr val="002060"/>
                </a:solidFill>
                <a:ea typeface="宋体" charset="-122"/>
              </a:rPr>
              <a:t> plans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dirty="0" err="1" smtClean="0">
                <a:solidFill>
                  <a:srgbClr val="002060"/>
                </a:solidFill>
                <a:ea typeface="宋体" charset="-122"/>
              </a:rPr>
              <a:t>Requirements</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 </a:t>
            </a:r>
            <a:endParaRPr lang="es-ES" altLang="zh-CN" i="1" dirty="0" smtClean="0">
              <a:solidFill>
                <a:srgbClr val="002060"/>
              </a:solidFill>
              <a:ea typeface="宋体" charset="-122"/>
            </a:endParaRPr>
          </a:p>
          <a:p>
            <a:r>
              <a:rPr lang="es-ES" altLang="zh-CN" dirty="0" err="1" smtClean="0">
                <a:solidFill>
                  <a:srgbClr val="002060"/>
                </a:solidFill>
                <a:ea typeface="宋体" charset="-122"/>
              </a:rPr>
              <a:t>Architecture</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a:t>
            </a:r>
            <a:endParaRPr lang="es-ES" altLang="zh-CN" i="1" dirty="0" smtClean="0">
              <a:solidFill>
                <a:srgbClr val="002060"/>
              </a:solidFill>
              <a:ea typeface="宋体" charset="-122"/>
            </a:endParaRPr>
          </a:p>
          <a:p>
            <a:r>
              <a:rPr lang="es-ES" altLang="zh-CN" dirty="0" err="1" smtClean="0">
                <a:solidFill>
                  <a:srgbClr val="002060"/>
                </a:solidFill>
                <a:ea typeface="宋体" charset="-122"/>
              </a:rPr>
              <a:t>Release</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a:t>
            </a:r>
            <a:endParaRPr lang="es-ES" altLang="zh-CN" i="1" dirty="0" smtClean="0">
              <a:solidFill>
                <a:srgbClr val="002060"/>
              </a:solidFill>
              <a:ea typeface="宋体" charset="-122"/>
            </a:endParaRPr>
          </a:p>
        </p:txBody>
      </p:sp>
    </p:spTree>
    <p:extLst>
      <p:ext uri="{BB962C8B-B14F-4D97-AF65-F5344CB8AC3E}">
        <p14:creationId xmlns:p14="http://schemas.microsoft.com/office/powerpoint/2010/main" val="39956555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857220607"/>
              </p:ext>
            </p:extLst>
          </p:nvPr>
        </p:nvGraphicFramePr>
        <p:xfrm>
          <a:off x="490538" y="16065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InterDigital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sz="2200" dirty="0" smtClean="0"/>
              <a:t>In [1] OMA has defined a set of requirements for use cases enabled by small cells capabilities.</a:t>
            </a:r>
          </a:p>
          <a:p>
            <a:r>
              <a:rPr lang="en-US" sz="2200" dirty="0" smtClean="0"/>
              <a:t>In the context of the cooperation agreement between OMA and SCF the latter has recently requested [2] OMA to commence </a:t>
            </a:r>
            <a:r>
              <a:rPr lang="en-US" sz="2200" dirty="0"/>
              <a:t>generation of normative specifications to address the requirements agreed on presently</a:t>
            </a:r>
            <a:r>
              <a:rPr lang="en-US" sz="2200" dirty="0" smtClean="0"/>
              <a:t>.</a:t>
            </a:r>
          </a:p>
          <a:p>
            <a:r>
              <a:rPr lang="en-US" sz="2200" dirty="0" smtClean="0"/>
              <a:t>Gap analysis shows that existing APIs do not meet the spirit and letter of [1]. Alternatives to [1] have also been examined and fall short of perceived needs.</a:t>
            </a:r>
          </a:p>
          <a:p>
            <a:r>
              <a:rPr lang="en-US" sz="2200" dirty="0" smtClean="0"/>
              <a:t>SCF has already performed work we could use as a basis [7]</a:t>
            </a:r>
          </a:p>
          <a:p>
            <a:r>
              <a:rPr lang="en-US" sz="2200" dirty="0" smtClean="0"/>
              <a:t>The attached (draft) WID aims to start the discussion to lead to OMA undertaking of that task.</a:t>
            </a:r>
          </a:p>
        </p:txBody>
      </p:sp>
    </p:spTree>
    <p:extLst>
      <p:ext uri="{BB962C8B-B14F-4D97-AF65-F5344CB8AC3E}">
        <p14:creationId xmlns:p14="http://schemas.microsoft.com/office/powerpoint/2010/main" val="18475781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36152396"/>
              </p:ext>
            </p:extLst>
          </p:nvPr>
        </p:nvGraphicFramePr>
        <p:xfrm>
          <a:off x="338138" y="1606550"/>
          <a:ext cx="8686800" cy="32051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Requirements document</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Eldad Zeira, InterDigital</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ARC document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Technical Specifications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2292" name="Rectangle 3"/>
          <p:cNvSpPr>
            <a:spLocks noChangeArrowheads="1"/>
          </p:cNvSpPr>
          <p:nvPr/>
        </p:nvSpPr>
        <p:spPr bwMode="auto">
          <a:xfrm>
            <a:off x="261938" y="11493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Approved Versions</a:t>
            </a:r>
          </a:p>
        </p:txBody>
      </p:sp>
      <p:sp>
        <p:nvSpPr>
          <p:cNvPr id="12293" name="Rectangle 3"/>
          <p:cNvSpPr>
            <a:spLocks noChangeArrowheads="1"/>
          </p:cNvSpPr>
          <p:nvPr/>
        </p:nvSpPr>
        <p:spPr bwMode="auto">
          <a:xfrm>
            <a:off x="261938" y="36639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Draft Version 1.0</a:t>
            </a:r>
          </a:p>
        </p:txBody>
      </p:sp>
      <p:graphicFrame>
        <p:nvGraphicFramePr>
          <p:cNvPr id="40057" name="Group 121"/>
          <p:cNvGraphicFramePr>
            <a:graphicFrameLocks noGrp="1"/>
          </p:cNvGraphicFramePr>
          <p:nvPr/>
        </p:nvGraphicFramePr>
        <p:xfrm>
          <a:off x="566738" y="1758950"/>
          <a:ext cx="8001000" cy="1584336"/>
        </p:xfrm>
        <a:graphic>
          <a:graphicData uri="http://schemas.openxmlformats.org/drawingml/2006/table">
            <a:tbl>
              <a:tblPr/>
              <a:tblGrid>
                <a:gridCol w="990600"/>
                <a:gridCol w="1524000"/>
                <a:gridCol w="5486400"/>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extLst>
              <p:ext uri="{D42A27DB-BD31-4B8C-83A1-F6EECF244321}">
                <p14:modId xmlns:p14="http://schemas.microsoft.com/office/powerpoint/2010/main" val="1975245706"/>
              </p:ext>
            </p:extLst>
          </p:nvPr>
        </p:nvGraphicFramePr>
        <p:xfrm>
          <a:off x="566738" y="4121150"/>
          <a:ext cx="8077200" cy="1997076"/>
        </p:xfrm>
        <a:graphic>
          <a:graphicData uri="http://schemas.openxmlformats.org/drawingml/2006/table">
            <a:tbl>
              <a:tblPr/>
              <a:tblGrid>
                <a:gridCol w="1524000"/>
                <a:gridCol w="6553200"/>
              </a:tblGrid>
              <a:tr h="39625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404">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5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999642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dirty="0" err="1" smtClean="0">
                <a:ea typeface="宋体" charset="-122"/>
              </a:rPr>
              <a:t>References</a:t>
            </a:r>
            <a:endParaRPr lang="es-ES" altLang="zh-CN" dirty="0" smtClean="0">
              <a:ea typeface="宋体" charset="-122"/>
            </a:endParaRPr>
          </a:p>
        </p:txBody>
      </p:sp>
      <p:sp>
        <p:nvSpPr>
          <p:cNvPr id="9219" name="Rectangle 3"/>
          <p:cNvSpPr>
            <a:spLocks noGrp="1" noChangeArrowheads="1"/>
          </p:cNvSpPr>
          <p:nvPr>
            <p:ph type="body" idx="1"/>
          </p:nvPr>
        </p:nvSpPr>
        <p:spPr/>
        <p:txBody>
          <a:bodyPr/>
          <a:lstStyle/>
          <a:p>
            <a:pPr marL="514350" indent="-514350">
              <a:buFont typeface="+mj-lt"/>
              <a:buAutoNum type="arabicParenR"/>
            </a:pPr>
            <a:r>
              <a:rPr lang="fi-FI" sz="1600" dirty="0" smtClean="0"/>
              <a:t>SmaC RD V1.0 </a:t>
            </a:r>
            <a:r>
              <a:rPr lang="fi-FI" sz="1600" dirty="0" smtClean="0">
                <a:hlinkClick r:id="rId3"/>
              </a:rPr>
              <a:t>http://member.openmobilealliance.org/ftp/Public_documents/ARCH/Permanent_documents/OMA-RD-SmaC-V1_0-20130121-D.zip</a:t>
            </a:r>
            <a:endParaRPr lang="fi-FI" sz="1600" dirty="0" smtClean="0"/>
          </a:p>
          <a:p>
            <a:pPr marL="514350" indent="-514350">
              <a:buFont typeface="+mj-lt"/>
              <a:buAutoNum type="arabicParenR"/>
            </a:pPr>
            <a:r>
              <a:rPr lang="fi-FI" sz="1600" dirty="0" smtClean="0">
                <a:hlinkClick r:id="rId4"/>
              </a:rPr>
              <a:t>LS from http</a:t>
            </a:r>
            <a:r>
              <a:rPr lang="fi-FI" sz="1600" dirty="0">
                <a:hlinkClick r:id="rId4"/>
              </a:rPr>
              <a:t>://member.openmobilealliance.org/ftp/Public_documents/ARCH/2014/OMA-ARC-2014-0033-ILS_from_Small_Cell_Forum_on_Follow_up_Request.zip</a:t>
            </a:r>
            <a:endParaRPr lang="fi-FI" sz="1600" dirty="0"/>
          </a:p>
          <a:p>
            <a:pPr marL="514350" indent="-514350">
              <a:buFont typeface="+mj-lt"/>
              <a:buAutoNum type="arabicParenR"/>
            </a:pPr>
            <a:r>
              <a:rPr lang="en-US" sz="1600" dirty="0">
                <a:hlinkClick r:id="rId5"/>
              </a:rPr>
              <a:t>http://</a:t>
            </a:r>
            <a:r>
              <a:rPr lang="en-US" sz="1600" dirty="0" smtClean="0">
                <a:hlinkClick r:id="rId5"/>
              </a:rPr>
              <a:t>member.openmobilealliance.org/ftp/Public_documents/ARCH/2014/OMA-ARC-2014-0032-Reply_LS_from_Small_Cell_Forum_on_OMA_LS_997.zip</a:t>
            </a:r>
            <a:endParaRPr lang="en-US" sz="1600" dirty="0" smtClean="0"/>
          </a:p>
          <a:p>
            <a:pPr marL="514350" indent="-514350">
              <a:buFont typeface="+mj-lt"/>
              <a:buAutoNum type="arabicParenR"/>
            </a:pPr>
            <a:r>
              <a:rPr lang="en-US" sz="1600" dirty="0" smtClean="0"/>
              <a:t>SCF ARCH </a:t>
            </a:r>
            <a:r>
              <a:rPr lang="en-US" sz="1600" dirty="0" smtClean="0">
                <a:hlinkClick r:id="rId6"/>
              </a:rPr>
              <a:t>http://www.scf.io/en/documents/067_-_Enterprise_small_cell_network_architectures.php</a:t>
            </a:r>
            <a:endParaRPr lang="en-US" sz="1600" dirty="0"/>
          </a:p>
          <a:p>
            <a:pPr marL="514350" indent="-514350">
              <a:buFont typeface="+mj-lt"/>
              <a:buAutoNum type="arabicParenR"/>
            </a:pPr>
            <a:r>
              <a:rPr lang="en-US" sz="1600" dirty="0" smtClean="0"/>
              <a:t>OMA-TS-REST_NetAPI_Presence-V1_0-20130212-C</a:t>
            </a:r>
          </a:p>
          <a:p>
            <a:pPr marL="514350" indent="-514350">
              <a:buFont typeface="+mj-lt"/>
              <a:buAutoNum type="arabicParenR"/>
            </a:pPr>
            <a:r>
              <a:rPr lang="en-US" sz="1600" dirty="0" smtClean="0"/>
              <a:t>OMA-TS-REST_NetAPI_TerminalLocation-V1_0-20130924-A</a:t>
            </a:r>
          </a:p>
          <a:p>
            <a:pPr marL="514350" indent="-514350">
              <a:buFont typeface="+mj-lt"/>
              <a:buAutoNum type="arabicParenR"/>
            </a:pPr>
            <a:r>
              <a:rPr lang="en-US" sz="1600" dirty="0" smtClean="0"/>
              <a:t>084 Small Cell Zone </a:t>
            </a:r>
            <a:r>
              <a:rPr lang="en-US" sz="1600" smtClean="0"/>
              <a:t>Services </a:t>
            </a:r>
            <a:r>
              <a:rPr lang="en-US" sz="1600" smtClean="0">
                <a:hlinkClick r:id="rId7"/>
              </a:rPr>
              <a:t>http</a:t>
            </a:r>
            <a:r>
              <a:rPr lang="en-US" sz="1600" dirty="0" smtClean="0">
                <a:hlinkClick r:id="rId7"/>
              </a:rPr>
              <a:t>://scf.io/en/documents/084_-_Small_Cell_Zone_services_RESTful_Bindings.php</a:t>
            </a:r>
            <a:r>
              <a:rPr lang="en-US" sz="1600" dirty="0"/>
              <a:t>	</a:t>
            </a:r>
          </a:p>
          <a:p>
            <a:pPr marL="0" indent="0">
              <a:buNone/>
            </a:pPr>
            <a:endParaRPr lang="es-ES" altLang="zh-CN" sz="1600" dirty="0" smtClean="0">
              <a:ea typeface="宋体" charset="-122"/>
            </a:endParaRPr>
          </a:p>
        </p:txBody>
      </p:sp>
    </p:spTree>
    <p:extLst>
      <p:ext uri="{BB962C8B-B14F-4D97-AF65-F5344CB8AC3E}">
        <p14:creationId xmlns:p14="http://schemas.microsoft.com/office/powerpoint/2010/main" val="1802229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Small Cell Context</a:t>
            </a:r>
            <a:endParaRPr lang="en-US" dirty="0"/>
          </a:p>
        </p:txBody>
      </p:sp>
      <p:sp>
        <p:nvSpPr>
          <p:cNvPr id="3" name="Content Placeholder 2"/>
          <p:cNvSpPr>
            <a:spLocks noGrp="1"/>
          </p:cNvSpPr>
          <p:nvPr>
            <p:ph idx="1"/>
          </p:nvPr>
        </p:nvSpPr>
        <p:spPr>
          <a:xfrm>
            <a:off x="0" y="996950"/>
            <a:ext cx="9363075" cy="5556250"/>
          </a:xfrm>
        </p:spPr>
        <p:txBody>
          <a:bodyPr/>
          <a:lstStyle/>
          <a:p>
            <a:r>
              <a:rPr lang="en-GB" sz="2400" dirty="0"/>
              <a:t>Small Cells are low-power wireless access points that enable Mobile Operators and Service Providers to increase their networks’ capacity and quality in a sustainable way.</a:t>
            </a:r>
          </a:p>
          <a:p>
            <a:r>
              <a:rPr lang="en-GB" sz="2400" dirty="0"/>
              <a:t>Clusters of small </a:t>
            </a:r>
            <a:r>
              <a:rPr lang="en-GB" sz="2400" dirty="0" smtClean="0"/>
              <a:t>cells </a:t>
            </a:r>
            <a:r>
              <a:rPr lang="en-GB" sz="2400" dirty="0"/>
              <a:t>may be formed based on location and / or other parameters  (e.g. </a:t>
            </a:r>
            <a:r>
              <a:rPr lang="en-GB" sz="2400" dirty="0" smtClean="0"/>
              <a:t>ownership)</a:t>
            </a:r>
          </a:p>
          <a:p>
            <a:r>
              <a:rPr lang="en-GB" sz="2400" dirty="0" smtClean="0"/>
              <a:t>Clusters can also be treated as zones though zones may include macro cells  </a:t>
            </a:r>
          </a:p>
          <a:p>
            <a:r>
              <a:rPr lang="en-GB" sz="2400" dirty="0" smtClean="0"/>
              <a:t>Cell Cluster offer </a:t>
            </a:r>
            <a:r>
              <a:rPr lang="en-GB" sz="2400" dirty="0"/>
              <a:t>peculiar capabilities that can be exposed, through convenient APIs, to Application Developers, in order to enhance Apps with new functionalities</a:t>
            </a:r>
            <a:r>
              <a:rPr lang="en-GB" sz="2400" dirty="0" smtClean="0"/>
              <a:t>.</a:t>
            </a:r>
            <a:endParaRPr lang="en-US" sz="2400" dirty="0"/>
          </a:p>
        </p:txBody>
      </p:sp>
    </p:spTree>
    <p:extLst>
      <p:ext uri="{BB962C8B-B14F-4D97-AF65-F5344CB8AC3E}">
        <p14:creationId xmlns:p14="http://schemas.microsoft.com/office/powerpoint/2010/main" val="1418778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Zones</a:t>
            </a:r>
            <a:endParaRPr lang="en-US" dirty="0"/>
          </a:p>
        </p:txBody>
      </p:sp>
      <p:sp>
        <p:nvSpPr>
          <p:cNvPr id="3" name="Content Placeholder 2"/>
          <p:cNvSpPr>
            <a:spLocks noGrp="1"/>
          </p:cNvSpPr>
          <p:nvPr>
            <p:ph idx="1"/>
          </p:nvPr>
        </p:nvSpPr>
        <p:spPr>
          <a:xfrm>
            <a:off x="0" y="996950"/>
            <a:ext cx="9363075" cy="5556250"/>
          </a:xfrm>
        </p:spPr>
        <p:txBody>
          <a:bodyPr/>
          <a:lstStyle/>
          <a:p>
            <a:r>
              <a:rPr lang="en-GB" sz="2400" u="sng" dirty="0" smtClean="0"/>
              <a:t>Zones</a:t>
            </a:r>
            <a:r>
              <a:rPr lang="en-GB" sz="2400" dirty="0" smtClean="0"/>
              <a:t> may be formed as clusters of small and other cells, aka </a:t>
            </a:r>
            <a:r>
              <a:rPr lang="en-GB" sz="2400" u="sng" dirty="0" smtClean="0"/>
              <a:t>Access Points</a:t>
            </a:r>
          </a:p>
          <a:p>
            <a:r>
              <a:rPr lang="en-GB" sz="2400" dirty="0" smtClean="0"/>
              <a:t>AP </a:t>
            </a:r>
            <a:r>
              <a:rPr lang="en-GB" sz="2400" dirty="0"/>
              <a:t>in </a:t>
            </a:r>
            <a:r>
              <a:rPr lang="en-GB" sz="2400" dirty="0" smtClean="0"/>
              <a:t>zone need </a:t>
            </a:r>
            <a:r>
              <a:rPr lang="en-GB" sz="2400" dirty="0"/>
              <a:t>not be </a:t>
            </a:r>
            <a:r>
              <a:rPr lang="en-GB" sz="2400" dirty="0" smtClean="0"/>
              <a:t>contiguous (forming “islands”)</a:t>
            </a:r>
          </a:p>
          <a:p>
            <a:r>
              <a:rPr lang="en-GB" sz="2400" dirty="0" smtClean="0"/>
              <a:t>The footprint of each “island” can vary </a:t>
            </a:r>
          </a:p>
          <a:p>
            <a:r>
              <a:rPr lang="en-GB" sz="2400" dirty="0" smtClean="0"/>
              <a:t>An AP may belong to multiple zones at the same time</a:t>
            </a:r>
          </a:p>
          <a:p>
            <a:endParaRPr lang="en-GB" sz="2400" dirty="0"/>
          </a:p>
          <a:p>
            <a:r>
              <a:rPr lang="en-GB" sz="2400" dirty="0" smtClean="0"/>
              <a:t>Examples of zones:</a:t>
            </a:r>
          </a:p>
          <a:p>
            <a:pPr lvl="1"/>
            <a:r>
              <a:rPr lang="en-GB" sz="2000" dirty="0" smtClean="0"/>
              <a:t>All “Starbucks” cafes in Manhattan</a:t>
            </a:r>
          </a:p>
          <a:p>
            <a:pPr lvl="1"/>
            <a:r>
              <a:rPr lang="en-GB" sz="2000" dirty="0" smtClean="0"/>
              <a:t>All “Home </a:t>
            </a:r>
            <a:r>
              <a:rPr lang="en-GB" sz="2000" dirty="0"/>
              <a:t>D</a:t>
            </a:r>
            <a:r>
              <a:rPr lang="en-GB" sz="2000" dirty="0" smtClean="0"/>
              <a:t>epot” stores in NYC</a:t>
            </a:r>
          </a:p>
          <a:p>
            <a:pPr lvl="1"/>
            <a:r>
              <a:rPr lang="en-GB" sz="2000" dirty="0" smtClean="0"/>
              <a:t>The Roosevelt Field Mall</a:t>
            </a:r>
          </a:p>
          <a:p>
            <a:pPr lvl="1"/>
            <a:r>
              <a:rPr lang="en-GB" sz="2000" dirty="0" smtClean="0"/>
              <a:t>Places </a:t>
            </a:r>
            <a:r>
              <a:rPr lang="en-GB" sz="2000" dirty="0" smtClean="0"/>
              <a:t>that parents </a:t>
            </a:r>
            <a:r>
              <a:rPr lang="en-GB" sz="2000" dirty="0" smtClean="0"/>
              <a:t>with children frequent  on Sundays</a:t>
            </a:r>
          </a:p>
          <a:p>
            <a:pPr lvl="1"/>
            <a:r>
              <a:rPr lang="en-GB" sz="2000" dirty="0" smtClean="0"/>
              <a:t>Cars of commuter trains (equipped with a </a:t>
            </a:r>
            <a:r>
              <a:rPr lang="en-GB" sz="2000" dirty="0" err="1" smtClean="0"/>
              <a:t>wifi</a:t>
            </a:r>
            <a:r>
              <a:rPr lang="en-GB" sz="2000" dirty="0" smtClean="0"/>
              <a:t> connection)</a:t>
            </a:r>
          </a:p>
        </p:txBody>
      </p:sp>
    </p:spTree>
    <p:extLst>
      <p:ext uri="{BB962C8B-B14F-4D97-AF65-F5344CB8AC3E}">
        <p14:creationId xmlns:p14="http://schemas.microsoft.com/office/powerpoint/2010/main" val="31014508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OMA APIs</a:t>
            </a:r>
            <a:endParaRPr lang="en-US" dirty="0"/>
          </a:p>
        </p:txBody>
      </p:sp>
      <p:sp>
        <p:nvSpPr>
          <p:cNvPr id="3" name="Content Placeholder 2"/>
          <p:cNvSpPr>
            <a:spLocks noGrp="1"/>
          </p:cNvSpPr>
          <p:nvPr>
            <p:ph idx="1"/>
          </p:nvPr>
        </p:nvSpPr>
        <p:spPr>
          <a:xfrm>
            <a:off x="261937" y="996950"/>
            <a:ext cx="8778875" cy="5257800"/>
          </a:xfrm>
        </p:spPr>
        <p:txBody>
          <a:bodyPr/>
          <a:lstStyle/>
          <a:p>
            <a:r>
              <a:rPr lang="en-US" dirty="0" smtClean="0"/>
              <a:t>Are similar with respect to location</a:t>
            </a:r>
          </a:p>
          <a:p>
            <a:r>
              <a:rPr lang="en-US" dirty="0" smtClean="0"/>
              <a:t>Terminal location API [6]</a:t>
            </a:r>
          </a:p>
          <a:p>
            <a:pPr lvl="1"/>
            <a:r>
              <a:rPr lang="en-US" sz="2400" dirty="0" smtClean="0"/>
              <a:t>Obtain </a:t>
            </a:r>
            <a:r>
              <a:rPr lang="en-US" sz="2400" dirty="0"/>
              <a:t>the current terminal location</a:t>
            </a:r>
          </a:p>
          <a:p>
            <a:pPr lvl="1"/>
            <a:r>
              <a:rPr lang="en-US" sz="2400" dirty="0" smtClean="0"/>
              <a:t>Obtain </a:t>
            </a:r>
            <a:r>
              <a:rPr lang="en-US" sz="2400" dirty="0"/>
              <a:t>the terminal distance from a given location</a:t>
            </a:r>
          </a:p>
          <a:p>
            <a:pPr lvl="1"/>
            <a:r>
              <a:rPr lang="en-US" sz="2400" dirty="0" smtClean="0"/>
              <a:t>Obtain </a:t>
            </a:r>
            <a:r>
              <a:rPr lang="en-US" sz="2400" dirty="0"/>
              <a:t>the distance between two terminals</a:t>
            </a:r>
          </a:p>
          <a:p>
            <a:pPr lvl="1"/>
            <a:r>
              <a:rPr lang="en-US" sz="2400" dirty="0" smtClean="0"/>
              <a:t>Manage subscriptions</a:t>
            </a:r>
          </a:p>
          <a:p>
            <a:r>
              <a:rPr lang="en-US" dirty="0" smtClean="0"/>
              <a:t>Presence API [5]</a:t>
            </a:r>
          </a:p>
          <a:p>
            <a:pPr lvl="1"/>
            <a:r>
              <a:rPr lang="en-US" sz="2400" dirty="0" smtClean="0"/>
              <a:t>Watcher </a:t>
            </a:r>
            <a:r>
              <a:rPr lang="en-US" sz="2400" dirty="0"/>
              <a:t>retrieves presence information for a single </a:t>
            </a:r>
            <a:r>
              <a:rPr lang="en-US" sz="2400" dirty="0" err="1"/>
              <a:t>Presentity</a:t>
            </a:r>
            <a:r>
              <a:rPr lang="en-US" sz="2400" dirty="0"/>
              <a:t> </a:t>
            </a:r>
          </a:p>
          <a:p>
            <a:pPr marL="230188" lvl="1" indent="0">
              <a:buNone/>
            </a:pPr>
            <a:r>
              <a:rPr lang="en-US" sz="2400" dirty="0"/>
              <a:t>• Watcher retrieves presence information for </a:t>
            </a:r>
            <a:r>
              <a:rPr lang="en-US" sz="2400" dirty="0" err="1"/>
              <a:t>Presentities</a:t>
            </a:r>
            <a:r>
              <a:rPr lang="en-US" sz="2400" dirty="0"/>
              <a:t> in a Presence </a:t>
            </a:r>
            <a:r>
              <a:rPr lang="en-US" sz="2400" dirty="0" smtClean="0"/>
              <a:t>List</a:t>
            </a:r>
          </a:p>
          <a:p>
            <a:pPr marL="230188" lvl="1" indent="0">
              <a:buNone/>
            </a:pPr>
            <a:r>
              <a:rPr lang="en-US" sz="2400" dirty="0" smtClean="0"/>
              <a:t>Returns:</a:t>
            </a:r>
          </a:p>
          <a:p>
            <a:pPr marL="573088" lvl="1" indent="-342900">
              <a:buFont typeface="Arial" panose="020B0604020202020204" pitchFamily="34" charset="0"/>
              <a:buChar char="•"/>
            </a:pPr>
            <a:r>
              <a:rPr lang="en-US" sz="2400" dirty="0" err="1" smtClean="0"/>
              <a:t>PlaceType</a:t>
            </a:r>
            <a:r>
              <a:rPr lang="en-US" sz="2400" dirty="0" smtClean="0"/>
              <a:t> value (RFC4480)</a:t>
            </a:r>
          </a:p>
          <a:p>
            <a:pPr marL="573088" lvl="1" indent="-342900">
              <a:buFont typeface="Arial" panose="020B0604020202020204" pitchFamily="34" charset="0"/>
              <a:buChar char="•"/>
            </a:pPr>
            <a:r>
              <a:rPr lang="en-US" sz="2400" dirty="0" smtClean="0"/>
              <a:t>Location value </a:t>
            </a:r>
            <a:r>
              <a:rPr lang="en-US" sz="2400" dirty="0"/>
              <a:t>(</a:t>
            </a:r>
            <a:r>
              <a:rPr lang="en-US" sz="2400" dirty="0" err="1" smtClean="0"/>
              <a:t>lat</a:t>
            </a:r>
            <a:r>
              <a:rPr lang="en-US" sz="2400" dirty="0" smtClean="0"/>
              <a:t>/</a:t>
            </a:r>
            <a:r>
              <a:rPr lang="en-US" sz="2400" dirty="0" err="1" smtClean="0"/>
              <a:t>lon</a:t>
            </a:r>
            <a:r>
              <a:rPr lang="en-US" sz="2400" dirty="0" smtClean="0"/>
              <a:t> or address) -  (RFC5491, 4119 &amp; 5139)</a:t>
            </a:r>
          </a:p>
          <a:p>
            <a:pPr marL="230188" lvl="1" indent="0">
              <a:buNone/>
            </a:pPr>
            <a:endParaRPr lang="en-US" sz="2400" dirty="0"/>
          </a:p>
          <a:p>
            <a:pPr lvl="1"/>
            <a:endParaRPr lang="en-US" dirty="0"/>
          </a:p>
        </p:txBody>
      </p:sp>
      <p:sp>
        <p:nvSpPr>
          <p:cNvPr id="4" name="TextBox 3"/>
          <p:cNvSpPr txBox="1"/>
          <p:nvPr/>
        </p:nvSpPr>
        <p:spPr>
          <a:xfrm>
            <a:off x="3005137" y="564515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37582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Zonal Presence vs. Presence API</a:t>
            </a:r>
            <a:endParaRPr lang="en-US" dirty="0"/>
          </a:p>
        </p:txBody>
      </p:sp>
      <p:sp>
        <p:nvSpPr>
          <p:cNvPr id="4" name="Text Placeholder 3"/>
          <p:cNvSpPr>
            <a:spLocks noGrp="1"/>
          </p:cNvSpPr>
          <p:nvPr>
            <p:ph type="body" idx="1"/>
          </p:nvPr>
        </p:nvSpPr>
        <p:spPr>
          <a:xfrm>
            <a:off x="414337" y="1225550"/>
            <a:ext cx="4137025" cy="492125"/>
          </a:xfrm>
        </p:spPr>
        <p:txBody>
          <a:bodyPr/>
          <a:lstStyle/>
          <a:p>
            <a:r>
              <a:rPr lang="en-US" dirty="0" smtClean="0"/>
              <a:t>Zonal Presence (</a:t>
            </a:r>
            <a:r>
              <a:rPr lang="en-US" dirty="0" err="1" smtClean="0"/>
              <a:t>SmaC</a:t>
            </a:r>
            <a:r>
              <a:rPr lang="en-US" dirty="0" smtClean="0"/>
              <a:t> RD)</a:t>
            </a:r>
            <a:endParaRPr lang="en-US" dirty="0"/>
          </a:p>
        </p:txBody>
      </p:sp>
      <p:sp>
        <p:nvSpPr>
          <p:cNvPr id="3" name="Content Placeholder 2"/>
          <p:cNvSpPr>
            <a:spLocks noGrp="1"/>
          </p:cNvSpPr>
          <p:nvPr>
            <p:ph sz="half" idx="2"/>
          </p:nvPr>
        </p:nvSpPr>
        <p:spPr>
          <a:xfrm>
            <a:off x="468313" y="1911351"/>
            <a:ext cx="4137025" cy="4362450"/>
          </a:xfrm>
        </p:spPr>
        <p:txBody>
          <a:bodyPr/>
          <a:lstStyle/>
          <a:p>
            <a:r>
              <a:rPr lang="en-US" dirty="0" smtClean="0"/>
              <a:t>Based on attachment point in zone:</a:t>
            </a:r>
          </a:p>
          <a:p>
            <a:pPr lvl="1"/>
            <a:r>
              <a:rPr lang="en-US" dirty="0" smtClean="0"/>
              <a:t>Is the user in the zone?</a:t>
            </a:r>
          </a:p>
          <a:p>
            <a:pPr lvl="1"/>
            <a:r>
              <a:rPr lang="en-US" dirty="0" smtClean="0"/>
              <a:t>At which AP in the zone is the user? </a:t>
            </a:r>
          </a:p>
          <a:p>
            <a:pPr lvl="1"/>
            <a:r>
              <a:rPr lang="en-US" dirty="0" smtClean="0"/>
              <a:t>List / locations of AP in zone</a:t>
            </a:r>
          </a:p>
          <a:p>
            <a:pPr lvl="1"/>
            <a:r>
              <a:rPr lang="en-US" dirty="0" smtClean="0"/>
              <a:t>List </a:t>
            </a:r>
            <a:r>
              <a:rPr lang="en-US" dirty="0"/>
              <a:t>/</a:t>
            </a:r>
            <a:r>
              <a:rPr lang="en-US" dirty="0" smtClean="0"/>
              <a:t> count of users in zone or at AP</a:t>
            </a:r>
          </a:p>
          <a:p>
            <a:r>
              <a:rPr lang="en-US" dirty="0" smtClean="0"/>
              <a:t>Assumes interface to small cell entity which:</a:t>
            </a:r>
          </a:p>
          <a:p>
            <a:pPr lvl="1"/>
            <a:r>
              <a:rPr lang="en-US" dirty="0" smtClean="0"/>
              <a:t>knows zone context </a:t>
            </a:r>
          </a:p>
          <a:p>
            <a:pPr lvl="1"/>
            <a:r>
              <a:rPr lang="en-US" dirty="0" smtClean="0"/>
              <a:t>Always aware of location of UE relative to zone</a:t>
            </a:r>
          </a:p>
        </p:txBody>
      </p:sp>
      <p:sp>
        <p:nvSpPr>
          <p:cNvPr id="5" name="Text Placeholder 4"/>
          <p:cNvSpPr>
            <a:spLocks noGrp="1"/>
          </p:cNvSpPr>
          <p:nvPr>
            <p:ph type="body" sz="quarter" idx="3"/>
          </p:nvPr>
        </p:nvSpPr>
        <p:spPr>
          <a:xfrm>
            <a:off x="4756150" y="1266617"/>
            <a:ext cx="4138613" cy="457518"/>
          </a:xfrm>
        </p:spPr>
        <p:txBody>
          <a:bodyPr/>
          <a:lstStyle/>
          <a:p>
            <a:r>
              <a:rPr lang="en-US" dirty="0" smtClean="0"/>
              <a:t>Existing </a:t>
            </a:r>
            <a:r>
              <a:rPr lang="en-US" dirty="0" err="1" smtClean="0"/>
              <a:t>NetAPI</a:t>
            </a:r>
            <a:r>
              <a:rPr lang="en-US" dirty="0" err="1"/>
              <a:t>s</a:t>
            </a:r>
            <a:endParaRPr lang="en-US" dirty="0"/>
          </a:p>
        </p:txBody>
      </p:sp>
      <p:sp>
        <p:nvSpPr>
          <p:cNvPr id="6" name="Content Placeholder 5"/>
          <p:cNvSpPr>
            <a:spLocks noGrp="1"/>
          </p:cNvSpPr>
          <p:nvPr>
            <p:ph sz="quarter" idx="4"/>
          </p:nvPr>
        </p:nvSpPr>
        <p:spPr>
          <a:xfrm>
            <a:off x="4756150" y="1911349"/>
            <a:ext cx="4138613" cy="4362451"/>
          </a:xfrm>
        </p:spPr>
        <p:txBody>
          <a:bodyPr/>
          <a:lstStyle/>
          <a:p>
            <a:r>
              <a:rPr lang="en-US" dirty="0" smtClean="0"/>
              <a:t>Based on geo-location</a:t>
            </a:r>
          </a:p>
          <a:p>
            <a:pPr lvl="1"/>
            <a:r>
              <a:rPr lang="en-US" dirty="0" smtClean="0"/>
              <a:t>Where in the world is the user?</a:t>
            </a:r>
          </a:p>
          <a:p>
            <a:pPr lvl="1"/>
            <a:r>
              <a:rPr lang="en-US" dirty="0" smtClean="0"/>
              <a:t>Location specified in </a:t>
            </a:r>
            <a:r>
              <a:rPr lang="en-US" dirty="0" err="1" smtClean="0"/>
              <a:t>Lat</a:t>
            </a:r>
            <a:r>
              <a:rPr lang="en-US" dirty="0" smtClean="0"/>
              <a:t>/Lon, address and type of location</a:t>
            </a:r>
          </a:p>
          <a:p>
            <a:r>
              <a:rPr lang="en-US" dirty="0" smtClean="0"/>
              <a:t>Assumes interface to an entity which</a:t>
            </a:r>
            <a:r>
              <a:rPr lang="en-US" dirty="0"/>
              <a:t> i</a:t>
            </a:r>
            <a:r>
              <a:rPr lang="en-US" dirty="0" smtClean="0"/>
              <a:t>s not aware of zones</a:t>
            </a:r>
          </a:p>
        </p:txBody>
      </p:sp>
    </p:spTree>
    <p:extLst>
      <p:ext uri="{BB962C8B-B14F-4D97-AF65-F5344CB8AC3E}">
        <p14:creationId xmlns:p14="http://schemas.microsoft.com/office/powerpoint/2010/main" val="1473319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RD - </a:t>
            </a:r>
            <a:r>
              <a:rPr lang="en-US" dirty="0" err="1" smtClean="0"/>
              <a:t>NetAPI</a:t>
            </a:r>
            <a:r>
              <a:rPr lang="en-US" dirty="0" smtClean="0"/>
              <a:t> Gap analysis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18785834"/>
              </p:ext>
            </p:extLst>
          </p:nvPr>
        </p:nvGraphicFramePr>
        <p:xfrm>
          <a:off x="109537" y="996950"/>
          <a:ext cx="9067800" cy="4729480"/>
        </p:xfrm>
        <a:graphic>
          <a:graphicData uri="http://schemas.openxmlformats.org/drawingml/2006/table">
            <a:tbl>
              <a:tblPr/>
              <a:tblGrid>
                <a:gridCol w="769907"/>
                <a:gridCol w="6240493"/>
                <a:gridCol w="2057400"/>
              </a:tblGrid>
              <a:tr h="69411">
                <a:tc>
                  <a:txBody>
                    <a:bodyPr/>
                    <a:lstStyle/>
                    <a:p>
                      <a:pPr marL="0" marR="0" algn="ctr">
                        <a:spcBef>
                          <a:spcPts val="100"/>
                        </a:spcBef>
                        <a:spcAft>
                          <a:spcPts val="100"/>
                        </a:spcAft>
                      </a:pPr>
                      <a:r>
                        <a:rPr lang="en-GB" sz="1000" b="1" dirty="0">
                          <a:effectLst/>
                          <a:latin typeface="Times New Roman"/>
                          <a:ea typeface="Times New Roman"/>
                        </a:rPr>
                        <a:t>Label</a:t>
                      </a:r>
                      <a:endParaRPr lang="en-US" sz="10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GB" sz="1000" b="1">
                          <a:effectLst/>
                          <a:latin typeface="Times New Roman"/>
                          <a:ea typeface="Times New Roman"/>
                        </a:rPr>
                        <a:t>Description</a:t>
                      </a:r>
                      <a:endParaRPr lang="en-US" sz="1000" b="1">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US" sz="1100" b="1" dirty="0" smtClean="0">
                          <a:effectLst/>
                          <a:latin typeface="Times New Roman"/>
                          <a:ea typeface="Times New Roman"/>
                        </a:rPr>
                        <a:t>Met</a:t>
                      </a:r>
                      <a:r>
                        <a:rPr lang="en-US" sz="1100" b="1" baseline="0" dirty="0" smtClean="0">
                          <a:effectLst/>
                          <a:latin typeface="Times New Roman"/>
                          <a:ea typeface="Times New Roman"/>
                        </a:rPr>
                        <a:t> with </a:t>
                      </a:r>
                      <a:r>
                        <a:rPr lang="en-US" sz="1100" b="1" baseline="0" dirty="0" err="1" smtClean="0">
                          <a:effectLst/>
                          <a:latin typeface="Times New Roman"/>
                          <a:ea typeface="Times New Roman"/>
                        </a:rPr>
                        <a:t>NetAPI</a:t>
                      </a:r>
                      <a:r>
                        <a:rPr lang="en-US" sz="1100" b="1" baseline="0" dirty="0" smtClean="0">
                          <a:effectLst/>
                          <a:latin typeface="Times New Roman"/>
                          <a:ea typeface="Times New Roman"/>
                        </a:rPr>
                        <a:t>?</a:t>
                      </a:r>
                      <a:endParaRPr lang="en-US" sz="11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925481">
                <a:tc>
                  <a:txBody>
                    <a:bodyPr/>
                    <a:lstStyle/>
                    <a:p>
                      <a:pPr marL="0" marR="0" algn="l">
                        <a:spcBef>
                          <a:spcPts val="100"/>
                        </a:spcBef>
                        <a:spcAft>
                          <a:spcPts val="100"/>
                        </a:spcAft>
                      </a:pPr>
                      <a:r>
                        <a:rPr lang="en-GB" sz="1000" b="0">
                          <a:effectLst/>
                          <a:latin typeface="Times New Roman"/>
                          <a:ea typeface="Times New Roman"/>
                        </a:rPr>
                        <a:t>SmaC-ZP-001</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US" sz="1400" dirty="0" smtClean="0">
                          <a:effectLst/>
                          <a:latin typeface="Times New Roman"/>
                          <a:ea typeface="Times New Roman"/>
                        </a:rPr>
                        <a:t>Expose to authorized applications the following: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Initiate and terminate subscription to Zonal Presence notifications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list of </a:t>
                      </a:r>
                      <a:r>
                        <a:rPr lang="en-GB" sz="1400" dirty="0" smtClean="0">
                          <a:effectLst/>
                          <a:latin typeface="Times New Roman"/>
                          <a:ea typeface="Times New Roman"/>
                        </a:rPr>
                        <a:t>zones, zone status, status </a:t>
                      </a:r>
                      <a:r>
                        <a:rPr lang="en-GB" sz="1400" dirty="0">
                          <a:effectLst/>
                          <a:latin typeface="Times New Roman"/>
                          <a:ea typeface="Times New Roman"/>
                        </a:rPr>
                        <a:t>for access points within a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users</a:t>
                      </a:r>
                      <a:endParaRPr lang="en-US" sz="1400" dirty="0">
                        <a:effectLst/>
                        <a:latin typeface="Times New Roman"/>
                        <a:ea typeface="Times New Roman"/>
                      </a:endParaRPr>
                    </a:p>
                    <a:p>
                      <a:pPr marL="0" marR="0">
                        <a:spcBef>
                          <a:spcPts val="100"/>
                        </a:spcBef>
                        <a:spcAft>
                          <a:spcPts val="100"/>
                        </a:spcAft>
                      </a:pPr>
                      <a:r>
                        <a:rPr lang="en-GB" sz="1400" dirty="0" smtClean="0">
                          <a:effectLst/>
                          <a:latin typeface="Times New Roman"/>
                          <a:ea typeface="Times New Roman"/>
                        </a:rPr>
                        <a:t>Zone </a:t>
                      </a:r>
                      <a:r>
                        <a:rPr lang="en-GB" sz="1400" dirty="0">
                          <a:effectLst/>
                          <a:latin typeface="Times New Roman"/>
                          <a:ea typeface="Times New Roman"/>
                        </a:rPr>
                        <a:t>as a collection of access points that may be in one or more sites, and where each site may have one or more access point. Each zone will have a unique "Zone ID" identifier.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not defined; </a:t>
                      </a:r>
                    </a:p>
                    <a:p>
                      <a:pPr marL="0" marR="0" algn="l">
                        <a:spcBef>
                          <a:spcPts val="100"/>
                        </a:spcBef>
                        <a:spcAft>
                          <a:spcPts val="100"/>
                        </a:spcAft>
                      </a:pPr>
                      <a:r>
                        <a:rPr lang="en-US" sz="1200" b="1" dirty="0" smtClean="0">
                          <a:solidFill>
                            <a:srgbClr val="FF0000"/>
                          </a:solidFill>
                          <a:effectLst/>
                          <a:latin typeface="Times New Roman"/>
                          <a:ea typeface="Times New Roman"/>
                        </a:rPr>
                        <a:t>Even</a:t>
                      </a:r>
                      <a:r>
                        <a:rPr lang="en-US" sz="1200" b="1" baseline="0" dirty="0" smtClean="0">
                          <a:solidFill>
                            <a:srgbClr val="FF0000"/>
                          </a:solidFill>
                          <a:effectLst/>
                          <a:latin typeface="Times New Roman"/>
                          <a:ea typeface="Times New Roman"/>
                        </a:rPr>
                        <a:t> if AP are known to MN, their status within a zone isn’t as zone is unknown</a:t>
                      </a:r>
                    </a:p>
                    <a:p>
                      <a:pPr marL="0" marR="0" algn="l">
                        <a:spcBef>
                          <a:spcPts val="100"/>
                        </a:spcBef>
                        <a:spcAft>
                          <a:spcPts val="100"/>
                        </a:spcAft>
                      </a:pPr>
                      <a:r>
                        <a:rPr lang="en-US" sz="1200" b="1" baseline="0" dirty="0" smtClean="0">
                          <a:solidFill>
                            <a:srgbClr val="FF0000"/>
                          </a:solidFill>
                          <a:effectLst/>
                          <a:latin typeface="Times New Roman"/>
                          <a:ea typeface="Times New Roman"/>
                        </a:rPr>
                        <a:t>No ability to query for users in zone</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507">
                <a:tc>
                  <a:txBody>
                    <a:bodyPr/>
                    <a:lstStyle/>
                    <a:p>
                      <a:pPr marL="0" marR="0" algn="l">
                        <a:spcBef>
                          <a:spcPts val="100"/>
                        </a:spcBef>
                        <a:spcAft>
                          <a:spcPts val="100"/>
                        </a:spcAft>
                      </a:pPr>
                      <a:r>
                        <a:rPr lang="en-GB" sz="1000" b="0">
                          <a:effectLst/>
                          <a:latin typeface="Times New Roman"/>
                          <a:ea typeface="Times New Roman"/>
                        </a:rPr>
                        <a:t>SmaC-ZP-002</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smtClean="0">
                          <a:effectLst/>
                          <a:latin typeface="Times New Roman"/>
                          <a:ea typeface="Times New Roman"/>
                        </a:rPr>
                        <a:t>Desirable to be </a:t>
                      </a:r>
                      <a:r>
                        <a:rPr lang="en-GB" sz="1400" dirty="0" err="1" smtClean="0">
                          <a:effectLst/>
                          <a:latin typeface="Times New Roman"/>
                          <a:ea typeface="Times New Roman"/>
                        </a:rPr>
                        <a:t>RESTful</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SmaC-ZP-003</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mobile identity of the device shall be common with that consumed by other </a:t>
                      </a:r>
                      <a:r>
                        <a:rPr lang="en-GB" sz="1400" dirty="0" err="1">
                          <a:effectLst/>
                          <a:latin typeface="Times New Roman"/>
                          <a:ea typeface="Times New Roman"/>
                        </a:rPr>
                        <a:t>OneAPI</a:t>
                      </a:r>
                      <a:r>
                        <a:rPr lang="en-GB" sz="1400" dirty="0">
                          <a:effectLst/>
                          <a:latin typeface="Times New Roman"/>
                          <a:ea typeface="Times New Roman"/>
                        </a:rPr>
                        <a:t> API's.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051">
                <a:tc>
                  <a:txBody>
                    <a:bodyPr/>
                    <a:lstStyle/>
                    <a:p>
                      <a:pPr marL="0" marR="0" algn="l">
                        <a:spcBef>
                          <a:spcPts val="100"/>
                        </a:spcBef>
                        <a:spcAft>
                          <a:spcPts val="100"/>
                        </a:spcAft>
                      </a:pPr>
                      <a:r>
                        <a:rPr lang="en-GB" sz="1000" b="0" dirty="0">
                          <a:effectLst/>
                          <a:latin typeface="Times New Roman"/>
                          <a:ea typeface="Times New Roman"/>
                        </a:rPr>
                        <a:t>SmaC-ZP-004</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Initiate Subscription to Zonal Presence Notifications operation shall include </a:t>
                      </a:r>
                      <a:endParaRPr lang="en-US" sz="1400" dirty="0">
                        <a:effectLst/>
                        <a:latin typeface="Times New Roman"/>
                        <a:ea typeface="Times New Roman"/>
                      </a:endParaRPr>
                    </a:p>
                    <a:p>
                      <a:pPr marL="0" marR="0" lvl="0" indent="0">
                        <a:spcBef>
                          <a:spcPts val="100"/>
                        </a:spcBef>
                        <a:spcAft>
                          <a:spcPts val="100"/>
                        </a:spcAft>
                        <a:buFont typeface="Symbol"/>
                        <a:buNone/>
                      </a:pPr>
                      <a:r>
                        <a:rPr lang="en-GB" sz="1400" dirty="0" smtClean="0">
                          <a:effectLst/>
                          <a:latin typeface="Times New Roman"/>
                          <a:ea typeface="Times New Roman"/>
                        </a:rPr>
                        <a:t> Zone ID &amp; Notification </a:t>
                      </a:r>
                      <a:r>
                        <a:rPr lang="en-GB" sz="1400" dirty="0">
                          <a:effectLst/>
                          <a:latin typeface="Times New Roman"/>
                          <a:ea typeface="Times New Roman"/>
                        </a:rPr>
                        <a:t>URL - the location where notifications are sent</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and Zone ID not defined </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SmaC-ZP-005</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response to the Initiate Subscription to Zonal Presence Notifications operation shall confirm the subscription.</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6590">
                <a:tc>
                  <a:txBody>
                    <a:bodyPr/>
                    <a:lstStyle/>
                    <a:p>
                      <a:pPr marL="0" marR="0" algn="l">
                        <a:spcBef>
                          <a:spcPts val="100"/>
                        </a:spcBef>
                        <a:spcAft>
                          <a:spcPts val="100"/>
                        </a:spcAft>
                      </a:pPr>
                      <a:r>
                        <a:rPr lang="en-GB" sz="1000" b="0" dirty="0">
                          <a:effectLst/>
                          <a:latin typeface="Times New Roman"/>
                          <a:ea typeface="Times New Roman"/>
                        </a:rPr>
                        <a:t>SmaC-ZP-006</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Zonal Presence Notification shall include one or more events of the following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Enter - A mobile device entered a zone by camping on to one of its access points. </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Exit - A mobile device handed over to an access point out of a zone from one that was inside the zone</a:t>
                      </a:r>
                      <a:r>
                        <a:rPr lang="en-GB" sz="1400" dirty="0" smtClean="0">
                          <a:effectLst/>
                          <a:latin typeface="Times New Roman"/>
                          <a:ea typeface="Times New Roman"/>
                        </a:rPr>
                        <a:t>.</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Transfer - A mobile device moved between access points within a zone.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C000"/>
                          </a:solidFill>
                          <a:effectLst/>
                          <a:latin typeface="Times New Roman"/>
                          <a:ea typeface="Times New Roman"/>
                        </a:rPr>
                        <a:t>Marginal</a:t>
                      </a:r>
                      <a:r>
                        <a:rPr lang="en-US" sz="1200" b="1" baseline="0" dirty="0" smtClean="0">
                          <a:solidFill>
                            <a:srgbClr val="FFC000"/>
                          </a:solidFill>
                          <a:effectLst/>
                          <a:latin typeface="Times New Roman"/>
                          <a:ea typeface="Times New Roman"/>
                        </a:rPr>
                        <a:t> – geo location can be provided but is difficult to relate to APs in area</a:t>
                      </a:r>
                      <a:endParaRPr lang="en-US" sz="1200" b="1" dirty="0">
                        <a:solidFill>
                          <a:srgbClr val="FFC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8746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RD - </a:t>
            </a:r>
            <a:r>
              <a:rPr lang="en-US" dirty="0" err="1"/>
              <a:t>NetAPI</a:t>
            </a:r>
            <a:r>
              <a:rPr lang="en-US" dirty="0"/>
              <a:t> Gap </a:t>
            </a:r>
            <a:r>
              <a:rPr lang="en-US" dirty="0" smtClean="0"/>
              <a:t>analysis, cont’d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74752439"/>
              </p:ext>
            </p:extLst>
          </p:nvPr>
        </p:nvGraphicFramePr>
        <p:xfrm>
          <a:off x="0" y="1169988"/>
          <a:ext cx="9253537" cy="5237480"/>
        </p:xfrm>
        <a:graphic>
          <a:graphicData uri="http://schemas.openxmlformats.org/drawingml/2006/table">
            <a:tbl>
              <a:tblPr/>
              <a:tblGrid>
                <a:gridCol w="785678"/>
                <a:gridCol w="6105659"/>
                <a:gridCol w="2362200"/>
              </a:tblGrid>
              <a:tr h="396899">
                <a:tc>
                  <a:txBody>
                    <a:bodyPr/>
                    <a:lstStyle/>
                    <a:p>
                      <a:pPr marL="0" marR="0" algn="l">
                        <a:spcBef>
                          <a:spcPts val="100"/>
                        </a:spcBef>
                        <a:spcAft>
                          <a:spcPts val="100"/>
                        </a:spcAft>
                      </a:pPr>
                      <a:r>
                        <a:rPr lang="en-GB" sz="1000" b="0" dirty="0">
                          <a:effectLst/>
                          <a:latin typeface="Times New Roman"/>
                          <a:ea typeface="Times New Roman"/>
                        </a:rPr>
                        <a:t>SmaC-ZP-007</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List of Zones operation shall return a list of zone ID's visible to the authorized user.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 concept of Zone ID</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4547">
                <a:tc>
                  <a:txBody>
                    <a:bodyPr/>
                    <a:lstStyle/>
                    <a:p>
                      <a:pPr marL="0" marR="0" algn="l">
                        <a:spcBef>
                          <a:spcPts val="100"/>
                        </a:spcBef>
                        <a:spcAft>
                          <a:spcPts val="100"/>
                        </a:spcAft>
                      </a:pPr>
                      <a:r>
                        <a:rPr lang="en-GB" sz="1000" b="0" dirty="0">
                          <a:effectLst/>
                          <a:latin typeface="Times New Roman"/>
                          <a:ea typeface="Times New Roman"/>
                        </a:rPr>
                        <a:t>SmaC-ZP-008</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As a function of a Zone ID, the Query Zone Status operation shall provide a response containing: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The Zone ID</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users currently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access points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unserviceable access points.</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knowledge of APs as a part of a zone</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6045">
                <a:tc>
                  <a:txBody>
                    <a:bodyPr/>
                    <a:lstStyle/>
                    <a:p>
                      <a:pPr marL="0" marR="0" algn="l">
                        <a:spcBef>
                          <a:spcPts val="100"/>
                        </a:spcBef>
                        <a:spcAft>
                          <a:spcPts val="100"/>
                        </a:spcAft>
                      </a:pPr>
                      <a:r>
                        <a:rPr lang="en-GB" sz="1000" b="0">
                          <a:effectLst/>
                          <a:latin typeface="Times New Roman"/>
                          <a:ea typeface="Times New Roman"/>
                        </a:rPr>
                        <a:t>SmaC-ZP-009</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Status for Access Points Within a Zone operation shall provide a means to query the status for all access points as a function of a Zone ID, or a named set of access points for a given Zone ID. </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Each access point in the result shall contain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Location and altitude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type that indicates either </a:t>
                      </a:r>
                      <a:r>
                        <a:rPr lang="en-GB" sz="1400" dirty="0" err="1">
                          <a:effectLst/>
                          <a:latin typeface="Times New Roman"/>
                          <a:ea typeface="Times New Roman"/>
                        </a:rPr>
                        <a:t>femto</a:t>
                      </a:r>
                      <a:r>
                        <a:rPr lang="en-GB" sz="1400" dirty="0">
                          <a:effectLst/>
                          <a:latin typeface="Times New Roman"/>
                          <a:ea typeface="Times New Roman"/>
                        </a:rPr>
                        <a:t>, LTE-</a:t>
                      </a:r>
                      <a:r>
                        <a:rPr lang="en-GB" sz="1400" dirty="0" err="1">
                          <a:effectLst/>
                          <a:latin typeface="Times New Roman"/>
                          <a:ea typeface="Times New Roman"/>
                        </a:rPr>
                        <a:t>femto</a:t>
                      </a:r>
                      <a:r>
                        <a:rPr lang="en-GB" sz="1400" dirty="0">
                          <a:effectLst/>
                          <a:latin typeface="Times New Roman"/>
                          <a:ea typeface="Times New Roman"/>
                        </a:rPr>
                        <a:t>, WiFi or Wimax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Operational status indicating either serviceable or unserviceable condition</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mobile devices camped on the access point</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support for AP geo-location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1472">
                <a:tc>
                  <a:txBody>
                    <a:bodyPr/>
                    <a:lstStyle/>
                    <a:p>
                      <a:pPr marL="0" marR="0" algn="l">
                        <a:spcBef>
                          <a:spcPts val="100"/>
                        </a:spcBef>
                        <a:spcAft>
                          <a:spcPts val="100"/>
                        </a:spcAft>
                      </a:pPr>
                      <a:r>
                        <a:rPr lang="en-GB" sz="1000" b="0">
                          <a:effectLst/>
                          <a:latin typeface="Times New Roman"/>
                          <a:ea typeface="Times New Roman"/>
                        </a:rPr>
                        <a:t>SmaC-ZP-010</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Users operation shall return a list of mobile devices camped onto the access point(s) within a zone. For each user, it shall return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Mobile identity</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ID</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It shall be possible to query for a specific user, list of users on a given access point or all users within a zone.</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AP ID cannot be provided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43008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Relevant SCF work</a:t>
            </a:r>
            <a:endParaRPr lang="en-US" dirty="0"/>
          </a:p>
        </p:txBody>
      </p:sp>
      <p:sp>
        <p:nvSpPr>
          <p:cNvPr id="3" name="Content Placeholder 2"/>
          <p:cNvSpPr>
            <a:spLocks noGrp="1"/>
          </p:cNvSpPr>
          <p:nvPr>
            <p:ph idx="1"/>
          </p:nvPr>
        </p:nvSpPr>
        <p:spPr/>
        <p:txBody>
          <a:bodyPr/>
          <a:lstStyle/>
          <a:p>
            <a:r>
              <a:rPr lang="en-US" sz="2400" dirty="0" smtClean="0"/>
              <a:t>SCF has published a Zonal Presence API (</a:t>
            </a:r>
            <a:r>
              <a:rPr lang="en-US" sz="2400" dirty="0" err="1" smtClean="0"/>
              <a:t>RESTful</a:t>
            </a:r>
            <a:r>
              <a:rPr lang="en-US" sz="2400" dirty="0" smtClean="0"/>
              <a:t>) which provides [7]:</a:t>
            </a:r>
          </a:p>
          <a:p>
            <a:pPr lvl="1"/>
            <a:r>
              <a:rPr lang="en-US" sz="2000" dirty="0" smtClean="0"/>
              <a:t>Initiate </a:t>
            </a:r>
            <a:r>
              <a:rPr lang="en-US" sz="2000" dirty="0"/>
              <a:t>subscription to zonal presence notifications</a:t>
            </a:r>
          </a:p>
          <a:p>
            <a:pPr lvl="1"/>
            <a:r>
              <a:rPr lang="en-US" sz="2000" dirty="0" smtClean="0"/>
              <a:t>Cancel </a:t>
            </a:r>
            <a:r>
              <a:rPr lang="en-US" sz="2000" dirty="0"/>
              <a:t>subscription to zonal presence notifications</a:t>
            </a:r>
          </a:p>
          <a:p>
            <a:pPr lvl="1"/>
            <a:r>
              <a:rPr lang="en-US" sz="2000" dirty="0" smtClean="0"/>
              <a:t>Zonal </a:t>
            </a:r>
            <a:r>
              <a:rPr lang="en-US" sz="2000" dirty="0"/>
              <a:t>presence notification</a:t>
            </a:r>
          </a:p>
          <a:p>
            <a:pPr lvl="1"/>
            <a:r>
              <a:rPr lang="en-US" sz="2000" dirty="0" smtClean="0"/>
              <a:t>Query </a:t>
            </a:r>
            <a:r>
              <a:rPr lang="en-US" sz="2000" dirty="0"/>
              <a:t>zone list</a:t>
            </a:r>
          </a:p>
          <a:p>
            <a:pPr lvl="1"/>
            <a:r>
              <a:rPr lang="en-US" sz="2000" dirty="0" smtClean="0"/>
              <a:t>Query </a:t>
            </a:r>
            <a:r>
              <a:rPr lang="en-US" sz="2000" dirty="0"/>
              <a:t>zone status</a:t>
            </a:r>
          </a:p>
          <a:p>
            <a:pPr lvl="1"/>
            <a:r>
              <a:rPr lang="en-US" sz="2000" dirty="0" smtClean="0"/>
              <a:t>Query </a:t>
            </a:r>
            <a:r>
              <a:rPr lang="en-US" sz="2000" dirty="0"/>
              <a:t>a named set of access point status</a:t>
            </a:r>
          </a:p>
          <a:p>
            <a:pPr lvl="1"/>
            <a:r>
              <a:rPr lang="en-US" sz="2000" dirty="0" smtClean="0"/>
              <a:t>Query </a:t>
            </a:r>
            <a:r>
              <a:rPr lang="en-US" sz="2000" dirty="0"/>
              <a:t>all access point status</a:t>
            </a:r>
          </a:p>
          <a:p>
            <a:pPr lvl="1"/>
            <a:r>
              <a:rPr lang="en-US" sz="2000" dirty="0" smtClean="0"/>
              <a:t>Query </a:t>
            </a:r>
            <a:r>
              <a:rPr lang="en-US" sz="2000" dirty="0"/>
              <a:t>a user within a zone</a:t>
            </a:r>
          </a:p>
          <a:p>
            <a:pPr lvl="1"/>
            <a:r>
              <a:rPr lang="en-US" sz="2000" dirty="0" smtClean="0"/>
              <a:t>Query </a:t>
            </a:r>
            <a:r>
              <a:rPr lang="en-US" sz="2000" dirty="0"/>
              <a:t>all users on an access point</a:t>
            </a:r>
          </a:p>
          <a:p>
            <a:pPr lvl="1"/>
            <a:r>
              <a:rPr lang="en-US" sz="2000" dirty="0" smtClean="0"/>
              <a:t>Query </a:t>
            </a:r>
            <a:r>
              <a:rPr lang="en-US" sz="2000" dirty="0"/>
              <a:t>all users within a </a:t>
            </a:r>
            <a:r>
              <a:rPr lang="en-US" sz="2000" dirty="0" smtClean="0"/>
              <a:t>zone</a:t>
            </a:r>
          </a:p>
          <a:p>
            <a:r>
              <a:rPr lang="en-US" sz="2400" dirty="0" smtClean="0"/>
              <a:t>This API may be used as a basis for OMA work, if desired </a:t>
            </a:r>
          </a:p>
          <a:p>
            <a:pPr lvl="1"/>
            <a:r>
              <a:rPr lang="en-US" sz="2000" dirty="0" smtClean="0"/>
              <a:t>(though it should be checked / modified to comply with OMA guidelines)</a:t>
            </a:r>
            <a:endParaRPr lang="en-US" sz="2000" dirty="0"/>
          </a:p>
        </p:txBody>
      </p:sp>
    </p:spTree>
    <p:extLst>
      <p:ext uri="{BB962C8B-B14F-4D97-AF65-F5344CB8AC3E}">
        <p14:creationId xmlns:p14="http://schemas.microsoft.com/office/powerpoint/2010/main" val="218750576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8981</TotalTime>
  <Pages>15</Pages>
  <Words>3124</Words>
  <Application>Microsoft Office PowerPoint</Application>
  <PresentationFormat>Custom</PresentationFormat>
  <Paragraphs>302</Paragraphs>
  <Slides>22</Slides>
  <Notes>13</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OMA Template</vt:lpstr>
      <vt:lpstr>1_OMA Template</vt:lpstr>
      <vt:lpstr>OMA-ARC-2014-0050-INP_revised_draft_WID_to_implement_SmaC_RD   Draft WID to implement SmaC  </vt:lpstr>
      <vt:lpstr>Summary</vt:lpstr>
      <vt:lpstr>The Small Cell Context</vt:lpstr>
      <vt:lpstr>Zones</vt:lpstr>
      <vt:lpstr>Previous OMA APIs</vt:lpstr>
      <vt:lpstr>Zonal Presence vs. Presence API</vt:lpstr>
      <vt:lpstr>RD - NetAPI Gap analysis</vt:lpstr>
      <vt:lpstr>RD - NetAPI Gap analysis, cont’d</vt:lpstr>
      <vt:lpstr>Relevant SCF work</vt:lpstr>
      <vt:lpstr>Summary</vt:lpstr>
      <vt:lpstr>OMA-WID_pqrs-SMAC_API_implementation-V1_0-2014xxxx-D   Work Item Document Wpqrs – SMAC_API_Implementation_ V1.0 </vt:lpstr>
      <vt:lpstr>Work Item Title and Registration Name </vt:lpstr>
      <vt:lpstr>Description and Objectives</vt:lpstr>
      <vt:lpstr>Main Use Case(s) – 1’st phase</vt:lpstr>
      <vt:lpstr>Impacts, Relationships and Dependencies</vt:lpstr>
      <vt:lpstr>Proposed Timeline</vt:lpstr>
      <vt:lpstr>Planned deliverables</vt:lpstr>
      <vt:lpstr>Planned reviews</vt:lpstr>
      <vt:lpstr>Supporting Companies</vt:lpstr>
      <vt:lpstr>Proposed Resources</vt:lpstr>
      <vt:lpstr>Document History</vt:lpstr>
      <vt:lpstr>References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Zeira, Eldad</cp:lastModifiedBy>
  <cp:revision>410</cp:revision>
  <cp:lastPrinted>1999-04-27T06:51:51Z</cp:lastPrinted>
  <dcterms:created xsi:type="dcterms:W3CDTF">2002-03-19T14:05:12Z</dcterms:created>
  <dcterms:modified xsi:type="dcterms:W3CDTF">2014-05-23T19:27:47Z</dcterms:modified>
</cp:coreProperties>
</file>