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662" r:id="rId5"/>
  </p:sldMasterIdLst>
  <p:notesMasterIdLst>
    <p:notesMasterId r:id="rId14"/>
  </p:notesMasterIdLst>
  <p:handoutMasterIdLst>
    <p:handoutMasterId r:id="rId15"/>
  </p:handoutMasterIdLst>
  <p:sldIdLst>
    <p:sldId id="371" r:id="rId6"/>
    <p:sldId id="430" r:id="rId7"/>
    <p:sldId id="428" r:id="rId8"/>
    <p:sldId id="425" r:id="rId9"/>
    <p:sldId id="426" r:id="rId10"/>
    <p:sldId id="429" r:id="rId11"/>
    <p:sldId id="427" r:id="rId12"/>
    <p:sldId id="423"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ira, Eldad" initials="ZE"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FDB5C3"/>
    <a:srgbClr val="99FFCC"/>
    <a:srgbClr val="FFCCCC"/>
    <a:srgbClr val="FEEDCE"/>
    <a:srgbClr val="330066"/>
    <a:srgbClr val="5438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32" autoAdjust="0"/>
    <p:restoredTop sz="94352" autoAdjust="0"/>
  </p:normalViewPr>
  <p:slideViewPr>
    <p:cSldViewPr>
      <p:cViewPr varScale="1">
        <p:scale>
          <a:sx n="120" d="100"/>
          <a:sy n="120" d="100"/>
        </p:scale>
        <p:origin x="-2160"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210"/>
    </p:cViewPr>
  </p:sorterViewPr>
  <p:notesViewPr>
    <p:cSldViewPr>
      <p:cViewPr varScale="1">
        <p:scale>
          <a:sx n="67" d="100"/>
          <a:sy n="67" d="100"/>
        </p:scale>
        <p:origin x="-3154" y="-82"/>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469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88481437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153447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87266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1205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3226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en-US" sz="1800" b="1" dirty="0" smtClean="0">
                <a:latin typeface="Arial Narrow" pitchFamily="34" charset="0"/>
              </a:rPr>
              <a:t>OMA-</a:t>
            </a:r>
            <a:r>
              <a:rPr lang="en-US" altLang="en-US" sz="1800" b="1" dirty="0" err="1" smtClean="0">
                <a:latin typeface="Arial Narrow" pitchFamily="34" charset="0"/>
              </a:rPr>
              <a:t>WID_xxxx</a:t>
            </a:r>
            <a:endParaRPr lang="en-US" altLang="en-US" sz="1800" b="1" dirty="0" smtClean="0">
              <a:latin typeface="Arial Narrow" pitchFamily="34" charset="0"/>
            </a:endParaRPr>
          </a:p>
        </p:txBody>
      </p:sp>
    </p:spTree>
    <p:extLst>
      <p:ext uri="{BB962C8B-B14F-4D97-AF65-F5344CB8AC3E}">
        <p14:creationId xmlns:p14="http://schemas.microsoft.com/office/powerpoint/2010/main" val="1559669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48008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5709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53561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30382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270697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735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23913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405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27906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23154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39061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181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7447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92035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21471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08484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677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74404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94589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    </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extLst>
      <p:ext uri="{BB962C8B-B14F-4D97-AF65-F5344CB8AC3E}">
        <p14:creationId xmlns:p14="http://schemas.microsoft.com/office/powerpoint/2010/main" val="5326794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openid.bitbucket.org/Mobile_Profile_initial_draft_016.pdf" TargetMode="External"/><Relationship Id="rId2" Type="http://schemas.openxmlformats.org/officeDocument/2006/relationships/hyperlink" Target="http://openid.net/wg/mobile/charter/" TargetMode="External"/><Relationship Id="rId1" Type="http://schemas.openxmlformats.org/officeDocument/2006/relationships/slideLayout" Target="../slideLayouts/slideLayout2.xml"/><Relationship Id="rId6" Type="http://schemas.openxmlformats.org/officeDocument/2006/relationships/hyperlink" Target="http://www.gsma.com/personaldata/mobile-connect-animation" TargetMode="External"/><Relationship Id="rId5" Type="http://schemas.openxmlformats.org/officeDocument/2006/relationships/hyperlink" Target="https://fidoalliance.org/specifications/download/" TargetMode="External"/><Relationship Id="rId4" Type="http://schemas.openxmlformats.org/officeDocument/2006/relationships/hyperlink" Target="http://www.gsma.com/oneapi/wp-content/uploads/2014/06/GSMA-ID-MAE-Developer-Day.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6353" y="20924"/>
            <a:ext cx="9363075" cy="631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2"/>
            <a:ext cx="8534400" cy="1218186"/>
          </a:xfrm>
          <a:noFill/>
        </p:spPr>
        <p:txBody>
          <a:bodyPr anchor="t"/>
          <a:lstStyle/>
          <a:p>
            <a:r>
              <a:rPr lang="en-GB" altLang="zh-CN" sz="2500" dirty="0" smtClean="0"/>
              <a:t>Mobile Network Operator as an Identity Provider –Comparison of Approaches</a:t>
            </a:r>
            <a:r>
              <a:rPr lang="en-US" altLang="zh-CN" sz="2400" dirty="0">
                <a:ea typeface="宋体" charset="-122"/>
              </a:rPr>
              <a:t/>
            </a:r>
            <a:br>
              <a:rPr lang="en-US" altLang="zh-CN" sz="2400" dirty="0">
                <a:ea typeface="宋体" charset="-122"/>
              </a:rPr>
            </a:br>
            <a:r>
              <a:rPr lang="en-US" altLang="zh-CN" sz="1600" dirty="0">
                <a:ea typeface="宋体" charset="-122"/>
              </a:rPr>
              <a:t/>
            </a:r>
            <a:br>
              <a:rPr lang="en-US" altLang="zh-CN" sz="1600" dirty="0">
                <a:ea typeface="宋体" charset="-122"/>
              </a:rPr>
            </a:br>
            <a:r>
              <a:rPr lang="en-US" altLang="zh-CN" sz="3600" dirty="0">
                <a:ea typeface="宋体" charset="-122"/>
              </a:rPr>
              <a:t> </a:t>
            </a:r>
            <a:r>
              <a:rPr lang="en-US" altLang="zh-CN" sz="2700" dirty="0">
                <a:ea typeface="宋体" charset="-122"/>
              </a:rPr>
              <a:t/>
            </a:r>
            <a:br>
              <a:rPr lang="en-US" altLang="zh-CN" sz="2700" dirty="0">
                <a:ea typeface="宋体" charset="-122"/>
              </a:rPr>
            </a:br>
            <a:endParaRPr lang="en-US" altLang="zh-CN" sz="2700" dirty="0">
              <a:ea typeface="宋体" charset="-122"/>
            </a:endParaRPr>
          </a:p>
        </p:txBody>
      </p:sp>
      <p:sp>
        <p:nvSpPr>
          <p:cNvPr id="2052" name="Text Box 57"/>
          <p:cNvSpPr txBox="1">
            <a:spLocks noChangeArrowheads="1"/>
          </p:cNvSpPr>
          <p:nvPr/>
        </p:nvSpPr>
        <p:spPr bwMode="auto">
          <a:xfrm>
            <a:off x="1337292" y="4617673"/>
            <a:ext cx="6781800" cy="639396"/>
          </a:xfrm>
          <a:prstGeom prst="rect">
            <a:avLst/>
          </a:prstGeom>
          <a:solidFill>
            <a:srgbClr val="EAEAEA"/>
          </a:solidFill>
          <a:ln w="6350">
            <a:solidFill>
              <a:schemeClr val="tx1"/>
            </a:solidFill>
            <a:miter lim="800000"/>
            <a:headEnd/>
            <a:tailEnd/>
          </a:ln>
        </p:spPr>
        <p:txBody>
          <a:bodyPr lIns="91428" tIns="45715" rIns="91428" bIns="45715">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USE OF THIS DOCUMENT BY NON-OMA MEMBERS IS SUBJECT TO ALL OF THE TERMS AND CONDITIONS OF THE USE AGREEMENT (located at </a:t>
            </a:r>
            <a:r>
              <a:rPr lang="en-GB" altLang="zh-CN" sz="900" dirty="0">
                <a:solidFill>
                  <a:srgbClr val="000000"/>
                </a:solidFill>
                <a:ea typeface="宋体" charset="-122"/>
                <a:cs typeface="Times New Roman" pitchFamily="18" charset="0"/>
                <a:hlinkClick r:id="rId4"/>
              </a:rPr>
              <a:t>http://www.openmobilealliance.org/UseAgreement.html</a:t>
            </a:r>
            <a:r>
              <a:rPr lang="en-GB" altLang="zh-CN" sz="900" dirty="0">
                <a:solidFill>
                  <a:srgbClr val="000000"/>
                </a:solidFill>
                <a:ea typeface="宋体" charset="-122"/>
                <a:cs typeface="Times New Roman" pitchFamily="18" charset="0"/>
              </a:rPr>
              <a:t>) AND IF YOU HAVE NOT AGREED TO THE TERMS OF THE USE AGREEMENT, YOU DO NOT HAVE THE RIGHT TO USE, COPY OR DISTRIBUTE THIS DOCUMENT.</a:t>
            </a:r>
          </a:p>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50579" y="5453648"/>
            <a:ext cx="8915400" cy="764045"/>
          </a:xfrm>
          <a:prstGeom prst="rect">
            <a:avLst/>
          </a:prstGeom>
          <a:solidFill>
            <a:srgbClr val="FFFF99"/>
          </a:solidFill>
          <a:ln w="6350">
            <a:solidFill>
              <a:schemeClr val="tx1"/>
            </a:solidFill>
            <a:miter lim="800000"/>
            <a:headEnd/>
            <a:tailEnd/>
          </a:ln>
        </p:spPr>
        <p:txBody>
          <a:bodyPr lIns="91428" tIns="45715" rIns="91428" bIns="45715">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35000"/>
              </a:spcBef>
              <a:spcAft>
                <a:spcPct val="0"/>
              </a:spcAft>
            </a:pPr>
            <a:r>
              <a:rPr lang="en-GB" altLang="zh-CN" sz="900" b="1" dirty="0">
                <a:solidFill>
                  <a:srgbClr val="000000"/>
                </a:solidFill>
                <a:ea typeface="宋体" charset="-122"/>
                <a:cs typeface="Times New Roman" pitchFamily="18" charset="0"/>
              </a:rPr>
              <a:t>Intellectual Property Rights</a:t>
            </a:r>
          </a:p>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44" rIns="0" bIns="44444"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r>
              <a:rPr lang="en-US" altLang="zh-CN" sz="1800" b="1">
                <a:solidFill>
                  <a:srgbClr val="800000"/>
                </a:solidFill>
                <a:latin typeface="Tahoma" pitchFamily="34" charset="0"/>
                <a:ea typeface="宋体" charset="-122"/>
              </a:rPr>
              <a:t>X</a:t>
            </a:r>
          </a:p>
        </p:txBody>
      </p:sp>
      <p:sp>
        <p:nvSpPr>
          <p:cNvPr id="2056" name="Text Box 30"/>
          <p:cNvSpPr txBox="1">
            <a:spLocks noChangeArrowheads="1"/>
          </p:cNvSpPr>
          <p:nvPr/>
        </p:nvSpPr>
        <p:spPr bwMode="auto">
          <a:xfrm>
            <a:off x="4398966"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44" rIns="0" bIns="44444"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endParaRPr lang="en-GB" altLang="zh-CN" sz="1800" b="1">
              <a:solidFill>
                <a:srgbClr val="800000"/>
              </a:solidFill>
              <a:latin typeface="Tahoma" pitchFamily="34" charset="0"/>
              <a:ea typeface="宋体" charset="-122"/>
            </a:endParaRPr>
          </a:p>
        </p:txBody>
      </p:sp>
      <p:sp>
        <p:nvSpPr>
          <p:cNvPr id="9"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en-US" b="1" dirty="0">
                <a:latin typeface="Tahoma" pitchFamily="34" charset="0"/>
              </a:rPr>
              <a:t>	Date:	</a:t>
            </a:r>
            <a:r>
              <a:rPr lang="en-US" altLang="en-US" b="1" dirty="0" smtClean="0">
                <a:latin typeface="Tahoma" pitchFamily="34" charset="0"/>
              </a:rPr>
              <a:t>24 </a:t>
            </a:r>
            <a:r>
              <a:rPr lang="en-US" altLang="en-US" b="1" dirty="0" smtClean="0">
                <a:latin typeface="Tahoma" pitchFamily="34" charset="0"/>
              </a:rPr>
              <a:t>August </a:t>
            </a:r>
            <a:r>
              <a:rPr lang="en-US" altLang="en-US" b="1" dirty="0">
                <a:latin typeface="Tahoma" pitchFamily="34" charset="0"/>
              </a:rPr>
              <a:t>2014 	</a:t>
            </a:r>
          </a:p>
          <a:p>
            <a:pPr>
              <a:lnSpc>
                <a:spcPct val="95000"/>
              </a:lnSpc>
              <a:spcAft>
                <a:spcPct val="35000"/>
              </a:spcAft>
            </a:pPr>
            <a:r>
              <a:rPr lang="en-US" altLang="en-US" b="1" dirty="0">
                <a:latin typeface="Tahoma" pitchFamily="34" charset="0"/>
              </a:rPr>
              <a:t>	Availability:	      Public            OMA Confidential</a:t>
            </a:r>
          </a:p>
          <a:p>
            <a:pPr>
              <a:lnSpc>
                <a:spcPct val="95000"/>
              </a:lnSpc>
              <a:spcAft>
                <a:spcPct val="35000"/>
              </a:spcAft>
            </a:pPr>
            <a:r>
              <a:rPr lang="en-US" altLang="en-US" b="1" dirty="0">
                <a:latin typeface="Tahoma" pitchFamily="34" charset="0"/>
              </a:rPr>
              <a:t>	Contact:	</a:t>
            </a:r>
            <a:r>
              <a:rPr lang="en-US" altLang="en-US" b="1" dirty="0" err="1">
                <a:latin typeface="Tahoma" pitchFamily="34" charset="0"/>
              </a:rPr>
              <a:t>Eldad</a:t>
            </a:r>
            <a:r>
              <a:rPr lang="en-US" altLang="en-US" b="1" dirty="0">
                <a:latin typeface="Tahoma" pitchFamily="34" charset="0"/>
              </a:rPr>
              <a:t> </a:t>
            </a:r>
            <a:r>
              <a:rPr lang="en-US" altLang="en-US" b="1" dirty="0" err="1">
                <a:latin typeface="Tahoma" pitchFamily="34" charset="0"/>
              </a:rPr>
              <a:t>Zeira</a:t>
            </a:r>
            <a:r>
              <a:rPr lang="en-US" altLang="en-US" b="1" dirty="0">
                <a:latin typeface="Tahoma" pitchFamily="34" charset="0"/>
              </a:rPr>
              <a:t>, </a:t>
            </a:r>
            <a:r>
              <a:rPr lang="en-US" altLang="en-US" sz="1400" b="1" dirty="0" smtClean="0">
                <a:latin typeface="Tahoma" pitchFamily="34" charset="0"/>
              </a:rPr>
              <a:t>eldad.zeira@interdigital.com</a:t>
            </a:r>
          </a:p>
          <a:p>
            <a:pPr>
              <a:lnSpc>
                <a:spcPct val="95000"/>
              </a:lnSpc>
              <a:spcAft>
                <a:spcPct val="35000"/>
              </a:spcAft>
            </a:pPr>
            <a:r>
              <a:rPr lang="en-US" altLang="en-US" sz="1400" b="1" dirty="0">
                <a:latin typeface="Tahoma" pitchFamily="34" charset="0"/>
              </a:rPr>
              <a:t>		</a:t>
            </a:r>
            <a:endParaRPr lang="en-US" altLang="en-US" sz="1400" b="1" dirty="0" smtClean="0">
              <a:latin typeface="Tahoma" pitchFamily="34" charset="0"/>
            </a:endParaRPr>
          </a:p>
          <a:p>
            <a:pPr>
              <a:lnSpc>
                <a:spcPct val="95000"/>
              </a:lnSpc>
              <a:spcAft>
                <a:spcPct val="35000"/>
              </a:spcAft>
            </a:pPr>
            <a:r>
              <a:rPr lang="en-US" altLang="en-US" sz="1400" b="1" dirty="0">
                <a:latin typeface="Tahoma" pitchFamily="34" charset="0"/>
              </a:rPr>
              <a:t>	</a:t>
            </a:r>
            <a:r>
              <a:rPr lang="en-US" altLang="en-US" b="1" dirty="0" smtClean="0">
                <a:latin typeface="Tahoma" pitchFamily="34" charset="0"/>
              </a:rPr>
              <a:t>Source</a:t>
            </a:r>
            <a:r>
              <a:rPr lang="en-US" altLang="en-US" b="1" dirty="0">
                <a:latin typeface="Tahoma" pitchFamily="34" charset="0"/>
              </a:rPr>
              <a:t>:	</a:t>
            </a:r>
            <a:r>
              <a:rPr lang="en-US" altLang="en-US" b="1" dirty="0" smtClean="0">
                <a:latin typeface="Tahoma" pitchFamily="34" charset="0"/>
              </a:rPr>
              <a:t>InterDigital</a:t>
            </a:r>
            <a:endParaRPr lang="en-US" altLang="en-US" b="1" dirty="0">
              <a:latin typeface="Tahoma" pitchFamily="34" charset="0"/>
            </a:endParaRPr>
          </a:p>
        </p:txBody>
      </p:sp>
    </p:spTree>
    <p:extLst>
      <p:ext uri="{BB962C8B-B14F-4D97-AF65-F5344CB8AC3E}">
        <p14:creationId xmlns:p14="http://schemas.microsoft.com/office/powerpoint/2010/main" val="4392683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t>
            </a:r>
            <a:endParaRPr lang="en-US" dirty="0"/>
          </a:p>
        </p:txBody>
      </p:sp>
      <p:sp>
        <p:nvSpPr>
          <p:cNvPr id="3" name="Content Placeholder 2"/>
          <p:cNvSpPr>
            <a:spLocks noGrp="1"/>
          </p:cNvSpPr>
          <p:nvPr>
            <p:ph idx="1"/>
          </p:nvPr>
        </p:nvSpPr>
        <p:spPr/>
        <p:txBody>
          <a:bodyPr/>
          <a:lstStyle/>
          <a:p>
            <a:r>
              <a:rPr lang="en-US" sz="2000" dirty="0" smtClean="0">
                <a:solidFill>
                  <a:schemeClr val="tx1"/>
                </a:solidFill>
              </a:rPr>
              <a:t>Today’s users of applications need to authenticate themselves to multiple application providers, usually using a password. A password alone is a weak authentication technique.</a:t>
            </a:r>
          </a:p>
          <a:p>
            <a:r>
              <a:rPr lang="en-US" sz="2000" dirty="0" smtClean="0">
                <a:solidFill>
                  <a:schemeClr val="tx1"/>
                </a:solidFill>
              </a:rPr>
              <a:t>Password (or any other form of credentials) security is greatly enhanced if bound to device authentication</a:t>
            </a:r>
          </a:p>
          <a:p>
            <a:r>
              <a:rPr lang="en-US" sz="2000" dirty="0" smtClean="0">
                <a:solidFill>
                  <a:schemeClr val="tx1"/>
                </a:solidFill>
              </a:rPr>
              <a:t>At the Montreal meeting we have introduced the notion of the mobile network operator as an identity provider, building on the credentials in the UICC</a:t>
            </a:r>
          </a:p>
          <a:p>
            <a:r>
              <a:rPr lang="en-US" sz="2000" dirty="0" smtClean="0">
                <a:solidFill>
                  <a:schemeClr val="tx1"/>
                </a:solidFill>
              </a:rPr>
              <a:t>To enable this feature,</a:t>
            </a:r>
          </a:p>
          <a:p>
            <a:pPr lvl="1"/>
            <a:r>
              <a:rPr lang="en-US" sz="1800" dirty="0" smtClean="0">
                <a:solidFill>
                  <a:schemeClr val="tx1"/>
                </a:solidFill>
              </a:rPr>
              <a:t>The operator will need to activate already available authentication procedures (AKA or, if implemented, GBA)</a:t>
            </a:r>
          </a:p>
          <a:p>
            <a:pPr lvl="1"/>
            <a:r>
              <a:rPr lang="en-US" sz="1800" dirty="0" smtClean="0">
                <a:solidFill>
                  <a:schemeClr val="tx1"/>
                </a:solidFill>
              </a:rPr>
              <a:t>OMA will standardize an API to enable the operator to expose his device authentication capabilities to OTT identity providers or application service providers.</a:t>
            </a:r>
          </a:p>
          <a:p>
            <a:r>
              <a:rPr lang="en-US" sz="2000" dirty="0" smtClean="0">
                <a:solidFill>
                  <a:schemeClr val="tx1"/>
                </a:solidFill>
              </a:rPr>
              <a:t>At the meeting we have promised to compare our approach to other techniques currently proposed or standardized for user </a:t>
            </a:r>
            <a:r>
              <a:rPr lang="en-US" sz="2000" dirty="0" smtClean="0">
                <a:solidFill>
                  <a:schemeClr val="tx1"/>
                </a:solidFill>
              </a:rPr>
              <a:t>authentication. This is the subject of this paper.</a:t>
            </a:r>
          </a:p>
          <a:p>
            <a:r>
              <a:rPr lang="en-US" sz="2000" dirty="0" smtClean="0">
                <a:solidFill>
                  <a:schemeClr val="tx1"/>
                </a:solidFill>
              </a:rPr>
              <a:t>The analysis in this paper represents the author’s best understanding of the various techniques based on publically available material. Your help in verifying my understanding will be highly appreciated.</a:t>
            </a:r>
            <a:endParaRPr lang="en-US" sz="2000" dirty="0">
              <a:solidFill>
                <a:schemeClr val="tx1"/>
              </a:solidFill>
            </a:endParaRPr>
          </a:p>
        </p:txBody>
      </p:sp>
    </p:spTree>
    <p:extLst>
      <p:ext uri="{BB962C8B-B14F-4D97-AF65-F5344CB8AC3E}">
        <p14:creationId xmlns:p14="http://schemas.microsoft.com/office/powerpoint/2010/main" val="2940150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458787"/>
          </a:xfrm>
        </p:spPr>
        <p:txBody>
          <a:bodyPr/>
          <a:lstStyle/>
          <a:p>
            <a:r>
              <a:rPr lang="en-US" sz="2400" dirty="0" smtClean="0"/>
              <a:t>Authentication Approaches – High Level Description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12740997"/>
              </p:ext>
            </p:extLst>
          </p:nvPr>
        </p:nvGraphicFramePr>
        <p:xfrm>
          <a:off x="1" y="844552"/>
          <a:ext cx="9363074" cy="5545180"/>
        </p:xfrm>
        <a:graphic>
          <a:graphicData uri="http://schemas.openxmlformats.org/drawingml/2006/table">
            <a:tbl>
              <a:tblPr firstRow="1" bandRow="1">
                <a:tableStyleId>{5C22544A-7EE6-4342-B048-85BDC9FD1C3A}</a:tableStyleId>
              </a:tblPr>
              <a:tblGrid>
                <a:gridCol w="1760580"/>
                <a:gridCol w="7602494"/>
              </a:tblGrid>
              <a:tr h="783771">
                <a:tc>
                  <a:txBody>
                    <a:bodyPr/>
                    <a:lstStyle/>
                    <a:p>
                      <a:r>
                        <a:rPr lang="en-US" dirty="0" smtClean="0"/>
                        <a:t>Approach</a:t>
                      </a:r>
                      <a:endParaRPr lang="en-US" dirty="0"/>
                    </a:p>
                  </a:txBody>
                  <a:tcPr/>
                </a:tc>
                <a:tc>
                  <a:txBody>
                    <a:bodyPr/>
                    <a:lstStyle/>
                    <a:p>
                      <a:r>
                        <a:rPr lang="en-US" dirty="0" smtClean="0"/>
                        <a:t>General description </a:t>
                      </a:r>
                      <a:endParaRPr lang="en-US" dirty="0"/>
                    </a:p>
                  </a:txBody>
                  <a:tcPr/>
                </a:tc>
              </a:tr>
              <a:tr h="783771">
                <a:tc>
                  <a:txBody>
                    <a:bodyPr/>
                    <a:lstStyle/>
                    <a:p>
                      <a:r>
                        <a:rPr lang="en-US" dirty="0" smtClean="0"/>
                        <a:t>GSMA </a:t>
                      </a:r>
                      <a:r>
                        <a:rPr lang="en-US" dirty="0" err="1" smtClean="0"/>
                        <a:t>MobileConnect</a:t>
                      </a:r>
                      <a:endParaRPr lang="en-US" dirty="0"/>
                    </a:p>
                  </a:txBody>
                  <a:tcPr/>
                </a:tc>
                <a:tc>
                  <a:txBody>
                    <a:bodyPr/>
                    <a:lstStyle/>
                    <a:p>
                      <a:r>
                        <a:rPr lang="en-US" sz="1400" dirty="0" smtClean="0"/>
                        <a:t>User’s PIN</a:t>
                      </a:r>
                      <a:r>
                        <a:rPr lang="en-US" sz="1400" baseline="0" dirty="0" smtClean="0"/>
                        <a:t> is authenticated to modified </a:t>
                      </a:r>
                      <a:r>
                        <a:rPr lang="en-US" sz="1400" baseline="0" dirty="0" smtClean="0">
                          <a:solidFill>
                            <a:schemeClr val="tx1"/>
                          </a:solidFill>
                        </a:rPr>
                        <a:t>UICC which has a pre-stored PIN. UICC is authenticated to the operator (not using AKA or operators certificates) which then asserts user’s identity to App service providers. </a:t>
                      </a:r>
                    </a:p>
                    <a:p>
                      <a:r>
                        <a:rPr lang="en-US" sz="1400" strike="noStrike" baseline="0" dirty="0" smtClean="0">
                          <a:solidFill>
                            <a:schemeClr val="tx1"/>
                          </a:solidFill>
                        </a:rPr>
                        <a:t>The </a:t>
                      </a:r>
                      <a:r>
                        <a:rPr lang="en-US" sz="1400" strike="noStrike" baseline="0" dirty="0" smtClean="0">
                          <a:solidFill>
                            <a:schemeClr val="tx1"/>
                          </a:solidFill>
                        </a:rPr>
                        <a:t>scheme uses operator identifiers or MS-ISDN as a de-facto identifier for all </a:t>
                      </a:r>
                      <a:r>
                        <a:rPr lang="en-US" sz="1400" strike="noStrike" baseline="0" dirty="0" smtClean="0">
                          <a:solidFill>
                            <a:schemeClr val="tx1"/>
                          </a:solidFill>
                        </a:rPr>
                        <a:t>applications. </a:t>
                      </a:r>
                      <a:r>
                        <a:rPr lang="en-US" sz="1400" baseline="0" dirty="0" smtClean="0">
                          <a:solidFill>
                            <a:schemeClr val="tx1"/>
                          </a:solidFill>
                        </a:rPr>
                        <a:t>The </a:t>
                      </a:r>
                      <a:r>
                        <a:rPr lang="en-US" sz="1400" baseline="0" dirty="0" smtClean="0">
                          <a:solidFill>
                            <a:schemeClr val="tx1"/>
                          </a:solidFill>
                        </a:rPr>
                        <a:t>scheme does </a:t>
                      </a:r>
                      <a:r>
                        <a:rPr lang="en-US" sz="1400" strike="sngStrike" baseline="0" dirty="0" smtClean="0">
                          <a:solidFill>
                            <a:schemeClr val="tx1"/>
                          </a:solidFill>
                        </a:rPr>
                        <a:t>to</a:t>
                      </a:r>
                      <a:r>
                        <a:rPr lang="en-US" sz="1400" baseline="0" dirty="0" smtClean="0">
                          <a:solidFill>
                            <a:schemeClr val="tx1"/>
                          </a:solidFill>
                        </a:rPr>
                        <a:t> not seem to be designed for multi-factor authentication and in fact they consider avoiding the need for App passwords a </a:t>
                      </a:r>
                      <a:r>
                        <a:rPr lang="en-US" sz="1400" baseline="0" dirty="0" smtClean="0">
                          <a:solidFill>
                            <a:schemeClr val="tx1"/>
                          </a:solidFill>
                        </a:rPr>
                        <a:t>feature.</a:t>
                      </a:r>
                      <a:endParaRPr lang="en-US" sz="1400" strike="sngStrike" baseline="0" dirty="0" smtClean="0">
                        <a:solidFill>
                          <a:schemeClr val="tx1"/>
                        </a:solidFill>
                      </a:endParaRPr>
                    </a:p>
                  </a:txBody>
                  <a:tcPr/>
                </a:tc>
              </a:tr>
              <a:tr h="587827">
                <a:tc>
                  <a:txBody>
                    <a:bodyPr/>
                    <a:lstStyle/>
                    <a:p>
                      <a:r>
                        <a:rPr lang="en-US" dirty="0" smtClean="0"/>
                        <a:t>3GPP SSO</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User’s PIN auth. To UICC; GBA used to auth. UICC to NW and provide assertion to App. 3GPP SSO allows either MNO or App provider</a:t>
                      </a:r>
                      <a:r>
                        <a:rPr lang="en-US" sz="1400" baseline="0" dirty="0" smtClean="0"/>
                        <a:t> to become master IDP. 3GPP SSO is based on GBA </a:t>
                      </a:r>
                      <a:endParaRPr lang="en-US" sz="1400" i="1" dirty="0" smtClean="0">
                        <a:solidFill>
                          <a:srgbClr val="FF0000"/>
                        </a:solidFill>
                      </a:endParaRPr>
                    </a:p>
                  </a:txBody>
                  <a:tcPr/>
                </a:tc>
              </a:tr>
              <a:tr h="783771">
                <a:tc>
                  <a:txBody>
                    <a:bodyPr/>
                    <a:lstStyle/>
                    <a:p>
                      <a:r>
                        <a:rPr lang="en-US" dirty="0" smtClean="0"/>
                        <a:t>FIDO</a:t>
                      </a:r>
                      <a:endParaRPr lang="en-US" dirty="0"/>
                    </a:p>
                  </a:txBody>
                  <a:tcPr/>
                </a:tc>
                <a:tc>
                  <a:txBody>
                    <a:bodyPr/>
                    <a:lstStyle/>
                    <a:p>
                      <a:r>
                        <a:rPr lang="en-US" sz="1400" dirty="0" smtClean="0"/>
                        <a:t>User</a:t>
                      </a:r>
                      <a:r>
                        <a:rPr lang="en-US" sz="1400" baseline="0" dirty="0" smtClean="0"/>
                        <a:t> is </a:t>
                      </a:r>
                      <a:r>
                        <a:rPr lang="en-US" sz="1400" dirty="0" smtClean="0"/>
                        <a:t>authenticated to </a:t>
                      </a:r>
                      <a:r>
                        <a:rPr lang="en-US" sz="1400" baseline="0" dirty="0" smtClean="0"/>
                        <a:t>smart card. Smart card authenticates to  </a:t>
                      </a:r>
                      <a:r>
                        <a:rPr lang="en-US" sz="1400" kern="1200" dirty="0" smtClean="0">
                          <a:solidFill>
                            <a:schemeClr val="dk1"/>
                          </a:solidFill>
                          <a:latin typeface="+mn-lt"/>
                          <a:ea typeface="+mn-ea"/>
                          <a:cs typeface="+mn-cs"/>
                        </a:rPr>
                        <a:t>App using Public-Private Key protocol. (MNO will need to support public-private key based authentication)</a:t>
                      </a:r>
                    </a:p>
                  </a:txBody>
                  <a:tcPr/>
                </a:tc>
              </a:tr>
              <a:tr h="664029">
                <a:tc>
                  <a:txBody>
                    <a:bodyPr/>
                    <a:lstStyle/>
                    <a:p>
                      <a:r>
                        <a:rPr lang="en-US" dirty="0" err="1" smtClean="0"/>
                        <a:t>OpenID</a:t>
                      </a:r>
                      <a:r>
                        <a:rPr lang="en-US" dirty="0" smtClean="0"/>
                        <a:t> Connect (Mobile profile)</a:t>
                      </a:r>
                      <a:endParaRPr lang="en-US" dirty="0"/>
                    </a:p>
                  </a:txBody>
                  <a:tcPr/>
                </a:tc>
                <a:tc>
                  <a:txBody>
                    <a:bodyPr/>
                    <a:lstStyle/>
                    <a:p>
                      <a:r>
                        <a:rPr lang="en-US" sz="1400" dirty="0" smtClean="0">
                          <a:solidFill>
                            <a:schemeClr val="tx1"/>
                          </a:solidFill>
                        </a:rPr>
                        <a:t>Operator sends OTP (one time password) to mobile.</a:t>
                      </a:r>
                      <a:r>
                        <a:rPr lang="en-US" sz="1400" baseline="0" dirty="0" smtClean="0">
                          <a:solidFill>
                            <a:schemeClr val="tx1"/>
                          </a:solidFill>
                        </a:rPr>
                        <a:t> User submits it through client and is validated by operator. Operator sends authentication confirmation to service provider.</a:t>
                      </a:r>
                      <a:endParaRPr lang="en-US" sz="1400" dirty="0">
                        <a:solidFill>
                          <a:schemeClr val="tx1"/>
                        </a:solidFill>
                      </a:endParaRPr>
                    </a:p>
                  </a:txBody>
                  <a:tcPr/>
                </a:tc>
              </a:tr>
              <a:tr h="783771">
                <a:tc>
                  <a:txBody>
                    <a:bodyPr/>
                    <a:lstStyle/>
                    <a:p>
                      <a:r>
                        <a:rPr lang="en-US" dirty="0" smtClean="0"/>
                        <a:t>GBA</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AKA credentials used by operator to assert identity to application</a:t>
                      </a:r>
                      <a:r>
                        <a:rPr lang="en-US" sz="1400" baseline="0" dirty="0" smtClean="0"/>
                        <a:t> and bootstrap app keys. Can be done at App request. However password isn’t bound to device. GBA was created for single factor. Adoption of GBA in the 3GPP community is unclear </a:t>
                      </a:r>
                      <a:r>
                        <a:rPr lang="en-US" sz="1400" b="0" baseline="0" dirty="0" smtClean="0">
                          <a:solidFill>
                            <a:schemeClr val="tx1"/>
                          </a:solidFill>
                        </a:rPr>
                        <a:t>and isn’t normative at this point (33.924).</a:t>
                      </a:r>
                      <a:endParaRPr lang="en-US" sz="1400" b="0" i="1" dirty="0" smtClean="0">
                        <a:solidFill>
                          <a:schemeClr val="tx1"/>
                        </a:solidFill>
                      </a:endParaRPr>
                    </a:p>
                  </a:txBody>
                  <a:tcPr/>
                </a:tc>
              </a:tr>
              <a:tr h="783771">
                <a:tc>
                  <a:txBody>
                    <a:bodyPr/>
                    <a:lstStyle/>
                    <a:p>
                      <a:r>
                        <a:rPr lang="en-US" dirty="0" smtClean="0"/>
                        <a:t>Proposed</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User uses e.g. a password to authenticate to App. App requests MNO to authenticate the user’s subscription</a:t>
                      </a:r>
                      <a:r>
                        <a:rPr lang="en-US" sz="1400" baseline="0" dirty="0" smtClean="0"/>
                        <a:t> v</a:t>
                      </a:r>
                      <a:r>
                        <a:rPr lang="en-US" sz="1400" dirty="0" smtClean="0"/>
                        <a:t>ia AKA credentials in UICC</a:t>
                      </a:r>
                      <a:r>
                        <a:rPr lang="en-US" sz="1400" baseline="0" dirty="0" smtClean="0"/>
                        <a:t> on same device that was used </a:t>
                      </a:r>
                      <a:r>
                        <a:rPr lang="en-US" sz="1400" baseline="0" dirty="0" smtClean="0">
                          <a:solidFill>
                            <a:schemeClr val="tx1"/>
                          </a:solidFill>
                        </a:rPr>
                        <a:t>to submit the </a:t>
                      </a:r>
                      <a:r>
                        <a:rPr lang="en-US" sz="1400" baseline="0" dirty="0" smtClean="0"/>
                        <a:t>password. The user authentication and device authentication are bound to each other.</a:t>
                      </a:r>
                      <a:endParaRPr lang="en-US" sz="1400" dirty="0" smtClean="0"/>
                    </a:p>
                  </a:txBody>
                  <a:tcPr/>
                </a:tc>
              </a:tr>
            </a:tbl>
          </a:graphicData>
        </a:graphic>
      </p:graphicFrame>
    </p:spTree>
    <p:extLst>
      <p:ext uri="{BB962C8B-B14F-4D97-AF65-F5344CB8AC3E}">
        <p14:creationId xmlns:p14="http://schemas.microsoft.com/office/powerpoint/2010/main" val="13915059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469057230"/>
              </p:ext>
            </p:extLst>
          </p:nvPr>
        </p:nvGraphicFramePr>
        <p:xfrm>
          <a:off x="109537" y="695415"/>
          <a:ext cx="9067800" cy="5777999"/>
        </p:xfrm>
        <a:graphic>
          <a:graphicData uri="http://schemas.openxmlformats.org/drawingml/2006/table">
            <a:tbl>
              <a:tblPr firstRow="1" bandRow="1">
                <a:tableStyleId>{5C22544A-7EE6-4342-B048-85BDC9FD1C3A}</a:tableStyleId>
              </a:tblPr>
              <a:tblGrid>
                <a:gridCol w="1295400"/>
                <a:gridCol w="1295400"/>
                <a:gridCol w="1295400"/>
                <a:gridCol w="1295400"/>
                <a:gridCol w="1295400"/>
                <a:gridCol w="1295400"/>
                <a:gridCol w="1295400"/>
              </a:tblGrid>
              <a:tr h="758735">
                <a:tc>
                  <a:txBody>
                    <a:bodyPr/>
                    <a:lstStyle/>
                    <a:p>
                      <a:pPr algn="ctr"/>
                      <a:r>
                        <a:rPr lang="en-US" sz="1600" dirty="0" smtClean="0"/>
                        <a:t>Property</a:t>
                      </a:r>
                      <a:endParaRPr lang="en-US" sz="1600" dirty="0"/>
                    </a:p>
                  </a:txBody>
                  <a:tcPr/>
                </a:tc>
                <a:tc>
                  <a:txBody>
                    <a:bodyPr/>
                    <a:lstStyle/>
                    <a:p>
                      <a:pPr algn="ctr"/>
                      <a:r>
                        <a:rPr lang="en-US" sz="1600" dirty="0" smtClean="0"/>
                        <a:t>GSMA</a:t>
                      </a:r>
                    </a:p>
                    <a:p>
                      <a:pPr algn="ctr"/>
                      <a:r>
                        <a:rPr lang="en-US" sz="1400" dirty="0" err="1" smtClean="0"/>
                        <a:t>MobileConnect</a:t>
                      </a:r>
                      <a:endParaRPr lang="en-US" sz="1400" dirty="0"/>
                    </a:p>
                  </a:txBody>
                  <a:tcPr/>
                </a:tc>
                <a:tc>
                  <a:txBody>
                    <a:bodyPr/>
                    <a:lstStyle/>
                    <a:p>
                      <a:pPr algn="ctr"/>
                      <a:r>
                        <a:rPr lang="en-US" sz="1600" dirty="0" smtClean="0"/>
                        <a:t>3GPP SSO</a:t>
                      </a:r>
                      <a:endParaRPr lang="en-US" sz="1600" dirty="0"/>
                    </a:p>
                  </a:txBody>
                  <a:tcPr/>
                </a:tc>
                <a:tc>
                  <a:txBody>
                    <a:bodyPr/>
                    <a:lstStyle/>
                    <a:p>
                      <a:pPr algn="ctr"/>
                      <a:r>
                        <a:rPr lang="en-US" sz="1600" dirty="0" smtClean="0"/>
                        <a:t>FIDO</a:t>
                      </a:r>
                      <a:endParaRPr lang="en-US" sz="1600" dirty="0"/>
                    </a:p>
                  </a:txBody>
                  <a:tcPr/>
                </a:tc>
                <a:tc>
                  <a:txBody>
                    <a:bodyPr/>
                    <a:lstStyle/>
                    <a:p>
                      <a:pPr algn="ctr"/>
                      <a:r>
                        <a:rPr lang="en-US" sz="1600" dirty="0" smtClean="0"/>
                        <a:t>Mobile Profile </a:t>
                      </a:r>
                      <a:r>
                        <a:rPr lang="en-US" sz="1600" dirty="0" err="1" smtClean="0"/>
                        <a:t>OpenID</a:t>
                      </a:r>
                      <a:r>
                        <a:rPr lang="en-US" sz="1600" dirty="0" smtClean="0"/>
                        <a:t> Connect</a:t>
                      </a:r>
                      <a:endParaRPr lang="en-US" sz="1600" dirty="0"/>
                    </a:p>
                  </a:txBody>
                  <a:tcPr/>
                </a:tc>
                <a:tc>
                  <a:txBody>
                    <a:bodyPr/>
                    <a:lstStyle/>
                    <a:p>
                      <a:pPr algn="ctr"/>
                      <a:r>
                        <a:rPr lang="en-US" sz="1600" dirty="0" smtClean="0"/>
                        <a:t>GBA</a:t>
                      </a:r>
                      <a:endParaRPr lang="en-US" sz="1600" dirty="0"/>
                    </a:p>
                  </a:txBody>
                  <a:tcPr/>
                </a:tc>
                <a:tc>
                  <a:txBody>
                    <a:bodyPr/>
                    <a:lstStyle/>
                    <a:p>
                      <a:pPr algn="ctr"/>
                      <a:r>
                        <a:rPr lang="en-US" sz="1600" dirty="0" smtClean="0"/>
                        <a:t>Proposed</a:t>
                      </a:r>
                      <a:endParaRPr lang="en-US" sz="1600" dirty="0"/>
                    </a:p>
                  </a:txBody>
                  <a:tcPr/>
                </a:tc>
              </a:tr>
              <a:tr h="1032935">
                <a:tc>
                  <a:txBody>
                    <a:bodyPr/>
                    <a:lstStyle/>
                    <a:p>
                      <a:pPr marL="0" algn="ctr" defTabSz="914400" rtl="0" eaLnBrk="1" latinLnBrk="0" hangingPunct="1"/>
                      <a:r>
                        <a:rPr lang="en-US" sz="1400" b="1" kern="1200" dirty="0" smtClean="0">
                          <a:solidFill>
                            <a:schemeClr val="lt1"/>
                          </a:solidFill>
                          <a:latin typeface="+mn-lt"/>
                          <a:ea typeface="+mn-ea"/>
                          <a:cs typeface="+mn-cs"/>
                        </a:rPr>
                        <a:t>Is an “</a:t>
                      </a:r>
                      <a:r>
                        <a:rPr lang="en-US" sz="1400" b="1" kern="1200" dirty="0" err="1" smtClean="0">
                          <a:solidFill>
                            <a:schemeClr val="lt1"/>
                          </a:solidFill>
                          <a:latin typeface="+mn-lt"/>
                          <a:ea typeface="+mn-ea"/>
                          <a:cs typeface="+mn-cs"/>
                        </a:rPr>
                        <a:t>OpenID</a:t>
                      </a:r>
                      <a:r>
                        <a:rPr lang="en-US" sz="1400" b="1" kern="1200" dirty="0" smtClean="0">
                          <a:solidFill>
                            <a:schemeClr val="lt1"/>
                          </a:solidFill>
                          <a:latin typeface="+mn-lt"/>
                          <a:ea typeface="+mn-ea"/>
                          <a:cs typeface="+mn-cs"/>
                        </a:rPr>
                        <a:t>”-like scheme required?</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dirty="0" smtClean="0">
                          <a:solidFill>
                            <a:schemeClr val="tx1"/>
                          </a:solidFill>
                        </a:rPr>
                        <a:t>Yes</a:t>
                      </a:r>
                      <a:endParaRPr lang="en-US" sz="1400" dirty="0">
                        <a:solidFill>
                          <a:schemeClr val="tx1"/>
                        </a:solidFill>
                      </a:endParaRPr>
                    </a:p>
                  </a:txBody>
                  <a:tcPr anchor="ctr"/>
                </a:tc>
                <a:tc>
                  <a:txBody>
                    <a:bodyPr/>
                    <a:lstStyle/>
                    <a:p>
                      <a:pPr algn="ctr"/>
                      <a:r>
                        <a:rPr lang="en-US" sz="1400" dirty="0" smtClean="0"/>
                        <a:t>Yes</a:t>
                      </a:r>
                      <a:endParaRPr lang="en-US" sz="1400" dirty="0"/>
                    </a:p>
                  </a:txBody>
                  <a:tcPr anchor="ctr"/>
                </a:tc>
                <a:tc>
                  <a:txBody>
                    <a:bodyPr/>
                    <a:lstStyle/>
                    <a:p>
                      <a:pPr algn="ctr"/>
                      <a:r>
                        <a:rPr lang="en-US" sz="1400" dirty="0" smtClean="0">
                          <a:solidFill>
                            <a:schemeClr val="tx1"/>
                          </a:solidFill>
                        </a:rPr>
                        <a:t>Not</a:t>
                      </a:r>
                      <a:r>
                        <a:rPr lang="en-US" sz="1400" baseline="0" dirty="0" smtClean="0">
                          <a:solidFill>
                            <a:schemeClr val="tx1"/>
                          </a:solidFill>
                        </a:rPr>
                        <a:t> required</a:t>
                      </a:r>
                      <a:endParaRPr lang="en-US" sz="1400" dirty="0">
                        <a:solidFill>
                          <a:schemeClr val="tx1"/>
                        </a:solidFill>
                      </a:endParaRPr>
                    </a:p>
                  </a:txBody>
                  <a:tcPr anchor="ctr"/>
                </a:tc>
                <a:tc>
                  <a:txBody>
                    <a:bodyPr/>
                    <a:lstStyle/>
                    <a:p>
                      <a:pPr algn="ctr"/>
                      <a:r>
                        <a:rPr lang="en-US" sz="1400" dirty="0" smtClean="0"/>
                        <a:t>Mandatory</a:t>
                      </a:r>
                      <a:endParaRPr lang="en-US" sz="1400" dirty="0"/>
                    </a:p>
                  </a:txBody>
                  <a:tcPr anchor="ctr"/>
                </a:tc>
                <a:tc>
                  <a:txBody>
                    <a:bodyPr/>
                    <a:lstStyle/>
                    <a:p>
                      <a:pPr algn="ctr"/>
                      <a:r>
                        <a:rPr lang="en-US" sz="1400" dirty="0" smtClean="0"/>
                        <a:t>Not applicable</a:t>
                      </a:r>
                      <a:endParaRPr lang="en-US" sz="1400" dirty="0"/>
                    </a:p>
                  </a:txBody>
                  <a:tcPr anchor="ctr"/>
                </a:tc>
                <a:tc>
                  <a:txBody>
                    <a:bodyPr/>
                    <a:lstStyle/>
                    <a:p>
                      <a:pPr algn="ctr"/>
                      <a:r>
                        <a:rPr lang="en-US" sz="1400" dirty="0" smtClean="0"/>
                        <a:t>Optional</a:t>
                      </a:r>
                      <a:r>
                        <a:rPr lang="en-US" sz="1400" baseline="0" dirty="0" smtClean="0"/>
                        <a:t> / recommended but not required </a:t>
                      </a:r>
                      <a:endParaRPr lang="en-US" sz="1400" dirty="0"/>
                    </a:p>
                  </a:txBody>
                  <a:tcPr anchor="ctr"/>
                </a:tc>
              </a:tr>
              <a:tr h="1275252">
                <a:tc>
                  <a:txBody>
                    <a:bodyPr/>
                    <a:lstStyle/>
                    <a:p>
                      <a:pPr marL="0" algn="ctr" defTabSz="914400" rtl="0" eaLnBrk="1" latinLnBrk="0" hangingPunct="1"/>
                      <a:r>
                        <a:rPr lang="en-US" sz="1400" b="1" kern="1200" dirty="0" smtClean="0">
                          <a:solidFill>
                            <a:schemeClr val="lt1"/>
                          </a:solidFill>
                          <a:latin typeface="+mn-lt"/>
                          <a:ea typeface="+mn-ea"/>
                          <a:cs typeface="+mn-cs"/>
                        </a:rPr>
                        <a:t>Multi- factor authentication?</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baseline="0" dirty="0" smtClean="0"/>
                        <a:t>1 step, 1 factor </a:t>
                      </a:r>
                      <a:endParaRPr lang="en-US" sz="1400" strike="sngStrike" dirty="0">
                        <a:solidFill>
                          <a:srgbClr val="FF0000"/>
                        </a:solidFill>
                      </a:endParaRPr>
                    </a:p>
                  </a:txBody>
                  <a:tcPr anchor="ctr"/>
                </a:tc>
                <a:tc>
                  <a:txBody>
                    <a:bodyPr/>
                    <a:lstStyle/>
                    <a:p>
                      <a:pPr algn="ctr"/>
                      <a:r>
                        <a:rPr lang="en-US" sz="1400" baseline="0" dirty="0" smtClean="0"/>
                        <a:t>Multi- </a:t>
                      </a:r>
                      <a:r>
                        <a:rPr lang="en-US" sz="1400" dirty="0" smtClean="0"/>
                        <a:t>factor</a:t>
                      </a:r>
                      <a:endParaRPr 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t>2 steps, 1 factor per step (relying on the smartcard)</a:t>
                      </a:r>
                      <a:endParaRPr lang="en-US" sz="1400" dirty="0" smtClean="0"/>
                    </a:p>
                  </a:txBody>
                  <a:tcPr anchor="ctr"/>
                </a:tc>
                <a:tc>
                  <a:txBody>
                    <a:bodyPr/>
                    <a:lstStyle/>
                    <a:p>
                      <a:pPr algn="ctr"/>
                      <a:r>
                        <a:rPr lang="en-US" sz="1400" dirty="0" smtClean="0"/>
                        <a:t>Multi-factor</a:t>
                      </a:r>
                      <a:endParaRPr lang="en-US" sz="1400" dirty="0"/>
                    </a:p>
                  </a:txBody>
                  <a:tcPr anchor="ctr"/>
                </a:tc>
                <a:tc>
                  <a:txBody>
                    <a:bodyPr/>
                    <a:lstStyle/>
                    <a:p>
                      <a:pPr algn="ctr"/>
                      <a:r>
                        <a:rPr lang="en-US" sz="1400" dirty="0" smtClean="0"/>
                        <a:t>No</a:t>
                      </a:r>
                    </a:p>
                  </a:txBody>
                  <a:tcPr anchor="ctr"/>
                </a:tc>
                <a:tc>
                  <a:txBody>
                    <a:bodyPr/>
                    <a:lstStyle/>
                    <a:p>
                      <a:pPr algn="ctr"/>
                      <a:r>
                        <a:rPr lang="en-US" sz="1400" dirty="0" smtClean="0">
                          <a:solidFill>
                            <a:schemeClr val="tx1"/>
                          </a:solidFill>
                        </a:rPr>
                        <a:t>Yes – multi-factors bound either on MNO or service</a:t>
                      </a:r>
                      <a:r>
                        <a:rPr lang="en-US" sz="1400" baseline="0" dirty="0" smtClean="0">
                          <a:solidFill>
                            <a:schemeClr val="tx1"/>
                          </a:solidFill>
                        </a:rPr>
                        <a:t> provider</a:t>
                      </a:r>
                      <a:r>
                        <a:rPr lang="en-US" sz="1400" dirty="0" smtClean="0">
                          <a:solidFill>
                            <a:schemeClr val="tx1"/>
                          </a:solidFill>
                        </a:rPr>
                        <a:t> side</a:t>
                      </a:r>
                      <a:endParaRPr lang="en-US" sz="1400" dirty="0">
                        <a:solidFill>
                          <a:schemeClr val="tx1"/>
                        </a:solidFill>
                      </a:endParaRPr>
                    </a:p>
                  </a:txBody>
                  <a:tcPr anchor="ctr"/>
                </a:tc>
              </a:tr>
              <a:tr h="1275252">
                <a:tc>
                  <a:txBody>
                    <a:bodyPr/>
                    <a:lstStyle/>
                    <a:p>
                      <a:pPr marL="0" algn="ctr" defTabSz="914400" rtl="0" eaLnBrk="1" latinLnBrk="0" hangingPunct="1"/>
                      <a:r>
                        <a:rPr lang="en-US" sz="1400" b="1" kern="1200" dirty="0" smtClean="0">
                          <a:solidFill>
                            <a:schemeClr val="lt1"/>
                          </a:solidFill>
                          <a:latin typeface="+mn-lt"/>
                          <a:ea typeface="+mn-ea"/>
                          <a:cs typeface="+mn-cs"/>
                        </a:rPr>
                        <a:t>Identifiers used with service provider </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dirty="0" smtClean="0">
                          <a:solidFill>
                            <a:schemeClr val="tx1"/>
                          </a:solidFill>
                        </a:rPr>
                        <a:t>Operator’s or MS-ISDN </a:t>
                      </a:r>
                      <a:endParaRPr lang="en-US" sz="14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Identity Provider’s Identifier (e.g. service</a:t>
                      </a:r>
                      <a:r>
                        <a:rPr lang="en-US" sz="1400" baseline="0" dirty="0" smtClean="0">
                          <a:solidFill>
                            <a:schemeClr val="tx1"/>
                          </a:solidFill>
                        </a:rPr>
                        <a:t> provider</a:t>
                      </a:r>
                      <a:r>
                        <a:rPr lang="en-US" sz="1400" dirty="0" smtClean="0">
                          <a:solidFill>
                            <a:schemeClr val="tx1"/>
                          </a:solidFill>
                        </a:rPr>
                        <a:t> or MNO such as </a:t>
                      </a:r>
                      <a:r>
                        <a:rPr lang="en-US" sz="1400" baseline="0" dirty="0" smtClean="0">
                          <a:solidFill>
                            <a:schemeClr val="tx1"/>
                          </a:solidFill>
                        </a:rPr>
                        <a:t>IMSI</a:t>
                      </a:r>
                      <a:r>
                        <a:rPr lang="en-US" sz="1400" dirty="0" smtClean="0">
                          <a:solidFill>
                            <a:schemeClr val="tx1"/>
                          </a:solidFill>
                        </a:rPr>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Unique identity that is associated with Service Provider</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Provider’s Identifier (e.g. service</a:t>
                      </a:r>
                      <a:r>
                        <a:rPr lang="en-US" sz="1400" baseline="0" dirty="0" smtClean="0">
                          <a:solidFill>
                            <a:schemeClr val="tx1"/>
                          </a:solidFill>
                        </a:rPr>
                        <a:t> provider</a:t>
                      </a:r>
                      <a:r>
                        <a:rPr lang="en-US" sz="1400" dirty="0" smtClean="0">
                          <a:solidFill>
                            <a:schemeClr val="tx1"/>
                          </a:solidFill>
                        </a:rPr>
                        <a:t> or MNO)</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0" dirty="0" smtClean="0">
                          <a:solidFill>
                            <a:schemeClr val="tx1"/>
                          </a:solidFill>
                        </a:rPr>
                        <a:t>format)</a:t>
                      </a:r>
                      <a:endParaRPr lang="en-US" sz="1400" dirty="0" smtClean="0">
                        <a:solidFill>
                          <a:schemeClr val="tx1"/>
                        </a:solidFill>
                      </a:endParaRPr>
                    </a:p>
                  </a:txBody>
                  <a:tcPr anchor="ctr"/>
                </a:tc>
                <a:tc>
                  <a:txBody>
                    <a:bodyPr/>
                    <a:lstStyle/>
                    <a:p>
                      <a:pPr algn="ctr"/>
                      <a:r>
                        <a:rPr lang="en-US" sz="1400" dirty="0" smtClean="0">
                          <a:solidFill>
                            <a:schemeClr val="tx1"/>
                          </a:solidFill>
                        </a:rPr>
                        <a:t>MNO</a:t>
                      </a:r>
                      <a:r>
                        <a:rPr lang="en-US" sz="1400" baseline="0" dirty="0" smtClean="0">
                          <a:solidFill>
                            <a:schemeClr val="tx1"/>
                          </a:solidFill>
                        </a:rPr>
                        <a:t> provisioned ID</a:t>
                      </a:r>
                      <a:endParaRPr lang="en-US" sz="1400" dirty="0" smtClean="0">
                        <a:solidFill>
                          <a:schemeClr val="tx1"/>
                        </a:solidFill>
                      </a:endParaRPr>
                    </a:p>
                  </a:txBody>
                  <a:tcPr anchor="ctr"/>
                </a:tc>
                <a:tc>
                  <a:txBody>
                    <a:bodyPr/>
                    <a:lstStyle/>
                    <a:p>
                      <a:pPr algn="ctr"/>
                      <a:r>
                        <a:rPr lang="en-US" sz="1400" dirty="0" smtClean="0">
                          <a:solidFill>
                            <a:schemeClr val="tx1"/>
                          </a:solidFill>
                        </a:rPr>
                        <a:t>Identity Provider’s Identifier (e.g. service</a:t>
                      </a:r>
                      <a:r>
                        <a:rPr lang="en-US" sz="1400" baseline="0" dirty="0" smtClean="0">
                          <a:solidFill>
                            <a:schemeClr val="tx1"/>
                          </a:solidFill>
                        </a:rPr>
                        <a:t> provider</a:t>
                      </a:r>
                      <a:r>
                        <a:rPr lang="en-US" sz="1400" dirty="0" smtClean="0">
                          <a:solidFill>
                            <a:schemeClr val="tx1"/>
                          </a:solidFill>
                        </a:rPr>
                        <a:t> or MNO)</a:t>
                      </a:r>
                      <a:endParaRPr lang="en-US" sz="1400" dirty="0">
                        <a:solidFill>
                          <a:schemeClr val="tx1"/>
                        </a:solidFill>
                      </a:endParaRPr>
                    </a:p>
                  </a:txBody>
                  <a:tcPr anchor="ctr"/>
                </a:tc>
              </a:tr>
              <a:tr h="1275252">
                <a:tc>
                  <a:txBody>
                    <a:bodyPr/>
                    <a:lstStyle/>
                    <a:p>
                      <a:pPr marL="0" algn="ctr" defTabSz="914400" rtl="0" eaLnBrk="1" latinLnBrk="0" hangingPunct="1"/>
                      <a:r>
                        <a:rPr lang="en-US" sz="1400" b="1" kern="1200" dirty="0" smtClean="0">
                          <a:solidFill>
                            <a:schemeClr val="lt1"/>
                          </a:solidFill>
                          <a:latin typeface="+mn-lt"/>
                          <a:ea typeface="+mn-ea"/>
                          <a:cs typeface="+mn-cs"/>
                        </a:rPr>
                        <a:t>Specialized UICC,</a:t>
                      </a:r>
                      <a:r>
                        <a:rPr lang="en-US" sz="1400" b="1" kern="1200" baseline="0" dirty="0" smtClean="0">
                          <a:solidFill>
                            <a:schemeClr val="lt1"/>
                          </a:solidFill>
                          <a:latin typeface="+mn-lt"/>
                          <a:ea typeface="+mn-ea"/>
                          <a:cs typeface="+mn-cs"/>
                        </a:rPr>
                        <a:t> </a:t>
                      </a:r>
                      <a:r>
                        <a:rPr lang="en-US" sz="1400" b="1" kern="1200" dirty="0" smtClean="0">
                          <a:solidFill>
                            <a:schemeClr val="lt1"/>
                          </a:solidFill>
                          <a:latin typeface="+mn-lt"/>
                          <a:ea typeface="+mn-ea"/>
                          <a:cs typeface="+mn-cs"/>
                        </a:rPr>
                        <a:t>Smartcard required?</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dirty="0" smtClean="0"/>
                        <a:t>Yes (modified UICC) </a:t>
                      </a:r>
                    </a:p>
                    <a:p>
                      <a:pPr algn="ctr"/>
                      <a:r>
                        <a:rPr lang="en-US" sz="1400" dirty="0" smtClean="0"/>
                        <a:t>(not every UICC supports remote App download)</a:t>
                      </a:r>
                      <a:endParaRPr lang="en-US" sz="1400" dirty="0"/>
                    </a:p>
                  </a:txBody>
                  <a:tcPr anchor="ctr"/>
                </a:tc>
                <a:tc>
                  <a:txBody>
                    <a:bodyPr/>
                    <a:lstStyle/>
                    <a:p>
                      <a:pPr algn="ctr"/>
                      <a:r>
                        <a:rPr lang="en-US" sz="1400" dirty="0" smtClean="0"/>
                        <a:t>Yes - Many phones still do not support GBA at this point</a:t>
                      </a:r>
                      <a:endParaRPr lang="en-US" sz="1400" dirty="0"/>
                    </a:p>
                  </a:txBody>
                  <a:tcPr anchor="ctr"/>
                </a:tc>
                <a:tc>
                  <a:txBody>
                    <a:bodyPr/>
                    <a:lstStyle/>
                    <a:p>
                      <a:pPr algn="ctr"/>
                      <a:r>
                        <a:rPr lang="en-US" sz="1400" dirty="0" smtClean="0"/>
                        <a:t>Yes (smart card) </a:t>
                      </a:r>
                      <a:endParaRPr lang="en-US" sz="1400" dirty="0"/>
                    </a:p>
                  </a:txBody>
                  <a:tcPr anchor="ctr"/>
                </a:tc>
                <a:tc>
                  <a:txBody>
                    <a:bodyPr/>
                    <a:lstStyle/>
                    <a:p>
                      <a:pPr algn="ctr"/>
                      <a:r>
                        <a:rPr lang="en-US" sz="1400" dirty="0" smtClean="0"/>
                        <a:t>No</a:t>
                      </a:r>
                      <a:endParaRPr 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Yes - Many phones still do not support GBA at this point</a:t>
                      </a:r>
                    </a:p>
                  </a:txBody>
                  <a:tcPr anchor="ctr"/>
                </a:tc>
                <a:tc>
                  <a:txBody>
                    <a:bodyPr/>
                    <a:lstStyle/>
                    <a:p>
                      <a:pPr algn="ctr"/>
                      <a:r>
                        <a:rPr lang="en-US" sz="1400" dirty="0" smtClean="0"/>
                        <a:t>No</a:t>
                      </a:r>
                      <a:endParaRPr lang="en-US" sz="1400" dirty="0"/>
                    </a:p>
                  </a:txBody>
                  <a:tcPr anchor="ctr"/>
                </a:tc>
              </a:tr>
            </a:tbl>
          </a:graphicData>
        </a:graphic>
      </p:graphicFrame>
      <p:sp>
        <p:nvSpPr>
          <p:cNvPr id="2" name="Title 1"/>
          <p:cNvSpPr>
            <a:spLocks noGrp="1"/>
          </p:cNvSpPr>
          <p:nvPr>
            <p:ph type="title"/>
          </p:nvPr>
        </p:nvSpPr>
        <p:spPr>
          <a:xfrm>
            <a:off x="306388" y="233363"/>
            <a:ext cx="8748712" cy="306387"/>
          </a:xfrm>
        </p:spPr>
        <p:txBody>
          <a:bodyPr/>
          <a:lstStyle/>
          <a:p>
            <a:r>
              <a:rPr lang="en-US" dirty="0" smtClean="0"/>
              <a:t>Comparison 1/3</a:t>
            </a:r>
            <a:endParaRPr lang="en-US" dirty="0"/>
          </a:p>
        </p:txBody>
      </p:sp>
    </p:spTree>
    <p:extLst>
      <p:ext uri="{BB962C8B-B14F-4D97-AF65-F5344CB8AC3E}">
        <p14:creationId xmlns:p14="http://schemas.microsoft.com/office/powerpoint/2010/main" val="31042801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6388" y="1"/>
            <a:ext cx="8748712" cy="615950"/>
          </a:xfrm>
        </p:spPr>
        <p:txBody>
          <a:bodyPr/>
          <a:lstStyle/>
          <a:p>
            <a:r>
              <a:rPr lang="en-US" dirty="0" smtClean="0"/>
              <a:t>Comparison 2/3</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42529106"/>
              </p:ext>
            </p:extLst>
          </p:nvPr>
        </p:nvGraphicFramePr>
        <p:xfrm>
          <a:off x="109537" y="544593"/>
          <a:ext cx="9067800" cy="5674091"/>
        </p:xfrm>
        <a:graphic>
          <a:graphicData uri="http://schemas.openxmlformats.org/drawingml/2006/table">
            <a:tbl>
              <a:tblPr firstRow="1" bandRow="1">
                <a:tableStyleId>{5C22544A-7EE6-4342-B048-85BDC9FD1C3A}</a:tableStyleId>
              </a:tblPr>
              <a:tblGrid>
                <a:gridCol w="1295400"/>
                <a:gridCol w="1295400"/>
                <a:gridCol w="1295400"/>
                <a:gridCol w="1295400"/>
                <a:gridCol w="1295400"/>
                <a:gridCol w="1295400"/>
                <a:gridCol w="1295400"/>
              </a:tblGrid>
              <a:tr h="833357">
                <a:tc>
                  <a:txBody>
                    <a:bodyPr/>
                    <a:lstStyle/>
                    <a:p>
                      <a:pPr marL="0" algn="ctr" defTabSz="914400" rtl="0" eaLnBrk="1" latinLnBrk="0" hangingPunct="1"/>
                      <a:r>
                        <a:rPr lang="en-US" sz="1600" b="1" kern="1200" dirty="0" smtClean="0">
                          <a:solidFill>
                            <a:schemeClr val="lt1"/>
                          </a:solidFill>
                          <a:latin typeface="+mn-lt"/>
                          <a:ea typeface="+mn-ea"/>
                          <a:cs typeface="+mn-cs"/>
                        </a:rPr>
                        <a:t>Property</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GSMA</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err="1" smtClean="0"/>
                        <a:t>MobileConnect</a:t>
                      </a:r>
                      <a:endParaRPr lang="en-US" sz="1400" dirty="0" smtClean="0"/>
                    </a:p>
                    <a:p>
                      <a:pPr marL="0" algn="ctr" defTabSz="914400" rtl="0" eaLnBrk="1" latinLnBrk="0" hangingPunct="1"/>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3GPP SSO</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FIDO</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Mobile Profile </a:t>
                      </a:r>
                      <a:r>
                        <a:rPr lang="en-US" sz="1600" b="1" kern="1200" dirty="0" err="1" smtClean="0">
                          <a:solidFill>
                            <a:schemeClr val="lt1"/>
                          </a:solidFill>
                          <a:latin typeface="+mn-lt"/>
                          <a:ea typeface="+mn-ea"/>
                          <a:cs typeface="+mn-cs"/>
                        </a:rPr>
                        <a:t>OpenID</a:t>
                      </a:r>
                      <a:r>
                        <a:rPr lang="en-US" sz="1600" b="1" kern="1200" dirty="0" smtClean="0">
                          <a:solidFill>
                            <a:schemeClr val="lt1"/>
                          </a:solidFill>
                          <a:latin typeface="+mn-lt"/>
                          <a:ea typeface="+mn-ea"/>
                          <a:cs typeface="+mn-cs"/>
                        </a:rPr>
                        <a:t> Connect</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GBA</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Proposed</a:t>
                      </a:r>
                      <a:endParaRPr lang="en-US" sz="1600" b="1" kern="1200" dirty="0">
                        <a:solidFill>
                          <a:schemeClr val="lt1"/>
                        </a:solidFill>
                        <a:latin typeface="+mn-lt"/>
                        <a:ea typeface="+mn-ea"/>
                        <a:cs typeface="+mn-cs"/>
                      </a:endParaRPr>
                    </a:p>
                  </a:txBody>
                  <a:tcPr/>
                </a:tc>
              </a:tr>
              <a:tr h="939294">
                <a:tc>
                  <a:txBody>
                    <a:bodyPr/>
                    <a:lstStyle/>
                    <a:p>
                      <a:pPr marL="0" algn="ctr" defTabSz="914400" rtl="0" eaLnBrk="1" latinLnBrk="0" hangingPunct="1"/>
                      <a:r>
                        <a:rPr lang="en-US" sz="1400" b="1" kern="1200" dirty="0" smtClean="0">
                          <a:solidFill>
                            <a:schemeClr val="lt1"/>
                          </a:solidFill>
                          <a:latin typeface="+mn-lt"/>
                          <a:ea typeface="+mn-ea"/>
                          <a:cs typeface="+mn-cs"/>
                        </a:rPr>
                        <a:t>Operator / NW involvement</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dirty="0" smtClean="0">
                          <a:solidFill>
                            <a:schemeClr val="tx1"/>
                          </a:solidFill>
                        </a:rPr>
                        <a:t>Use</a:t>
                      </a:r>
                      <a:r>
                        <a:rPr lang="en-US" sz="1400" baseline="0" dirty="0" smtClean="0">
                          <a:solidFill>
                            <a:schemeClr val="tx1"/>
                          </a:solidFill>
                        </a:rPr>
                        <a:t> of operator controlled credentials</a:t>
                      </a:r>
                      <a:endParaRPr lang="en-US" sz="1400" dirty="0">
                        <a:solidFill>
                          <a:schemeClr val="tx1"/>
                        </a:solidFill>
                      </a:endParaRPr>
                    </a:p>
                  </a:txBody>
                  <a:tcPr anchor="ctr"/>
                </a:tc>
                <a:tc>
                  <a:txBody>
                    <a:bodyPr/>
                    <a:lstStyle/>
                    <a:p>
                      <a:pPr algn="ctr"/>
                      <a:r>
                        <a:rPr lang="en-US" sz="1400" dirty="0" smtClean="0">
                          <a:solidFill>
                            <a:schemeClr val="tx1"/>
                          </a:solidFill>
                        </a:rPr>
                        <a:t>Use</a:t>
                      </a:r>
                      <a:r>
                        <a:rPr lang="en-US" sz="1400" baseline="0" dirty="0" smtClean="0">
                          <a:solidFill>
                            <a:schemeClr val="tx1"/>
                          </a:solidFill>
                        </a:rPr>
                        <a:t> of operator controlled credentials</a:t>
                      </a:r>
                      <a:endParaRPr lang="en-US" sz="1400" dirty="0">
                        <a:solidFill>
                          <a:schemeClr val="tx1"/>
                        </a:solidFill>
                      </a:endParaRPr>
                    </a:p>
                  </a:txBody>
                  <a:tcPr anchor="ctr"/>
                </a:tc>
                <a:tc>
                  <a:txBody>
                    <a:bodyPr/>
                    <a:lstStyle/>
                    <a:p>
                      <a:pPr algn="ctr"/>
                      <a:r>
                        <a:rPr lang="en-US" sz="1400" dirty="0" smtClean="0">
                          <a:solidFill>
                            <a:schemeClr val="tx1"/>
                          </a:solidFill>
                        </a:rPr>
                        <a:t>Bit pipe only</a:t>
                      </a:r>
                      <a:endParaRPr lang="en-US" sz="14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Bit pipe only</a:t>
                      </a:r>
                    </a:p>
                  </a:txBody>
                  <a:tcPr anchor="ctr"/>
                </a:tc>
                <a:tc>
                  <a:txBody>
                    <a:bodyPr/>
                    <a:lstStyle/>
                    <a:p>
                      <a:pPr algn="ctr"/>
                      <a:r>
                        <a:rPr lang="en-US" sz="1400" dirty="0" smtClean="0">
                          <a:solidFill>
                            <a:schemeClr val="tx1"/>
                          </a:solidFill>
                        </a:rPr>
                        <a:t>Use</a:t>
                      </a:r>
                      <a:r>
                        <a:rPr lang="en-US" sz="1400" baseline="0" dirty="0" smtClean="0">
                          <a:solidFill>
                            <a:schemeClr val="tx1"/>
                          </a:solidFill>
                        </a:rPr>
                        <a:t> of operator controlled credentials</a:t>
                      </a:r>
                      <a:endParaRPr lang="en-US" sz="1400" dirty="0" smtClean="0">
                        <a:solidFill>
                          <a:schemeClr val="tx1"/>
                        </a:solidFill>
                      </a:endParaRPr>
                    </a:p>
                  </a:txBody>
                  <a:tcPr anchor="ctr"/>
                </a:tc>
                <a:tc>
                  <a:txBody>
                    <a:bodyPr/>
                    <a:lstStyle/>
                    <a:p>
                      <a:pPr algn="ctr"/>
                      <a:r>
                        <a:rPr lang="en-US" sz="1400" dirty="0" smtClean="0">
                          <a:solidFill>
                            <a:schemeClr val="tx1"/>
                          </a:solidFill>
                        </a:rPr>
                        <a:t>Use</a:t>
                      </a:r>
                      <a:r>
                        <a:rPr lang="en-US" sz="1400" baseline="0" dirty="0" smtClean="0">
                          <a:solidFill>
                            <a:schemeClr val="tx1"/>
                          </a:solidFill>
                        </a:rPr>
                        <a:t> of operator controlled credentials</a:t>
                      </a:r>
                      <a:endParaRPr lang="en-US" sz="1400" dirty="0">
                        <a:solidFill>
                          <a:schemeClr val="tx1"/>
                        </a:solidFill>
                      </a:endParaRPr>
                    </a:p>
                  </a:txBody>
                  <a:tcPr anchor="ctr"/>
                </a:tc>
              </a:tr>
              <a:tr h="939294">
                <a:tc>
                  <a:txBody>
                    <a:bodyPr/>
                    <a:lstStyle/>
                    <a:p>
                      <a:pPr marL="0" algn="ctr" defTabSz="914400" rtl="0" eaLnBrk="1" latinLnBrk="0" hangingPunct="1"/>
                      <a:r>
                        <a:rPr lang="en-US" sz="1400" b="1" kern="1200" dirty="0" smtClean="0">
                          <a:solidFill>
                            <a:schemeClr val="lt1"/>
                          </a:solidFill>
                          <a:latin typeface="+mn-lt"/>
                          <a:ea typeface="+mn-ea"/>
                          <a:cs typeface="+mn-cs"/>
                        </a:rPr>
                        <a:t>User’s input</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dirty="0" smtClean="0">
                          <a:solidFill>
                            <a:schemeClr val="tx1"/>
                          </a:solidFill>
                        </a:rPr>
                        <a:t>PIN.</a:t>
                      </a:r>
                      <a:r>
                        <a:rPr lang="en-US" sz="1400" baseline="0" dirty="0" smtClean="0">
                          <a:solidFill>
                            <a:schemeClr val="tx1"/>
                          </a:solidFill>
                        </a:rPr>
                        <a:t> Password not required (though Apps may)</a:t>
                      </a:r>
                      <a:endParaRPr lang="en-US" sz="14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App password</a:t>
                      </a:r>
                      <a:endParaRPr lang="en-US" sz="14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App password</a:t>
                      </a:r>
                      <a:endParaRPr lang="en-US" sz="14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App password + OTP</a:t>
                      </a:r>
                      <a:r>
                        <a:rPr lang="en-US" sz="1400" baseline="0" dirty="0" smtClean="0">
                          <a:solidFill>
                            <a:schemeClr val="tx1"/>
                          </a:solidFill>
                        </a:rPr>
                        <a:t> input received from operator</a:t>
                      </a:r>
                      <a:endParaRPr lang="en-US" sz="1400" dirty="0" smtClean="0">
                        <a:solidFill>
                          <a:schemeClr val="tx1"/>
                        </a:solidFill>
                      </a:endParaRPr>
                    </a:p>
                  </a:txBody>
                  <a:tcPr anchor="ctr"/>
                </a:tc>
                <a:tc>
                  <a:txBody>
                    <a:bodyPr/>
                    <a:lstStyle/>
                    <a:p>
                      <a:pPr algn="ctr"/>
                      <a:r>
                        <a:rPr lang="en-US" sz="1400" dirty="0" smtClean="0">
                          <a:solidFill>
                            <a:schemeClr val="tx1"/>
                          </a:solidFill>
                        </a:rPr>
                        <a:t>None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App password</a:t>
                      </a:r>
                      <a:endParaRPr lang="en-US" sz="1400" dirty="0">
                        <a:solidFill>
                          <a:schemeClr val="tx1"/>
                        </a:solidFill>
                      </a:endParaRPr>
                    </a:p>
                  </a:txBody>
                  <a:tcPr anchor="ctr"/>
                </a:tc>
              </a:tr>
              <a:tr h="939294">
                <a:tc>
                  <a:txBody>
                    <a:bodyPr/>
                    <a:lstStyle/>
                    <a:p>
                      <a:pPr marL="0" algn="ctr" defTabSz="914400" rtl="0" eaLnBrk="1" latinLnBrk="0" hangingPunct="1"/>
                      <a:r>
                        <a:rPr lang="en-US" sz="1400" b="1" kern="1200" dirty="0" smtClean="0">
                          <a:solidFill>
                            <a:schemeClr val="lt1"/>
                          </a:solidFill>
                          <a:latin typeface="+mn-lt"/>
                          <a:ea typeface="+mn-ea"/>
                          <a:cs typeface="+mn-cs"/>
                        </a:rPr>
                        <a:t>What to standardize – and where</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dirty="0" smtClean="0">
                          <a:solidFill>
                            <a:schemeClr val="tx1"/>
                          </a:solidFill>
                        </a:rPr>
                        <a:t>New UICC</a:t>
                      </a:r>
                    </a:p>
                    <a:p>
                      <a:pPr algn="ctr"/>
                      <a:r>
                        <a:rPr lang="en-US" sz="1400" dirty="0" smtClean="0">
                          <a:solidFill>
                            <a:schemeClr val="tx1"/>
                          </a:solidFill>
                        </a:rPr>
                        <a:t>New identity assertion interface between MNO and service</a:t>
                      </a:r>
                      <a:r>
                        <a:rPr lang="en-US" sz="1400" baseline="0" dirty="0" smtClean="0">
                          <a:solidFill>
                            <a:schemeClr val="tx1"/>
                          </a:solidFill>
                        </a:rPr>
                        <a:t> provider</a:t>
                      </a:r>
                      <a:r>
                        <a:rPr lang="en-US" sz="1400" dirty="0" smtClean="0">
                          <a:solidFill>
                            <a:schemeClr val="tx1"/>
                          </a:solidFill>
                        </a:rPr>
                        <a:t> </a:t>
                      </a:r>
                      <a:endParaRPr lang="en-US" sz="1400" dirty="0">
                        <a:solidFill>
                          <a:schemeClr val="tx1"/>
                        </a:solidFill>
                      </a:endParaRPr>
                    </a:p>
                  </a:txBody>
                  <a:tcPr anchor="ctr"/>
                </a:tc>
                <a:tc>
                  <a:txBody>
                    <a:bodyPr/>
                    <a:lstStyle/>
                    <a:p>
                      <a:pPr algn="ctr"/>
                      <a:r>
                        <a:rPr lang="en-US" sz="1400" dirty="0" smtClean="0">
                          <a:solidFill>
                            <a:schemeClr val="tx1"/>
                          </a:solidFill>
                        </a:rPr>
                        <a:t>As </a:t>
                      </a:r>
                      <a:r>
                        <a:rPr lang="en-US" sz="1400" baseline="0" dirty="0" smtClean="0">
                          <a:solidFill>
                            <a:schemeClr val="tx1"/>
                          </a:solidFill>
                        </a:rPr>
                        <a:t>in SA3 TR (study phase)</a:t>
                      </a:r>
                      <a:endParaRPr lang="en-US" sz="1400" dirty="0">
                        <a:solidFill>
                          <a:schemeClr val="tx1"/>
                        </a:solidFill>
                      </a:endParaRPr>
                    </a:p>
                  </a:txBody>
                  <a:tcPr anchor="ctr"/>
                </a:tc>
                <a:tc>
                  <a:txBody>
                    <a:bodyPr/>
                    <a:lstStyle/>
                    <a:p>
                      <a:pPr algn="ctr"/>
                      <a:r>
                        <a:rPr lang="en-US" sz="1400" dirty="0" smtClean="0">
                          <a:solidFill>
                            <a:schemeClr val="tx1"/>
                          </a:solidFill>
                        </a:rPr>
                        <a:t>As proposed by FIDO</a:t>
                      </a:r>
                      <a:endParaRPr lang="en-US" sz="14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smtClean="0">
                        <a:solidFill>
                          <a:schemeClr val="tx1"/>
                        </a:solidFill>
                      </a:endParaRPr>
                    </a:p>
                  </a:txBody>
                  <a:tcPr anchor="ctr"/>
                </a:tc>
                <a:tc>
                  <a:txBody>
                    <a:bodyPr/>
                    <a:lstStyle/>
                    <a:p>
                      <a:pPr algn="ctr"/>
                      <a:endParaRPr lang="en-US" sz="1400" dirty="0" smtClean="0">
                        <a:solidFill>
                          <a:schemeClr val="tx1"/>
                        </a:solidFill>
                      </a:endParaRPr>
                    </a:p>
                  </a:txBody>
                  <a:tcPr anchor="ctr"/>
                </a:tc>
                <a:tc>
                  <a:txBody>
                    <a:bodyPr/>
                    <a:lstStyle/>
                    <a:p>
                      <a:pPr algn="ctr"/>
                      <a:r>
                        <a:rPr lang="en-US" sz="1400" dirty="0" smtClean="0">
                          <a:solidFill>
                            <a:schemeClr val="tx1"/>
                          </a:solidFill>
                        </a:rPr>
                        <a:t>An OMA multi-factor API  to use &amp; bind</a:t>
                      </a:r>
                      <a:r>
                        <a:rPr lang="en-US" sz="1400" baseline="0" dirty="0" smtClean="0">
                          <a:solidFill>
                            <a:schemeClr val="tx1"/>
                          </a:solidFill>
                        </a:rPr>
                        <a:t> </a:t>
                      </a:r>
                      <a:r>
                        <a:rPr lang="en-US" sz="1400" dirty="0" smtClean="0">
                          <a:solidFill>
                            <a:schemeClr val="tx1"/>
                          </a:solidFill>
                        </a:rPr>
                        <a:t>MNO</a:t>
                      </a:r>
                      <a:r>
                        <a:rPr lang="en-US" sz="1400" baseline="0" dirty="0" smtClean="0">
                          <a:solidFill>
                            <a:schemeClr val="tx1"/>
                          </a:solidFill>
                        </a:rPr>
                        <a:t> credential as one factor</a:t>
                      </a:r>
                      <a:endParaRPr lang="en-US" sz="1400" dirty="0">
                        <a:solidFill>
                          <a:schemeClr val="tx1"/>
                        </a:solidFill>
                      </a:endParaRPr>
                    </a:p>
                  </a:txBody>
                  <a:tcPr anchor="ctr"/>
                </a:tc>
              </a:tr>
              <a:tr h="939294">
                <a:tc>
                  <a:txBody>
                    <a:bodyPr/>
                    <a:lstStyle/>
                    <a:p>
                      <a:pPr marL="0" algn="ctr" defTabSz="914400" rtl="0" eaLnBrk="1" latinLnBrk="0" hangingPunct="1"/>
                      <a:r>
                        <a:rPr lang="en-US" sz="1400" b="1" kern="1200" dirty="0" smtClean="0">
                          <a:solidFill>
                            <a:schemeClr val="lt1"/>
                          </a:solidFill>
                          <a:latin typeface="+mn-lt"/>
                          <a:ea typeface="+mn-ea"/>
                          <a:cs typeface="+mn-cs"/>
                        </a:rPr>
                        <a:t>API to enable integration of MNO credentials into multi-factor authentication?</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dirty="0" smtClean="0">
                          <a:solidFill>
                            <a:schemeClr val="tx1"/>
                          </a:solidFill>
                        </a:rPr>
                        <a:t>No</a:t>
                      </a:r>
                      <a:endParaRPr lang="en-US" sz="1400" dirty="0">
                        <a:solidFill>
                          <a:schemeClr val="tx1"/>
                        </a:solidFill>
                      </a:endParaRPr>
                    </a:p>
                  </a:txBody>
                  <a:tcPr anchor="ctr"/>
                </a:tc>
                <a:tc>
                  <a:txBody>
                    <a:bodyPr/>
                    <a:lstStyle/>
                    <a:p>
                      <a:pPr algn="ctr"/>
                      <a:r>
                        <a:rPr lang="en-US" sz="1400" dirty="0" smtClean="0">
                          <a:solidFill>
                            <a:schemeClr val="tx1"/>
                          </a:solidFill>
                        </a:rPr>
                        <a:t>No</a:t>
                      </a:r>
                      <a:endParaRPr lang="en-US" sz="1400" dirty="0">
                        <a:solidFill>
                          <a:schemeClr val="tx1"/>
                        </a:solidFill>
                      </a:endParaRPr>
                    </a:p>
                  </a:txBody>
                  <a:tcPr anchor="ctr"/>
                </a:tc>
                <a:tc>
                  <a:txBody>
                    <a:bodyPr/>
                    <a:lstStyle/>
                    <a:p>
                      <a:pPr algn="ctr"/>
                      <a:r>
                        <a:rPr lang="en-US" sz="1400" dirty="0" smtClean="0">
                          <a:solidFill>
                            <a:schemeClr val="tx1"/>
                          </a:solidFill>
                        </a:rPr>
                        <a:t>No</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No</a:t>
                      </a:r>
                    </a:p>
                  </a:txBody>
                  <a:tcPr anchor="ctr"/>
                </a:tc>
                <a:tc>
                  <a:txBody>
                    <a:bodyPr/>
                    <a:lstStyle/>
                    <a:p>
                      <a:pPr algn="ctr"/>
                      <a:r>
                        <a:rPr lang="en-US" sz="1400" dirty="0" smtClean="0">
                          <a:solidFill>
                            <a:schemeClr val="tx1"/>
                          </a:solidFill>
                        </a:rPr>
                        <a:t>No</a:t>
                      </a:r>
                    </a:p>
                  </a:txBody>
                  <a:tcPr anchor="ctr"/>
                </a:tc>
                <a:tc>
                  <a:txBody>
                    <a:bodyPr/>
                    <a:lstStyle/>
                    <a:p>
                      <a:pPr algn="ctr"/>
                      <a:r>
                        <a:rPr lang="en-US" sz="1400" dirty="0" smtClean="0">
                          <a:solidFill>
                            <a:schemeClr val="tx1"/>
                          </a:solidFill>
                        </a:rPr>
                        <a:t>Yes subject of proposal</a:t>
                      </a:r>
                      <a:endParaRPr lang="en-US" sz="1400" dirty="0">
                        <a:solidFill>
                          <a:schemeClr val="tx1"/>
                        </a:solidFill>
                      </a:endParaRPr>
                    </a:p>
                  </a:txBody>
                  <a:tcPr anchor="ctr"/>
                </a:tc>
              </a:tr>
            </a:tbl>
          </a:graphicData>
        </a:graphic>
      </p:graphicFrame>
    </p:spTree>
    <p:extLst>
      <p:ext uri="{BB962C8B-B14F-4D97-AF65-F5344CB8AC3E}">
        <p14:creationId xmlns:p14="http://schemas.microsoft.com/office/powerpoint/2010/main" val="31042801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6388" y="1"/>
            <a:ext cx="8748712" cy="615950"/>
          </a:xfrm>
        </p:spPr>
        <p:txBody>
          <a:bodyPr/>
          <a:lstStyle/>
          <a:p>
            <a:r>
              <a:rPr lang="en-US" dirty="0" smtClean="0"/>
              <a:t>Comparison 3/3</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684307914"/>
              </p:ext>
            </p:extLst>
          </p:nvPr>
        </p:nvGraphicFramePr>
        <p:xfrm>
          <a:off x="109537" y="544591"/>
          <a:ext cx="9253538" cy="4697555"/>
        </p:xfrm>
        <a:graphic>
          <a:graphicData uri="http://schemas.openxmlformats.org/drawingml/2006/table">
            <a:tbl>
              <a:tblPr firstRow="1" bandRow="1">
                <a:tableStyleId>{5C22544A-7EE6-4342-B048-85BDC9FD1C3A}</a:tableStyleId>
              </a:tblPr>
              <a:tblGrid>
                <a:gridCol w="1321934"/>
                <a:gridCol w="1321934"/>
                <a:gridCol w="1321934"/>
                <a:gridCol w="1321934"/>
                <a:gridCol w="1321934"/>
                <a:gridCol w="1321934"/>
                <a:gridCol w="1321934"/>
              </a:tblGrid>
              <a:tr h="833359">
                <a:tc>
                  <a:txBody>
                    <a:bodyPr/>
                    <a:lstStyle/>
                    <a:p>
                      <a:pPr marL="0" algn="ctr" defTabSz="914400" rtl="0" eaLnBrk="1" latinLnBrk="0" hangingPunct="1"/>
                      <a:r>
                        <a:rPr lang="en-US" sz="1600" b="1" kern="1200" dirty="0" smtClean="0">
                          <a:solidFill>
                            <a:schemeClr val="lt1"/>
                          </a:solidFill>
                          <a:latin typeface="+mn-lt"/>
                          <a:ea typeface="+mn-ea"/>
                          <a:cs typeface="+mn-cs"/>
                        </a:rPr>
                        <a:t>Property</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GSMA</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err="1" smtClean="0"/>
                        <a:t>MobileConnect</a:t>
                      </a:r>
                      <a:endParaRPr lang="en-US" sz="1400" dirty="0" smtClean="0"/>
                    </a:p>
                    <a:p>
                      <a:pPr marL="0" algn="ctr" defTabSz="914400" rtl="0" eaLnBrk="1" latinLnBrk="0" hangingPunct="1"/>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3GPP SSO</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FIDO</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Mobile Profile </a:t>
                      </a:r>
                      <a:r>
                        <a:rPr lang="en-US" sz="1600" b="1" kern="1200" dirty="0" err="1" smtClean="0">
                          <a:solidFill>
                            <a:schemeClr val="lt1"/>
                          </a:solidFill>
                          <a:latin typeface="+mn-lt"/>
                          <a:ea typeface="+mn-ea"/>
                          <a:cs typeface="+mn-cs"/>
                        </a:rPr>
                        <a:t>OpenID</a:t>
                      </a:r>
                      <a:r>
                        <a:rPr lang="en-US" sz="1600" b="1" kern="1200" dirty="0" smtClean="0">
                          <a:solidFill>
                            <a:schemeClr val="lt1"/>
                          </a:solidFill>
                          <a:latin typeface="+mn-lt"/>
                          <a:ea typeface="+mn-ea"/>
                          <a:cs typeface="+mn-cs"/>
                        </a:rPr>
                        <a:t> Connect</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GBA</a:t>
                      </a:r>
                      <a:endParaRPr lang="en-US" sz="1600" b="1" kern="1200" dirty="0">
                        <a:solidFill>
                          <a:schemeClr val="lt1"/>
                        </a:solidFill>
                        <a:latin typeface="+mn-lt"/>
                        <a:ea typeface="+mn-ea"/>
                        <a:cs typeface="+mn-cs"/>
                      </a:endParaRPr>
                    </a:p>
                  </a:txBody>
                  <a:tcPr/>
                </a:tc>
                <a:tc>
                  <a:txBody>
                    <a:bodyPr/>
                    <a:lstStyle/>
                    <a:p>
                      <a:pPr marL="0" algn="ctr" defTabSz="914400" rtl="0" eaLnBrk="1" latinLnBrk="0" hangingPunct="1"/>
                      <a:r>
                        <a:rPr lang="en-US" sz="1600" b="1" kern="1200" dirty="0" smtClean="0">
                          <a:solidFill>
                            <a:schemeClr val="lt1"/>
                          </a:solidFill>
                          <a:latin typeface="+mn-lt"/>
                          <a:ea typeface="+mn-ea"/>
                          <a:cs typeface="+mn-cs"/>
                        </a:rPr>
                        <a:t>Proposed</a:t>
                      </a:r>
                      <a:endParaRPr lang="en-US" sz="1600" b="1" kern="1200" dirty="0">
                        <a:solidFill>
                          <a:schemeClr val="lt1"/>
                        </a:solidFill>
                        <a:latin typeface="+mn-lt"/>
                        <a:ea typeface="+mn-ea"/>
                        <a:cs typeface="+mn-cs"/>
                      </a:endParaRPr>
                    </a:p>
                  </a:txBody>
                  <a:tcPr/>
                </a:tc>
              </a:tr>
              <a:tr h="624875">
                <a:tc>
                  <a:txBody>
                    <a:bodyPr/>
                    <a:lstStyle/>
                    <a:p>
                      <a:pPr marL="0" algn="ctr" defTabSz="914400" rtl="0" eaLnBrk="1" latinLnBrk="0" hangingPunct="1"/>
                      <a:r>
                        <a:rPr lang="en-US" sz="1400" b="1" kern="1200" dirty="0" smtClean="0">
                          <a:solidFill>
                            <a:schemeClr val="lt1"/>
                          </a:solidFill>
                          <a:latin typeface="+mn-lt"/>
                          <a:ea typeface="+mn-ea"/>
                          <a:cs typeface="+mn-cs"/>
                        </a:rPr>
                        <a:t>Strength of Authentication</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dirty="0" smtClean="0">
                          <a:solidFill>
                            <a:schemeClr val="tx1"/>
                          </a:solidFill>
                        </a:rPr>
                        <a:t>Weakened by use</a:t>
                      </a:r>
                      <a:r>
                        <a:rPr lang="en-US" sz="1400" baseline="0" dirty="0" smtClean="0">
                          <a:solidFill>
                            <a:schemeClr val="tx1"/>
                          </a:solidFill>
                        </a:rPr>
                        <a:t> of weak PIN</a:t>
                      </a:r>
                      <a:endParaRPr lang="en-US" sz="1400" dirty="0">
                        <a:solidFill>
                          <a:schemeClr val="tx1"/>
                        </a:solidFill>
                      </a:endParaRPr>
                    </a:p>
                  </a:txBody>
                  <a:tcPr anchor="ctr"/>
                </a:tc>
                <a:tc>
                  <a:txBody>
                    <a:bodyPr/>
                    <a:lstStyle/>
                    <a:p>
                      <a:pPr algn="ctr"/>
                      <a:r>
                        <a:rPr lang="en-US" sz="1400" dirty="0" smtClean="0">
                          <a:solidFill>
                            <a:schemeClr val="tx1"/>
                          </a:solidFill>
                        </a:rPr>
                        <a:t>As strong as UICC</a:t>
                      </a:r>
                    </a:p>
                  </a:txBody>
                  <a:tcPr anchor="ctr"/>
                </a:tc>
                <a:tc>
                  <a:txBody>
                    <a:bodyPr/>
                    <a:lstStyle/>
                    <a:p>
                      <a:pPr algn="ctr"/>
                      <a:r>
                        <a:rPr lang="en-US" sz="1400" dirty="0" smtClean="0">
                          <a:solidFill>
                            <a:schemeClr val="tx1"/>
                          </a:solidFill>
                        </a:rPr>
                        <a:t>Depends</a:t>
                      </a:r>
                      <a:r>
                        <a:rPr lang="en-US" sz="1400" baseline="0" dirty="0" smtClean="0">
                          <a:solidFill>
                            <a:schemeClr val="tx1"/>
                          </a:solidFill>
                        </a:rPr>
                        <a:t> on local FIDO client security</a:t>
                      </a:r>
                      <a:endParaRPr lang="en-US" sz="1400" dirty="0" smtClean="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Simply confirms</a:t>
                      </a:r>
                      <a:r>
                        <a:rPr lang="en-US" sz="1400" baseline="0" dirty="0" smtClean="0">
                          <a:solidFill>
                            <a:schemeClr val="tx1"/>
                          </a:solidFill>
                        </a:rPr>
                        <a:t> that someone is logged on device</a:t>
                      </a:r>
                      <a:endParaRPr lang="en-US" sz="1400" dirty="0" smtClean="0">
                        <a:solidFill>
                          <a:schemeClr val="tx1"/>
                        </a:solidFill>
                      </a:endParaRPr>
                    </a:p>
                  </a:txBody>
                  <a:tcPr anchor="ctr"/>
                </a:tc>
                <a:tc>
                  <a:txBody>
                    <a:bodyPr/>
                    <a:lstStyle/>
                    <a:p>
                      <a:pPr algn="ctr"/>
                      <a:r>
                        <a:rPr lang="en-US" sz="1400" dirty="0" smtClean="0">
                          <a:solidFill>
                            <a:schemeClr val="tx1"/>
                          </a:solidFill>
                        </a:rPr>
                        <a:t>As strong as UICC</a:t>
                      </a:r>
                    </a:p>
                  </a:txBody>
                  <a:tcPr anchor="ctr"/>
                </a:tc>
                <a:tc>
                  <a:txBody>
                    <a:bodyPr/>
                    <a:lstStyle/>
                    <a:p>
                      <a:pPr algn="ctr"/>
                      <a:r>
                        <a:rPr lang="en-US" sz="1400" dirty="0" smtClean="0">
                          <a:solidFill>
                            <a:schemeClr val="tx1"/>
                          </a:solidFill>
                        </a:rPr>
                        <a:t>Smart card security bound to App provider credentials</a:t>
                      </a:r>
                      <a:endParaRPr lang="en-US" sz="1400" dirty="0">
                        <a:solidFill>
                          <a:schemeClr val="tx1"/>
                        </a:solidFill>
                      </a:endParaRPr>
                    </a:p>
                  </a:txBody>
                  <a:tcPr anchor="ctr"/>
                </a:tc>
              </a:tr>
              <a:tr h="1761076">
                <a:tc>
                  <a:txBody>
                    <a:bodyPr/>
                    <a:lstStyle/>
                    <a:p>
                      <a:pPr marL="0" algn="ctr" defTabSz="914400" rtl="0" eaLnBrk="1" latinLnBrk="0" hangingPunct="1"/>
                      <a:r>
                        <a:rPr lang="en-US" sz="1400" b="1" kern="1200" dirty="0" smtClean="0">
                          <a:solidFill>
                            <a:schemeClr val="lt1"/>
                          </a:solidFill>
                          <a:latin typeface="+mn-lt"/>
                          <a:ea typeface="+mn-ea"/>
                          <a:cs typeface="+mn-cs"/>
                        </a:rPr>
                        <a:t>Binding between authentication factors</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baseline="0" dirty="0" smtClean="0">
                          <a:solidFill>
                            <a:schemeClr val="tx1"/>
                          </a:solidFill>
                        </a:rPr>
                        <a:t>Not </a:t>
                      </a:r>
                      <a:r>
                        <a:rPr lang="en-US" sz="1400" baseline="0" dirty="0" smtClean="0">
                          <a:solidFill>
                            <a:schemeClr val="tx1"/>
                          </a:solidFill>
                        </a:rPr>
                        <a:t>applicable</a:t>
                      </a:r>
                      <a:endParaRPr lang="en-US" sz="1400" baseline="0" dirty="0" smtClean="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MNO credential bound to App credentials</a:t>
                      </a:r>
                    </a:p>
                    <a:p>
                      <a:pPr algn="ctr"/>
                      <a:endParaRPr lang="en-US" sz="14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No</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Not applicable</a:t>
                      </a:r>
                    </a:p>
                  </a:txBody>
                  <a:tcPr anchor="ctr"/>
                </a:tc>
                <a:tc>
                  <a:txBody>
                    <a:bodyPr/>
                    <a:lstStyle/>
                    <a:p>
                      <a:pPr algn="ctr"/>
                      <a:r>
                        <a:rPr lang="en-US" sz="1400" dirty="0" smtClean="0">
                          <a:solidFill>
                            <a:schemeClr val="tx1"/>
                          </a:solidFill>
                        </a:rPr>
                        <a:t>Not Applicable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MNO credential bound to App credentials</a:t>
                      </a:r>
                    </a:p>
                  </a:txBody>
                  <a:tcPr anchor="ctr"/>
                </a:tc>
              </a:tr>
              <a:tr h="1043666">
                <a:tc>
                  <a:txBody>
                    <a:bodyPr/>
                    <a:lstStyle/>
                    <a:p>
                      <a:pPr marL="0" algn="ctr" defTabSz="914400" rtl="0" eaLnBrk="1" latinLnBrk="0" hangingPunct="1"/>
                      <a:r>
                        <a:rPr lang="en-US" sz="1400" b="1" kern="1200" dirty="0" smtClean="0">
                          <a:solidFill>
                            <a:schemeClr val="lt1"/>
                          </a:solidFill>
                          <a:latin typeface="+mn-lt"/>
                          <a:ea typeface="+mn-ea"/>
                          <a:cs typeface="+mn-cs"/>
                        </a:rPr>
                        <a:t>Separation of credentials used  for unlocking smart card</a:t>
                      </a:r>
                      <a:endParaRPr lang="en-US" sz="1400" b="1" kern="1200" dirty="0">
                        <a:solidFill>
                          <a:schemeClr val="lt1"/>
                        </a:solidFill>
                        <a:latin typeface="+mn-lt"/>
                        <a:ea typeface="+mn-ea"/>
                        <a:cs typeface="+mn-cs"/>
                      </a:endParaRPr>
                    </a:p>
                  </a:txBody>
                  <a:tcPr anchor="ctr">
                    <a:solidFill>
                      <a:schemeClr val="accent1"/>
                    </a:solidFill>
                  </a:tcPr>
                </a:tc>
                <a:tc>
                  <a:txBody>
                    <a:bodyPr/>
                    <a:lstStyle/>
                    <a:p>
                      <a:pPr algn="ctr"/>
                      <a:r>
                        <a:rPr lang="en-US" sz="1400" dirty="0" smtClean="0">
                          <a:solidFill>
                            <a:schemeClr val="tx1"/>
                          </a:solidFill>
                        </a:rPr>
                        <a:t>Single PIN for all Apps</a:t>
                      </a:r>
                      <a:endParaRPr lang="en-US" sz="14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Single PW for all Apps to run UICC </a:t>
                      </a:r>
                      <a:r>
                        <a:rPr lang="en-US" sz="1400" dirty="0" err="1" smtClean="0">
                          <a:solidFill>
                            <a:schemeClr val="tx1"/>
                          </a:solidFill>
                        </a:rPr>
                        <a:t>Auth</a:t>
                      </a:r>
                      <a:endParaRPr lang="en-US" sz="1400" dirty="0" smtClean="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Separate credential for each application</a:t>
                      </a:r>
                      <a:r>
                        <a:rPr lang="en-US" sz="1400" baseline="0" dirty="0" smtClean="0">
                          <a:solidFill>
                            <a:schemeClr val="tx1"/>
                          </a:solidFill>
                        </a:rPr>
                        <a:t> service provider</a:t>
                      </a:r>
                      <a:endParaRPr lang="en-US" sz="14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Not applicable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Not Applicable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Not Applicable</a:t>
                      </a:r>
                    </a:p>
                  </a:txBody>
                  <a:tcPr anchor="ctr"/>
                </a:tc>
              </a:tr>
            </a:tbl>
          </a:graphicData>
        </a:graphic>
      </p:graphicFrame>
    </p:spTree>
    <p:extLst>
      <p:ext uri="{BB962C8B-B14F-4D97-AF65-F5344CB8AC3E}">
        <p14:creationId xmlns:p14="http://schemas.microsoft.com/office/powerpoint/2010/main" val="4127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Summary of Analysis</a:t>
            </a:r>
            <a:endParaRPr lang="en-US" dirty="0"/>
          </a:p>
        </p:txBody>
      </p:sp>
      <p:sp>
        <p:nvSpPr>
          <p:cNvPr id="7" name="Content Placeholder 6"/>
          <p:cNvSpPr>
            <a:spLocks noGrp="1"/>
          </p:cNvSpPr>
          <p:nvPr>
            <p:ph idx="1"/>
          </p:nvPr>
        </p:nvSpPr>
        <p:spPr>
          <a:xfrm>
            <a:off x="0" y="996950"/>
            <a:ext cx="9363075" cy="5556250"/>
          </a:xfrm>
        </p:spPr>
        <p:txBody>
          <a:bodyPr/>
          <a:lstStyle/>
          <a:p>
            <a:r>
              <a:rPr lang="en-US" dirty="0" smtClean="0">
                <a:solidFill>
                  <a:schemeClr val="tx1"/>
                </a:solidFill>
              </a:rPr>
              <a:t>Five user authentication techniques have been examined for this discussion paper</a:t>
            </a:r>
          </a:p>
          <a:p>
            <a:r>
              <a:rPr lang="en-US" dirty="0" smtClean="0">
                <a:solidFill>
                  <a:schemeClr val="tx1"/>
                </a:solidFill>
              </a:rPr>
              <a:t>Of those:</a:t>
            </a:r>
          </a:p>
          <a:p>
            <a:pPr lvl="1"/>
            <a:r>
              <a:rPr lang="en-US" dirty="0">
                <a:solidFill>
                  <a:schemeClr val="tx1"/>
                </a:solidFill>
              </a:rPr>
              <a:t>T</a:t>
            </a:r>
            <a:r>
              <a:rPr lang="en-US" dirty="0" smtClean="0">
                <a:solidFill>
                  <a:schemeClr val="tx1"/>
                </a:solidFill>
              </a:rPr>
              <a:t>hree authenticate the user to UICC or smart card </a:t>
            </a:r>
          </a:p>
          <a:p>
            <a:pPr lvl="1"/>
            <a:r>
              <a:rPr lang="en-US" dirty="0" smtClean="0">
                <a:solidFill>
                  <a:schemeClr val="tx1"/>
                </a:solidFill>
              </a:rPr>
              <a:t>Two rely on GBA which seems to suffer acceptance issues</a:t>
            </a:r>
          </a:p>
          <a:p>
            <a:pPr lvl="1"/>
            <a:r>
              <a:rPr lang="en-US" dirty="0" smtClean="0">
                <a:solidFill>
                  <a:schemeClr val="tx1"/>
                </a:solidFill>
              </a:rPr>
              <a:t>Two either require extra user load or practically use the same (possibly weak) credentials for all applications </a:t>
            </a:r>
          </a:p>
          <a:p>
            <a:pPr lvl="1"/>
            <a:r>
              <a:rPr lang="en-US" dirty="0" smtClean="0">
                <a:solidFill>
                  <a:schemeClr val="tx1"/>
                </a:solidFill>
              </a:rPr>
              <a:t>One doesn’t even authenticate a specific user</a:t>
            </a:r>
          </a:p>
          <a:p>
            <a:pPr lvl="1"/>
            <a:r>
              <a:rPr lang="en-US" u="sng" dirty="0" smtClean="0">
                <a:solidFill>
                  <a:schemeClr val="tx1"/>
                </a:solidFill>
              </a:rPr>
              <a:t>None</a:t>
            </a:r>
            <a:r>
              <a:rPr lang="en-US" dirty="0" smtClean="0">
                <a:solidFill>
                  <a:schemeClr val="tx1"/>
                </a:solidFill>
              </a:rPr>
              <a:t> (to the </a:t>
            </a:r>
            <a:r>
              <a:rPr lang="en-US" dirty="0">
                <a:solidFill>
                  <a:schemeClr val="tx1"/>
                </a:solidFill>
              </a:rPr>
              <a:t>best of our </a:t>
            </a:r>
            <a:r>
              <a:rPr lang="en-US" dirty="0" smtClean="0">
                <a:solidFill>
                  <a:schemeClr val="tx1"/>
                </a:solidFill>
              </a:rPr>
              <a:t>knowledge ) </a:t>
            </a:r>
            <a:r>
              <a:rPr lang="en-US" dirty="0">
                <a:solidFill>
                  <a:schemeClr val="tx1"/>
                </a:solidFill>
              </a:rPr>
              <a:t>enables </a:t>
            </a:r>
            <a:r>
              <a:rPr lang="en-US" dirty="0" smtClean="0">
                <a:solidFill>
                  <a:schemeClr val="tx1"/>
                </a:solidFill>
              </a:rPr>
              <a:t>an OTT identity provider or an application </a:t>
            </a:r>
            <a:r>
              <a:rPr lang="en-US" dirty="0">
                <a:solidFill>
                  <a:schemeClr val="tx1"/>
                </a:solidFill>
              </a:rPr>
              <a:t>service </a:t>
            </a:r>
            <a:r>
              <a:rPr lang="en-US" dirty="0" smtClean="0">
                <a:solidFill>
                  <a:schemeClr val="tx1"/>
                </a:solidFill>
              </a:rPr>
              <a:t>provider to request an operator to provide a UICC based authentication factor for a multi-factor authentication</a:t>
            </a:r>
            <a:endParaRPr lang="en-US" strike="sngStrike" dirty="0">
              <a:solidFill>
                <a:schemeClr val="tx1"/>
              </a:solidFill>
            </a:endParaRPr>
          </a:p>
          <a:p>
            <a:r>
              <a:rPr lang="en-US" dirty="0" smtClean="0">
                <a:solidFill>
                  <a:schemeClr val="tx1"/>
                </a:solidFill>
              </a:rPr>
              <a:t>We propose to study the proposed approach for possible standardization by </a:t>
            </a:r>
            <a:r>
              <a:rPr lang="en-US" dirty="0" smtClean="0">
                <a:solidFill>
                  <a:schemeClr val="tx1"/>
                </a:solidFill>
              </a:rPr>
              <a:t>OMA. </a:t>
            </a:r>
            <a:r>
              <a:rPr lang="en-US" dirty="0" smtClean="0">
                <a:solidFill>
                  <a:schemeClr val="tx1"/>
                </a:solidFill>
              </a:rPr>
              <a:t>The study should produce an RD and an AD.</a:t>
            </a:r>
            <a:endParaRPr lang="en-US" dirty="0" smtClean="0">
              <a:solidFill>
                <a:schemeClr val="tx1"/>
              </a:solidFill>
            </a:endParaRPr>
          </a:p>
          <a:p>
            <a:endParaRPr lang="en-US" dirty="0" smtClean="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31042801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References </a:t>
            </a:r>
            <a:endParaRPr lang="en-US" dirty="0"/>
          </a:p>
        </p:txBody>
      </p:sp>
      <p:sp>
        <p:nvSpPr>
          <p:cNvPr id="7" name="Content Placeholder 6"/>
          <p:cNvSpPr>
            <a:spLocks noGrp="1"/>
          </p:cNvSpPr>
          <p:nvPr>
            <p:ph idx="1"/>
          </p:nvPr>
        </p:nvSpPr>
        <p:spPr/>
        <p:txBody>
          <a:bodyPr/>
          <a:lstStyle/>
          <a:p>
            <a:pPr marL="514350" indent="-514350">
              <a:buFont typeface="+mj-lt"/>
              <a:buAutoNum type="arabicParenR"/>
            </a:pPr>
            <a:r>
              <a:rPr lang="en-US" dirty="0" smtClean="0"/>
              <a:t>3GPP SSO in 33.894 and 33.924</a:t>
            </a:r>
          </a:p>
          <a:p>
            <a:pPr marL="514350" indent="-514350">
              <a:buFont typeface="+mj-lt"/>
              <a:buAutoNum type="arabicParenR"/>
            </a:pPr>
            <a:r>
              <a:rPr lang="en-US" dirty="0" smtClean="0"/>
              <a:t>GBA in 33.934 </a:t>
            </a:r>
          </a:p>
          <a:p>
            <a:pPr marL="514350" indent="-514350">
              <a:buFont typeface="+mj-lt"/>
              <a:buAutoNum type="arabicParenR"/>
            </a:pPr>
            <a:r>
              <a:rPr lang="en-US" dirty="0" err="1" smtClean="0"/>
              <a:t>OpenID</a:t>
            </a:r>
            <a:r>
              <a:rPr lang="en-US" dirty="0" smtClean="0"/>
              <a:t> Connect in </a:t>
            </a:r>
            <a:r>
              <a:rPr lang="en-US" u="sng" dirty="0">
                <a:hlinkClick r:id="rId2"/>
              </a:rPr>
              <a:t>http://openid.net/wg/mobile/charter/</a:t>
            </a:r>
            <a:r>
              <a:rPr lang="en-US" dirty="0"/>
              <a:t> </a:t>
            </a:r>
            <a:r>
              <a:rPr lang="en-US" dirty="0" smtClean="0"/>
              <a:t>and </a:t>
            </a:r>
            <a:r>
              <a:rPr lang="en-US" u="sng" dirty="0">
                <a:hlinkClick r:id="rId3"/>
              </a:rPr>
              <a:t>http://openid.bitbucket.org/Mobile_Profile_initial_draft_016.pdf</a:t>
            </a:r>
            <a:r>
              <a:rPr lang="en-US" dirty="0"/>
              <a:t> </a:t>
            </a:r>
            <a:r>
              <a:rPr lang="en-US" dirty="0" smtClean="0"/>
              <a:t>and </a:t>
            </a:r>
            <a:r>
              <a:rPr lang="en-US" u="sng" dirty="0" smtClean="0">
                <a:hlinkClick r:id="rId4"/>
              </a:rPr>
              <a:t>http</a:t>
            </a:r>
            <a:r>
              <a:rPr lang="en-US" u="sng" dirty="0">
                <a:hlinkClick r:id="rId4"/>
              </a:rPr>
              <a:t>://www.gsma.com/oneapi/wp-content/uploads/2014/06/GSMA-ID-MAE-Developer-Day.pdf</a:t>
            </a:r>
            <a:endParaRPr lang="en-US" dirty="0" smtClean="0"/>
          </a:p>
          <a:p>
            <a:pPr marL="514350" indent="-514350">
              <a:buFont typeface="+mj-lt"/>
              <a:buAutoNum type="arabicParenR"/>
            </a:pPr>
            <a:r>
              <a:rPr lang="en-US" dirty="0" smtClean="0"/>
              <a:t>FIDO in </a:t>
            </a:r>
            <a:r>
              <a:rPr lang="en-US" u="sng" dirty="0" smtClean="0">
                <a:hlinkClick r:id="rId5"/>
              </a:rPr>
              <a:t>https</a:t>
            </a:r>
            <a:r>
              <a:rPr lang="en-US" u="sng" dirty="0">
                <a:hlinkClick r:id="rId5"/>
              </a:rPr>
              <a:t>://fidoalliance.org/specifications/download</a:t>
            </a:r>
            <a:r>
              <a:rPr lang="en-US" u="sng" dirty="0" smtClean="0">
                <a:hlinkClick r:id="rId5"/>
              </a:rPr>
              <a:t>/</a:t>
            </a:r>
            <a:endParaRPr lang="en-US" u="sng" dirty="0" smtClean="0"/>
          </a:p>
          <a:p>
            <a:pPr marL="514350" indent="-514350">
              <a:buFont typeface="+mj-lt"/>
              <a:buAutoNum type="arabicParenR"/>
            </a:pPr>
            <a:r>
              <a:rPr lang="en-US" dirty="0"/>
              <a:t>GSMA </a:t>
            </a:r>
            <a:r>
              <a:rPr lang="en-US" dirty="0" smtClean="0"/>
              <a:t>e.g. in </a:t>
            </a:r>
            <a:r>
              <a:rPr lang="en-US" dirty="0" smtClean="0">
                <a:hlinkClick r:id="rId6"/>
              </a:rPr>
              <a:t>http://www.gsma.com/personaldata/mobile-connect-animation</a:t>
            </a:r>
            <a:endParaRPr lang="en-US" dirty="0"/>
          </a:p>
        </p:txBody>
      </p:sp>
    </p:spTree>
    <p:extLst>
      <p:ext uri="{BB962C8B-B14F-4D97-AF65-F5344CB8AC3E}">
        <p14:creationId xmlns:p14="http://schemas.microsoft.com/office/powerpoint/2010/main" val="36859984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CBF732A96AD446A1FCA139BCEE8205" ma:contentTypeVersion="0" ma:contentTypeDescription="Create a new document." ma:contentTypeScope="" ma:versionID="13165c80424dd8e4c838444553dd664a">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980B8A-4D1C-44AD-B0F5-4F9360BDD4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1BBAAEB6-AC49-44F4-9E67-54E7F78C7430}">
  <ds:schemaRefs>
    <ds:schemaRef ds:uri="http://purl.org/dc/dcmitype/"/>
    <ds:schemaRef ds:uri="http://schemas.microsoft.com/office/2006/metadata/properties"/>
    <ds:schemaRef ds:uri="http://purl.org/dc/elements/1.1/"/>
    <ds:schemaRef ds:uri="http://purl.org/dc/terms/"/>
    <ds:schemaRef ds:uri="http://schemas.microsoft.com/office/2006/documentManagement/types"/>
    <ds:schemaRef ds:uri="http://www.w3.org/XML/1998/namespace"/>
    <ds:schemaRef ds:uri="http://schemas.openxmlformats.org/package/2006/metadata/core-properties"/>
  </ds:schemaRefs>
</ds:datastoreItem>
</file>

<file path=customXml/itemProps3.xml><?xml version="1.0" encoding="utf-8"?>
<ds:datastoreItem xmlns:ds="http://schemas.openxmlformats.org/officeDocument/2006/customXml" ds:itemID="{50AD0CD6-D9C6-4849-A686-B9567C96D8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622</TotalTime>
  <Pages>15</Pages>
  <Words>1264</Words>
  <Application>Microsoft Office PowerPoint</Application>
  <PresentationFormat>Custom</PresentationFormat>
  <Paragraphs>156</Paragraphs>
  <Slides>8</Slides>
  <Notes>1</Notes>
  <HiddenSlides>0</HiddenSlides>
  <MMClips>0</MMClips>
  <ScaleCrop>false</ScaleCrop>
  <HeadingPairs>
    <vt:vector size="4" baseType="variant">
      <vt:variant>
        <vt:lpstr>Theme</vt:lpstr>
      </vt:variant>
      <vt:variant>
        <vt:i4>2</vt:i4>
      </vt:variant>
      <vt:variant>
        <vt:lpstr>Slide Titles</vt:lpstr>
      </vt:variant>
      <vt:variant>
        <vt:i4>8</vt:i4>
      </vt:variant>
    </vt:vector>
  </HeadingPairs>
  <TitlesOfParts>
    <vt:vector size="10" baseType="lpstr">
      <vt:lpstr>OMA Template</vt:lpstr>
      <vt:lpstr>1_OMA Template</vt:lpstr>
      <vt:lpstr>Mobile Network Operator as an Identity Provider –Comparison of Approaches    </vt:lpstr>
      <vt:lpstr>Introduction </vt:lpstr>
      <vt:lpstr>Authentication Approaches – High Level Description</vt:lpstr>
      <vt:lpstr>Comparison 1/3</vt:lpstr>
      <vt:lpstr>Comparison 2/3</vt:lpstr>
      <vt:lpstr>Comparison 3/3</vt:lpstr>
      <vt:lpstr>Summary of Analysis</vt:lpstr>
      <vt:lpstr>References </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Zeira, Eldad</cp:lastModifiedBy>
  <cp:revision>585</cp:revision>
  <cp:lastPrinted>1999-04-27T06:51:51Z</cp:lastPrinted>
  <dcterms:created xsi:type="dcterms:W3CDTF">2002-03-19T14:05:12Z</dcterms:created>
  <dcterms:modified xsi:type="dcterms:W3CDTF">2014-10-24T20:31:24Z</dcterms:modified>
</cp:coreProperties>
</file>