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293" r:id="rId2"/>
    <p:sldId id="318" r:id="rId3"/>
    <p:sldId id="326" r:id="rId4"/>
    <p:sldId id="319" r:id="rId5"/>
    <p:sldId id="320" r:id="rId6"/>
    <p:sldId id="321" r:id="rId7"/>
    <p:sldId id="322" r:id="rId8"/>
    <p:sldId id="323" r:id="rId9"/>
    <p:sldId id="324" r:id="rId10"/>
    <p:sldId id="325"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6362" autoAdjust="0"/>
  </p:normalViewPr>
  <p:slideViewPr>
    <p:cSldViewPr>
      <p:cViewPr varScale="1">
        <p:scale>
          <a:sx n="62" d="100"/>
          <a:sy n="62" d="100"/>
        </p:scale>
        <p:origin x="744" y="6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OMA-ARC-2019-0001</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ARC</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25 Mar. </a:t>
            </a:r>
            <a:r>
              <a:rPr lang="en-US" altLang="zh-CN" b="1" dirty="0">
                <a:latin typeface="Tahoma" pitchFamily="34" charset="0"/>
                <a:ea typeface="宋体" charset="-122"/>
              </a:rPr>
              <a:t>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a:latin typeface="Tahoma" panose="020B0604030504040204" pitchFamily="34" charset="0"/>
                <a:ea typeface="宋体" panose="02010600030101010101" pitchFamily="2" charset="-122"/>
              </a:rPr>
              <a:t> </a:t>
            </a:r>
            <a:r>
              <a:rPr lang="en-US" altLang="zh-CN" b="1" dirty="0" err="1">
                <a:latin typeface="Tahoma" panose="020B0604030504040204" pitchFamily="34" charset="0"/>
                <a:ea typeface="宋体" panose="02010600030101010101" pitchFamily="2" charset="-122"/>
              </a:rPr>
              <a:t>Shahram</a:t>
            </a:r>
            <a:r>
              <a:rPr lang="en-US" altLang="zh-CN" b="1" dirty="0">
                <a:latin typeface="Tahoma" panose="020B0604030504040204" pitchFamily="34" charset="0"/>
                <a:ea typeface="宋体" panose="02010600030101010101" pitchFamily="2" charset="-122"/>
              </a:rPr>
              <a:t> Mohajeri, sm7084@att.com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AT&amp;T</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OMA-ARC-2019-0001-INP_3GPP_MCData_RESTful_API</a:t>
            </a:r>
            <a:r>
              <a:rPr lang="en-US" altLang="zh-CN" sz="2000" dirty="0">
                <a:ea typeface="宋体" charset="-122"/>
              </a:rPr>
              <a:t/>
            </a:r>
            <a:br>
              <a:rPr lang="en-US" altLang="zh-CN" sz="2000" dirty="0">
                <a:ea typeface="宋体" charset="-122"/>
              </a:rPr>
            </a:br>
            <a:r>
              <a:rPr lang="en-US" altLang="zh-CN" sz="1400" dirty="0">
                <a:ea typeface="宋体" charset="-122"/>
              </a:rPr>
              <a:t/>
            </a:r>
            <a:br>
              <a:rPr lang="en-US" altLang="zh-CN" sz="1400" dirty="0">
                <a:ea typeface="宋体" charset="-122"/>
              </a:rPr>
            </a:br>
            <a:r>
              <a:rPr lang="en-US" altLang="zh-CN" dirty="0" smtClean="0">
                <a:ea typeface="宋体" charset="-122"/>
              </a:rPr>
              <a:t>3GPP </a:t>
            </a:r>
            <a:r>
              <a:rPr lang="en-US" altLang="zh-CN" dirty="0" err="1" smtClean="0">
                <a:ea typeface="宋体" charset="-122"/>
              </a:rPr>
              <a:t>MCData</a:t>
            </a:r>
            <a:r>
              <a:rPr lang="en-US" altLang="zh-CN" dirty="0" smtClean="0">
                <a:ea typeface="宋体" charset="-122"/>
              </a:rPr>
              <a:t> RESTful API</a:t>
            </a:r>
            <a:r>
              <a:rPr lang="en-US" altLang="zh-CN" dirty="0">
                <a:ea typeface="宋体" charset="-122"/>
              </a:rPr>
              <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Reusing OMA RESTful APIs </a:t>
            </a:r>
            <a:r>
              <a:rPr lang="en-GB" altLang="zh-CN" sz="2800" dirty="0">
                <a:ea typeface="宋体" charset="-122"/>
              </a:rPr>
              <a:t>Strategy in </a:t>
            </a:r>
            <a:r>
              <a:rPr lang="en-GB" altLang="zh-CN" sz="2800" dirty="0" smtClean="0">
                <a:ea typeface="宋体" charset="-122"/>
              </a:rPr>
              <a:t>3GPP</a:t>
            </a:r>
            <a:endParaRPr lang="en-GB" altLang="zh-CN" sz="2800" dirty="0">
              <a:ea typeface="宋体" charset="-122"/>
            </a:endParaRPr>
          </a:p>
        </p:txBody>
      </p:sp>
      <p:sp>
        <p:nvSpPr>
          <p:cNvPr id="3075" name="Rectangle 5"/>
          <p:cNvSpPr>
            <a:spLocks noGrp="1" noChangeArrowheads="1"/>
          </p:cNvSpPr>
          <p:nvPr>
            <p:ph type="body" idx="1"/>
          </p:nvPr>
        </p:nvSpPr>
        <p:spPr/>
        <p:txBody>
          <a:bodyPr/>
          <a:lstStyle/>
          <a:p>
            <a:r>
              <a:rPr lang="en-GB" altLang="zh-CN" dirty="0" smtClean="0">
                <a:ea typeface="宋体" charset="-122"/>
              </a:rPr>
              <a:t>As an overall strategy, in order to ease API adaptation by the Exposure Layer and smoothen the migration path for Application clients from the legacy Northbound OMA RESTful APIs to newly defined 3GPP RESTful APIs, we should advocate the usage of OMA specs as guide in 3GPP</a:t>
            </a:r>
          </a:p>
          <a:p>
            <a:pPr lvl="1"/>
            <a:r>
              <a:rPr lang="en-GB" altLang="zh-CN" dirty="0" smtClean="0">
                <a:solidFill>
                  <a:srgbClr val="FF0000"/>
                </a:solidFill>
                <a:ea typeface="宋体" charset="-122"/>
              </a:rPr>
              <a:t>Close reuse of the Resource Tree, HTTP operations and input/output parameters</a:t>
            </a:r>
          </a:p>
          <a:p>
            <a:r>
              <a:rPr lang="en-GB" altLang="zh-CN" dirty="0" smtClean="0">
                <a:ea typeface="宋体" charset="-122"/>
              </a:rPr>
              <a:t>Such strategy also benefits 3GPP Server/Enabler implementers who have already developed the OMA RESTful API</a:t>
            </a:r>
            <a:endParaRPr lang="en-GB" altLang="zh-CN" dirty="0">
              <a:ea typeface="宋体" charset="-122"/>
            </a:endParaRPr>
          </a:p>
          <a:p>
            <a:r>
              <a:rPr lang="en-GB" altLang="zh-CN" dirty="0">
                <a:ea typeface="宋体" charset="-122"/>
              </a:rPr>
              <a:t>A</a:t>
            </a:r>
            <a:r>
              <a:rPr lang="en-GB" altLang="zh-CN" dirty="0" smtClean="0">
                <a:ea typeface="宋体" charset="-122"/>
              </a:rPr>
              <a:t>nother 3GPP RESTful </a:t>
            </a:r>
            <a:r>
              <a:rPr lang="en-GB" altLang="zh-CN" dirty="0">
                <a:ea typeface="宋体" charset="-122"/>
              </a:rPr>
              <a:t>API which could </a:t>
            </a:r>
            <a:r>
              <a:rPr lang="en-GB" altLang="zh-CN" dirty="0" smtClean="0">
                <a:ea typeface="宋体" charset="-122"/>
              </a:rPr>
              <a:t>take advantage of the </a:t>
            </a:r>
            <a:r>
              <a:rPr lang="en-GB" altLang="zh-CN" smtClean="0">
                <a:ea typeface="宋体" charset="-122"/>
              </a:rPr>
              <a:t>above strategy </a:t>
            </a:r>
            <a:r>
              <a:rPr lang="en-GB" altLang="zh-CN" dirty="0">
                <a:ea typeface="宋体" charset="-122"/>
              </a:rPr>
              <a:t>is the </a:t>
            </a:r>
            <a:r>
              <a:rPr lang="en-GB" altLang="zh-CN" dirty="0" smtClean="0">
                <a:ea typeface="宋体" charset="-122"/>
              </a:rPr>
              <a:t>“OMA Notification Channel”</a:t>
            </a:r>
            <a:endParaRPr lang="en-GB" dirty="0"/>
          </a:p>
          <a:p>
            <a:pPr lvl="1"/>
            <a:r>
              <a:rPr lang="en-GB" altLang="zh-CN" dirty="0" smtClean="0">
                <a:ea typeface="宋体" charset="-122"/>
              </a:rPr>
              <a:t>Notification Channel is needed </a:t>
            </a:r>
            <a:r>
              <a:rPr lang="en-GB" altLang="zh-CN" dirty="0">
                <a:ea typeface="宋体" charset="-122"/>
              </a:rPr>
              <a:t>to enable </a:t>
            </a:r>
            <a:r>
              <a:rPr lang="en-GB" altLang="zh-CN" dirty="0" smtClean="0">
                <a:ea typeface="宋体" charset="-122"/>
              </a:rPr>
              <a:t>NMS notifications </a:t>
            </a:r>
            <a:r>
              <a:rPr lang="en-GB" altLang="zh-CN" dirty="0">
                <a:ea typeface="宋体" charset="-122"/>
              </a:rPr>
              <a:t>to </a:t>
            </a:r>
            <a:r>
              <a:rPr lang="en-GB" altLang="zh-CN" dirty="0" smtClean="0">
                <a:ea typeface="宋体" charset="-122"/>
              </a:rPr>
              <a:t>UE</a:t>
            </a:r>
            <a:endParaRPr lang="en-GB" altLang="zh-CN" dirty="0">
              <a:ea typeface="宋体" charset="-122"/>
            </a:endParaRPr>
          </a:p>
          <a:p>
            <a:endParaRPr lang="en-GB" altLang="zh-CN" dirty="0" smtClean="0">
              <a:ea typeface="宋体" charset="-122"/>
            </a:endParaRPr>
          </a:p>
          <a:p>
            <a:pPr marL="0" indent="0">
              <a:buNone/>
            </a:pPr>
            <a:endParaRPr lang="en-GB" altLang="zh-CN" dirty="0" smtClean="0">
              <a:ea typeface="宋体" charset="-122"/>
            </a:endParaRPr>
          </a:p>
        </p:txBody>
      </p:sp>
    </p:spTree>
    <p:extLst>
      <p:ext uri="{BB962C8B-B14F-4D97-AF65-F5344CB8AC3E}">
        <p14:creationId xmlns:p14="http://schemas.microsoft.com/office/powerpoint/2010/main" val="1137290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Purpose</a:t>
            </a:r>
            <a:endParaRPr lang="en-GB" altLang="zh-CN" dirty="0">
              <a:ea typeface="宋体" charset="-122"/>
            </a:endParaRPr>
          </a:p>
        </p:txBody>
      </p:sp>
      <p:sp>
        <p:nvSpPr>
          <p:cNvPr id="3075" name="Rectangle 5"/>
          <p:cNvSpPr>
            <a:spLocks noGrp="1" noChangeArrowheads="1"/>
          </p:cNvSpPr>
          <p:nvPr>
            <p:ph type="body" idx="1"/>
          </p:nvPr>
        </p:nvSpPr>
        <p:spPr/>
        <p:txBody>
          <a:bodyPr/>
          <a:lstStyle/>
          <a:p>
            <a:r>
              <a:rPr lang="en-GB" altLang="zh-CN" sz="2400" dirty="0" smtClean="0">
                <a:ea typeface="宋体" charset="-122"/>
              </a:rPr>
              <a:t>The purpose of this Input contribution is to inform OMA ARC and SC of a 3GPP WID which deals with specifying a RESTful API for the Mission Critical Data (</a:t>
            </a:r>
            <a:r>
              <a:rPr lang="en-GB" altLang="zh-CN" sz="2400" dirty="0" err="1" smtClean="0">
                <a:ea typeface="宋体" charset="-122"/>
              </a:rPr>
              <a:t>MCData</a:t>
            </a:r>
            <a:r>
              <a:rPr lang="en-GB" altLang="zh-CN" sz="2400" dirty="0" smtClean="0">
                <a:ea typeface="宋体" charset="-122"/>
              </a:rPr>
              <a:t>) Message Store which is very much the same as OMA Network Message Store (NMS) RESTful API</a:t>
            </a:r>
          </a:p>
          <a:p>
            <a:r>
              <a:rPr lang="en-GB" altLang="zh-CN" sz="2400" dirty="0">
                <a:ea typeface="宋体" charset="-122"/>
              </a:rPr>
              <a:t> </a:t>
            </a:r>
            <a:r>
              <a:rPr lang="en-GB" altLang="zh-CN" sz="2400" dirty="0" smtClean="0">
                <a:ea typeface="宋体" charset="-122"/>
              </a:rPr>
              <a:t>And also determine what is the best strategy in taking advantage of already defined OMA RESTful APIs within 3GPP’s Service Based Architecture (SBA)</a:t>
            </a:r>
          </a:p>
          <a:p>
            <a:pPr lvl="1"/>
            <a:r>
              <a:rPr lang="en-GB" altLang="zh-CN" dirty="0" smtClean="0">
                <a:ea typeface="宋体" charset="-122"/>
              </a:rPr>
              <a:t>OMA NMS RESTful API is not going to be the last such API and hence a well understood approach to such cases would help the industry to better reuse standards where it makes sense. Reuse helps:</a:t>
            </a:r>
          </a:p>
          <a:p>
            <a:pPr lvl="2"/>
            <a:r>
              <a:rPr lang="en-GB" altLang="zh-CN" dirty="0" smtClean="0">
                <a:ea typeface="宋体" charset="-122"/>
              </a:rPr>
              <a:t>Reduce the time it takes to specify a proven RESTful API</a:t>
            </a:r>
          </a:p>
          <a:p>
            <a:pPr lvl="2"/>
            <a:r>
              <a:rPr lang="en-GB" altLang="zh-CN" dirty="0" smtClean="0">
                <a:ea typeface="宋体" charset="-122"/>
              </a:rPr>
              <a:t>Reduce implementation costs on clients &amp; servers which used OMA’s spec</a:t>
            </a:r>
          </a:p>
          <a:p>
            <a:pPr lvl="2"/>
            <a:r>
              <a:rPr lang="en-GB" altLang="zh-CN" dirty="0" smtClean="0">
                <a:ea typeface="宋体" charset="-122"/>
              </a:rPr>
              <a:t>Reduces operation headaches for MNOs</a:t>
            </a:r>
          </a:p>
          <a:p>
            <a:pPr marL="225425" lvl="1" indent="0">
              <a:buNone/>
            </a:pPr>
            <a:endParaRPr lang="en-US" altLang="zh-CN" dirty="0" smtClean="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3GPP </a:t>
            </a:r>
            <a:r>
              <a:rPr lang="en-GB" altLang="zh-CN" dirty="0" err="1" smtClean="0">
                <a:ea typeface="宋体" charset="-122"/>
              </a:rPr>
              <a:t>MCData</a:t>
            </a:r>
            <a:r>
              <a:rPr lang="en-GB" altLang="zh-CN" dirty="0" smtClean="0">
                <a:ea typeface="宋体" charset="-122"/>
              </a:rPr>
              <a:t> Background</a:t>
            </a:r>
            <a:endParaRPr lang="en-GB" altLang="zh-CN" dirty="0">
              <a:ea typeface="宋体" charset="-122"/>
            </a:endParaRPr>
          </a:p>
        </p:txBody>
      </p:sp>
      <p:sp>
        <p:nvSpPr>
          <p:cNvPr id="3075" name="Rectangle 5"/>
          <p:cNvSpPr>
            <a:spLocks noGrp="1" noChangeArrowheads="1"/>
          </p:cNvSpPr>
          <p:nvPr>
            <p:ph type="body" idx="1"/>
          </p:nvPr>
        </p:nvSpPr>
        <p:spPr/>
        <p:txBody>
          <a:bodyPr/>
          <a:lstStyle/>
          <a:p>
            <a:r>
              <a:rPr lang="en-GB" altLang="zh-CN" dirty="0">
                <a:ea typeface="宋体" charset="-122"/>
              </a:rPr>
              <a:t>3GPP SA6 WG started defining the Mission Critical Data (</a:t>
            </a:r>
            <a:r>
              <a:rPr lang="en-GB" altLang="zh-CN" dirty="0" err="1">
                <a:ea typeface="宋体" charset="-122"/>
              </a:rPr>
              <a:t>MCData</a:t>
            </a:r>
            <a:r>
              <a:rPr lang="en-GB" altLang="zh-CN" dirty="0">
                <a:ea typeface="宋体" charset="-122"/>
              </a:rPr>
              <a:t>) architecture as of </a:t>
            </a:r>
            <a:r>
              <a:rPr lang="en-GB" altLang="zh-CN" dirty="0" smtClean="0">
                <a:ea typeface="宋体" charset="-122"/>
              </a:rPr>
              <a:t>Rel-14</a:t>
            </a:r>
          </a:p>
          <a:p>
            <a:pPr lvl="1"/>
            <a:r>
              <a:rPr lang="en-GB" dirty="0" err="1"/>
              <a:t>MCData</a:t>
            </a:r>
            <a:r>
              <a:rPr lang="en-GB" dirty="0"/>
              <a:t> architecture utilises the </a:t>
            </a:r>
            <a:r>
              <a:rPr lang="en-GB" dirty="0" smtClean="0"/>
              <a:t>3GPP Packet Core and IMS amongst other common network functions to </a:t>
            </a:r>
            <a:r>
              <a:rPr lang="en-GB" dirty="0"/>
              <a:t>support mission critical services over LTE </a:t>
            </a:r>
            <a:endParaRPr lang="en-US" altLang="zh-CN" dirty="0" smtClean="0">
              <a:ea typeface="宋体" charset="-122"/>
            </a:endParaRPr>
          </a:p>
          <a:p>
            <a:r>
              <a:rPr lang="en-US" altLang="zh-CN" dirty="0" err="1" smtClean="0">
                <a:ea typeface="宋体" charset="-122"/>
              </a:rPr>
              <a:t>MCData</a:t>
            </a:r>
            <a:r>
              <a:rPr lang="en-US" altLang="zh-CN" dirty="0" smtClean="0">
                <a:ea typeface="宋体" charset="-122"/>
              </a:rPr>
              <a:t> </a:t>
            </a:r>
            <a:r>
              <a:rPr lang="en-US" altLang="zh-CN" dirty="0">
                <a:ea typeface="宋体" charset="-122"/>
              </a:rPr>
              <a:t>service suite provides </a:t>
            </a:r>
            <a:r>
              <a:rPr lang="en-US" altLang="zh-CN" dirty="0" smtClean="0">
                <a:ea typeface="宋体" charset="-122"/>
              </a:rPr>
              <a:t>generic </a:t>
            </a:r>
            <a:r>
              <a:rPr lang="en-US" altLang="zh-CN" dirty="0">
                <a:ea typeface="宋体" charset="-122"/>
              </a:rPr>
              <a:t>capabilities and specific services </a:t>
            </a:r>
            <a:r>
              <a:rPr lang="en-US" altLang="zh-CN" dirty="0" smtClean="0">
                <a:ea typeface="宋体" charset="-122"/>
              </a:rPr>
              <a:t>enabling </a:t>
            </a:r>
            <a:r>
              <a:rPr lang="en-US" altLang="zh-CN" dirty="0">
                <a:ea typeface="宋体" charset="-122"/>
              </a:rPr>
              <a:t>one-to-one and group data communications between </a:t>
            </a:r>
            <a:r>
              <a:rPr lang="en-US" altLang="zh-CN" dirty="0" err="1">
                <a:ea typeface="宋体" charset="-122"/>
              </a:rPr>
              <a:t>MCData</a:t>
            </a:r>
            <a:r>
              <a:rPr lang="en-US" altLang="zh-CN" dirty="0">
                <a:ea typeface="宋体" charset="-122"/>
              </a:rPr>
              <a:t> </a:t>
            </a:r>
            <a:r>
              <a:rPr lang="en-US" altLang="zh-CN" dirty="0" smtClean="0">
                <a:ea typeface="宋体" charset="-122"/>
              </a:rPr>
              <a:t>users</a:t>
            </a:r>
          </a:p>
          <a:p>
            <a:pPr lvl="1"/>
            <a:r>
              <a:rPr lang="en-US" altLang="zh-CN" dirty="0" smtClean="0">
                <a:ea typeface="宋体" charset="-122"/>
              </a:rPr>
              <a:t>Similar to RCS</a:t>
            </a:r>
            <a:endParaRPr lang="en-GB" altLang="zh-CN" dirty="0" smtClean="0">
              <a:ea typeface="宋体" charset="-122"/>
            </a:endParaRPr>
          </a:p>
          <a:p>
            <a:r>
              <a:rPr lang="en-GB" dirty="0" err="1" smtClean="0"/>
              <a:t>MCData</a:t>
            </a:r>
            <a:r>
              <a:rPr lang="en-GB" dirty="0" smtClean="0"/>
              <a:t> </a:t>
            </a:r>
            <a:r>
              <a:rPr lang="en-GB" dirty="0"/>
              <a:t>service can be used for public safety applications </a:t>
            </a:r>
            <a:r>
              <a:rPr lang="en-GB" dirty="0" smtClean="0"/>
              <a:t>(e.g. FirstNet) and </a:t>
            </a:r>
            <a:r>
              <a:rPr lang="en-GB" dirty="0"/>
              <a:t>also for general commercial applications </a:t>
            </a:r>
            <a:r>
              <a:rPr lang="en-GB" dirty="0" smtClean="0"/>
              <a:t>(e.g</a:t>
            </a:r>
            <a:r>
              <a:rPr lang="en-GB" dirty="0"/>
              <a:t>. utility companies and </a:t>
            </a:r>
            <a:r>
              <a:rPr lang="en-GB" dirty="0" smtClean="0"/>
              <a:t>railways)</a:t>
            </a:r>
          </a:p>
          <a:p>
            <a:endParaRPr lang="en-GB" altLang="zh-CN" dirty="0">
              <a:ea typeface="宋体" charset="-122"/>
            </a:endParaRPr>
          </a:p>
        </p:txBody>
      </p:sp>
    </p:spTree>
    <p:extLst>
      <p:ext uri="{BB962C8B-B14F-4D97-AF65-F5344CB8AC3E}">
        <p14:creationId xmlns:p14="http://schemas.microsoft.com/office/powerpoint/2010/main" val="2764885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3GPP </a:t>
            </a:r>
            <a:r>
              <a:rPr lang="en-GB" altLang="zh-CN" dirty="0" err="1" smtClean="0">
                <a:ea typeface="宋体" charset="-122"/>
              </a:rPr>
              <a:t>MCData</a:t>
            </a:r>
            <a:r>
              <a:rPr lang="en-GB" altLang="zh-CN" dirty="0" smtClean="0">
                <a:ea typeface="宋体" charset="-122"/>
              </a:rPr>
              <a:t> Background (Cont’d)</a:t>
            </a:r>
            <a:endParaRPr lang="en-GB" altLang="zh-CN" dirty="0">
              <a:ea typeface="宋体" charset="-122"/>
            </a:endParaRPr>
          </a:p>
        </p:txBody>
      </p:sp>
      <p:sp>
        <p:nvSpPr>
          <p:cNvPr id="3075" name="Rectangle 5"/>
          <p:cNvSpPr>
            <a:spLocks noGrp="1" noChangeArrowheads="1"/>
          </p:cNvSpPr>
          <p:nvPr>
            <p:ph type="body" idx="1"/>
          </p:nvPr>
        </p:nvSpPr>
        <p:spPr/>
        <p:txBody>
          <a:bodyPr/>
          <a:lstStyle/>
          <a:p>
            <a:r>
              <a:rPr lang="en-GB" dirty="0" err="1" smtClean="0"/>
              <a:t>MCData</a:t>
            </a:r>
            <a:r>
              <a:rPr lang="en-GB" dirty="0" smtClean="0"/>
              <a:t> </a:t>
            </a:r>
            <a:r>
              <a:rPr lang="en-US" dirty="0"/>
              <a:t>message store </a:t>
            </a:r>
            <a:r>
              <a:rPr lang="en-US" dirty="0" smtClean="0"/>
              <a:t>(one of the functional blocks within the </a:t>
            </a:r>
            <a:r>
              <a:rPr lang="en-US" dirty="0" err="1" smtClean="0"/>
              <a:t>MCData</a:t>
            </a:r>
            <a:r>
              <a:rPr lang="en-US" dirty="0" smtClean="0"/>
              <a:t> architecture) is </a:t>
            </a:r>
            <a:r>
              <a:rPr lang="en-US" dirty="0"/>
              <a:t>used by </a:t>
            </a:r>
            <a:r>
              <a:rPr lang="en-US" dirty="0" err="1"/>
              <a:t>MCData</a:t>
            </a:r>
            <a:r>
              <a:rPr lang="en-US" dirty="0"/>
              <a:t> users to store their </a:t>
            </a:r>
            <a:r>
              <a:rPr lang="en-US" dirty="0" err="1"/>
              <a:t>MCData</a:t>
            </a:r>
            <a:r>
              <a:rPr lang="en-US" dirty="0"/>
              <a:t> communications </a:t>
            </a:r>
            <a:r>
              <a:rPr lang="en-US" dirty="0" smtClean="0"/>
              <a:t>permanently</a:t>
            </a:r>
          </a:p>
          <a:p>
            <a:r>
              <a:rPr lang="en-GB" dirty="0" err="1" smtClean="0"/>
              <a:t>MCData</a:t>
            </a:r>
            <a:r>
              <a:rPr lang="en-GB" dirty="0" smtClean="0"/>
              <a:t> </a:t>
            </a:r>
            <a:r>
              <a:rPr lang="en-GB" dirty="0"/>
              <a:t>message store </a:t>
            </a:r>
            <a:r>
              <a:rPr lang="en-GB" dirty="0" smtClean="0"/>
              <a:t>allows </a:t>
            </a:r>
            <a:r>
              <a:rPr lang="en-GB" dirty="0"/>
              <a:t>only </a:t>
            </a:r>
            <a:r>
              <a:rPr lang="en-GB" dirty="0" smtClean="0"/>
              <a:t>an authorized user </a:t>
            </a:r>
            <a:r>
              <a:rPr lang="en-GB" dirty="0"/>
              <a:t>to access the storage </a:t>
            </a:r>
            <a:r>
              <a:rPr lang="en-GB" dirty="0" smtClean="0"/>
              <a:t>area</a:t>
            </a:r>
          </a:p>
          <a:p>
            <a:pPr lvl="1"/>
            <a:r>
              <a:rPr lang="en-US" dirty="0"/>
              <a:t>Similar to </a:t>
            </a:r>
            <a:r>
              <a:rPr lang="en-US" dirty="0" smtClean="0"/>
              <a:t>RCS or Messaging Apps on UE using the OMA </a:t>
            </a:r>
            <a:r>
              <a:rPr lang="en-US" dirty="0"/>
              <a:t>NMS </a:t>
            </a:r>
            <a:r>
              <a:rPr lang="en-US" dirty="0" smtClean="0"/>
              <a:t>RESTful API</a:t>
            </a:r>
            <a:endParaRPr lang="en-GB" dirty="0" smtClean="0"/>
          </a:p>
          <a:p>
            <a:r>
              <a:rPr lang="en-US" dirty="0"/>
              <a:t>During an active </a:t>
            </a:r>
            <a:r>
              <a:rPr lang="en-US" dirty="0" err="1"/>
              <a:t>MCData</a:t>
            </a:r>
            <a:r>
              <a:rPr lang="en-US" dirty="0"/>
              <a:t> communication, the participating function on the </a:t>
            </a:r>
            <a:r>
              <a:rPr lang="en-US" dirty="0" err="1"/>
              <a:t>MCData</a:t>
            </a:r>
            <a:r>
              <a:rPr lang="en-US" dirty="0"/>
              <a:t> server </a:t>
            </a:r>
            <a:r>
              <a:rPr lang="en-US" dirty="0" smtClean="0"/>
              <a:t>deposits </a:t>
            </a:r>
            <a:r>
              <a:rPr lang="en-US" dirty="0"/>
              <a:t>messages and files exchanged in the conversation to the </a:t>
            </a:r>
            <a:r>
              <a:rPr lang="en-US" dirty="0" smtClean="0"/>
              <a:t>user’s </a:t>
            </a:r>
            <a:r>
              <a:rPr lang="en-US" dirty="0"/>
              <a:t>storage area </a:t>
            </a:r>
            <a:r>
              <a:rPr lang="en-US" dirty="0" smtClean="0"/>
              <a:t>of the </a:t>
            </a:r>
            <a:r>
              <a:rPr lang="en-US" dirty="0" err="1" smtClean="0"/>
              <a:t>MCData</a:t>
            </a:r>
            <a:r>
              <a:rPr lang="en-US" dirty="0" smtClean="0"/>
              <a:t> </a:t>
            </a:r>
            <a:r>
              <a:rPr lang="en-US" dirty="0"/>
              <a:t>message </a:t>
            </a:r>
            <a:r>
              <a:rPr lang="en-US" dirty="0" smtClean="0"/>
              <a:t>store</a:t>
            </a:r>
          </a:p>
          <a:p>
            <a:pPr lvl="1"/>
            <a:r>
              <a:rPr lang="en-US" dirty="0" smtClean="0"/>
              <a:t>Similar to CPM communicating with </a:t>
            </a:r>
            <a:r>
              <a:rPr lang="en-US" dirty="0"/>
              <a:t>NMS using the OMA NMS RESTful </a:t>
            </a:r>
            <a:r>
              <a:rPr lang="en-US" dirty="0" smtClean="0"/>
              <a:t>API (with some new operations)</a:t>
            </a:r>
            <a:endParaRPr lang="en-GB" dirty="0" smtClean="0"/>
          </a:p>
          <a:p>
            <a:endParaRPr lang="en-GB" altLang="zh-CN" dirty="0">
              <a:ea typeface="宋体" charset="-122"/>
            </a:endParaRPr>
          </a:p>
        </p:txBody>
      </p:sp>
    </p:spTree>
    <p:extLst>
      <p:ext uri="{BB962C8B-B14F-4D97-AF65-F5344CB8AC3E}">
        <p14:creationId xmlns:p14="http://schemas.microsoft.com/office/powerpoint/2010/main" val="2661953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bwMode="auto">
          <a:xfrm>
            <a:off x="3007789" y="3359150"/>
            <a:ext cx="4784951" cy="2875788"/>
          </a:xfrm>
          <a:custGeom>
            <a:avLst/>
            <a:gdLst>
              <a:gd name="connsiteX0" fmla="*/ 0 w 4626864"/>
              <a:gd name="connsiteY0" fmla="*/ 0 h 1636776"/>
              <a:gd name="connsiteX1" fmla="*/ 1325880 w 4626864"/>
              <a:gd name="connsiteY1" fmla="*/ 0 h 1636776"/>
              <a:gd name="connsiteX2" fmla="*/ 1325880 w 4626864"/>
              <a:gd name="connsiteY2" fmla="*/ 1005840 h 1636776"/>
              <a:gd name="connsiteX3" fmla="*/ 4599432 w 4626864"/>
              <a:gd name="connsiteY3" fmla="*/ 768096 h 1636776"/>
              <a:gd name="connsiteX4" fmla="*/ 4626864 w 4626864"/>
              <a:gd name="connsiteY4" fmla="*/ 1636776 h 1636776"/>
              <a:gd name="connsiteX5" fmla="*/ 192024 w 4626864"/>
              <a:gd name="connsiteY5" fmla="*/ 1435608 h 1636776"/>
              <a:gd name="connsiteX6" fmla="*/ 0 w 4626864"/>
              <a:gd name="connsiteY6" fmla="*/ 0 h 163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6864" h="1636776">
                <a:moveTo>
                  <a:pt x="0" y="0"/>
                </a:moveTo>
                <a:lnTo>
                  <a:pt x="1325880" y="0"/>
                </a:lnTo>
                <a:lnTo>
                  <a:pt x="1325880" y="1005840"/>
                </a:lnTo>
                <a:lnTo>
                  <a:pt x="4599432" y="768096"/>
                </a:lnTo>
                <a:lnTo>
                  <a:pt x="4626864" y="1636776"/>
                </a:lnTo>
                <a:lnTo>
                  <a:pt x="192024" y="1435608"/>
                </a:lnTo>
                <a:lnTo>
                  <a:pt x="0" y="0"/>
                </a:lnTo>
                <a:close/>
              </a:path>
            </a:pathLst>
          </a:custGeom>
          <a:solidFill>
            <a:schemeClr val="accent1">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3074" name="Rectangle 4"/>
          <p:cNvSpPr>
            <a:spLocks noGrp="1" noChangeArrowheads="1"/>
          </p:cNvSpPr>
          <p:nvPr>
            <p:ph type="title"/>
          </p:nvPr>
        </p:nvSpPr>
        <p:spPr/>
        <p:txBody>
          <a:bodyPr/>
          <a:lstStyle/>
          <a:p>
            <a:r>
              <a:rPr lang="en-GB" altLang="zh-CN" dirty="0" smtClean="0">
                <a:ea typeface="宋体" charset="-122"/>
              </a:rPr>
              <a:t>3GPP </a:t>
            </a:r>
            <a:r>
              <a:rPr lang="en-GB" altLang="zh-CN" dirty="0" err="1" smtClean="0">
                <a:ea typeface="宋体" charset="-122"/>
              </a:rPr>
              <a:t>MCData</a:t>
            </a:r>
            <a:r>
              <a:rPr lang="en-GB" altLang="zh-CN" dirty="0" smtClean="0">
                <a:ea typeface="宋体" charset="-122"/>
              </a:rPr>
              <a:t> Background (Cont’d)</a:t>
            </a:r>
            <a:endParaRPr lang="en-GB" altLang="zh-CN" dirty="0">
              <a:ea typeface="宋体" charset="-122"/>
            </a:endParaRPr>
          </a:p>
        </p:txBody>
      </p:sp>
      <p:sp>
        <p:nvSpPr>
          <p:cNvPr id="3075" name="Rectangle 5"/>
          <p:cNvSpPr>
            <a:spLocks noGrp="1" noChangeArrowheads="1"/>
          </p:cNvSpPr>
          <p:nvPr>
            <p:ph type="body" idx="1"/>
          </p:nvPr>
        </p:nvSpPr>
        <p:spPr>
          <a:xfrm>
            <a:off x="185738" y="1169988"/>
            <a:ext cx="8885238" cy="817562"/>
          </a:xfrm>
        </p:spPr>
        <p:txBody>
          <a:bodyPr/>
          <a:lstStyle/>
          <a:p>
            <a:r>
              <a:rPr lang="en-GB" dirty="0" smtClean="0"/>
              <a:t>3GPP </a:t>
            </a:r>
            <a:r>
              <a:rPr lang="en-GB" dirty="0" err="1" smtClean="0"/>
              <a:t>MCData</a:t>
            </a:r>
            <a:r>
              <a:rPr lang="en-GB" dirty="0" smtClean="0"/>
              <a:t> </a:t>
            </a:r>
            <a:r>
              <a:rPr lang="en-US" dirty="0"/>
              <a:t>message store </a:t>
            </a:r>
            <a:r>
              <a:rPr lang="en-US" dirty="0" smtClean="0"/>
              <a:t>interfaces (MCData-7 &amp; MCData-8) are shown below</a:t>
            </a:r>
          </a:p>
          <a:p>
            <a:r>
              <a:rPr lang="en-US" altLang="zh-CN" dirty="0" smtClean="0">
                <a:ea typeface="宋体" charset="-122"/>
              </a:rPr>
              <a:t>Operations invoked onto </a:t>
            </a:r>
            <a:r>
              <a:rPr lang="en-US" altLang="zh-CN" dirty="0" err="1" smtClean="0">
                <a:ea typeface="宋体" charset="-122"/>
              </a:rPr>
              <a:t>MCData</a:t>
            </a:r>
            <a:r>
              <a:rPr lang="en-US" altLang="zh-CN" dirty="0" smtClean="0">
                <a:ea typeface="宋体" charset="-122"/>
              </a:rPr>
              <a:t> </a:t>
            </a:r>
            <a:r>
              <a:rPr lang="en-US" dirty="0"/>
              <a:t>message </a:t>
            </a:r>
            <a:r>
              <a:rPr lang="en-US" altLang="zh-CN" dirty="0" smtClean="0">
                <a:ea typeface="宋体" charset="-122"/>
              </a:rPr>
              <a:t>store over </a:t>
            </a:r>
            <a:r>
              <a:rPr lang="en-US" dirty="0"/>
              <a:t>MCData-7 &amp; </a:t>
            </a:r>
            <a:r>
              <a:rPr lang="en-US" dirty="0" smtClean="0"/>
              <a:t>MCData-8 are very much the same as what OMA has defined in NMS RESTful API </a:t>
            </a:r>
            <a:endParaRPr lang="en-GB" altLang="zh-CN" dirty="0">
              <a:ea typeface="宋体" charset="-122"/>
            </a:endParaRPr>
          </a:p>
        </p:txBody>
      </p:sp>
      <p:sp>
        <p:nvSpPr>
          <p:cNvPr id="2" name="Rectangle 2"/>
          <p:cNvSpPr>
            <a:spLocks noChangeArrowheads="1"/>
          </p:cNvSpPr>
          <p:nvPr/>
        </p:nvSpPr>
        <p:spPr bwMode="auto">
          <a:xfrm>
            <a:off x="1557337" y="2749550"/>
            <a:ext cx="9363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996568053"/>
              </p:ext>
            </p:extLst>
          </p:nvPr>
        </p:nvGraphicFramePr>
        <p:xfrm>
          <a:off x="1590674" y="3624326"/>
          <a:ext cx="5695950" cy="2362200"/>
        </p:xfrm>
        <a:graphic>
          <a:graphicData uri="http://schemas.openxmlformats.org/presentationml/2006/ole">
            <mc:AlternateContent xmlns:mc="http://schemas.openxmlformats.org/markup-compatibility/2006">
              <mc:Choice xmlns:v="urn:schemas-microsoft-com:vml" Requires="v">
                <p:oleObj spid="_x0000_s1087" r:id="rId3" imgW="5692241" imgH="2362176" progId="Visio.Drawing.11">
                  <p:embed/>
                </p:oleObj>
              </mc:Choice>
              <mc:Fallback>
                <p:oleObj r:id="rId3" imgW="5692241" imgH="236217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0674" y="3624326"/>
                        <a:ext cx="5695950" cy="2362200"/>
                      </a:xfrm>
                      <a:prstGeom prst="rect">
                        <a:avLst/>
                      </a:prstGeom>
                      <a:noFill/>
                      <a:extLst/>
                    </p:spPr>
                  </p:pic>
                </p:oleObj>
              </mc:Fallback>
            </mc:AlternateContent>
          </a:graphicData>
        </a:graphic>
      </p:graphicFrame>
      <p:sp>
        <p:nvSpPr>
          <p:cNvPr id="4" name="TextBox 3"/>
          <p:cNvSpPr txBox="1"/>
          <p:nvPr/>
        </p:nvSpPr>
        <p:spPr>
          <a:xfrm>
            <a:off x="2937277" y="6102350"/>
            <a:ext cx="3002745" cy="244682"/>
          </a:xfrm>
          <a:prstGeom prst="rect">
            <a:avLst/>
          </a:prstGeom>
          <a:noFill/>
        </p:spPr>
        <p:txBody>
          <a:bodyPr wrap="none" rtlCol="0">
            <a:spAutoFit/>
          </a:bodyPr>
          <a:lstStyle/>
          <a:p>
            <a:r>
              <a:rPr lang="en-US" sz="1100" dirty="0"/>
              <a:t>O</a:t>
            </a:r>
            <a:r>
              <a:rPr lang="en-US" sz="1100" dirty="0" smtClean="0"/>
              <a:t>n-network functional model (3GPP- 23.282)</a:t>
            </a:r>
            <a:endParaRPr lang="en-US" sz="1100" dirty="0"/>
          </a:p>
        </p:txBody>
      </p:sp>
    </p:spTree>
    <p:extLst>
      <p:ext uri="{BB962C8B-B14F-4D97-AF65-F5344CB8AC3E}">
        <p14:creationId xmlns:p14="http://schemas.microsoft.com/office/powerpoint/2010/main" val="3030173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OMA Northbound &amp; 3GPP Southbound APIs</a:t>
            </a:r>
            <a:endParaRPr lang="en-GB" altLang="zh-CN" sz="2800" dirty="0">
              <a:ea typeface="宋体" charset="-122"/>
            </a:endParaRPr>
          </a:p>
        </p:txBody>
      </p:sp>
      <p:sp>
        <p:nvSpPr>
          <p:cNvPr id="3075" name="Rectangle 5"/>
          <p:cNvSpPr>
            <a:spLocks noGrp="1" noChangeArrowheads="1"/>
          </p:cNvSpPr>
          <p:nvPr>
            <p:ph type="body" idx="1"/>
          </p:nvPr>
        </p:nvSpPr>
        <p:spPr>
          <a:xfrm>
            <a:off x="185738" y="1169988"/>
            <a:ext cx="5943599" cy="4932362"/>
          </a:xfrm>
        </p:spPr>
        <p:txBody>
          <a:bodyPr/>
          <a:lstStyle/>
          <a:p>
            <a:r>
              <a:rPr lang="en-US" sz="2400" dirty="0" smtClean="0"/>
              <a:t>In the past, the general working model between OMA and 3GPP was:</a:t>
            </a:r>
          </a:p>
          <a:p>
            <a:pPr lvl="1"/>
            <a:r>
              <a:rPr lang="en-US" sz="1800" dirty="0"/>
              <a:t>Southbound </a:t>
            </a:r>
            <a:r>
              <a:rPr lang="en-US" sz="1800" dirty="0" smtClean="0"/>
              <a:t>Native APIs (e.g. Diameter) defined </a:t>
            </a:r>
            <a:r>
              <a:rPr lang="en-US" sz="1800" dirty="0"/>
              <a:t>by </a:t>
            </a:r>
            <a:r>
              <a:rPr lang="en-US" sz="1800" dirty="0" smtClean="0"/>
              <a:t>3GPP</a:t>
            </a:r>
          </a:p>
          <a:p>
            <a:pPr lvl="1"/>
            <a:r>
              <a:rPr lang="en-US" sz="1800" dirty="0" smtClean="0"/>
              <a:t>Northbound APIs (HTTP-based RESTful) defined by OMA</a:t>
            </a:r>
          </a:p>
          <a:p>
            <a:pPr lvl="1"/>
            <a:r>
              <a:rPr lang="en-US" sz="1800" dirty="0" smtClean="0"/>
              <a:t>Exposure Layer (i.e. SCEF) provided network access control as well as any required protocol adaptation (e.g. HTTP to Diameter)</a:t>
            </a:r>
          </a:p>
          <a:p>
            <a:r>
              <a:rPr lang="en-US" sz="2400" dirty="0" smtClean="0"/>
              <a:t>Exception: OMA NMS RESTful API was used in both Northbound and Southbound as the NMS enabler was defined in OMA as part of CPM architecture</a:t>
            </a:r>
          </a:p>
          <a:p>
            <a:pPr lvl="1"/>
            <a:r>
              <a:rPr lang="en-US" sz="1800" dirty="0" smtClean="0"/>
              <a:t>Hence, no adaptation of protocol needed by Exposure Layer</a:t>
            </a:r>
          </a:p>
          <a:p>
            <a:endParaRPr lang="en-US" dirty="0" smtClean="0"/>
          </a:p>
        </p:txBody>
      </p:sp>
      <p:sp>
        <p:nvSpPr>
          <p:cNvPr id="2" name="Rectangle 2"/>
          <p:cNvSpPr>
            <a:spLocks noChangeArrowheads="1"/>
          </p:cNvSpPr>
          <p:nvPr/>
        </p:nvSpPr>
        <p:spPr bwMode="auto">
          <a:xfrm>
            <a:off x="1557337" y="2749550"/>
            <a:ext cx="9363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TextBox 3"/>
          <p:cNvSpPr txBox="1"/>
          <p:nvPr/>
        </p:nvSpPr>
        <p:spPr>
          <a:xfrm>
            <a:off x="6738937" y="3859427"/>
            <a:ext cx="1713931" cy="244682"/>
          </a:xfrm>
          <a:prstGeom prst="rect">
            <a:avLst/>
          </a:prstGeom>
          <a:noFill/>
        </p:spPr>
        <p:txBody>
          <a:bodyPr wrap="none" rtlCol="0">
            <a:spAutoFit/>
          </a:bodyPr>
          <a:lstStyle/>
          <a:p>
            <a:r>
              <a:rPr lang="en-US" sz="1100" dirty="0" smtClean="0"/>
              <a:t>Service Exposure Model</a:t>
            </a:r>
            <a:endParaRPr lang="en-US" sz="1100" dirty="0"/>
          </a:p>
        </p:txBody>
      </p:sp>
      <p:sp>
        <p:nvSpPr>
          <p:cNvPr id="6" name="Rectangle 5"/>
          <p:cNvSpPr>
            <a:spLocks noChangeArrowheads="1"/>
          </p:cNvSpPr>
          <p:nvPr/>
        </p:nvSpPr>
        <p:spPr bwMode="auto">
          <a:xfrm flipV="1">
            <a:off x="5970706" y="3285171"/>
            <a:ext cx="632964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6247" y="1377951"/>
            <a:ext cx="2787262" cy="2395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589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New 3GPP Northbound &amp; Southbound APIs</a:t>
            </a:r>
            <a:endParaRPr lang="en-GB" altLang="zh-CN" sz="2800" dirty="0">
              <a:ea typeface="宋体" charset="-122"/>
            </a:endParaRPr>
          </a:p>
        </p:txBody>
      </p:sp>
      <p:sp>
        <p:nvSpPr>
          <p:cNvPr id="3075" name="Rectangle 5"/>
          <p:cNvSpPr>
            <a:spLocks noGrp="1" noChangeArrowheads="1"/>
          </p:cNvSpPr>
          <p:nvPr>
            <p:ph type="body" idx="1"/>
          </p:nvPr>
        </p:nvSpPr>
        <p:spPr>
          <a:xfrm>
            <a:off x="185738" y="1169988"/>
            <a:ext cx="8869362" cy="4932362"/>
          </a:xfrm>
        </p:spPr>
        <p:txBody>
          <a:bodyPr/>
          <a:lstStyle/>
          <a:p>
            <a:r>
              <a:rPr lang="en-US" dirty="0" smtClean="0"/>
              <a:t>3GPP has defined 5G Core network based on a Service Based Architecture (SBA)</a:t>
            </a:r>
          </a:p>
          <a:p>
            <a:r>
              <a:rPr lang="en-US" dirty="0" smtClean="0"/>
              <a:t>3GPP 5G Service Based Interfaces (SBI’s) exposed by network enablers are RESTful, hence the new working model between OMA and 3GPP would most probably look be like:</a:t>
            </a:r>
          </a:p>
          <a:p>
            <a:pPr lvl="1"/>
            <a:r>
              <a:rPr lang="en-US" sz="2000" dirty="0"/>
              <a:t>Southbound APIs defined by 3GPP </a:t>
            </a:r>
            <a:r>
              <a:rPr lang="en-US" sz="2000" dirty="0" smtClean="0"/>
              <a:t>Enablers are inherently RESTful</a:t>
            </a:r>
          </a:p>
          <a:p>
            <a:pPr lvl="1"/>
            <a:r>
              <a:rPr lang="en-US" sz="2000" dirty="0" smtClean="0"/>
              <a:t>Northbound APIs, in most cases, reuse the Southbound 3GPP RESTful APIs as is</a:t>
            </a:r>
          </a:p>
          <a:p>
            <a:pPr lvl="2"/>
            <a:r>
              <a:rPr lang="en-US" sz="1600" dirty="0" smtClean="0"/>
              <a:t>In some cases there maybe a need for </a:t>
            </a:r>
            <a:r>
              <a:rPr lang="en-US" sz="1600" dirty="0" smtClean="0"/>
              <a:t>further abstraction or aggregated </a:t>
            </a:r>
            <a:r>
              <a:rPr lang="en-US" sz="1600" dirty="0" smtClean="0"/>
              <a:t>Northbound RESTful APIs, which can be defined by either </a:t>
            </a:r>
            <a:r>
              <a:rPr lang="en-US" sz="1600" dirty="0"/>
              <a:t>3GPP </a:t>
            </a:r>
            <a:r>
              <a:rPr lang="en-US" sz="1600" dirty="0" smtClean="0"/>
              <a:t>or OMA </a:t>
            </a:r>
            <a:r>
              <a:rPr lang="en-US" sz="1600" dirty="0" smtClean="0"/>
              <a:t>(e.g</a:t>
            </a:r>
            <a:r>
              <a:rPr lang="en-US" sz="1600" dirty="0" smtClean="0"/>
              <a:t>. oneM2M use cases)</a:t>
            </a:r>
          </a:p>
          <a:p>
            <a:pPr lvl="1"/>
            <a:r>
              <a:rPr lang="en-US" sz="2000" dirty="0" smtClean="0"/>
              <a:t>Exposure Layer (i.e. SCEF and 5G NEF) would provide network access control, API disaggregation on the southbound and any required API adaptation </a:t>
            </a:r>
            <a:r>
              <a:rPr lang="en-US" sz="2000" dirty="0" smtClean="0"/>
              <a:t>to </a:t>
            </a:r>
            <a:r>
              <a:rPr lang="en-US" sz="2000" dirty="0" smtClean="0"/>
              <a:t>legacy </a:t>
            </a:r>
            <a:r>
              <a:rPr lang="en-US" sz="2000" dirty="0" smtClean="0"/>
              <a:t>client Apps (e.g. NMS client using OMA NMS RESTful API)</a:t>
            </a:r>
          </a:p>
          <a:p>
            <a:endParaRPr lang="en-US" dirty="0" smtClean="0"/>
          </a:p>
        </p:txBody>
      </p:sp>
      <p:sp>
        <p:nvSpPr>
          <p:cNvPr id="2" name="Rectangle 2"/>
          <p:cNvSpPr>
            <a:spLocks noChangeArrowheads="1"/>
          </p:cNvSpPr>
          <p:nvPr/>
        </p:nvSpPr>
        <p:spPr bwMode="auto">
          <a:xfrm>
            <a:off x="1557337" y="2749550"/>
            <a:ext cx="9363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5"/>
          <p:cNvSpPr>
            <a:spLocks noChangeArrowheads="1"/>
          </p:cNvSpPr>
          <p:nvPr/>
        </p:nvSpPr>
        <p:spPr bwMode="auto">
          <a:xfrm flipV="1">
            <a:off x="5970706" y="3285171"/>
            <a:ext cx="632964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45639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Can 3GPP Reuse OMA NMS RESTful API as is?</a:t>
            </a:r>
            <a:endParaRPr lang="en-GB" altLang="zh-CN" sz="2800" dirty="0">
              <a:ea typeface="宋体" charset="-122"/>
            </a:endParaRPr>
          </a:p>
        </p:txBody>
      </p:sp>
      <p:sp>
        <p:nvSpPr>
          <p:cNvPr id="3075" name="Rectangle 5"/>
          <p:cNvSpPr>
            <a:spLocks noGrp="1" noChangeArrowheads="1"/>
          </p:cNvSpPr>
          <p:nvPr>
            <p:ph type="body" idx="1"/>
          </p:nvPr>
        </p:nvSpPr>
        <p:spPr/>
        <p:txBody>
          <a:bodyPr/>
          <a:lstStyle/>
          <a:p>
            <a:r>
              <a:rPr lang="en-GB" dirty="0" err="1" smtClean="0"/>
              <a:t>MCData</a:t>
            </a:r>
            <a:r>
              <a:rPr lang="en-GB" dirty="0" smtClean="0"/>
              <a:t> </a:t>
            </a:r>
            <a:r>
              <a:rPr lang="en-US" dirty="0"/>
              <a:t>message store </a:t>
            </a:r>
            <a:r>
              <a:rPr lang="en-US" dirty="0" smtClean="0"/>
              <a:t>RESTful API defined by 3GPP is going to:</a:t>
            </a:r>
          </a:p>
          <a:p>
            <a:pPr lvl="1"/>
            <a:r>
              <a:rPr lang="en-US" sz="2000" dirty="0" smtClean="0"/>
              <a:t>Be based on 3GPP RESTful guidelines/principles which are very close to OMA’s but not the same</a:t>
            </a:r>
          </a:p>
          <a:p>
            <a:pPr lvl="1"/>
            <a:r>
              <a:rPr lang="en-US" sz="2000" dirty="0" smtClean="0"/>
              <a:t>Use different Common data structures (which are used over many SBI’s)</a:t>
            </a:r>
          </a:p>
          <a:p>
            <a:pPr lvl="1"/>
            <a:r>
              <a:rPr lang="en-US" sz="2000" dirty="0" smtClean="0"/>
              <a:t>Use </a:t>
            </a:r>
            <a:r>
              <a:rPr lang="en-US" sz="2000" dirty="0" err="1" smtClean="0"/>
              <a:t>OpenAPI</a:t>
            </a:r>
            <a:r>
              <a:rPr lang="en-US" sz="2000" dirty="0" smtClean="0"/>
              <a:t> 3.0 (formerly Swagger) specification to describe the RESTful API Contracts which leverages JSON Schema to describe data. A new way in the industry.</a:t>
            </a:r>
            <a:endParaRPr lang="en-US" sz="2000" dirty="0"/>
          </a:p>
          <a:p>
            <a:pPr lvl="2"/>
            <a:r>
              <a:rPr lang="en-US" sz="1400" dirty="0" smtClean="0"/>
              <a:t>In contrast, OMA uses XSD to specify input/output data structures since APIs needed to support XML/HTTP in addition to JSON/HTTP</a:t>
            </a:r>
          </a:p>
          <a:p>
            <a:pPr lvl="2"/>
            <a:r>
              <a:rPr lang="en-US" sz="1400" dirty="0" smtClean="0"/>
              <a:t>JSON examples generated using a proprietary tool and included in the TS</a:t>
            </a:r>
          </a:p>
          <a:p>
            <a:pPr lvl="2"/>
            <a:r>
              <a:rPr lang="en-US" sz="1400" dirty="0" smtClean="0"/>
              <a:t>JSON/HTTP is what is being used these days and </a:t>
            </a:r>
            <a:r>
              <a:rPr lang="en-US" sz="1400" dirty="0"/>
              <a:t>hence less need for XSD</a:t>
            </a:r>
          </a:p>
          <a:p>
            <a:pPr lvl="2"/>
            <a:r>
              <a:rPr lang="en-US" sz="1400" dirty="0" smtClean="0"/>
              <a:t>In contrast to </a:t>
            </a:r>
            <a:r>
              <a:rPr lang="en-US" sz="1400" dirty="0" err="1" smtClean="0"/>
              <a:t>OpenAPI</a:t>
            </a:r>
            <a:r>
              <a:rPr lang="en-US" sz="1400" dirty="0" smtClean="0"/>
              <a:t>, XSD is not an API contract (i.e. doesn’t contain the endpoints, operation, input/output parameters, </a:t>
            </a:r>
            <a:r>
              <a:rPr lang="en-US" sz="1400" dirty="0" err="1" smtClean="0"/>
              <a:t>etc</a:t>
            </a:r>
            <a:r>
              <a:rPr lang="en-US" sz="1400" dirty="0" smtClean="0"/>
              <a:t>), so one has to use the XSD in conjunction with the associated TS document</a:t>
            </a:r>
          </a:p>
          <a:p>
            <a:r>
              <a:rPr lang="en-US" dirty="0" smtClean="0"/>
              <a:t>As a result, OMA NMS RESTful API cannot be reused by 3GPP as is for </a:t>
            </a:r>
            <a:r>
              <a:rPr lang="en-GB" dirty="0" err="1" smtClean="0"/>
              <a:t>MCData</a:t>
            </a:r>
            <a:r>
              <a:rPr lang="en-GB" dirty="0" smtClean="0"/>
              <a:t> message store</a:t>
            </a:r>
          </a:p>
        </p:txBody>
      </p:sp>
    </p:spTree>
    <p:extLst>
      <p:ext uri="{BB962C8B-B14F-4D97-AF65-F5344CB8AC3E}">
        <p14:creationId xmlns:p14="http://schemas.microsoft.com/office/powerpoint/2010/main" val="2613310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sz="2800" dirty="0" smtClean="0">
                <a:ea typeface="宋体" charset="-122"/>
              </a:rPr>
              <a:t>How Can 3GPP Take Advantage of OMA NMS RESTful API?</a:t>
            </a:r>
            <a:endParaRPr lang="en-GB" altLang="zh-CN" sz="2800" dirty="0">
              <a:ea typeface="宋体" charset="-122"/>
            </a:endParaRPr>
          </a:p>
        </p:txBody>
      </p:sp>
      <p:sp>
        <p:nvSpPr>
          <p:cNvPr id="3075" name="Rectangle 5"/>
          <p:cNvSpPr>
            <a:spLocks noGrp="1" noChangeArrowheads="1"/>
          </p:cNvSpPr>
          <p:nvPr>
            <p:ph type="body" idx="1"/>
          </p:nvPr>
        </p:nvSpPr>
        <p:spPr/>
        <p:txBody>
          <a:bodyPr/>
          <a:lstStyle/>
          <a:p>
            <a:r>
              <a:rPr lang="en-GB" altLang="zh-CN" dirty="0" smtClean="0">
                <a:ea typeface="宋体" charset="-122"/>
              </a:rPr>
              <a:t>Ensure 3GPP </a:t>
            </a:r>
            <a:r>
              <a:rPr lang="en-GB" dirty="0" err="1"/>
              <a:t>MCData</a:t>
            </a:r>
            <a:r>
              <a:rPr lang="en-GB" dirty="0"/>
              <a:t> message </a:t>
            </a:r>
            <a:r>
              <a:rPr lang="en-GB" dirty="0" smtClean="0"/>
              <a:t>store RESTful API is inspired and closely defined based on OMA NMS RESTful API spec.</a:t>
            </a:r>
          </a:p>
          <a:p>
            <a:pPr lvl="1"/>
            <a:r>
              <a:rPr lang="en-GB" altLang="zh-CN" sz="1800" dirty="0" smtClean="0">
                <a:ea typeface="宋体" charset="-122"/>
              </a:rPr>
              <a:t>That means </a:t>
            </a:r>
            <a:r>
              <a:rPr lang="en-GB" sz="1800" dirty="0" err="1"/>
              <a:t>MCData</a:t>
            </a:r>
            <a:r>
              <a:rPr lang="en-GB" sz="1800" dirty="0"/>
              <a:t> message store </a:t>
            </a:r>
            <a:r>
              <a:rPr lang="en-GB" sz="1800" dirty="0" smtClean="0"/>
              <a:t>in 3GPP network has a Southbound RESTful API which semantically and from RESTful Resources perspective is very close to OMA’s spec</a:t>
            </a:r>
          </a:p>
          <a:p>
            <a:pPr lvl="1"/>
            <a:r>
              <a:rPr lang="en-GB" altLang="zh-CN" sz="1800" dirty="0" smtClean="0">
                <a:ea typeface="宋体" charset="-122"/>
              </a:rPr>
              <a:t>This allows legacy NMS client Apps still use the OMA NMS RESTful API to communicated with the 3GPP Exposure Layer (SCEF/NEF) on the Northbound </a:t>
            </a:r>
          </a:p>
          <a:p>
            <a:pPr lvl="1"/>
            <a:r>
              <a:rPr lang="en-GB" altLang="zh-CN" sz="1800" dirty="0" smtClean="0">
                <a:ea typeface="宋体" charset="-122"/>
              </a:rPr>
              <a:t>This means Exposure Layer has a slim API adaptation function </a:t>
            </a:r>
            <a:r>
              <a:rPr lang="en-GB" altLang="zh-CN" sz="1800" dirty="0">
                <a:ea typeface="宋体" charset="-122"/>
              </a:rPr>
              <a:t>to worry </a:t>
            </a:r>
            <a:r>
              <a:rPr lang="en-GB" altLang="zh-CN" sz="1800" dirty="0" smtClean="0">
                <a:ea typeface="宋体" charset="-122"/>
              </a:rPr>
              <a:t>about (i.e. small differences between the Northbound and the Southbound APIs)</a:t>
            </a:r>
          </a:p>
          <a:p>
            <a:r>
              <a:rPr lang="en-GB" altLang="zh-CN" dirty="0" smtClean="0">
                <a:solidFill>
                  <a:srgbClr val="FF0000"/>
                </a:solidFill>
                <a:ea typeface="宋体" charset="-122"/>
              </a:rPr>
              <a:t>In essence, 3GPP </a:t>
            </a:r>
            <a:r>
              <a:rPr lang="en-GB" dirty="0" err="1">
                <a:solidFill>
                  <a:srgbClr val="FF0000"/>
                </a:solidFill>
              </a:rPr>
              <a:t>MCData</a:t>
            </a:r>
            <a:r>
              <a:rPr lang="en-GB" dirty="0">
                <a:solidFill>
                  <a:srgbClr val="FF0000"/>
                </a:solidFill>
              </a:rPr>
              <a:t> message store RESTful API </a:t>
            </a:r>
            <a:r>
              <a:rPr lang="en-GB" dirty="0" smtClean="0">
                <a:solidFill>
                  <a:srgbClr val="FF0000"/>
                </a:solidFill>
              </a:rPr>
              <a:t>would look like the v2.0 of OMA NMS RESTful API!</a:t>
            </a:r>
          </a:p>
          <a:p>
            <a:pPr lvl="1"/>
            <a:r>
              <a:rPr lang="en-GB" altLang="zh-CN" sz="1800" dirty="0">
                <a:solidFill>
                  <a:schemeClr val="tx1"/>
                </a:solidFill>
                <a:ea typeface="宋体" charset="-122"/>
              </a:rPr>
              <a:t>e</a:t>
            </a:r>
            <a:r>
              <a:rPr lang="en-GB" altLang="zh-CN" sz="1800" dirty="0" smtClean="0">
                <a:solidFill>
                  <a:schemeClr val="tx1"/>
                </a:solidFill>
                <a:ea typeface="宋体" charset="-122"/>
              </a:rPr>
              <a:t>.g. If the Operator deploys only one Network Message Store in support of both consumers and public safety applications then the new App clients can use the v2.0 version of the Northbound API while there is no impact to legacy Apps which keep using the </a:t>
            </a:r>
            <a:r>
              <a:rPr lang="en-GB" altLang="zh-CN" sz="1800" dirty="0">
                <a:solidFill>
                  <a:schemeClr val="tx1"/>
                </a:solidFill>
                <a:ea typeface="宋体" charset="-122"/>
              </a:rPr>
              <a:t>v1.0 </a:t>
            </a:r>
            <a:r>
              <a:rPr lang="en-GB" altLang="zh-CN" sz="1800" dirty="0" smtClean="0">
                <a:solidFill>
                  <a:schemeClr val="tx1"/>
                </a:solidFill>
                <a:ea typeface="宋体" charset="-122"/>
              </a:rPr>
              <a:t>of the Northbound </a:t>
            </a:r>
            <a:r>
              <a:rPr lang="en-GB" altLang="zh-CN" sz="1800" dirty="0">
                <a:solidFill>
                  <a:schemeClr val="tx1"/>
                </a:solidFill>
                <a:ea typeface="宋体" charset="-122"/>
              </a:rPr>
              <a:t>API </a:t>
            </a:r>
          </a:p>
        </p:txBody>
      </p:sp>
    </p:spTree>
    <p:extLst>
      <p:ext uri="{BB962C8B-B14F-4D97-AF65-F5344CB8AC3E}">
        <p14:creationId xmlns:p14="http://schemas.microsoft.com/office/powerpoint/2010/main" val="2015349262"/>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625</TotalTime>
  <Pages>15</Pages>
  <Words>1374</Words>
  <Application>Microsoft Office PowerPoint</Application>
  <PresentationFormat>Custom</PresentationFormat>
  <Paragraphs>73</Paragraphs>
  <Slides>10</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7" baseType="lpstr">
      <vt:lpstr>宋体</vt:lpstr>
      <vt:lpstr>Arial</vt:lpstr>
      <vt:lpstr>Arial Narrow</vt:lpstr>
      <vt:lpstr>Tahoma</vt:lpstr>
      <vt:lpstr>Times New Roman</vt:lpstr>
      <vt:lpstr>OMA Template</vt:lpstr>
      <vt:lpstr>Visio.Drawing.11</vt:lpstr>
      <vt:lpstr>OMA-ARC-2019-0001-INP_3GPP_MCData_RESTful_API  3GPP MCData RESTful API </vt:lpstr>
      <vt:lpstr>Purpose</vt:lpstr>
      <vt:lpstr>3GPP MCData Background</vt:lpstr>
      <vt:lpstr>3GPP MCData Background (Cont’d)</vt:lpstr>
      <vt:lpstr>3GPP MCData Background (Cont’d)</vt:lpstr>
      <vt:lpstr>OMA Northbound &amp; 3GPP Southbound APIs</vt:lpstr>
      <vt:lpstr>New 3GPP Northbound &amp; Southbound APIs</vt:lpstr>
      <vt:lpstr>Can 3GPP Reuse OMA NMS RESTful API as is?</vt:lpstr>
      <vt:lpstr>How Can 3GPP Take Advantage of OMA NMS RESTful API?</vt:lpstr>
      <vt:lpstr>Reusing OMA RESTful APIs Strategy in 3GPP</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MOHAJERI, SHAHRAM</cp:lastModifiedBy>
  <cp:revision>344</cp:revision>
  <cp:lastPrinted>1999-04-27T06:51:51Z</cp:lastPrinted>
  <dcterms:created xsi:type="dcterms:W3CDTF">2002-03-19T14:05:12Z</dcterms:created>
  <dcterms:modified xsi:type="dcterms:W3CDTF">2019-03-26T18:19:22Z</dcterms:modified>
</cp:coreProperties>
</file>