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418" r:id="rId2"/>
    <p:sldId id="415" r:id="rId3"/>
    <p:sldId id="416" r:id="rId4"/>
    <p:sldId id="410" r:id="rId5"/>
    <p:sldId id="417"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228" autoAdjust="0"/>
    <p:restoredTop sz="94746" autoAdjust="0"/>
  </p:normalViewPr>
  <p:slideViewPr>
    <p:cSldViewPr>
      <p:cViewPr>
        <p:scale>
          <a:sx n="75" d="100"/>
          <a:sy n="75" d="100"/>
        </p:scale>
        <p:origin x="-984" y="-210"/>
      </p:cViewPr>
      <p:guideLst>
        <p:guide orient="horz" pos="2208"/>
        <p:guide pos="261"/>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7" d="100"/>
          <a:sy n="57" d="100"/>
        </p:scale>
        <p:origin x="-2592" y="-10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E:\work\OMA\CD\2011Vancouver\WP\OMA-WISPR_Chart-CPNS_1_0-2011090202503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sktelecom\My%20Documents\Downloads\OMA-WISPR_Chart-CPNS_1_1-20120713034153.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hart>
    <c:plotArea>
      <c:layout>
        <c:manualLayout>
          <c:layoutTarget val="inner"/>
          <c:xMode val="edge"/>
          <c:yMode val="edge"/>
          <c:x val="9.4182825484764546E-2"/>
          <c:y val="1.2323943661971822E-2"/>
          <c:w val="0.9012003693444135"/>
          <c:h val="0.90845070422535157"/>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40298</c:v>
                </c:pt>
                <c:pt idx="1">
                  <c:v>40222</c:v>
                </c:pt>
                <c:pt idx="2">
                  <c:v>40193</c:v>
                </c:pt>
                <c:pt idx="3">
                  <c:v>40050</c:v>
                </c:pt>
                <c:pt idx="4">
                  <c:v>40053</c:v>
                </c:pt>
                <c:pt idx="5">
                  <c:v>39855</c:v>
                </c:pt>
                <c:pt idx="6">
                  <c:v>39742</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0">
                  <c:v>40666</c:v>
                </c:pt>
                <c:pt idx="1">
                  <c:v>40562</c:v>
                </c:pt>
                <c:pt idx="2">
                  <c:v>40344</c:v>
                </c:pt>
                <c:pt idx="3">
                  <c:v>40186</c:v>
                </c:pt>
                <c:pt idx="4">
                  <c:v>40134</c:v>
                </c:pt>
                <c:pt idx="5">
                  <c:v>39856</c:v>
                </c:pt>
                <c:pt idx="6">
                  <c:v>39742</c:v>
                </c:pt>
              </c:numCache>
            </c:numRef>
          </c:val>
        </c:ser>
        <c:dLbls>
          <c:showSerName val="1"/>
        </c:dLbls>
        <c:axId val="87022592"/>
        <c:axId val="112067328"/>
      </c:barChart>
      <c:scatterChart>
        <c:scatterStyle val="lineMarker"/>
        <c:ser>
          <c:idx val="3"/>
          <c:order val="4"/>
          <c:tx>
            <c:strRef>
              <c:f>Data!$G$1</c:f>
              <c:strCache>
                <c:ptCount val="1"/>
                <c:pt idx="0">
                  <c:v>2011-09-02</c:v>
                </c:pt>
              </c:strCache>
            </c:strRef>
          </c:tx>
          <c:spPr>
            <a:ln w="22225">
              <a:solidFill>
                <a:srgbClr val="FF0000"/>
              </a:solidFill>
            </a:ln>
          </c:spPr>
          <c:marker>
            <c:symbol val="none"/>
          </c:marker>
          <c:dLbls>
            <c:delete val="1"/>
          </c:dLbls>
          <c:xVal>
            <c:numRef>
              <c:f>Data!$G$2:$G$3</c:f>
              <c:numCache>
                <c:formatCode>yyyy\-mm\-dd\ hh:mm</c:formatCode>
                <c:ptCount val="2"/>
                <c:pt idx="0">
                  <c:v>40788.468659143575</c:v>
                </c:pt>
                <c:pt idx="1">
                  <c:v>40788.468659143575</c:v>
                </c:pt>
              </c:numCache>
            </c:numRef>
          </c:xVal>
          <c:yVal>
            <c:numRef>
              <c:f>Data!$H$2:$H$3</c:f>
              <c:numCache>
                <c:formatCode>General</c:formatCode>
                <c:ptCount val="2"/>
                <c:pt idx="0">
                  <c:v>0</c:v>
                </c:pt>
                <c:pt idx="1">
                  <c:v>1</c:v>
                </c:pt>
              </c:numCache>
            </c:numRef>
          </c:yVal>
        </c:ser>
        <c:dLbls>
          <c:showSerName val="1"/>
        </c:dLbls>
        <c:axId val="112068864"/>
        <c:axId val="112070656"/>
      </c:scatterChart>
      <c:catAx>
        <c:axId val="87022592"/>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12067328"/>
        <c:crossesAt val="39448"/>
        <c:auto val="1"/>
        <c:lblAlgn val="ctr"/>
        <c:lblOffset val="100"/>
        <c:tickLblSkip val="1"/>
        <c:tickMarkSkip val="1"/>
      </c:catAx>
      <c:valAx>
        <c:axId val="112067328"/>
        <c:scaling>
          <c:orientation val="minMax"/>
          <c:max val="40908"/>
          <c:min val="39448"/>
        </c:scaling>
        <c:delete val="1"/>
        <c:axPos val="b"/>
        <c:numFmt formatCode="General" sourceLinked="1"/>
        <c:tickLblPos val="none"/>
        <c:crossAx val="87022592"/>
        <c:crosses val="autoZero"/>
        <c:crossBetween val="between"/>
      </c:valAx>
      <c:valAx>
        <c:axId val="112068864"/>
        <c:scaling>
          <c:orientation val="minMax"/>
        </c:scaling>
        <c:delete val="1"/>
        <c:axPos val="b"/>
        <c:numFmt formatCode="yyyy\-mm\-dd\ hh:mm" sourceLinked="1"/>
        <c:tickLblPos val="none"/>
        <c:crossAx val="112070656"/>
        <c:crosses val="autoZero"/>
        <c:crossBetween val="midCat"/>
      </c:valAx>
      <c:valAx>
        <c:axId val="112070656"/>
        <c:scaling>
          <c:orientation val="minMax"/>
          <c:max val="1"/>
          <c:min val="0"/>
        </c:scaling>
        <c:delete val="1"/>
        <c:axPos val="r"/>
        <c:numFmt formatCode="General" sourceLinked="1"/>
        <c:tickLblPos val="none"/>
        <c:crossAx val="112068864"/>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37"/>
          <c:y val="0.93133876751321576"/>
          <c:w val="0.48725002270890999"/>
          <c:h val="3.6971830985915617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ko-KR"/>
  <c:chart>
    <c:plotArea>
      <c:layout>
        <c:manualLayout>
          <c:layoutTarget val="inner"/>
          <c:xMode val="edge"/>
          <c:yMode val="edge"/>
          <c:x val="9.4182825484764546E-2"/>
          <c:y val="1.2323943661971827E-2"/>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41182</c:v>
                </c:pt>
                <c:pt idx="1">
                  <c:v>41110</c:v>
                </c:pt>
                <c:pt idx="2">
                  <c:v>40999</c:v>
                </c:pt>
                <c:pt idx="3">
                  <c:v>40963</c:v>
                </c:pt>
                <c:pt idx="4">
                  <c:v>40933</c:v>
                </c:pt>
                <c:pt idx="5">
                  <c:v>40882</c:v>
                </c:pt>
                <c:pt idx="6">
                  <c:v>40771</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2">
                  <c:v>41058</c:v>
                </c:pt>
                <c:pt idx="3">
                  <c:v>40961</c:v>
                </c:pt>
                <c:pt idx="4">
                  <c:v>40981</c:v>
                </c:pt>
                <c:pt idx="5">
                  <c:v>40953</c:v>
                </c:pt>
                <c:pt idx="6">
                  <c:v>40777</c:v>
                </c:pt>
              </c:numCache>
            </c:numRef>
          </c:val>
        </c:ser>
        <c:dLbls>
          <c:showSerName val="1"/>
        </c:dLbls>
        <c:axId val="122990592"/>
        <c:axId val="122992896"/>
      </c:barChart>
      <c:scatterChart>
        <c:scatterStyle val="lineMarker"/>
        <c:ser>
          <c:idx val="3"/>
          <c:order val="4"/>
          <c:tx>
            <c:strRef>
              <c:f>Data!$G$1</c:f>
              <c:strCache>
                <c:ptCount val="1"/>
                <c:pt idx="0">
                  <c:v>2012-07-13</c:v>
                </c:pt>
              </c:strCache>
            </c:strRef>
          </c:tx>
          <c:spPr>
            <a:ln w="22225">
              <a:solidFill>
                <a:srgbClr val="FF0000"/>
              </a:solidFill>
            </a:ln>
          </c:spPr>
          <c:marker>
            <c:symbol val="none"/>
          </c:marker>
          <c:dLbls>
            <c:delete val="1"/>
          </c:dLbls>
          <c:xVal>
            <c:numRef>
              <c:f>Data!$G$2:$G$3</c:f>
              <c:numCache>
                <c:formatCode>yyyy\-mm\-dd\ hh:mm</c:formatCode>
                <c:ptCount val="2"/>
                <c:pt idx="0">
                  <c:v>41103.533928935183</c:v>
                </c:pt>
                <c:pt idx="1">
                  <c:v>41103.533928935183</c:v>
                </c:pt>
              </c:numCache>
            </c:numRef>
          </c:xVal>
          <c:yVal>
            <c:numRef>
              <c:f>Data!$H$2:$H$3</c:f>
              <c:numCache>
                <c:formatCode>General</c:formatCode>
                <c:ptCount val="2"/>
                <c:pt idx="0">
                  <c:v>0</c:v>
                </c:pt>
                <c:pt idx="1">
                  <c:v>1</c:v>
                </c:pt>
              </c:numCache>
            </c:numRef>
          </c:yVal>
        </c:ser>
        <c:dLbls>
          <c:showSerName val="1"/>
        </c:dLbls>
        <c:axId val="123040512"/>
        <c:axId val="128353792"/>
      </c:scatterChart>
      <c:catAx>
        <c:axId val="122990592"/>
        <c:scaling>
          <c:orientation val="minMax"/>
        </c:scaling>
        <c:axPos val="l"/>
        <c:numFmt formatCode="yyyy/mm/d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22992896"/>
        <c:crossesAt val="40544"/>
        <c:auto val="1"/>
        <c:lblAlgn val="ctr"/>
        <c:lblOffset val="100"/>
        <c:tickLblSkip val="1"/>
        <c:tickMarkSkip val="1"/>
      </c:catAx>
      <c:valAx>
        <c:axId val="122992896"/>
        <c:scaling>
          <c:orientation val="minMax"/>
          <c:max val="41274"/>
          <c:min val="40544"/>
        </c:scaling>
        <c:delete val="1"/>
        <c:axPos val="b"/>
        <c:numFmt formatCode="yyyy\-mm\-dd;@" sourceLinked="1"/>
        <c:tickLblPos val="none"/>
        <c:crossAx val="122990592"/>
        <c:crosses val="autoZero"/>
        <c:crossBetween val="between"/>
      </c:valAx>
      <c:valAx>
        <c:axId val="123040512"/>
        <c:scaling>
          <c:orientation val="minMax"/>
        </c:scaling>
        <c:delete val="1"/>
        <c:axPos val="b"/>
        <c:numFmt formatCode="yyyy\-mm\-dd\ hh:mm" sourceLinked="1"/>
        <c:tickLblPos val="none"/>
        <c:crossAx val="128353792"/>
        <c:crosses val="autoZero"/>
        <c:crossBetween val="midCat"/>
      </c:valAx>
      <c:valAx>
        <c:axId val="128353792"/>
        <c:scaling>
          <c:orientation val="minMax"/>
          <c:max val="1"/>
          <c:min val="0"/>
        </c:scaling>
        <c:delete val="1"/>
        <c:axPos val="r"/>
        <c:numFmt formatCode="General" sourceLinked="1"/>
        <c:tickLblPos val="none"/>
        <c:crossAx val="123040512"/>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OMA-TP-2011-0294</a:t>
            </a:r>
            <a:endParaRPr lang="en-US" altLang="zh-CN" sz="1800" b="1" dirty="0">
              <a:latin typeface="Arial Narrow" pitchFamily="34" charset="0"/>
              <a:ea typeface="宋体" charset="-122"/>
            </a:endParaRPr>
          </a:p>
        </p:txBody>
      </p:sp>
      <p:sp>
        <p:nvSpPr>
          <p:cNvPr id="186393" name="Rectangle 25"/>
          <p:cNvSpPr>
            <a:spLocks noChangeArrowheads="1"/>
          </p:cNvSpPr>
          <p:nvPr/>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ma bg_v3_strong_2"/>
          <p:cNvPicPr>
            <a:picLocks noChangeAspect="1" noChangeArrowheads="1"/>
          </p:cNvPicPr>
          <p:nvPr/>
        </p:nvPicPr>
        <p:blipFill>
          <a:blip r:embed="rId2" cstate="print"/>
          <a:srcRect b="6691"/>
          <a:stretch>
            <a:fillRect/>
          </a:stretch>
        </p:blipFill>
        <p:spPr bwMode="auto">
          <a:xfrm>
            <a:off x="0" y="234950"/>
            <a:ext cx="9363075" cy="6553200"/>
          </a:xfrm>
          <a:prstGeom prst="rect">
            <a:avLst/>
          </a:prstGeom>
          <a:noFill/>
          <a:ln w="9525">
            <a:noFill/>
            <a:miter lim="800000"/>
            <a:headEnd/>
            <a:tailEnd/>
          </a:ln>
        </p:spPr>
      </p:pic>
      <p:sp>
        <p:nvSpPr>
          <p:cNvPr id="5" name="Rectangle 3"/>
          <p:cNvSpPr>
            <a:spLocks noChangeArrowheads="1"/>
          </p:cNvSpPr>
          <p:nvPr/>
        </p:nvSpPr>
        <p:spPr bwMode="auto">
          <a:xfrm>
            <a:off x="642938" y="2368550"/>
            <a:ext cx="8077200" cy="2819400"/>
          </a:xfrm>
          <a:prstGeom prst="rect">
            <a:avLst/>
          </a:prstGeom>
          <a:noFill/>
          <a:ln w="12700">
            <a:noFill/>
            <a:miter lim="800000"/>
            <a:headEnd/>
            <a:tailEnd/>
          </a:ln>
        </p:spPr>
        <p:txBody>
          <a:bodyPr lIns="90488" tIns="44450" rIns="90488" bIns="44450"/>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OMA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12</a:t>
            </a:r>
            <a:r>
              <a:rPr lang="en-US" altLang="zh-CN" sz="2000" b="1" dirty="0" smtClean="0">
                <a:latin typeface="Tahoma" pitchFamily="34" charset="0"/>
                <a:ea typeface="宋体" charset="-122"/>
              </a:rPr>
              <a:t> Jul </a:t>
            </a:r>
            <a:r>
              <a:rPr lang="en-US" altLang="zh-CN" sz="2000" b="1" dirty="0" smtClean="0">
                <a:latin typeface="Tahoma" pitchFamily="34" charset="0"/>
                <a:ea typeface="宋体" charset="-122"/>
              </a:rPr>
              <a:t>2012</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err="1" smtClean="0">
                <a:latin typeface="Tahoma" pitchFamily="34" charset="0"/>
                <a:ea typeface="宋体" charset="-122"/>
              </a:rPr>
              <a:t>Jeonghoon</a:t>
            </a:r>
            <a:r>
              <a:rPr lang="en-US" altLang="zh-CN" sz="2000" b="1" dirty="0" smtClean="0">
                <a:latin typeface="Tahoma" pitchFamily="34" charset="0"/>
                <a:ea typeface="宋体" charset="-122"/>
              </a:rPr>
              <a:t> LEE (jeonghoonlee@sk.com)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CD </a:t>
            </a:r>
            <a:r>
              <a:rPr lang="en-US" altLang="zh-CN" sz="2000" b="1" dirty="0" smtClean="0">
                <a:latin typeface="Tahoma" pitchFamily="34" charset="0"/>
                <a:ea typeface="宋体" charset="-122"/>
              </a:rPr>
              <a:t>CPNS</a:t>
            </a:r>
            <a:endParaRPr lang="en-US" altLang="zh-CN" sz="2000" b="1" dirty="0">
              <a:latin typeface="Tahoma" pitchFamily="34" charset="0"/>
              <a:ea typeface="宋体" charset="-122"/>
            </a:endParaRPr>
          </a:p>
        </p:txBody>
      </p:sp>
      <p:sp>
        <p:nvSpPr>
          <p:cNvPr id="6" name="Rectangle 4"/>
          <p:cNvSpPr>
            <a:spLocks noGrp="1" noChangeArrowheads="1"/>
          </p:cNvSpPr>
          <p:nvPr/>
        </p:nvSpPr>
        <p:spPr bwMode="auto">
          <a:xfrm>
            <a:off x="685800" y="463550"/>
            <a:ext cx="7994650" cy="1752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altLang="zh-CN" sz="900" dirty="0" smtClean="0">
                <a:ea typeface="宋体" charset="-122"/>
              </a:rPr>
              <a:t/>
            </a:r>
            <a:br>
              <a:rPr lang="en-US" altLang="zh-CN" sz="9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CD CPNS </a:t>
            </a:r>
            <a:r>
              <a:rPr lang="en-US" altLang="zh-CN" dirty="0" smtClean="0">
                <a:ea typeface="宋体" charset="-122"/>
              </a:rPr>
              <a:t>Report</a:t>
            </a:r>
            <a:br>
              <a:rPr lang="en-US" altLang="zh-CN" dirty="0" smtClean="0">
                <a:ea typeface="宋体" charset="-122"/>
              </a:rPr>
            </a:br>
            <a:r>
              <a:rPr lang="en-US" altLang="zh-CN" dirty="0" smtClean="0">
                <a:ea typeface="宋体" charset="-122"/>
              </a:rPr>
              <a:t>NYC</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endParaRPr lang="en-US" altLang="zh-CN" sz="2000" dirty="0" smtClean="0">
              <a:ea typeface="宋体" charset="-122"/>
            </a:endParaRPr>
          </a:p>
        </p:txBody>
      </p:sp>
      <p:sp>
        <p:nvSpPr>
          <p:cNvPr id="7" name="Text Box 5"/>
          <p:cNvSpPr txBox="1">
            <a:spLocks noChangeArrowheads="1"/>
          </p:cNvSpPr>
          <p:nvPr/>
        </p:nvSpPr>
        <p:spPr bwMode="auto">
          <a:xfrm>
            <a:off x="2743200" y="3162300"/>
            <a:ext cx="287338"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8" name="Text Box 6"/>
          <p:cNvSpPr txBox="1">
            <a:spLocks noChangeArrowheads="1"/>
          </p:cNvSpPr>
          <p:nvPr/>
        </p:nvSpPr>
        <p:spPr bwMode="auto">
          <a:xfrm>
            <a:off x="4398963" y="3162300"/>
            <a:ext cx="288925"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9" name="Text Box 9"/>
          <p:cNvSpPr txBox="1">
            <a:spLocks noChangeArrowheads="1"/>
          </p:cNvSpPr>
          <p:nvPr/>
        </p:nvSpPr>
        <p:spPr bwMode="auto">
          <a:xfrm>
            <a:off x="1295400" y="5238750"/>
            <a:ext cx="6781800" cy="635000"/>
          </a:xfrm>
          <a:prstGeom prst="rect">
            <a:avLst/>
          </a:prstGeom>
          <a:solidFill>
            <a:srgbClr val="EAEAEA"/>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3"/>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0" name="Text Box 10"/>
          <p:cNvSpPr txBox="1">
            <a:spLocks noChangeArrowheads="1"/>
          </p:cNvSpPr>
          <p:nvPr/>
        </p:nvSpPr>
        <p:spPr bwMode="auto">
          <a:xfrm>
            <a:off x="228600" y="5949950"/>
            <a:ext cx="8915400" cy="757238"/>
          </a:xfrm>
          <a:prstGeom prst="rect">
            <a:avLst/>
          </a:prstGeom>
          <a:solidFill>
            <a:srgbClr val="FFFF99"/>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a:t>
            </a:r>
            <a:endParaRPr lang="en-US" altLang="zh-CN" sz="160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42402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New release CPNS 1.1 was approved at the end of Jul, now working for the AD/TS</a:t>
            </a:r>
          </a:p>
          <a:p>
            <a:pPr marL="444500" lvl="1">
              <a:lnSpc>
                <a:spcPct val="80000"/>
              </a:lnSpc>
            </a:pPr>
            <a:r>
              <a:rPr lang="en-US" altLang="ja-JP" sz="2000" dirty="0" smtClean="0">
                <a:ea typeface="MS PGothic" pitchFamily="34" charset="-128"/>
              </a:rPr>
              <a:t>All the IOP works (including ETS,EVP) has been completed</a:t>
            </a:r>
          </a:p>
          <a:p>
            <a:pPr marL="444500" lvl="1">
              <a:lnSpc>
                <a:spcPct val="80000"/>
              </a:lnSpc>
              <a:buNone/>
            </a:pPr>
            <a:r>
              <a:rPr lang="en-US" altLang="ja-JP" sz="2000" dirty="0" smtClean="0">
                <a:ea typeface="MS PGothic" pitchFamily="34" charset="-128"/>
              </a:rPr>
              <a:t>   </a:t>
            </a: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May close the public review period (Min Timeout was passed)</a:t>
            </a:r>
          </a:p>
          <a:p>
            <a:pPr marL="444500" lvl="1">
              <a:lnSpc>
                <a:spcPct val="80000"/>
              </a:lnSpc>
            </a:pPr>
            <a:r>
              <a:rPr lang="en-US" altLang="ja-JP" sz="2000" dirty="0" smtClean="0">
                <a:ea typeface="MS PGothic" pitchFamily="34" charset="-128"/>
              </a:rPr>
              <a:t>Final Approval from TP</a:t>
            </a:r>
          </a:p>
          <a:p>
            <a:pPr marL="444500" lvl="1">
              <a:lnSpc>
                <a:spcPct val="80000"/>
              </a:lnSpc>
              <a:buNone/>
            </a:pPr>
            <a:endParaRPr lang="en-GB" altLang="ja-JP" sz="2000" dirty="0" smtClean="0">
              <a:ea typeface="MS PGothic" pitchFamily="34" charset="-128"/>
            </a:endParaRPr>
          </a:p>
          <a:p>
            <a:pPr marL="0" indent="0">
              <a:lnSpc>
                <a:spcPct val="80000"/>
              </a:lnSpc>
            </a:pPr>
            <a:r>
              <a:rPr lang="en-US" altLang="ja-JP" sz="2500" b="1" dirty="0" smtClean="0">
                <a:ea typeface="MS PGothic" pitchFamily="34" charset="-128"/>
              </a:rPr>
              <a:t>Potential issues which MAY affect schedule - 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996950"/>
            <a:ext cx="4680705"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2011-07-08</a:t>
            </a:r>
            <a:endParaRPr lang="en-US" altLang="zh-CN" dirty="0">
              <a:solidFill>
                <a:srgbClr val="000066"/>
              </a:solidFill>
              <a:ea typeface="MS PGothic" pitchFamily="34" charset="-128"/>
            </a:endParaRPr>
          </a:p>
        </p:txBody>
      </p:sp>
      <p:graphicFrame>
        <p:nvGraphicFramePr>
          <p:cNvPr id="6" name="Chart 4"/>
          <p:cNvGraphicFramePr>
            <a:graphicFrameLocks/>
          </p:cNvGraphicFramePr>
          <p:nvPr/>
        </p:nvGraphicFramePr>
        <p:xfrm>
          <a:off x="338137" y="1377950"/>
          <a:ext cx="84582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nvGraphicFramePr>
        <p:xfrm>
          <a:off x="1023937" y="5340350"/>
          <a:ext cx="6858000" cy="1202139"/>
        </p:xfrm>
        <a:graphic>
          <a:graphicData uri="http://schemas.openxmlformats.org/drawingml/2006/table">
            <a:tbl>
              <a:tblPr/>
              <a:tblGrid>
                <a:gridCol w="1046747"/>
                <a:gridCol w="830179"/>
                <a:gridCol w="830179"/>
                <a:gridCol w="830179"/>
                <a:gridCol w="830179"/>
                <a:gridCol w="830179"/>
                <a:gridCol w="830179"/>
                <a:gridCol w="830179"/>
              </a:tblGrid>
              <a:tr h="245662">
                <a:tc>
                  <a:txBody>
                    <a:bodyPr/>
                    <a:lstStyle/>
                    <a:p>
                      <a:pPr algn="ctr" fontAlgn="b"/>
                      <a:endParaRPr lang="zh-CN" altLang="en-US" sz="1000" b="1" i="0" u="none" strike="noStrike" baseline="0">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2010-07-31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1235">
                <a:tc>
                  <a:txBody>
                    <a:bodyPr/>
                    <a:lstStyle/>
                    <a:p>
                      <a:pPr algn="ctr" fontAlgn="b"/>
                      <a:r>
                        <a:rPr lang="en-US" sz="1000" b="0" i="0" u="none" strike="noStrike" baseline="0">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2011-05-03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dirty="0">
                          <a:latin typeface="Verdana"/>
                        </a:rPr>
                        <a:t>2011-01-19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err="1" smtClean="0">
                <a:ea typeface="MS PGothic" pitchFamily="34" charset="-128"/>
              </a:rPr>
              <a:t>i</a:t>
            </a:r>
            <a:r>
              <a:rPr lang="en-GB" altLang="ja-JP" sz="1600" dirty="0" smtClean="0">
                <a:ea typeface="MS PGothic" pitchFamily="34" charset="-128"/>
              </a:rPr>
              <a:t>/ii</a:t>
            </a:r>
            <a:endParaRPr lang="en-US" altLang="zh-CN" sz="1600" dirty="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51546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RD </a:t>
            </a:r>
            <a:r>
              <a:rPr lang="en-US" altLang="ja-JP" sz="2000" dirty="0" smtClean="0">
                <a:ea typeface="MS PGothic" pitchFamily="34" charset="-128"/>
              </a:rPr>
              <a:t>and AD has </a:t>
            </a:r>
            <a:r>
              <a:rPr lang="en-US" altLang="ja-JP" sz="2000" dirty="0" smtClean="0">
                <a:ea typeface="MS PGothic" pitchFamily="34" charset="-128"/>
              </a:rPr>
              <a:t>been approved as Candidate (On schedule)</a:t>
            </a:r>
          </a:p>
          <a:p>
            <a:pPr marL="444500" lvl="1">
              <a:lnSpc>
                <a:spcPct val="80000"/>
              </a:lnSpc>
            </a:pPr>
            <a:r>
              <a:rPr lang="en-US" altLang="ja-JP" sz="2000" dirty="0" smtClean="0">
                <a:solidFill>
                  <a:schemeClr val="tx1"/>
                </a:solidFill>
                <a:ea typeface="MS PGothic" pitchFamily="34" charset="-128"/>
              </a:rPr>
              <a:t>TS contributions have been strongly discussed</a:t>
            </a:r>
            <a:endParaRPr lang="en-US" altLang="ja-JP" sz="2000" dirty="0" smtClean="0">
              <a:solidFill>
                <a:schemeClr val="tx1"/>
              </a:solidFill>
              <a:ea typeface="MS PGothic" pitchFamily="34" charset="-128"/>
            </a:endParaRPr>
          </a:p>
          <a:p>
            <a:pPr marL="671512" lvl="2">
              <a:lnSpc>
                <a:spcPct val="80000"/>
              </a:lnSpc>
            </a:pPr>
            <a:r>
              <a:rPr lang="en-US" altLang="ja-JP" sz="1800" dirty="0" smtClean="0">
                <a:solidFill>
                  <a:schemeClr val="tx1"/>
                </a:solidFill>
                <a:ea typeface="MS PGothic" pitchFamily="34" charset="-128"/>
              </a:rPr>
              <a:t>25+ CR(s) are discussed and 21 CR(s) Agreed in NY F2F meeting</a:t>
            </a:r>
            <a:endParaRPr lang="en-US" altLang="ja-JP" sz="1800" dirty="0" smtClean="0">
              <a:solidFill>
                <a:schemeClr val="tx1"/>
              </a:solidFill>
              <a:ea typeface="MS PGothic" pitchFamily="34" charset="-128"/>
            </a:endParaRPr>
          </a:p>
          <a:p>
            <a:pPr marL="671512" lvl="2">
              <a:lnSpc>
                <a:spcPct val="80000"/>
              </a:lnSpc>
            </a:pPr>
            <a:r>
              <a:rPr lang="en-US" altLang="ja-JP" sz="1800" dirty="0" smtClean="0">
                <a:solidFill>
                  <a:schemeClr val="tx1"/>
                </a:solidFill>
                <a:ea typeface="MS PGothic" pitchFamily="34" charset="-128"/>
              </a:rPr>
              <a:t>PN Merging, PN Splitting, PN Switching Requirements are satisfied</a:t>
            </a:r>
            <a:endParaRPr lang="en-US" altLang="ja-JP" sz="1800" dirty="0" smtClean="0">
              <a:solidFill>
                <a:schemeClr val="tx1"/>
              </a:solidFill>
              <a:ea typeface="MS PGothic" pitchFamily="34" charset="-128"/>
            </a:endParaRPr>
          </a:p>
          <a:p>
            <a:pPr marL="444500" lvl="1">
              <a:lnSpc>
                <a:spcPct val="80000"/>
              </a:lnSpc>
            </a:pPr>
            <a:r>
              <a:rPr lang="en-US" altLang="ja-JP" sz="2000" dirty="0" smtClean="0">
                <a:solidFill>
                  <a:schemeClr val="tx1"/>
                </a:solidFill>
                <a:ea typeface="MS PGothic" pitchFamily="34" charset="-128"/>
              </a:rPr>
              <a:t>CONRR Editor has been chosen (LGE)</a:t>
            </a:r>
            <a:endParaRPr lang="en-US" altLang="ja-JP" sz="2000" dirty="0" smtClean="0">
              <a:solidFill>
                <a:schemeClr val="tx1"/>
              </a:solidFill>
              <a:ea typeface="MS PGothic" pitchFamily="34" charset="-128"/>
            </a:endParaRPr>
          </a:p>
          <a:p>
            <a:pPr marL="444500" lvl="1">
              <a:lnSpc>
                <a:spcPct val="80000"/>
              </a:lnSpc>
            </a:pPr>
            <a:r>
              <a:rPr lang="en-US" altLang="ja-JP" sz="2000" dirty="0" smtClean="0">
                <a:ea typeface="MS PGothic" pitchFamily="34" charset="-128"/>
              </a:rPr>
              <a:t>TS will be finalized </a:t>
            </a:r>
            <a:r>
              <a:rPr lang="en-US" altLang="ja-JP" sz="2000" dirty="0" smtClean="0">
                <a:ea typeface="MS PGothic" pitchFamily="34" charset="-128"/>
              </a:rPr>
              <a:t>around 17</a:t>
            </a:r>
            <a:r>
              <a:rPr lang="en-US" altLang="ja-JP" sz="2000" baseline="30000" dirty="0" smtClean="0">
                <a:ea typeface="MS PGothic" pitchFamily="34" charset="-128"/>
              </a:rPr>
              <a:t>th</a:t>
            </a:r>
            <a:r>
              <a:rPr lang="en-US" altLang="ja-JP" sz="2000" dirty="0" smtClean="0">
                <a:ea typeface="MS PGothic" pitchFamily="34" charset="-128"/>
              </a:rPr>
              <a:t> July</a:t>
            </a:r>
            <a:endParaRPr lang="en-US" altLang="ja-JP" sz="2000" dirty="0" smtClean="0">
              <a:ea typeface="MS PGothic" pitchFamily="34" charset="-128"/>
            </a:endParaRPr>
          </a:p>
          <a:p>
            <a:pPr marL="671512" lvl="2">
              <a:lnSpc>
                <a:spcPct val="80000"/>
              </a:lnSpc>
            </a:pPr>
            <a:endParaRPr lang="en-GB" altLang="ja-JP" sz="2000" dirty="0" smtClean="0">
              <a:solidFill>
                <a:srgbClr val="FF0000"/>
              </a:solidFill>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CONRR will start around 20</a:t>
            </a:r>
            <a:r>
              <a:rPr lang="en-US" altLang="ja-JP" sz="2000" baseline="30000" dirty="0" smtClean="0">
                <a:ea typeface="MS PGothic" pitchFamily="34" charset="-128"/>
              </a:rPr>
              <a:t>th</a:t>
            </a:r>
            <a:r>
              <a:rPr lang="en-US" altLang="ja-JP" sz="2000" dirty="0" smtClean="0">
                <a:ea typeface="MS PGothic" pitchFamily="34" charset="-128"/>
              </a:rPr>
              <a:t> July (On Schedule)</a:t>
            </a:r>
            <a:endParaRPr lang="en-US" altLang="ja-JP" sz="2000" dirty="0" smtClean="0">
              <a:ea typeface="MS PGothic" pitchFamily="34" charset="-128"/>
            </a:endParaRPr>
          </a:p>
          <a:p>
            <a:pPr marL="444500" lvl="1">
              <a:lnSpc>
                <a:spcPct val="80000"/>
              </a:lnSpc>
            </a:pPr>
            <a:r>
              <a:rPr lang="en-US" altLang="ja-JP" sz="2000" dirty="0" smtClean="0">
                <a:ea typeface="MS PGothic" pitchFamily="34" charset="-128"/>
              </a:rPr>
              <a:t>Close all the comments within September (Including F2F in Bangkok)</a:t>
            </a:r>
            <a:endParaRPr lang="en-US" altLang="ja-JP" sz="2000" dirty="0" smtClean="0">
              <a:ea typeface="MS PGothic" pitchFamily="34" charset="-128"/>
            </a:endParaRPr>
          </a:p>
          <a:p>
            <a:pPr marL="444500" lvl="1">
              <a:lnSpc>
                <a:spcPct val="80000"/>
              </a:lnSpc>
            </a:pPr>
            <a:endParaRPr lang="en-US" altLang="ja-JP" sz="2000" dirty="0" smtClean="0">
              <a:solidFill>
                <a:srgbClr val="FF0000"/>
              </a:solidFill>
              <a:ea typeface="MS PGothic" pitchFamily="34" charset="-128"/>
            </a:endParaRPr>
          </a:p>
          <a:p>
            <a:pPr marL="0" indent="0">
              <a:lnSpc>
                <a:spcPct val="80000"/>
              </a:lnSpc>
            </a:pPr>
            <a:r>
              <a:rPr lang="en-US" altLang="ja-JP" sz="2500" b="1" dirty="0" smtClean="0">
                <a:ea typeface="MS PGothic" pitchFamily="34" charset="-128"/>
              </a:rPr>
              <a:t>Potential issues which MAY affect schedule</a:t>
            </a:r>
          </a:p>
          <a:p>
            <a:pPr marL="444500" lvl="1">
              <a:lnSpc>
                <a:spcPct val="80000"/>
              </a:lnSpc>
            </a:pPr>
            <a:r>
              <a:rPr lang="en-GB" altLang="ja-JP" sz="2000" dirty="0" smtClean="0">
                <a:ea typeface="MS PGothic" pitchFamily="34" charset="-128"/>
              </a:rPr>
              <a:t>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7" name="WordArt 11"/>
          <p:cNvSpPr>
            <a:spLocks noChangeArrowheads="1" noChangeShapeType="1" noTextEdit="1"/>
          </p:cNvSpPr>
          <p:nvPr/>
        </p:nvSpPr>
        <p:spPr bwMode="auto">
          <a:xfrm>
            <a:off x="3843337" y="5340350"/>
            <a:ext cx="5029200" cy="914400"/>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en-US" altLang="zh-CN" sz="3200" kern="10" dirty="0">
                <a:ln w="9525">
                  <a:round/>
                  <a:headEnd/>
                  <a:tailEnd/>
                </a:ln>
                <a:gradFill rotWithShape="1">
                  <a:gsLst>
                    <a:gs pos="0">
                      <a:srgbClr val="FFE701"/>
                    </a:gs>
                    <a:gs pos="100000">
                      <a:srgbClr val="FE3E02"/>
                    </a:gs>
                  </a:gsLst>
                  <a:lin ang="5400000" scaled="1"/>
                </a:gradFill>
                <a:latin typeface="Impact"/>
              </a:rPr>
              <a:t>On schedule</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smtClean="0">
                <a:ea typeface="MS PGothic" pitchFamily="34" charset="-128"/>
              </a:rPr>
              <a:t>ii/ii</a:t>
            </a:r>
            <a:endParaRPr lang="en-US" altLang="zh-CN" sz="1600" dirty="0" smtClean="0">
              <a:ea typeface="MS PGothic" pitchFamily="34" charset="-128"/>
            </a:endParaRPr>
          </a:p>
        </p:txBody>
      </p:sp>
      <p:sp>
        <p:nvSpPr>
          <p:cNvPr id="1088" name="Rectangle 64"/>
          <p:cNvSpPr>
            <a:spLocks noChangeArrowheads="1"/>
          </p:cNvSpPr>
          <p:nvPr/>
        </p:nvSpPr>
        <p:spPr bwMode="auto">
          <a:xfrm>
            <a:off x="185738" y="996950"/>
            <a:ext cx="4703532"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2012-07-13</a:t>
            </a:r>
            <a:endParaRPr lang="en-US" altLang="zh-CN" dirty="0">
              <a:solidFill>
                <a:srgbClr val="000066"/>
              </a:solidFill>
              <a:ea typeface="MS PGothic" pitchFamily="34" charset="-128"/>
            </a:endParaRPr>
          </a:p>
        </p:txBody>
      </p:sp>
      <p:graphicFrame>
        <p:nvGraphicFramePr>
          <p:cNvPr id="7" name="표 6"/>
          <p:cNvGraphicFramePr>
            <a:graphicFrameLocks noGrp="1"/>
          </p:cNvGraphicFramePr>
          <p:nvPr/>
        </p:nvGraphicFramePr>
        <p:xfrm>
          <a:off x="414337" y="5492750"/>
          <a:ext cx="8534402" cy="990599"/>
        </p:xfrm>
        <a:graphic>
          <a:graphicData uri="http://schemas.openxmlformats.org/drawingml/2006/table">
            <a:tbl>
              <a:tblPr/>
              <a:tblGrid>
                <a:gridCol w="1302618"/>
                <a:gridCol w="1033112"/>
                <a:gridCol w="1033112"/>
                <a:gridCol w="1033112"/>
                <a:gridCol w="1033112"/>
                <a:gridCol w="1033112"/>
                <a:gridCol w="1033112"/>
                <a:gridCol w="1033112"/>
              </a:tblGrid>
              <a:tr h="212907">
                <a:tc>
                  <a:txBody>
                    <a:bodyPr/>
                    <a:lstStyle/>
                    <a:p>
                      <a:pPr algn="l" fontAlgn="b"/>
                      <a:endParaRPr lang="ko-KR" altLang="en-US" sz="900" b="0"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2011-12-05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985">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5737">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9" name="Chart 4"/>
          <p:cNvGraphicFramePr>
            <a:graphicFrameLocks/>
          </p:cNvGraphicFramePr>
          <p:nvPr/>
        </p:nvGraphicFramePr>
        <p:xfrm>
          <a:off x="414337" y="1377950"/>
          <a:ext cx="8762999" cy="3962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9422</TotalTime>
  <Pages>15</Pages>
  <Words>458</Words>
  <Application>Microsoft Office PowerPoint</Application>
  <PresentationFormat>사용자 지정</PresentationFormat>
  <Paragraphs>123</Paragraphs>
  <Slides>5</Slides>
  <Notes>4</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슬라이드 1</vt:lpstr>
      <vt:lpstr>WI/Release update:  CPNS 1.0 i/ii</vt:lpstr>
      <vt:lpstr>WI/Release update:  CPNS 1.0 ii/ii</vt:lpstr>
      <vt:lpstr>WI/Release update:  CPNS 1.1 i/ii</vt:lpstr>
      <vt:lpstr>WI/Release update:  CPNS 1.1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skt</cp:lastModifiedBy>
  <cp:revision>546</cp:revision>
  <cp:lastPrinted>1999-04-27T06:51:51Z</cp:lastPrinted>
  <dcterms:created xsi:type="dcterms:W3CDTF">2002-03-19T14:05:12Z</dcterms:created>
  <dcterms:modified xsi:type="dcterms:W3CDTF">2012-07-13T03:50:01Z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1302742201</vt:lpwstr>
  </property>
</Properties>
</file>