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5"/>
  </p:notesMasterIdLst>
  <p:handoutMasterIdLst>
    <p:handoutMasterId r:id="rId16"/>
  </p:handoutMasterIdLst>
  <p:sldIdLst>
    <p:sldId id="293" r:id="rId2"/>
    <p:sldId id="318" r:id="rId3"/>
    <p:sldId id="324" r:id="rId4"/>
    <p:sldId id="327" r:id="rId5"/>
    <p:sldId id="326" r:id="rId6"/>
    <p:sldId id="325" r:id="rId7"/>
    <p:sldId id="328" r:id="rId8"/>
    <p:sldId id="329" r:id="rId9"/>
    <p:sldId id="330" r:id="rId10"/>
    <p:sldId id="331" r:id="rId11"/>
    <p:sldId id="332" r:id="rId12"/>
    <p:sldId id="333" r:id="rId13"/>
    <p:sldId id="320" r:id="rId14"/>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7752" autoAdjust="0"/>
  </p:normalViewPr>
  <p:slideViewPr>
    <p:cSldViewPr>
      <p:cViewPr varScale="1">
        <p:scale>
          <a:sx n="67" d="100"/>
          <a:sy n="67" d="100"/>
        </p:scale>
        <p:origin x="-1092"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OMA-CD-2013-0052</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OMA-CD-2013-0052-</a:t>
            </a:r>
            <a:r>
              <a:rPr lang="fr-FR" sz="1600" dirty="0" err="1" smtClean="0"/>
              <a:t>INP_A_common_approach_to_localhost_APIs</a:t>
            </a:r>
            <a:r>
              <a:rPr lang="en-US" sz="2400" dirty="0" smtClean="0"/>
              <a:t/>
            </a:r>
            <a:br>
              <a:rPr lang="en-US" sz="2400" dirty="0" smtClean="0"/>
            </a:br>
            <a:r>
              <a:rPr lang="en-US" sz="1600" dirty="0" smtClean="0"/>
              <a:t/>
            </a:r>
            <a:br>
              <a:rPr lang="en-US" sz="1600" dirty="0" smtClean="0"/>
            </a:br>
            <a:r>
              <a:rPr lang="en-US" sz="3600" dirty="0" smtClean="0"/>
              <a:t>A common approach to </a:t>
            </a:r>
            <a:r>
              <a:rPr lang="en-US" sz="3600" dirty="0" err="1" smtClean="0"/>
              <a:t>localhost</a:t>
            </a:r>
            <a:r>
              <a:rPr lang="en-US" sz="3600" dirty="0" smtClean="0"/>
              <a:t> APIs</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dirty="0" smtClean="0">
                <a:solidFill>
                  <a:srgbClr val="800000"/>
                </a:solidFill>
                <a:latin typeface="Tahoma" pitchFamily="34" charset="0"/>
              </a:rPr>
              <a:t>X</a:t>
            </a:r>
            <a:endParaRPr lang="en-US" sz="1800" b="1" dirty="0">
              <a:solidFill>
                <a:srgbClr val="800000"/>
              </a:solidFill>
              <a:latin typeface="Tahoma" pitchFamily="34" charset="0"/>
            </a:endParaRP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06 </a:t>
            </a:r>
            <a:r>
              <a:rPr lang="en-US" altLang="zh-CN" b="1" dirty="0" smtClean="0">
                <a:latin typeface="Tahoma" pitchFamily="34" charset="0"/>
                <a:ea typeface="宋体"/>
                <a:cs typeface="宋体"/>
              </a:rPr>
              <a:t>Jun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a:t>
            </a:r>
            <a:r>
              <a:rPr lang="en-US" altLang="zh-CN" b="1" dirty="0" smtClean="0">
                <a:latin typeface="Tahoma" pitchFamily="34" charset="0"/>
                <a:ea typeface="宋体"/>
                <a:cs typeface="宋体"/>
              </a:rPr>
              <a:t>      Public            </a:t>
            </a:r>
            <a:r>
              <a:rPr lang="en-US" altLang="zh-CN" b="1" dirty="0">
                <a:latin typeface="Tahoma" pitchFamily="34" charset="0"/>
                <a:ea typeface="宋体"/>
                <a:cs typeface="宋体"/>
              </a:rPr>
              <a:t>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Security</a:t>
            </a:r>
            <a:endParaRPr lang="fr-FR" dirty="0"/>
          </a:p>
        </p:txBody>
      </p:sp>
      <p:sp>
        <p:nvSpPr>
          <p:cNvPr id="5" name="Segnaposto contenuto 4"/>
          <p:cNvSpPr>
            <a:spLocks noGrp="1"/>
          </p:cNvSpPr>
          <p:nvPr>
            <p:ph idx="1"/>
          </p:nvPr>
        </p:nvSpPr>
        <p:spPr/>
        <p:txBody>
          <a:bodyPr/>
          <a:lstStyle/>
          <a:p>
            <a:r>
              <a:rPr lang="it-IT" dirty="0" err="1" smtClean="0"/>
              <a:t>Secure</a:t>
            </a:r>
            <a:r>
              <a:rPr lang="it-IT" dirty="0" smtClean="0"/>
              <a:t> protocols (and native OS </a:t>
            </a:r>
            <a:r>
              <a:rPr lang="it-IT" dirty="0" err="1" smtClean="0"/>
              <a:t>stacks</a:t>
            </a:r>
            <a:r>
              <a:rPr lang="it-IT" dirty="0" smtClean="0"/>
              <a:t>) </a:t>
            </a:r>
            <a:r>
              <a:rPr lang="it-IT" dirty="0" err="1" smtClean="0"/>
              <a:t>require</a:t>
            </a:r>
            <a:r>
              <a:rPr lang="it-IT" dirty="0" smtClean="0"/>
              <a:t> </a:t>
            </a:r>
            <a:r>
              <a:rPr lang="it-IT" dirty="0" err="1" smtClean="0"/>
              <a:t>CA-signed</a:t>
            </a:r>
            <a:r>
              <a:rPr lang="it-IT" dirty="0" smtClean="0"/>
              <a:t> </a:t>
            </a:r>
            <a:r>
              <a:rPr lang="it-IT" dirty="0" err="1" smtClean="0"/>
              <a:t>certificates</a:t>
            </a:r>
            <a:r>
              <a:rPr lang="it-IT" dirty="0" smtClean="0"/>
              <a:t> </a:t>
            </a:r>
            <a:r>
              <a:rPr lang="it-IT" dirty="0" err="1" smtClean="0"/>
              <a:t>assigned</a:t>
            </a:r>
            <a:r>
              <a:rPr lang="it-IT" dirty="0" smtClean="0"/>
              <a:t> </a:t>
            </a:r>
            <a:r>
              <a:rPr lang="it-IT" dirty="0" err="1" smtClean="0"/>
              <a:t>to</a:t>
            </a:r>
            <a:r>
              <a:rPr lang="it-IT" dirty="0" smtClean="0"/>
              <a:t> </a:t>
            </a:r>
            <a:r>
              <a:rPr lang="it-IT" dirty="0" err="1" smtClean="0"/>
              <a:t>an</a:t>
            </a:r>
            <a:r>
              <a:rPr lang="it-IT" dirty="0" smtClean="0"/>
              <a:t> FQDN</a:t>
            </a:r>
          </a:p>
          <a:p>
            <a:pPr lvl="1"/>
            <a:r>
              <a:rPr lang="it-IT" dirty="0" smtClean="0"/>
              <a:t>OAuth2 </a:t>
            </a:r>
            <a:r>
              <a:rPr lang="it-IT" dirty="0" err="1" smtClean="0"/>
              <a:t>is</a:t>
            </a:r>
            <a:r>
              <a:rPr lang="it-IT" dirty="0" smtClean="0"/>
              <a:t> </a:t>
            </a:r>
            <a:r>
              <a:rPr lang="it-IT" dirty="0" err="1" smtClean="0"/>
              <a:t>based</a:t>
            </a:r>
            <a:r>
              <a:rPr lang="it-IT" dirty="0" smtClean="0"/>
              <a:t> on </a:t>
            </a:r>
            <a:r>
              <a:rPr lang="it-IT" dirty="0" err="1" smtClean="0"/>
              <a:t>this</a:t>
            </a:r>
            <a:r>
              <a:rPr lang="it-IT" dirty="0" smtClean="0"/>
              <a:t> </a:t>
            </a:r>
            <a:r>
              <a:rPr lang="it-IT" dirty="0" err="1" smtClean="0"/>
              <a:t>assumption</a:t>
            </a:r>
            <a:endParaRPr lang="it-IT"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Management</a:t>
            </a:r>
            <a:endParaRPr lang="fr-FR" dirty="0"/>
          </a:p>
        </p:txBody>
      </p:sp>
      <p:sp>
        <p:nvSpPr>
          <p:cNvPr id="5" name="Segnaposto contenuto 4"/>
          <p:cNvSpPr>
            <a:spLocks noGrp="1"/>
          </p:cNvSpPr>
          <p:nvPr>
            <p:ph idx="1"/>
          </p:nvPr>
        </p:nvSpPr>
        <p:spPr/>
        <p:txBody>
          <a:bodyPr/>
          <a:lstStyle/>
          <a:p>
            <a:r>
              <a:rPr lang="it-IT" dirty="0" err="1" smtClean="0"/>
              <a:t>Local</a:t>
            </a:r>
            <a:r>
              <a:rPr lang="it-IT" dirty="0" smtClean="0"/>
              <a:t> and remote management of </a:t>
            </a:r>
            <a:r>
              <a:rPr lang="it-IT" dirty="0" err="1" smtClean="0"/>
              <a:t>APIs</a:t>
            </a:r>
            <a:r>
              <a:rPr lang="it-IT" dirty="0" smtClean="0"/>
              <a:t> </a:t>
            </a:r>
            <a:r>
              <a:rPr lang="it-IT" dirty="0" err="1" smtClean="0"/>
              <a:t>is</a:t>
            </a:r>
            <a:r>
              <a:rPr lang="it-IT" dirty="0" smtClean="0"/>
              <a:t> </a:t>
            </a:r>
            <a:r>
              <a:rPr lang="it-IT" dirty="0" err="1" smtClean="0"/>
              <a:t>needed</a:t>
            </a:r>
            <a:r>
              <a:rPr lang="it-IT" dirty="0" smtClean="0"/>
              <a:t> </a:t>
            </a:r>
            <a:r>
              <a:rPr lang="it-IT" dirty="0" err="1" smtClean="0"/>
              <a:t>to</a:t>
            </a:r>
            <a:r>
              <a:rPr lang="it-IT" dirty="0" smtClean="0"/>
              <a:t> </a:t>
            </a:r>
            <a:r>
              <a:rPr lang="it-IT" dirty="0" err="1" smtClean="0"/>
              <a:t>provision</a:t>
            </a:r>
            <a:r>
              <a:rPr lang="it-IT" dirty="0" smtClean="0"/>
              <a:t>/</a:t>
            </a:r>
            <a:r>
              <a:rPr lang="it-IT" dirty="0" err="1" smtClean="0"/>
              <a:t>configure</a:t>
            </a:r>
            <a:r>
              <a:rPr lang="it-IT" dirty="0" smtClean="0"/>
              <a:t> </a:t>
            </a:r>
            <a:r>
              <a:rPr lang="it-IT" dirty="0" err="1" smtClean="0"/>
              <a:t>APIs</a:t>
            </a:r>
            <a:r>
              <a:rPr lang="it-IT" dirty="0" smtClean="0"/>
              <a:t> </a:t>
            </a:r>
            <a:r>
              <a:rPr lang="it-IT" dirty="0" err="1" smtClean="0"/>
              <a:t>availability</a:t>
            </a:r>
            <a:r>
              <a:rPr lang="it-IT" dirty="0" smtClean="0"/>
              <a:t> on the </a:t>
            </a:r>
            <a:r>
              <a:rPr lang="it-IT" dirty="0" err="1" smtClean="0"/>
              <a:t>device</a:t>
            </a:r>
            <a:endParaRPr lang="it-IT" dirty="0" smtClean="0"/>
          </a:p>
          <a:p>
            <a:pPr lvl="1"/>
            <a:r>
              <a:rPr lang="it-IT" dirty="0" smtClean="0"/>
              <a:t>DM expertise </a:t>
            </a:r>
            <a:r>
              <a:rPr lang="it-IT" dirty="0" err="1" smtClean="0"/>
              <a:t>will</a:t>
            </a:r>
            <a:r>
              <a:rPr lang="it-IT" dirty="0" smtClean="0"/>
              <a:t> </a:t>
            </a:r>
            <a:r>
              <a:rPr lang="it-IT" dirty="0" err="1" smtClean="0"/>
              <a:t>be</a:t>
            </a:r>
            <a:r>
              <a:rPr lang="it-IT" dirty="0" smtClean="0"/>
              <a:t> </a:t>
            </a:r>
            <a:r>
              <a:rPr lang="it-IT" dirty="0" err="1" smtClean="0"/>
              <a:t>needed</a:t>
            </a:r>
            <a:r>
              <a:rPr lang="it-IT" dirty="0" smtClean="0"/>
              <a:t>, </a:t>
            </a:r>
            <a:r>
              <a:rPr lang="it-IT" dirty="0" err="1" smtClean="0"/>
              <a:t>also</a:t>
            </a:r>
            <a:r>
              <a:rPr lang="it-IT" dirty="0" smtClean="0"/>
              <a:t> </a:t>
            </a:r>
            <a:r>
              <a:rPr lang="it-IT" dirty="0" err="1" smtClean="0"/>
              <a:t>to</a:t>
            </a:r>
            <a:r>
              <a:rPr lang="it-IT" dirty="0" smtClean="0"/>
              <a:t> </a:t>
            </a:r>
            <a:r>
              <a:rPr lang="it-IT" dirty="0" err="1" smtClean="0"/>
              <a:t>discuss</a:t>
            </a:r>
            <a:r>
              <a:rPr lang="it-IT" dirty="0" smtClean="0"/>
              <a:t> single vs multiple </a:t>
            </a:r>
            <a:r>
              <a:rPr lang="it-IT" dirty="0" err="1" smtClean="0"/>
              <a:t>containers</a:t>
            </a:r>
            <a:r>
              <a:rPr lang="it-IT" dirty="0" smtClean="0"/>
              <a:t> </a:t>
            </a:r>
            <a:r>
              <a:rPr lang="it-IT" dirty="0" err="1" smtClean="0"/>
              <a:t>wrt</a:t>
            </a:r>
            <a:r>
              <a:rPr lang="it-IT" dirty="0" smtClean="0"/>
              <a:t> management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Other</a:t>
            </a:r>
            <a:r>
              <a:rPr lang="it-IT" dirty="0" smtClean="0"/>
              <a:t> </a:t>
            </a:r>
            <a:r>
              <a:rPr lang="it-IT" dirty="0" err="1" smtClean="0"/>
              <a:t>topics</a:t>
            </a:r>
            <a:endParaRPr lang="fr-FR" dirty="0"/>
          </a:p>
        </p:txBody>
      </p:sp>
      <p:sp>
        <p:nvSpPr>
          <p:cNvPr id="5" name="Segnaposto contenuto 4"/>
          <p:cNvSpPr>
            <a:spLocks noGrp="1"/>
          </p:cNvSpPr>
          <p:nvPr>
            <p:ph idx="1"/>
          </p:nvPr>
        </p:nvSpPr>
        <p:spPr/>
        <p:txBody>
          <a:bodyPr/>
          <a:lstStyle/>
          <a:p>
            <a:r>
              <a:rPr lang="it-IT" dirty="0" err="1" smtClean="0"/>
              <a:t>Understand</a:t>
            </a:r>
            <a:r>
              <a:rPr lang="it-IT" dirty="0" smtClean="0"/>
              <a:t> </a:t>
            </a:r>
            <a:r>
              <a:rPr lang="it-IT" dirty="0" err="1" smtClean="0"/>
              <a:t>whether</a:t>
            </a:r>
            <a:r>
              <a:rPr lang="it-IT" dirty="0" smtClean="0"/>
              <a:t> SCWS </a:t>
            </a:r>
            <a:r>
              <a:rPr lang="it-IT" dirty="0" err="1" smtClean="0"/>
              <a:t>is</a:t>
            </a:r>
            <a:r>
              <a:rPr lang="it-IT" dirty="0" smtClean="0"/>
              <a:t> “</a:t>
            </a:r>
            <a:r>
              <a:rPr lang="it-IT" dirty="0" err="1" smtClean="0"/>
              <a:t>one</a:t>
            </a:r>
            <a:r>
              <a:rPr lang="it-IT" dirty="0" smtClean="0"/>
              <a:t> of” </a:t>
            </a:r>
            <a:r>
              <a:rPr lang="it-IT" dirty="0" err="1" smtClean="0"/>
              <a:t>these</a:t>
            </a:r>
            <a:r>
              <a:rPr lang="it-IT" dirty="0" smtClean="0"/>
              <a:t> </a:t>
            </a:r>
            <a:r>
              <a:rPr lang="it-IT" dirty="0" err="1" smtClean="0"/>
              <a:t>APIs</a:t>
            </a:r>
            <a:endParaRPr lang="it-IT" dirty="0" smtClean="0"/>
          </a:p>
          <a:p>
            <a:r>
              <a:rPr lang="it-IT" dirty="0" err="1" smtClean="0"/>
              <a:t>Relationship</a:t>
            </a:r>
            <a:r>
              <a:rPr lang="it-IT" dirty="0" smtClean="0"/>
              <a:t> </a:t>
            </a:r>
            <a:r>
              <a:rPr lang="it-IT" dirty="0" err="1" smtClean="0"/>
              <a:t>with</a:t>
            </a:r>
            <a:r>
              <a:rPr lang="it-IT" dirty="0" smtClean="0"/>
              <a:t> </a:t>
            </a:r>
            <a:r>
              <a:rPr lang="it-IT" dirty="0" err="1" smtClean="0"/>
              <a:t>user</a:t>
            </a:r>
            <a:r>
              <a:rPr lang="it-IT" dirty="0" smtClean="0"/>
              <a:t> </a:t>
            </a:r>
            <a:r>
              <a:rPr lang="it-IT" dirty="0" err="1" smtClean="0"/>
              <a:t>identity</a:t>
            </a:r>
            <a:r>
              <a:rPr lang="it-IT" dirty="0" smtClean="0"/>
              <a:t>/</a:t>
            </a:r>
            <a:r>
              <a:rPr lang="it-IT" dirty="0" err="1" smtClean="0"/>
              <a:t>ies</a:t>
            </a:r>
            <a:r>
              <a:rPr lang="it-IT" dirty="0" smtClean="0"/>
              <a:t> </a:t>
            </a:r>
            <a:r>
              <a:rPr lang="it-IT" dirty="0" err="1" smtClean="0"/>
              <a:t>for</a:t>
            </a:r>
            <a:r>
              <a:rPr lang="it-IT" dirty="0" smtClean="0"/>
              <a:t> </a:t>
            </a:r>
            <a:r>
              <a:rPr lang="it-IT" dirty="0" err="1" smtClean="0"/>
              <a:t>access</a:t>
            </a:r>
            <a:r>
              <a:rPr lang="it-IT" dirty="0" smtClean="0"/>
              <a:t> </a:t>
            </a:r>
            <a:r>
              <a:rPr lang="it-IT" dirty="0" err="1" smtClean="0"/>
              <a:t>control</a:t>
            </a:r>
            <a:r>
              <a:rPr lang="it-IT" dirty="0" smtClean="0"/>
              <a:t> </a:t>
            </a:r>
            <a:r>
              <a:rPr lang="it-IT" dirty="0" err="1" smtClean="0"/>
              <a:t>to</a:t>
            </a:r>
            <a:r>
              <a:rPr lang="it-IT" dirty="0" smtClean="0"/>
              <a:t> </a:t>
            </a:r>
            <a:r>
              <a:rPr lang="it-IT" dirty="0" err="1" smtClean="0"/>
              <a:t>APIs</a:t>
            </a:r>
            <a:endParaRPr lang="it-IT" dirty="0" smtClean="0"/>
          </a:p>
          <a:p>
            <a:pPr lvl="1"/>
            <a:r>
              <a:rPr lang="it-IT" dirty="0" smtClean="0"/>
              <a:t>In remote </a:t>
            </a:r>
            <a:r>
              <a:rPr lang="it-IT" dirty="0" err="1" smtClean="0"/>
              <a:t>access</a:t>
            </a:r>
            <a:r>
              <a:rPr lang="it-IT" dirty="0" smtClean="0"/>
              <a:t>, </a:t>
            </a:r>
            <a:r>
              <a:rPr lang="it-IT" dirty="0" err="1" smtClean="0"/>
              <a:t>device</a:t>
            </a:r>
            <a:r>
              <a:rPr lang="it-IT" dirty="0" smtClean="0"/>
              <a:t>/</a:t>
            </a:r>
            <a:r>
              <a:rPr lang="it-IT" dirty="0" err="1" smtClean="0"/>
              <a:t>user</a:t>
            </a:r>
            <a:r>
              <a:rPr lang="it-IT" dirty="0" smtClean="0"/>
              <a:t> </a:t>
            </a:r>
            <a:r>
              <a:rPr lang="it-IT" dirty="0" err="1" smtClean="0"/>
              <a:t>association</a:t>
            </a:r>
            <a:r>
              <a:rPr lang="it-IT" dirty="0" smtClean="0"/>
              <a:t> </a:t>
            </a:r>
            <a:r>
              <a:rPr lang="it-IT" dirty="0" err="1" smtClean="0"/>
              <a:t>is</a:t>
            </a:r>
            <a:r>
              <a:rPr lang="it-IT" dirty="0" smtClean="0"/>
              <a:t> </a:t>
            </a:r>
            <a:r>
              <a:rPr lang="it-IT" dirty="0" err="1" smtClean="0"/>
              <a:t>further</a:t>
            </a:r>
            <a:r>
              <a:rPr lang="it-IT" dirty="0" smtClean="0"/>
              <a:t> </a:t>
            </a:r>
            <a:r>
              <a:rPr lang="it-IT" dirty="0" err="1" smtClean="0"/>
              <a:t>needed</a:t>
            </a:r>
            <a:endParaRPr lang="it-IT" dirty="0" smtClean="0"/>
          </a:p>
          <a:p>
            <a:r>
              <a:rPr lang="it-IT" dirty="0" smtClean="0"/>
              <a:t>Javascript (or native) </a:t>
            </a:r>
            <a:r>
              <a:rPr lang="it-IT" dirty="0" err="1" smtClean="0"/>
              <a:t>wrapping</a:t>
            </a:r>
            <a:r>
              <a:rPr lang="it-IT" dirty="0" smtClean="0"/>
              <a:t> </a:t>
            </a:r>
            <a:r>
              <a:rPr lang="it-IT" dirty="0" err="1" smtClean="0"/>
              <a:t>librairies</a:t>
            </a:r>
            <a:r>
              <a:rPr lang="it-IT" dirty="0" smtClean="0"/>
              <a:t> </a:t>
            </a:r>
            <a:r>
              <a:rPr lang="it-IT" dirty="0" err="1" smtClean="0"/>
              <a:t>may</a:t>
            </a:r>
            <a:r>
              <a:rPr lang="it-IT" dirty="0" smtClean="0"/>
              <a:t> </a:t>
            </a:r>
            <a:r>
              <a:rPr lang="it-IT" dirty="0" err="1" smtClean="0"/>
              <a:t>be</a:t>
            </a:r>
            <a:r>
              <a:rPr lang="it-IT" dirty="0" smtClean="0"/>
              <a:t> </a:t>
            </a:r>
            <a:r>
              <a:rPr lang="it-IT" dirty="0" err="1" smtClean="0"/>
              <a:t>defined</a:t>
            </a:r>
            <a:r>
              <a:rPr lang="it-IT" dirty="0" smtClean="0"/>
              <a:t> </a:t>
            </a:r>
            <a:r>
              <a:rPr lang="it-IT" dirty="0" err="1" smtClean="0"/>
              <a:t>afterwards</a:t>
            </a:r>
            <a:r>
              <a:rPr lang="it-IT" dirty="0" smtClean="0"/>
              <a:t> </a:t>
            </a:r>
            <a:r>
              <a:rPr lang="it-IT" dirty="0" err="1" smtClean="0"/>
              <a:t>for</a:t>
            </a:r>
            <a:r>
              <a:rPr lang="it-IT" dirty="0" smtClean="0"/>
              <a:t> </a:t>
            </a:r>
            <a:r>
              <a:rPr lang="it-IT" dirty="0" err="1" smtClean="0"/>
              <a:t>commonalities</a:t>
            </a:r>
            <a:r>
              <a:rPr lang="it-IT" dirty="0" smtClean="0"/>
              <a:t> and/or </a:t>
            </a:r>
            <a:r>
              <a:rPr lang="it-IT" dirty="0" err="1" smtClean="0"/>
              <a:t>enabler-specific</a:t>
            </a:r>
            <a:r>
              <a:rPr lang="it-IT" dirty="0" smtClean="0"/>
              <a:t> </a:t>
            </a:r>
            <a:r>
              <a:rPr lang="it-IT" dirty="0" err="1" smtClean="0"/>
              <a:t>to</a:t>
            </a:r>
            <a:r>
              <a:rPr lang="it-IT" dirty="0" smtClean="0"/>
              <a:t> </a:t>
            </a:r>
            <a:r>
              <a:rPr lang="it-IT" dirty="0" err="1" smtClean="0"/>
              <a:t>hide</a:t>
            </a:r>
            <a:r>
              <a:rPr lang="it-IT" dirty="0" smtClean="0"/>
              <a:t> </a:t>
            </a:r>
            <a:r>
              <a:rPr lang="it-IT" dirty="0" err="1" smtClean="0"/>
              <a:t>complexity</a:t>
            </a:r>
            <a:r>
              <a:rPr lang="it-IT" dirty="0" smtClean="0"/>
              <a:t> in some </a:t>
            </a:r>
            <a:r>
              <a:rPr lang="it-IT" dirty="0" err="1" smtClean="0"/>
              <a:t>cases</a:t>
            </a:r>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Proposed</a:t>
            </a:r>
            <a:r>
              <a:rPr lang="it-IT" dirty="0" smtClean="0"/>
              <a:t> </a:t>
            </a:r>
            <a:r>
              <a:rPr lang="it-IT" dirty="0" err="1" smtClean="0"/>
              <a:t>recommendations</a:t>
            </a:r>
            <a:endParaRPr lang="fr-FR" dirty="0"/>
          </a:p>
        </p:txBody>
      </p:sp>
      <p:sp>
        <p:nvSpPr>
          <p:cNvPr id="5" name="Segnaposto contenuto 4"/>
          <p:cNvSpPr>
            <a:spLocks noGrp="1"/>
          </p:cNvSpPr>
          <p:nvPr>
            <p:ph idx="1"/>
          </p:nvPr>
        </p:nvSpPr>
        <p:spPr/>
        <p:txBody>
          <a:bodyPr/>
          <a:lstStyle/>
          <a:p>
            <a:r>
              <a:rPr lang="en-US" dirty="0" smtClean="0"/>
              <a:t>Consider very quickly to setup a task Force on this topic with regular/frequent interactions to identify/tackle commonalities</a:t>
            </a:r>
          </a:p>
          <a:p>
            <a:pPr lvl="1"/>
            <a:r>
              <a:rPr lang="en-US" dirty="0" smtClean="0"/>
              <a:t>Suggest to target a White Paper first</a:t>
            </a:r>
          </a:p>
          <a:p>
            <a:r>
              <a:rPr lang="en-US" dirty="0" smtClean="0"/>
              <a:t>Highlight this topic as a distinctive value for OMA not addressed by other SDOs and with high potential for the mobile industry</a:t>
            </a:r>
            <a:endParaRPr lang="en-US" dirty="0" smtClean="0"/>
          </a:p>
          <a:p>
            <a:pPr lvl="1"/>
            <a:r>
              <a:rPr lang="en-US" dirty="0" smtClean="0"/>
              <a:t>E.g. proximity interactions in LAN or LTE-Direct, operator-agnostic applications/services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Terminology</a:t>
            </a:r>
            <a:endParaRPr lang="en-GB" dirty="0" smtClean="0"/>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smtClean="0">
                <a:ea typeface="Times New Roman" pitchFamily="18" charset="0"/>
                <a:cs typeface="Arial" charset="0"/>
                <a:sym typeface="Wingdings" pitchFamily="2" charset="2"/>
              </a:rPr>
              <a:t>“</a:t>
            </a:r>
            <a:r>
              <a:rPr lang="it-IT" dirty="0" err="1" smtClean="0">
                <a:ea typeface="Times New Roman" pitchFamily="18" charset="0"/>
                <a:cs typeface="Arial" charset="0"/>
                <a:sym typeface="Wingdings" pitchFamily="2" charset="2"/>
              </a:rPr>
              <a:t>Device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APIs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have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shown</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to</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have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several</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meaning</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within</a:t>
            </a:r>
            <a:r>
              <a:rPr lang="it-IT" dirty="0" smtClean="0">
                <a:ea typeface="Times New Roman" pitchFamily="18" charset="0"/>
                <a:cs typeface="Arial" charset="0"/>
                <a:sym typeface="Wingdings" pitchFamily="2" charset="2"/>
              </a:rPr>
              <a:t> OMA</a:t>
            </a:r>
          </a:p>
          <a:p>
            <a:pPr lvl="1"/>
            <a:r>
              <a:rPr lang="it-IT" dirty="0" err="1" smtClean="0">
                <a:ea typeface="Times New Roman" pitchFamily="18" charset="0"/>
                <a:cs typeface="Arial" charset="0"/>
                <a:sym typeface="Wingdings" pitchFamily="2" charset="2"/>
              </a:rPr>
              <a:t>Counterpart</a:t>
            </a:r>
            <a:r>
              <a:rPr lang="it-IT" dirty="0" smtClean="0">
                <a:ea typeface="Times New Roman" pitchFamily="18" charset="0"/>
                <a:cs typeface="Arial" charset="0"/>
                <a:sym typeface="Wingdings" pitchFamily="2" charset="2"/>
              </a:rPr>
              <a:t> of </a:t>
            </a:r>
            <a:r>
              <a:rPr lang="it-IT" dirty="0" err="1" smtClean="0">
                <a:ea typeface="Times New Roman" pitchFamily="18" charset="0"/>
                <a:cs typeface="Arial" charset="0"/>
                <a:sym typeface="Wingdings" pitchFamily="2" charset="2"/>
              </a:rPr>
              <a:t>RESTful</a:t>
            </a:r>
            <a:r>
              <a:rPr lang="it-IT" dirty="0" smtClean="0">
                <a:ea typeface="Times New Roman" pitchFamily="18" charset="0"/>
                <a:cs typeface="Arial" charset="0"/>
                <a:sym typeface="Wingdings" pitchFamily="2" charset="2"/>
              </a:rPr>
              <a:t> Network </a:t>
            </a:r>
            <a:r>
              <a:rPr lang="it-IT" dirty="0" err="1" smtClean="0">
                <a:ea typeface="Times New Roman" pitchFamily="18" charset="0"/>
                <a:cs typeface="Arial" charset="0"/>
                <a:sym typeface="Wingdings" pitchFamily="2" charset="2"/>
              </a:rPr>
              <a:t>APIs</a:t>
            </a:r>
            <a:endParaRPr lang="it-IT" dirty="0" smtClean="0">
              <a:ea typeface="Times New Roman" pitchFamily="18" charset="0"/>
              <a:cs typeface="Arial" charset="0"/>
              <a:sym typeface="Wingdings" pitchFamily="2" charset="2"/>
            </a:endParaRPr>
          </a:p>
          <a:p>
            <a:pPr lvl="1"/>
            <a:r>
              <a:rPr lang="it-IT" dirty="0" smtClean="0">
                <a:ea typeface="Times New Roman" pitchFamily="18" charset="0"/>
                <a:cs typeface="Arial" charset="0"/>
                <a:sym typeface="Wingdings" pitchFamily="2" charset="2"/>
              </a:rPr>
              <a:t>Javascript API </a:t>
            </a:r>
            <a:r>
              <a:rPr lang="it-IT" dirty="0" err="1" smtClean="0">
                <a:ea typeface="Times New Roman" pitchFamily="18" charset="0"/>
                <a:cs typeface="Arial" charset="0"/>
                <a:sym typeface="Wingdings" pitchFamily="2" charset="2"/>
              </a:rPr>
              <a:t>definition</a:t>
            </a:r>
            <a:r>
              <a:rPr lang="it-IT" dirty="0" smtClean="0">
                <a:ea typeface="Times New Roman" pitchFamily="18" charset="0"/>
                <a:cs typeface="Arial" charset="0"/>
                <a:sym typeface="Wingdings" pitchFamily="2" charset="2"/>
              </a:rPr>
              <a:t> of </a:t>
            </a:r>
            <a:r>
              <a:rPr lang="it-IT" dirty="0" err="1" smtClean="0">
                <a:ea typeface="Times New Roman" pitchFamily="18" charset="0"/>
                <a:cs typeface="Arial" charset="0"/>
                <a:sym typeface="Wingdings" pitchFamily="2" charset="2"/>
              </a:rPr>
              <a:t>function</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calls</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APIs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exposing</a:t>
            </a:r>
            <a:r>
              <a:rPr lang="it-IT" dirty="0" smtClean="0">
                <a:ea typeface="Times New Roman" pitchFamily="18" charset="0"/>
                <a:cs typeface="Arial" charset="0"/>
                <a:sym typeface="Wingdings" pitchFamily="2" charset="2"/>
              </a:rPr>
              <a:t> hardware </a:t>
            </a:r>
            <a:r>
              <a:rPr lang="it-IT" dirty="0" err="1" smtClean="0">
                <a:ea typeface="Times New Roman" pitchFamily="18" charset="0"/>
                <a:cs typeface="Arial" charset="0"/>
                <a:sym typeface="Wingdings" pitchFamily="2" charset="2"/>
              </a:rPr>
              <a:t>device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capabilities</a:t>
            </a:r>
          </a:p>
          <a:p>
            <a:r>
              <a:rPr lang="it-IT" sz="2400" dirty="0" err="1" smtClean="0">
                <a:ea typeface="Times New Roman" pitchFamily="18" charset="0"/>
                <a:cs typeface="Arial" charset="0"/>
                <a:sym typeface="Wingdings" pitchFamily="2" charset="2"/>
              </a:rPr>
              <a:t>This</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contributions</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focuses</a:t>
            </a:r>
            <a:r>
              <a:rPr lang="it-IT" sz="2400" dirty="0" smtClean="0">
                <a:ea typeface="Times New Roman" pitchFamily="18" charset="0"/>
                <a:cs typeface="Arial" charset="0"/>
                <a:sym typeface="Wingdings" pitchFamily="2" charset="2"/>
              </a:rPr>
              <a:t> on </a:t>
            </a:r>
            <a:r>
              <a:rPr lang="it-IT" sz="2400" dirty="0" err="1" smtClean="0">
                <a:ea typeface="Times New Roman" pitchFamily="18" charset="0"/>
                <a:cs typeface="Arial" charset="0"/>
                <a:sym typeface="Wingdings" pitchFamily="2" charset="2"/>
              </a:rPr>
              <a:t>any</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ip-based</a:t>
            </a:r>
            <a:r>
              <a:rPr lang="it-IT" sz="2400" dirty="0" smtClean="0">
                <a:ea typeface="Times New Roman" pitchFamily="18" charset="0"/>
                <a:cs typeface="Arial" charset="0"/>
                <a:sym typeface="Wingdings" pitchFamily="2" charset="2"/>
              </a:rPr>
              <a:t> API </a:t>
            </a:r>
            <a:r>
              <a:rPr lang="it-IT" sz="2400" dirty="0" err="1" smtClean="0">
                <a:ea typeface="Times New Roman" pitchFamily="18" charset="0"/>
                <a:cs typeface="Arial" charset="0"/>
                <a:sym typeface="Wingdings" pitchFamily="2" charset="2"/>
              </a:rPr>
              <a:t>exposed</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by</a:t>
            </a:r>
            <a:r>
              <a:rPr lang="it-IT" sz="2400" dirty="0" smtClean="0">
                <a:ea typeface="Times New Roman" pitchFamily="18" charset="0"/>
                <a:cs typeface="Arial" charset="0"/>
                <a:sym typeface="Wingdings" pitchFamily="2" charset="2"/>
              </a:rPr>
              <a:t> a </a:t>
            </a:r>
            <a:r>
              <a:rPr lang="it-IT" sz="2400" dirty="0" err="1" smtClean="0">
                <a:ea typeface="Times New Roman" pitchFamily="18" charset="0"/>
                <a:cs typeface="Arial" charset="0"/>
                <a:sym typeface="Wingdings" pitchFamily="2" charset="2"/>
              </a:rPr>
              <a:t>device</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to</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be</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accessed</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locally</a:t>
            </a:r>
            <a:r>
              <a:rPr lang="it-IT" sz="2400" dirty="0" smtClean="0">
                <a:ea typeface="Times New Roman" pitchFamily="18" charset="0"/>
                <a:cs typeface="Arial" charset="0"/>
                <a:sym typeface="Wingdings" pitchFamily="2" charset="2"/>
              </a:rPr>
              <a:t> </a:t>
            </a:r>
            <a:r>
              <a:rPr lang="it-IT" sz="2400" u="sng" dirty="0" smtClean="0">
                <a:ea typeface="Times New Roman" pitchFamily="18" charset="0"/>
                <a:cs typeface="Arial" charset="0"/>
                <a:sym typeface="Wingdings" pitchFamily="2" charset="2"/>
              </a:rPr>
              <a:t>or </a:t>
            </a:r>
            <a:r>
              <a:rPr lang="it-IT" sz="2400" u="sng" dirty="0" err="1" smtClean="0">
                <a:ea typeface="Times New Roman" pitchFamily="18" charset="0"/>
                <a:cs typeface="Arial" charset="0"/>
                <a:sym typeface="Wingdings" pitchFamily="2" charset="2"/>
              </a:rPr>
              <a:t>remotely</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by</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another</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device</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subject</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to</a:t>
            </a:r>
            <a:r>
              <a:rPr lang="it-IT" sz="2400" dirty="0" smtClean="0">
                <a:ea typeface="Times New Roman" pitchFamily="18" charset="0"/>
                <a:cs typeface="Arial" charset="0"/>
                <a:sym typeface="Wingdings" pitchFamily="2" charset="2"/>
              </a:rPr>
              <a:t> </a:t>
            </a:r>
            <a:r>
              <a:rPr lang="it-IT" sz="2400" dirty="0" err="1" smtClean="0">
                <a:ea typeface="Times New Roman" pitchFamily="18" charset="0"/>
                <a:cs typeface="Arial" charset="0"/>
                <a:sym typeface="Wingdings" pitchFamily="2" charset="2"/>
              </a:rPr>
              <a:t>policies</a:t>
            </a:r>
            <a:endParaRPr lang="it-IT" sz="2400" dirty="0" smtClean="0"/>
          </a:p>
          <a:p>
            <a:pPr lvl="1"/>
            <a:r>
              <a:rPr lang="it-IT" dirty="0" smtClean="0">
                <a:ea typeface="Times New Roman" pitchFamily="18" charset="0"/>
                <a:cs typeface="Arial" charset="0"/>
                <a:sym typeface="Wingdings" pitchFamily="2" charset="2"/>
              </a:rPr>
              <a:t>“</a:t>
            </a:r>
            <a:r>
              <a:rPr lang="it-IT" dirty="0" err="1" smtClean="0">
                <a:ea typeface="Times New Roman" pitchFamily="18" charset="0"/>
                <a:cs typeface="Arial" charset="0"/>
                <a:sym typeface="Wingdings" pitchFamily="2" charset="2"/>
              </a:rPr>
              <a:t>Device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Local</a:t>
            </a:r>
            <a:r>
              <a:rPr lang="it-IT" dirty="0" smtClean="0">
                <a:ea typeface="Times New Roman" pitchFamily="18" charset="0"/>
                <a:cs typeface="Arial" charset="0"/>
                <a:sym typeface="Wingdings" pitchFamily="2" charset="2"/>
              </a:rPr>
              <a:t> API Server</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Local</a:t>
            </a:r>
            <a:r>
              <a:rPr lang="it-IT" dirty="0" smtClean="0">
                <a:ea typeface="Times New Roman" pitchFamily="18" charset="0"/>
                <a:cs typeface="Arial" charset="0"/>
                <a:sym typeface="Wingdings" pitchFamily="2" charset="2"/>
              </a:rPr>
              <a:t> OMA API </a:t>
            </a:r>
            <a:r>
              <a:rPr lang="it-IT" dirty="0" smtClean="0">
                <a:ea typeface="Times New Roman" pitchFamily="18" charset="0"/>
                <a:cs typeface="Arial" charset="0"/>
                <a:sym typeface="Wingdings" pitchFamily="2" charset="2"/>
              </a:rPr>
              <a:t>Server” </a:t>
            </a:r>
            <a:r>
              <a:rPr lang="it-IT" dirty="0" err="1" smtClean="0">
                <a:ea typeface="Times New Roman" pitchFamily="18" charset="0"/>
                <a:cs typeface="Arial" charset="0"/>
                <a:sym typeface="Wingdings" pitchFamily="2" charset="2"/>
              </a:rPr>
              <a:t>were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proposed</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This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is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also</a:t>
            </a:r>
            <a:r>
              <a:rPr lang="it-IT" dirty="0" smtClean="0">
                <a:ea typeface="Times New Roman" pitchFamily="18" charset="0"/>
                <a:cs typeface="Arial" charset="0"/>
                <a:sym typeface="Wingdings" pitchFamily="2" charset="2"/>
              </a:rPr>
              <a:t> a </a:t>
            </a:r>
            <a:r>
              <a:rPr lang="it-IT" dirty="0" err="1" smtClean="0">
                <a:ea typeface="Times New Roman" pitchFamily="18" charset="0"/>
                <a:cs typeface="Arial" charset="0"/>
                <a:sym typeface="Wingdings" pitchFamily="2" charset="2"/>
              </a:rPr>
              <a:t>distinction</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wrt</a:t>
            </a:r>
            <a:r>
              <a:rPr lang="it-IT" dirty="0" smtClean="0">
                <a:ea typeface="Times New Roman" pitchFamily="18" charset="0"/>
                <a:cs typeface="Arial" charset="0"/>
                <a:sym typeface="Wingdings" pitchFamily="2" charset="2"/>
              </a:rPr>
              <a:t> W3C </a:t>
            </a:r>
            <a:r>
              <a:rPr lang="it-IT" dirty="0" err="1" smtClean="0">
                <a:ea typeface="Times New Roman" pitchFamily="18" charset="0"/>
                <a:cs typeface="Arial" charset="0"/>
                <a:sym typeface="Wingdings" pitchFamily="2" charset="2"/>
              </a:rPr>
              <a:t>Device</a:t>
            </a:r>
            <a:r>
              <a:rPr lang="it-IT" dirty="0" smtClean="0">
                <a:ea typeface="Times New Roman" pitchFamily="18" charset="0"/>
                <a:cs typeface="Arial" charset="0"/>
                <a:sym typeface="Wingdings" pitchFamily="2" charset="2"/>
              </a:rPr>
              <a:t> API </a:t>
            </a:r>
            <a:r>
              <a:rPr lang="it-IT" dirty="0" err="1" smtClean="0">
                <a:ea typeface="Times New Roman" pitchFamily="18" charset="0"/>
                <a:cs typeface="Arial" charset="0"/>
                <a:sym typeface="Wingdings" pitchFamily="2" charset="2"/>
              </a:rPr>
              <a:t>activities</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See</a:t>
            </a:r>
            <a:r>
              <a:rPr lang="it-IT" dirty="0" smtClean="0">
                <a:ea typeface="Times New Roman" pitchFamily="18" charset="0"/>
                <a:cs typeface="Arial" charset="0"/>
                <a:sym typeface="Wingdings" pitchFamily="2" charset="2"/>
              </a:rPr>
              <a:t> OMA-TP-2013-0162, </a:t>
            </a:r>
            <a:r>
              <a:rPr lang="fr-FR" dirty="0" smtClean="0"/>
              <a:t>OMA-TP-2013-0166R01</a:t>
            </a:r>
            <a:endParaRPr lang="it-IT" dirty="0" smtClean="0">
              <a:ea typeface="Times New Roman" pitchFamily="18" charset="0"/>
              <a:cs typeface="Arial" charset="0"/>
              <a:sym typeface="Wingdings" pitchFamily="2" charset="2"/>
            </a:endParaRPr>
          </a:p>
          <a:p>
            <a:pPr lvl="1"/>
            <a:r>
              <a:rPr lang="it-IT" dirty="0" smtClean="0">
                <a:ea typeface="Times New Roman" pitchFamily="18" charset="0"/>
                <a:cs typeface="Arial" charset="0"/>
                <a:sym typeface="Wingdings" pitchFamily="2" charset="2"/>
              </a:rPr>
              <a:t>“</a:t>
            </a:r>
            <a:r>
              <a:rPr lang="it-IT" dirty="0" err="1" smtClean="0">
                <a:ea typeface="Times New Roman" pitchFamily="18" charset="0"/>
                <a:cs typeface="Arial" charset="0"/>
                <a:sym typeface="Wingdings" pitchFamily="2" charset="2"/>
              </a:rPr>
              <a:t>localhost</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APIs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is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proposed</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here</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as</a:t>
            </a:r>
            <a:r>
              <a:rPr lang="it-IT" dirty="0" smtClean="0">
                <a:ea typeface="Times New Roman" pitchFamily="18" charset="0"/>
                <a:cs typeface="Arial" charset="0"/>
                <a:sym typeface="Wingdings" pitchFamily="2" charset="2"/>
              </a:rPr>
              <a:t> a single-word </a:t>
            </a:r>
            <a:r>
              <a:rPr lang="it-IT" dirty="0" err="1" smtClean="0">
                <a:ea typeface="Times New Roman" pitchFamily="18" charset="0"/>
                <a:cs typeface="Arial" charset="0"/>
                <a:sym typeface="Wingdings" pitchFamily="2" charset="2"/>
              </a:rPr>
              <a:t>name</a:t>
            </a:r>
            <a:r>
              <a:rPr lang="it-IT" dirty="0" smtClean="0">
                <a:ea typeface="Times New Roman" pitchFamily="18" charset="0"/>
                <a:cs typeface="Arial" charset="0"/>
                <a:sym typeface="Wingdings" pitchFamily="2" charset="2"/>
              </a:rPr>
              <a:t> alternative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this</a:t>
            </a:r>
            <a:r>
              <a:rPr lang="it-IT" dirty="0" smtClean="0"/>
              <a:t> </a:t>
            </a:r>
            <a:r>
              <a:rPr lang="it-IT" dirty="0" err="1" smtClean="0"/>
              <a:t>contribution</a:t>
            </a:r>
            <a:endParaRPr lang="fr-FR" dirty="0"/>
          </a:p>
        </p:txBody>
      </p:sp>
      <p:sp>
        <p:nvSpPr>
          <p:cNvPr id="5" name="Segnaposto contenuto 4"/>
          <p:cNvSpPr>
            <a:spLocks noGrp="1"/>
          </p:cNvSpPr>
          <p:nvPr>
            <p:ph idx="1"/>
          </p:nvPr>
        </p:nvSpPr>
        <p:spPr/>
        <p:txBody>
          <a:bodyPr/>
          <a:lstStyle/>
          <a:p>
            <a:r>
              <a:rPr lang="it-IT" dirty="0" err="1" smtClean="0"/>
              <a:t>This</a:t>
            </a:r>
            <a:r>
              <a:rPr lang="it-IT" dirty="0" smtClean="0"/>
              <a:t> </a:t>
            </a:r>
            <a:r>
              <a:rPr lang="it-IT" dirty="0" err="1" smtClean="0"/>
              <a:t>contribution</a:t>
            </a:r>
            <a:r>
              <a:rPr lang="it-IT" dirty="0" smtClean="0"/>
              <a:t> </a:t>
            </a:r>
            <a:r>
              <a:rPr lang="it-IT" dirty="0" err="1" smtClean="0"/>
              <a:t>intends</a:t>
            </a:r>
            <a:r>
              <a:rPr lang="it-IT" dirty="0" smtClean="0"/>
              <a:t> </a:t>
            </a:r>
            <a:r>
              <a:rPr lang="it-IT" dirty="0" err="1" smtClean="0"/>
              <a:t>to</a:t>
            </a:r>
            <a:r>
              <a:rPr lang="it-IT" dirty="0" smtClean="0"/>
              <a:t> </a:t>
            </a:r>
            <a:r>
              <a:rPr lang="it-IT" dirty="0" err="1" smtClean="0"/>
              <a:t>rationalize</a:t>
            </a:r>
            <a:r>
              <a:rPr lang="it-IT" dirty="0" smtClean="0"/>
              <a:t> the </a:t>
            </a:r>
            <a:r>
              <a:rPr lang="it-IT" dirty="0" err="1" smtClean="0"/>
              <a:t>current</a:t>
            </a:r>
            <a:r>
              <a:rPr lang="it-IT" dirty="0" smtClean="0"/>
              <a:t> </a:t>
            </a:r>
            <a:r>
              <a:rPr lang="it-IT" dirty="0" err="1" smtClean="0"/>
              <a:t>fragmented</a:t>
            </a:r>
            <a:r>
              <a:rPr lang="it-IT" dirty="0" smtClean="0"/>
              <a:t> </a:t>
            </a:r>
            <a:r>
              <a:rPr lang="it-IT" dirty="0" err="1" smtClean="0"/>
              <a:t>approach</a:t>
            </a:r>
            <a:r>
              <a:rPr lang="it-IT" dirty="0" smtClean="0"/>
              <a:t> </a:t>
            </a:r>
            <a:r>
              <a:rPr lang="it-IT" dirty="0" err="1" smtClean="0"/>
              <a:t>to</a:t>
            </a:r>
            <a:r>
              <a:rPr lang="it-IT" dirty="0" smtClean="0"/>
              <a:t> “</a:t>
            </a:r>
            <a:r>
              <a:rPr lang="it-IT" dirty="0" err="1" smtClean="0"/>
              <a:t>localhost</a:t>
            </a:r>
            <a:r>
              <a:rPr lang="it-IT" dirty="0" smtClean="0"/>
              <a:t> </a:t>
            </a:r>
            <a:r>
              <a:rPr lang="it-IT" dirty="0" err="1" smtClean="0"/>
              <a:t>APIs</a:t>
            </a:r>
            <a:r>
              <a:rPr lang="it-IT" dirty="0" smtClean="0"/>
              <a:t>” </a:t>
            </a:r>
            <a:r>
              <a:rPr lang="it-IT" dirty="0" err="1" smtClean="0"/>
              <a:t>especially</a:t>
            </a:r>
            <a:r>
              <a:rPr lang="it-IT" dirty="0" smtClean="0"/>
              <a:t> </a:t>
            </a:r>
            <a:r>
              <a:rPr lang="it-IT" dirty="0" err="1" smtClean="0"/>
              <a:t>within</a:t>
            </a:r>
            <a:r>
              <a:rPr lang="it-IT" dirty="0" smtClean="0"/>
              <a:t> </a:t>
            </a:r>
            <a:r>
              <a:rPr lang="it-IT" dirty="0" err="1" smtClean="0"/>
              <a:t>CD</a:t>
            </a:r>
            <a:endParaRPr lang="it-IT" dirty="0" smtClean="0"/>
          </a:p>
          <a:p>
            <a:pPr lvl="1"/>
            <a:r>
              <a:rPr lang="it-IT" dirty="0" smtClean="0"/>
              <a:t>MC SWG, </a:t>
            </a:r>
            <a:r>
              <a:rPr lang="it-IT" dirty="0" err="1" smtClean="0"/>
              <a:t>OpenCMAPI</a:t>
            </a:r>
            <a:r>
              <a:rPr lang="it-IT" dirty="0" smtClean="0"/>
              <a:t> SWG, PUSH WA, SNEW WA, DANE WA</a:t>
            </a:r>
            <a:endParaRPr lang="it-IT" dirty="0" smtClean="0"/>
          </a:p>
          <a:p>
            <a:r>
              <a:rPr lang="it-IT" dirty="0" err="1" smtClean="0"/>
              <a:t>It</a:t>
            </a:r>
            <a:r>
              <a:rPr lang="it-IT" dirty="0" smtClean="0"/>
              <a:t> </a:t>
            </a:r>
            <a:r>
              <a:rPr lang="it-IT" dirty="0" err="1" smtClean="0"/>
              <a:t>is</a:t>
            </a:r>
            <a:r>
              <a:rPr lang="it-IT" dirty="0" smtClean="0"/>
              <a:t> </a:t>
            </a:r>
            <a:r>
              <a:rPr lang="it-IT" dirty="0" err="1" smtClean="0"/>
              <a:t>based</a:t>
            </a:r>
            <a:r>
              <a:rPr lang="it-IT" dirty="0" smtClean="0"/>
              <a:t> on the </a:t>
            </a:r>
            <a:r>
              <a:rPr lang="it-IT" dirty="0" err="1" smtClean="0"/>
              <a:t>current</a:t>
            </a:r>
            <a:r>
              <a:rPr lang="it-IT" dirty="0" smtClean="0"/>
              <a:t> </a:t>
            </a:r>
            <a:r>
              <a:rPr lang="it-IT" dirty="0" err="1" smtClean="0"/>
              <a:t>comprehension</a:t>
            </a:r>
            <a:r>
              <a:rPr lang="it-IT" dirty="0" smtClean="0"/>
              <a:t> of the </a:t>
            </a:r>
            <a:r>
              <a:rPr lang="it-IT" dirty="0" err="1" smtClean="0"/>
              <a:t>ongoing</a:t>
            </a:r>
            <a:r>
              <a:rPr lang="it-IT" dirty="0" smtClean="0"/>
              <a:t> </a:t>
            </a:r>
            <a:r>
              <a:rPr lang="it-IT" dirty="0" err="1" smtClean="0"/>
              <a:t>activities</a:t>
            </a:r>
            <a:r>
              <a:rPr lang="it-IT" dirty="0" smtClean="0"/>
              <a:t> in </a:t>
            </a:r>
            <a:r>
              <a:rPr lang="it-IT" dirty="0" err="1" smtClean="0"/>
              <a:t>that</a:t>
            </a:r>
            <a:r>
              <a:rPr lang="it-IT" dirty="0" smtClean="0"/>
              <a:t> </a:t>
            </a:r>
            <a:r>
              <a:rPr lang="it-IT" dirty="0" err="1" smtClean="0"/>
              <a:t>field</a:t>
            </a:r>
            <a:r>
              <a:rPr lang="it-IT" dirty="0" smtClean="0"/>
              <a:t> (</a:t>
            </a:r>
            <a:r>
              <a:rPr lang="it-IT" dirty="0" err="1" smtClean="0"/>
              <a:t>may</a:t>
            </a:r>
            <a:r>
              <a:rPr lang="it-IT" dirty="0" smtClean="0"/>
              <a:t> </a:t>
            </a:r>
            <a:r>
              <a:rPr lang="it-IT" dirty="0" err="1" smtClean="0"/>
              <a:t>not</a:t>
            </a:r>
            <a:r>
              <a:rPr lang="it-IT" dirty="0" smtClean="0"/>
              <a:t> </a:t>
            </a:r>
            <a:r>
              <a:rPr lang="it-IT" dirty="0" err="1" smtClean="0"/>
              <a:t>be</a:t>
            </a:r>
            <a:r>
              <a:rPr lang="it-IT" dirty="0" smtClean="0"/>
              <a:t> </a:t>
            </a:r>
            <a:r>
              <a:rPr lang="it-IT" dirty="0" err="1" smtClean="0"/>
              <a:t>exhaustive</a:t>
            </a:r>
            <a:r>
              <a:rPr lang="it-IT" dirty="0" smtClean="0"/>
              <a:t>)</a:t>
            </a:r>
          </a:p>
          <a:p>
            <a:r>
              <a:rPr lang="it-IT" dirty="0" err="1" smtClean="0"/>
              <a:t>It</a:t>
            </a:r>
            <a:r>
              <a:rPr lang="it-IT" dirty="0" smtClean="0"/>
              <a:t> </a:t>
            </a:r>
            <a:r>
              <a:rPr lang="it-IT" dirty="0" err="1" smtClean="0"/>
              <a:t>intends</a:t>
            </a:r>
            <a:r>
              <a:rPr lang="it-IT" dirty="0" smtClean="0"/>
              <a:t> </a:t>
            </a:r>
            <a:r>
              <a:rPr lang="it-IT" dirty="0" err="1" smtClean="0"/>
              <a:t>to</a:t>
            </a:r>
            <a:r>
              <a:rPr lang="it-IT" dirty="0" smtClean="0"/>
              <a:t> </a:t>
            </a:r>
            <a:r>
              <a:rPr lang="it-IT" dirty="0" err="1" smtClean="0"/>
              <a:t>provide</a:t>
            </a:r>
            <a:r>
              <a:rPr lang="it-IT" dirty="0" smtClean="0"/>
              <a:t> some </a:t>
            </a:r>
            <a:r>
              <a:rPr lang="it-IT" dirty="0" err="1" smtClean="0"/>
              <a:t>areas</a:t>
            </a:r>
            <a:r>
              <a:rPr lang="it-IT" dirty="0" smtClean="0"/>
              <a:t> </a:t>
            </a:r>
            <a:r>
              <a:rPr lang="it-IT" dirty="0" err="1" smtClean="0"/>
              <a:t>where</a:t>
            </a:r>
            <a:r>
              <a:rPr lang="it-IT" dirty="0" smtClean="0"/>
              <a:t> common </a:t>
            </a:r>
            <a:r>
              <a:rPr lang="it-IT" dirty="0" smtClean="0"/>
              <a:t>discussion </a:t>
            </a:r>
            <a:r>
              <a:rPr lang="it-IT" dirty="0" err="1" smtClean="0"/>
              <a:t>is</a:t>
            </a:r>
            <a:r>
              <a:rPr lang="it-IT" dirty="0" smtClean="0"/>
              <a:t> </a:t>
            </a:r>
            <a:r>
              <a:rPr lang="it-IT" dirty="0" err="1" smtClean="0"/>
              <a:t>needed</a:t>
            </a:r>
            <a:endParaRPr lang="it-IT" dirty="0" smtClean="0"/>
          </a:p>
          <a:p>
            <a:r>
              <a:rPr lang="it-IT" dirty="0" err="1" smtClean="0"/>
              <a:t>It</a:t>
            </a:r>
            <a:r>
              <a:rPr lang="it-IT" dirty="0" smtClean="0"/>
              <a:t> </a:t>
            </a:r>
            <a:r>
              <a:rPr lang="it-IT" dirty="0" err="1" smtClean="0"/>
              <a:t>intends</a:t>
            </a:r>
            <a:r>
              <a:rPr lang="it-IT" dirty="0" smtClean="0"/>
              <a:t> </a:t>
            </a:r>
            <a:r>
              <a:rPr lang="it-IT" dirty="0" err="1" smtClean="0"/>
              <a:t>to</a:t>
            </a:r>
            <a:r>
              <a:rPr lang="it-IT" dirty="0" smtClean="0"/>
              <a:t> sponsor </a:t>
            </a:r>
            <a:r>
              <a:rPr lang="it-IT" dirty="0" err="1" smtClean="0"/>
              <a:t>any</a:t>
            </a:r>
            <a:r>
              <a:rPr lang="it-IT" dirty="0" smtClean="0"/>
              <a:t> </a:t>
            </a:r>
            <a:r>
              <a:rPr lang="it-IT" dirty="0" err="1" smtClean="0"/>
              <a:t>initiative</a:t>
            </a:r>
            <a:r>
              <a:rPr lang="it-IT" dirty="0" smtClean="0"/>
              <a:t> </a:t>
            </a:r>
            <a:r>
              <a:rPr lang="it-IT" dirty="0" err="1" smtClean="0"/>
              <a:t>towards</a:t>
            </a:r>
            <a:r>
              <a:rPr lang="it-IT" dirty="0" smtClean="0"/>
              <a:t> a common </a:t>
            </a:r>
            <a:r>
              <a:rPr lang="it-IT" dirty="0" err="1" smtClean="0"/>
              <a:t>approach</a:t>
            </a:r>
            <a:r>
              <a:rPr lang="it-IT" dirty="0" smtClean="0"/>
              <a:t> on the </a:t>
            </a:r>
            <a:r>
              <a:rPr lang="it-IT" dirty="0" err="1" smtClean="0"/>
              <a:t>device</a:t>
            </a:r>
            <a:r>
              <a:rPr lang="it-IT" dirty="0" smtClean="0"/>
              <a:t> </a:t>
            </a:r>
            <a:r>
              <a:rPr lang="it-IT" dirty="0" err="1" smtClean="0"/>
              <a:t>for</a:t>
            </a:r>
            <a:r>
              <a:rPr lang="it-IT" dirty="0" smtClean="0"/>
              <a:t> </a:t>
            </a:r>
            <a:r>
              <a:rPr lang="it-IT" dirty="0" err="1" smtClean="0"/>
              <a:t>localhost</a:t>
            </a:r>
            <a:r>
              <a:rPr lang="it-IT" dirty="0" smtClean="0"/>
              <a:t> </a:t>
            </a:r>
            <a:r>
              <a:rPr lang="it-IT" dirty="0" err="1" smtClean="0"/>
              <a:t>APIs</a:t>
            </a:r>
            <a:endParaRPr lang="it-IT" dirty="0" smtClean="0"/>
          </a:p>
          <a:p>
            <a:pPr lvl="1"/>
            <a:r>
              <a:rPr lang="it-IT" dirty="0" err="1" smtClean="0"/>
              <a:t>Also</a:t>
            </a:r>
            <a:r>
              <a:rPr lang="it-IT" dirty="0" smtClean="0"/>
              <a:t> </a:t>
            </a:r>
            <a:r>
              <a:rPr lang="it-IT" dirty="0" err="1" smtClean="0"/>
              <a:t>to</a:t>
            </a:r>
            <a:r>
              <a:rPr lang="it-IT" dirty="0" smtClean="0"/>
              <a:t> </a:t>
            </a:r>
            <a:r>
              <a:rPr lang="it-IT" dirty="0" err="1" smtClean="0"/>
              <a:t>be</a:t>
            </a:r>
            <a:r>
              <a:rPr lang="it-IT" dirty="0" smtClean="0"/>
              <a:t> </a:t>
            </a:r>
            <a:r>
              <a:rPr lang="it-IT" dirty="0" err="1" smtClean="0"/>
              <a:t>highlighted</a:t>
            </a:r>
            <a:r>
              <a:rPr lang="it-IT" dirty="0" smtClean="0"/>
              <a:t> </a:t>
            </a:r>
            <a:r>
              <a:rPr lang="it-IT" dirty="0" err="1" smtClean="0"/>
              <a:t>to</a:t>
            </a:r>
            <a:r>
              <a:rPr lang="it-IT" dirty="0" smtClean="0"/>
              <a:t> TP </a:t>
            </a:r>
            <a:r>
              <a:rPr lang="it-IT" dirty="0" err="1" smtClean="0"/>
              <a:t>as</a:t>
            </a:r>
            <a:r>
              <a:rPr lang="it-IT" dirty="0" smtClean="0"/>
              <a:t> </a:t>
            </a:r>
            <a:r>
              <a:rPr lang="it-IT" dirty="0" err="1" smtClean="0"/>
              <a:t>distinctive</a:t>
            </a:r>
            <a:r>
              <a:rPr lang="it-IT" dirty="0" smtClean="0"/>
              <a:t> </a:t>
            </a:r>
            <a:r>
              <a:rPr lang="it-IT" dirty="0" err="1" smtClean="0"/>
              <a:t>value</a:t>
            </a:r>
            <a:r>
              <a:rPr lang="it-IT" dirty="0" smtClean="0"/>
              <a:t> </a:t>
            </a:r>
            <a:r>
              <a:rPr lang="it-IT" dirty="0" err="1" smtClean="0"/>
              <a:t>for</a:t>
            </a:r>
            <a:r>
              <a:rPr lang="it-IT" dirty="0" smtClean="0"/>
              <a:t> the future of OMA</a:t>
            </a:r>
            <a:endParaRPr lang="it-IT"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Rationale</a:t>
            </a:r>
            <a:r>
              <a:rPr lang="it-IT" dirty="0" smtClean="0"/>
              <a:t> </a:t>
            </a:r>
            <a:r>
              <a:rPr lang="it-IT" dirty="0" err="1" smtClean="0"/>
              <a:t>for</a:t>
            </a:r>
            <a:r>
              <a:rPr lang="it-IT" dirty="0" smtClean="0"/>
              <a:t> “</a:t>
            </a:r>
            <a:r>
              <a:rPr lang="it-IT" dirty="0" err="1" smtClean="0"/>
              <a:t>localhost</a:t>
            </a:r>
            <a:r>
              <a:rPr lang="it-IT" dirty="0" smtClean="0"/>
              <a:t> </a:t>
            </a:r>
            <a:r>
              <a:rPr lang="it-IT" dirty="0" err="1" smtClean="0"/>
              <a:t>APIs</a:t>
            </a:r>
            <a:r>
              <a:rPr lang="it-IT" dirty="0" smtClean="0"/>
              <a:t>”</a:t>
            </a:r>
            <a:endParaRPr lang="fr-FR" dirty="0"/>
          </a:p>
        </p:txBody>
      </p:sp>
      <p:sp>
        <p:nvSpPr>
          <p:cNvPr id="5" name="Segnaposto contenuto 4"/>
          <p:cNvSpPr>
            <a:spLocks noGrp="1"/>
          </p:cNvSpPr>
          <p:nvPr>
            <p:ph idx="1"/>
          </p:nvPr>
        </p:nvSpPr>
        <p:spPr/>
        <p:txBody>
          <a:bodyPr/>
          <a:lstStyle/>
          <a:p>
            <a:r>
              <a:rPr lang="it-IT" dirty="0" smtClean="0"/>
              <a:t>“</a:t>
            </a:r>
            <a:r>
              <a:rPr lang="it-IT" dirty="0" err="1" smtClean="0"/>
              <a:t>localhost</a:t>
            </a:r>
            <a:r>
              <a:rPr lang="it-IT" dirty="0" smtClean="0"/>
              <a:t>” </a:t>
            </a:r>
            <a:r>
              <a:rPr lang="it-IT" dirty="0" err="1" smtClean="0"/>
              <a:t>IP-based</a:t>
            </a:r>
            <a:r>
              <a:rPr lang="it-IT" dirty="0" smtClean="0"/>
              <a:t> </a:t>
            </a:r>
            <a:r>
              <a:rPr lang="it-IT" dirty="0" err="1" smtClean="0"/>
              <a:t>APIs</a:t>
            </a:r>
            <a:r>
              <a:rPr lang="it-IT" dirty="0" smtClean="0"/>
              <a:t> </a:t>
            </a:r>
            <a:r>
              <a:rPr lang="it-IT" dirty="0" err="1" smtClean="0"/>
              <a:t>have</a:t>
            </a:r>
            <a:r>
              <a:rPr lang="it-IT" dirty="0" smtClean="0"/>
              <a:t> the </a:t>
            </a:r>
            <a:r>
              <a:rPr lang="it-IT" dirty="0" err="1" smtClean="0"/>
              <a:t>following</a:t>
            </a:r>
            <a:r>
              <a:rPr lang="it-IT" dirty="0" smtClean="0"/>
              <a:t> </a:t>
            </a:r>
            <a:r>
              <a:rPr lang="it-IT" dirty="0" err="1" smtClean="0"/>
              <a:t>characteristics</a:t>
            </a:r>
            <a:endParaRPr lang="it-IT" dirty="0" smtClean="0"/>
          </a:p>
          <a:p>
            <a:pPr lvl="1"/>
            <a:r>
              <a:rPr lang="it-IT" dirty="0" err="1" smtClean="0"/>
              <a:t>Pros</a:t>
            </a:r>
            <a:endParaRPr lang="it-IT" dirty="0" smtClean="0"/>
          </a:p>
          <a:p>
            <a:pPr lvl="2"/>
            <a:r>
              <a:rPr lang="it-IT" dirty="0" err="1" smtClean="0"/>
              <a:t>Well-known</a:t>
            </a:r>
            <a:r>
              <a:rPr lang="it-IT" dirty="0" smtClean="0"/>
              <a:t> </a:t>
            </a:r>
            <a:r>
              <a:rPr lang="it-IT" dirty="0" err="1" smtClean="0"/>
              <a:t>approach</a:t>
            </a:r>
            <a:r>
              <a:rPr lang="it-IT" dirty="0" smtClean="0"/>
              <a:t> </a:t>
            </a:r>
            <a:r>
              <a:rPr lang="it-IT" dirty="0" err="1" smtClean="0"/>
              <a:t>by</a:t>
            </a:r>
            <a:r>
              <a:rPr lang="it-IT" dirty="0" smtClean="0"/>
              <a:t> </a:t>
            </a:r>
            <a:r>
              <a:rPr lang="it-IT" dirty="0" err="1" smtClean="0"/>
              <a:t>developers</a:t>
            </a:r>
            <a:endParaRPr lang="it-IT" dirty="0" smtClean="0"/>
          </a:p>
          <a:p>
            <a:pPr lvl="2"/>
            <a:r>
              <a:rPr lang="it-IT" dirty="0" err="1" smtClean="0"/>
              <a:t>Support</a:t>
            </a:r>
            <a:r>
              <a:rPr lang="it-IT" dirty="0" smtClean="0"/>
              <a:t> </a:t>
            </a:r>
            <a:r>
              <a:rPr lang="it-IT" dirty="0" err="1" smtClean="0"/>
              <a:t>for</a:t>
            </a:r>
            <a:r>
              <a:rPr lang="it-IT" dirty="0" smtClean="0"/>
              <a:t> </a:t>
            </a:r>
            <a:r>
              <a:rPr lang="it-IT" dirty="0" err="1" smtClean="0"/>
              <a:t>web-based</a:t>
            </a:r>
            <a:r>
              <a:rPr lang="it-IT" dirty="0" smtClean="0"/>
              <a:t> and native </a:t>
            </a:r>
            <a:r>
              <a:rPr lang="it-IT" dirty="0" err="1" smtClean="0"/>
              <a:t>applications</a:t>
            </a:r>
            <a:r>
              <a:rPr lang="it-IT" dirty="0" smtClean="0"/>
              <a:t> (</a:t>
            </a:r>
            <a:r>
              <a:rPr lang="it-IT" dirty="0" err="1" smtClean="0"/>
              <a:t>easily</a:t>
            </a:r>
            <a:r>
              <a:rPr lang="it-IT" dirty="0" smtClean="0"/>
              <a:t> </a:t>
            </a:r>
            <a:r>
              <a:rPr lang="it-IT" dirty="0" err="1" smtClean="0"/>
              <a:t>wrappable</a:t>
            </a:r>
            <a:r>
              <a:rPr lang="it-IT" dirty="0" smtClean="0"/>
              <a:t> </a:t>
            </a:r>
            <a:r>
              <a:rPr lang="it-IT" dirty="0" err="1" smtClean="0"/>
              <a:t>by</a:t>
            </a:r>
            <a:r>
              <a:rPr lang="it-IT" dirty="0" smtClean="0"/>
              <a:t> software </a:t>
            </a:r>
            <a:r>
              <a:rPr lang="it-IT" dirty="0" err="1" smtClean="0"/>
              <a:t>libraries</a:t>
            </a:r>
            <a:r>
              <a:rPr lang="it-IT" dirty="0" smtClean="0"/>
              <a:t>)</a:t>
            </a:r>
          </a:p>
          <a:p>
            <a:pPr lvl="2"/>
            <a:r>
              <a:rPr lang="it-IT" dirty="0" err="1" smtClean="0"/>
              <a:t>Support</a:t>
            </a:r>
            <a:r>
              <a:rPr lang="it-IT" dirty="0" smtClean="0"/>
              <a:t> </a:t>
            </a:r>
            <a:r>
              <a:rPr lang="it-IT" dirty="0" err="1" smtClean="0"/>
              <a:t>for</a:t>
            </a:r>
            <a:r>
              <a:rPr lang="it-IT" dirty="0" smtClean="0"/>
              <a:t> </a:t>
            </a:r>
            <a:r>
              <a:rPr lang="it-IT" dirty="0" err="1" smtClean="0"/>
              <a:t>local</a:t>
            </a:r>
            <a:r>
              <a:rPr lang="it-IT" dirty="0" smtClean="0"/>
              <a:t> and remote </a:t>
            </a:r>
            <a:r>
              <a:rPr lang="it-IT" dirty="0" err="1" smtClean="0"/>
              <a:t>access</a:t>
            </a:r>
            <a:endParaRPr lang="it-IT" dirty="0" smtClean="0"/>
          </a:p>
          <a:p>
            <a:pPr lvl="2"/>
            <a:r>
              <a:rPr lang="it-IT" dirty="0" err="1" smtClean="0"/>
              <a:t>Brokering</a:t>
            </a:r>
            <a:r>
              <a:rPr lang="it-IT" dirty="0" smtClean="0"/>
              <a:t>/</a:t>
            </a:r>
            <a:r>
              <a:rPr lang="it-IT" dirty="0" err="1" smtClean="0"/>
              <a:t>proxying</a:t>
            </a:r>
            <a:r>
              <a:rPr lang="it-IT" dirty="0" smtClean="0"/>
              <a:t> of remote </a:t>
            </a:r>
            <a:r>
              <a:rPr lang="it-IT" dirty="0" err="1" smtClean="0"/>
              <a:t>interactions</a:t>
            </a:r>
            <a:r>
              <a:rPr lang="it-IT" dirty="0" smtClean="0"/>
              <a:t> </a:t>
            </a:r>
            <a:r>
              <a:rPr lang="it-IT" dirty="0" err="1" smtClean="0"/>
              <a:t>towards</a:t>
            </a:r>
            <a:r>
              <a:rPr lang="it-IT" dirty="0" smtClean="0"/>
              <a:t> </a:t>
            </a:r>
            <a:r>
              <a:rPr lang="it-IT" dirty="0" err="1" smtClean="0"/>
              <a:t>any</a:t>
            </a:r>
            <a:r>
              <a:rPr lang="it-IT" dirty="0" smtClean="0"/>
              <a:t> service provider</a:t>
            </a:r>
          </a:p>
          <a:p>
            <a:pPr lvl="2"/>
            <a:r>
              <a:rPr lang="it-IT" dirty="0" err="1" smtClean="0"/>
              <a:t>Independence</a:t>
            </a:r>
            <a:r>
              <a:rPr lang="it-IT" dirty="0" smtClean="0"/>
              <a:t> </a:t>
            </a:r>
            <a:r>
              <a:rPr lang="it-IT" dirty="0" err="1" smtClean="0"/>
              <a:t>from</a:t>
            </a:r>
            <a:r>
              <a:rPr lang="it-IT" dirty="0" smtClean="0"/>
              <a:t> browser(/OS) </a:t>
            </a:r>
            <a:r>
              <a:rPr lang="it-IT" dirty="0" err="1" smtClean="0"/>
              <a:t>vendors</a:t>
            </a:r>
            <a:endParaRPr lang="it-IT" dirty="0" smtClean="0"/>
          </a:p>
          <a:p>
            <a:pPr lvl="1"/>
            <a:r>
              <a:rPr lang="it-IT" dirty="0" err="1" smtClean="0"/>
              <a:t>Cons</a:t>
            </a:r>
            <a:endParaRPr lang="it-IT" dirty="0" smtClean="0"/>
          </a:p>
          <a:p>
            <a:pPr lvl="2"/>
            <a:r>
              <a:rPr lang="it-IT" dirty="0" err="1" smtClean="0"/>
              <a:t>Latency</a:t>
            </a:r>
            <a:r>
              <a:rPr lang="it-IT" dirty="0" smtClean="0"/>
              <a:t>/performance </a:t>
            </a:r>
            <a:r>
              <a:rPr lang="it-IT" dirty="0" err="1" smtClean="0"/>
              <a:t>is</a:t>
            </a:r>
            <a:r>
              <a:rPr lang="it-IT" dirty="0" smtClean="0"/>
              <a:t> </a:t>
            </a:r>
            <a:r>
              <a:rPr lang="it-IT" dirty="0" err="1" smtClean="0"/>
              <a:t>typically</a:t>
            </a:r>
            <a:r>
              <a:rPr lang="it-IT" dirty="0" smtClean="0"/>
              <a:t> </a:t>
            </a:r>
            <a:r>
              <a:rPr lang="it-IT" dirty="0" err="1" smtClean="0"/>
              <a:t>slower</a:t>
            </a:r>
            <a:r>
              <a:rPr lang="it-IT" dirty="0" smtClean="0"/>
              <a:t> </a:t>
            </a:r>
            <a:r>
              <a:rPr lang="it-IT" dirty="0" err="1" smtClean="0"/>
              <a:t>than</a:t>
            </a:r>
            <a:r>
              <a:rPr lang="it-IT" dirty="0" smtClean="0"/>
              <a:t> pure software </a:t>
            </a:r>
            <a:r>
              <a:rPr lang="it-IT" dirty="0" err="1" smtClean="0"/>
              <a:t>librairies</a:t>
            </a:r>
            <a:r>
              <a:rPr lang="it-IT" dirty="0" smtClean="0"/>
              <a:t> of </a:t>
            </a:r>
            <a:r>
              <a:rPr lang="it-IT" dirty="0" err="1" smtClean="0"/>
              <a:t>function</a:t>
            </a:r>
            <a:r>
              <a:rPr lang="it-IT" dirty="0" smtClean="0"/>
              <a:t> </a:t>
            </a:r>
            <a:r>
              <a:rPr lang="it-IT" dirty="0" err="1" smtClean="0"/>
              <a:t>calls</a:t>
            </a:r>
            <a:r>
              <a:rPr lang="it-IT" dirty="0" smtClean="0"/>
              <a:t> (</a:t>
            </a:r>
            <a:r>
              <a:rPr lang="it-IT" dirty="0" err="1" smtClean="0"/>
              <a:t>but</a:t>
            </a:r>
            <a:r>
              <a:rPr lang="it-IT" dirty="0" smtClean="0"/>
              <a:t> </a:t>
            </a:r>
            <a:r>
              <a:rPr lang="it-IT" dirty="0" err="1" smtClean="0"/>
              <a:t>device</a:t>
            </a:r>
            <a:r>
              <a:rPr lang="it-IT" dirty="0" smtClean="0"/>
              <a:t> </a:t>
            </a:r>
            <a:r>
              <a:rPr lang="it-IT" dirty="0" err="1" smtClean="0"/>
              <a:t>performances</a:t>
            </a:r>
            <a:r>
              <a:rPr lang="it-IT" dirty="0" smtClean="0"/>
              <a:t> are </a:t>
            </a:r>
            <a:r>
              <a:rPr lang="it-IT" dirty="0" err="1" smtClean="0"/>
              <a:t>increasing</a:t>
            </a:r>
            <a:r>
              <a:rPr lang="it-IT" dirty="0" smtClean="0"/>
              <a:t>)</a:t>
            </a:r>
          </a:p>
          <a:p>
            <a:pPr lvl="2"/>
            <a:r>
              <a:rPr lang="it-IT" dirty="0" err="1" smtClean="0"/>
              <a:t>Secure-interactions</a:t>
            </a:r>
            <a:r>
              <a:rPr lang="it-IT" dirty="0" smtClean="0"/>
              <a:t> </a:t>
            </a:r>
            <a:r>
              <a:rPr lang="it-IT" dirty="0" err="1" smtClean="0"/>
              <a:t>may</a:t>
            </a:r>
            <a:r>
              <a:rPr lang="it-IT" dirty="0" smtClean="0"/>
              <a:t> </a:t>
            </a:r>
            <a:r>
              <a:rPr lang="it-IT" dirty="0" err="1" smtClean="0"/>
              <a:t>have</a:t>
            </a:r>
            <a:r>
              <a:rPr lang="it-IT" dirty="0" smtClean="0"/>
              <a:t> </a:t>
            </a:r>
            <a:r>
              <a:rPr lang="it-IT" dirty="0" err="1" smtClean="0"/>
              <a:t>different</a:t>
            </a:r>
            <a:r>
              <a:rPr lang="it-IT" dirty="0" smtClean="0"/>
              <a:t> </a:t>
            </a:r>
            <a:r>
              <a:rPr lang="it-IT" dirty="0" err="1" smtClean="0"/>
              <a:t>problematics</a:t>
            </a:r>
            <a:r>
              <a:rPr lang="it-IT" dirty="0" smtClean="0"/>
              <a:t> </a:t>
            </a:r>
            <a:r>
              <a:rPr lang="it-IT" dirty="0" err="1" smtClean="0"/>
              <a:t>than</a:t>
            </a:r>
            <a:r>
              <a:rPr lang="it-IT" dirty="0" smtClean="0"/>
              <a:t> </a:t>
            </a:r>
            <a:r>
              <a:rPr lang="it-IT" dirty="0" err="1" smtClean="0"/>
              <a:t>with</a:t>
            </a:r>
            <a:r>
              <a:rPr lang="it-IT" dirty="0" smtClean="0"/>
              <a:t> network </a:t>
            </a:r>
            <a:r>
              <a:rPr lang="it-IT" dirty="0" err="1" smtClean="0"/>
              <a:t>servers</a:t>
            </a:r>
            <a:r>
              <a:rPr lang="it-IT" dirty="0" smtClean="0"/>
              <a:t>.</a:t>
            </a:r>
          </a:p>
          <a:p>
            <a:pPr lvl="2"/>
            <a:r>
              <a:rPr lang="it-IT" dirty="0" err="1" smtClean="0"/>
              <a:t>Proper</a:t>
            </a:r>
            <a:r>
              <a:rPr lang="it-IT" dirty="0" smtClean="0"/>
              <a:t> </a:t>
            </a:r>
            <a:r>
              <a:rPr lang="it-IT" dirty="0" err="1" smtClean="0"/>
              <a:t>deployment</a:t>
            </a:r>
            <a:r>
              <a:rPr lang="it-IT" dirty="0" smtClean="0"/>
              <a:t>/management of API container(s) </a:t>
            </a:r>
            <a:r>
              <a:rPr lang="it-IT" dirty="0" err="1" smtClean="0"/>
              <a:t>need</a:t>
            </a:r>
            <a:r>
              <a:rPr lang="it-IT" dirty="0" smtClean="0"/>
              <a:t> </a:t>
            </a:r>
            <a:r>
              <a:rPr lang="it-IT" dirty="0" err="1" smtClean="0"/>
              <a:t>be</a:t>
            </a:r>
            <a:r>
              <a:rPr lang="it-IT" dirty="0" smtClean="0"/>
              <a:t> </a:t>
            </a:r>
            <a:r>
              <a:rPr lang="it-IT" dirty="0" err="1" smtClean="0"/>
              <a:t>investigated</a:t>
            </a: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A </a:t>
            </a:r>
            <a:r>
              <a:rPr lang="it-IT" dirty="0" err="1" smtClean="0"/>
              <a:t>summary</a:t>
            </a:r>
            <a:r>
              <a:rPr lang="it-IT" dirty="0" smtClean="0"/>
              <a:t> of </a:t>
            </a:r>
            <a:r>
              <a:rPr lang="it-IT" dirty="0" err="1" smtClean="0"/>
              <a:t>current</a:t>
            </a:r>
            <a:r>
              <a:rPr lang="it-IT" dirty="0" smtClean="0"/>
              <a:t> </a:t>
            </a:r>
            <a:r>
              <a:rPr lang="it-IT" dirty="0" err="1" smtClean="0"/>
              <a:t>activities</a:t>
            </a:r>
            <a:endParaRPr lang="fr-FR" dirty="0"/>
          </a:p>
        </p:txBody>
      </p:sp>
      <p:sp>
        <p:nvSpPr>
          <p:cNvPr id="5" name="Segnaposto contenuto 4"/>
          <p:cNvSpPr>
            <a:spLocks noGrp="1"/>
          </p:cNvSpPr>
          <p:nvPr>
            <p:ph idx="1"/>
          </p:nvPr>
        </p:nvSpPr>
        <p:spPr>
          <a:xfrm>
            <a:off x="292100" y="1073150"/>
            <a:ext cx="8778875" cy="5383212"/>
          </a:xfrm>
        </p:spPr>
        <p:txBody>
          <a:bodyPr/>
          <a:lstStyle/>
          <a:p>
            <a:r>
              <a:rPr lang="it-IT" sz="2000" dirty="0" smtClean="0"/>
              <a:t>MC</a:t>
            </a:r>
          </a:p>
          <a:p>
            <a:pPr lvl="1"/>
            <a:r>
              <a:rPr lang="it-IT" sz="1800" dirty="0" err="1" smtClean="0"/>
              <a:t>Expose</a:t>
            </a:r>
            <a:r>
              <a:rPr lang="it-IT" sz="1800" dirty="0" smtClean="0"/>
              <a:t> MC “Client” </a:t>
            </a:r>
            <a:r>
              <a:rPr lang="it-IT" sz="1800" dirty="0" err="1" smtClean="0"/>
              <a:t>capabilities</a:t>
            </a:r>
            <a:r>
              <a:rPr lang="it-IT" sz="1800" dirty="0" smtClean="0"/>
              <a:t> </a:t>
            </a:r>
            <a:r>
              <a:rPr lang="it-IT" sz="1800" dirty="0" err="1" smtClean="0"/>
              <a:t>to</a:t>
            </a:r>
            <a:r>
              <a:rPr lang="it-IT" sz="1800" dirty="0" smtClean="0"/>
              <a:t> </a:t>
            </a:r>
            <a:r>
              <a:rPr lang="it-IT" sz="1800" dirty="0" err="1" smtClean="0"/>
              <a:t>applications</a:t>
            </a:r>
            <a:r>
              <a:rPr lang="it-IT" sz="1800" dirty="0" smtClean="0"/>
              <a:t> </a:t>
            </a:r>
            <a:r>
              <a:rPr lang="it-IT" sz="1800" dirty="0" err="1" smtClean="0"/>
              <a:t>running</a:t>
            </a:r>
            <a:r>
              <a:rPr lang="it-IT" sz="1800" dirty="0" smtClean="0"/>
              <a:t> in the </a:t>
            </a:r>
            <a:r>
              <a:rPr lang="it-IT" sz="1800" dirty="0" err="1" smtClean="0"/>
              <a:t>same</a:t>
            </a:r>
            <a:r>
              <a:rPr lang="it-IT" sz="1800" dirty="0" smtClean="0"/>
              <a:t> </a:t>
            </a:r>
            <a:r>
              <a:rPr lang="it-IT" sz="1800" dirty="0" err="1" smtClean="0"/>
              <a:t>device</a:t>
            </a:r>
            <a:r>
              <a:rPr lang="it-IT" sz="1800" dirty="0" smtClean="0"/>
              <a:t>, </a:t>
            </a:r>
            <a:r>
              <a:rPr lang="it-IT" sz="1800" dirty="0" err="1" smtClean="0"/>
              <a:t>including</a:t>
            </a:r>
            <a:r>
              <a:rPr lang="it-IT" sz="1800" dirty="0" smtClean="0"/>
              <a:t> </a:t>
            </a:r>
            <a:r>
              <a:rPr lang="it-IT" sz="1800" dirty="0" err="1" smtClean="0"/>
              <a:t>push</a:t>
            </a:r>
            <a:r>
              <a:rPr lang="it-IT" sz="1800" dirty="0" smtClean="0"/>
              <a:t>/pull</a:t>
            </a:r>
          </a:p>
          <a:p>
            <a:r>
              <a:rPr lang="it-IT" sz="2000" dirty="0" err="1" smtClean="0"/>
              <a:t>OpenCMAPI</a:t>
            </a:r>
            <a:endParaRPr lang="it-IT" sz="2000" dirty="0" smtClean="0"/>
          </a:p>
          <a:p>
            <a:pPr lvl="1"/>
            <a:r>
              <a:rPr lang="it-IT" sz="1800" dirty="0" err="1" smtClean="0"/>
              <a:t>Expose</a:t>
            </a:r>
            <a:r>
              <a:rPr lang="it-IT" sz="1800" dirty="0" smtClean="0"/>
              <a:t>/</a:t>
            </a:r>
            <a:r>
              <a:rPr lang="it-IT" sz="1800" dirty="0" err="1" smtClean="0"/>
              <a:t>Manage</a:t>
            </a:r>
            <a:r>
              <a:rPr lang="it-IT" sz="1800" dirty="0" smtClean="0"/>
              <a:t> HW </a:t>
            </a:r>
            <a:r>
              <a:rPr lang="it-IT" sz="1800" dirty="0" err="1" smtClean="0"/>
              <a:t>device</a:t>
            </a:r>
            <a:r>
              <a:rPr lang="it-IT" sz="1800" dirty="0" smtClean="0"/>
              <a:t> </a:t>
            </a:r>
            <a:r>
              <a:rPr lang="it-IT" sz="1800" dirty="0" err="1" smtClean="0"/>
              <a:t>capabilities</a:t>
            </a:r>
            <a:r>
              <a:rPr lang="it-IT" sz="1800" dirty="0" smtClean="0"/>
              <a:t> </a:t>
            </a:r>
            <a:r>
              <a:rPr lang="it-IT" sz="1800" dirty="0" err="1" smtClean="0"/>
              <a:t>to</a:t>
            </a:r>
            <a:r>
              <a:rPr lang="it-IT" sz="1800" dirty="0" smtClean="0"/>
              <a:t> </a:t>
            </a:r>
            <a:r>
              <a:rPr lang="it-IT" sz="1800" dirty="0" err="1" smtClean="0"/>
              <a:t>to</a:t>
            </a:r>
            <a:r>
              <a:rPr lang="it-IT" sz="1800" dirty="0" smtClean="0"/>
              <a:t> </a:t>
            </a:r>
            <a:r>
              <a:rPr lang="it-IT" sz="1800" dirty="0" err="1" smtClean="0"/>
              <a:t>applications</a:t>
            </a:r>
            <a:r>
              <a:rPr lang="it-IT" sz="1800" dirty="0" smtClean="0"/>
              <a:t> </a:t>
            </a:r>
            <a:r>
              <a:rPr lang="it-IT" sz="1800" dirty="0" err="1" smtClean="0"/>
              <a:t>running</a:t>
            </a:r>
            <a:r>
              <a:rPr lang="it-IT" sz="1800" dirty="0" smtClean="0"/>
              <a:t> in the </a:t>
            </a:r>
            <a:r>
              <a:rPr lang="it-IT" sz="1800" dirty="0" err="1" smtClean="0"/>
              <a:t>same</a:t>
            </a:r>
            <a:r>
              <a:rPr lang="it-IT" sz="1800" dirty="0" smtClean="0"/>
              <a:t> </a:t>
            </a:r>
            <a:r>
              <a:rPr lang="it-IT" sz="1800" dirty="0" smtClean="0"/>
              <a:t>or a remote </a:t>
            </a:r>
            <a:r>
              <a:rPr lang="it-IT" sz="1800" dirty="0" err="1" smtClean="0"/>
              <a:t>device</a:t>
            </a:r>
            <a:r>
              <a:rPr lang="it-IT" sz="1800" dirty="0" smtClean="0"/>
              <a:t> (e.g. wireless router)</a:t>
            </a:r>
          </a:p>
          <a:p>
            <a:pPr lvl="1"/>
            <a:r>
              <a:rPr lang="it-IT" sz="1800" dirty="0" err="1" smtClean="0"/>
              <a:t>Discussing</a:t>
            </a:r>
            <a:r>
              <a:rPr lang="it-IT" sz="1800" dirty="0" smtClean="0"/>
              <a:t> </a:t>
            </a:r>
            <a:r>
              <a:rPr lang="it-IT" sz="1800" dirty="0" err="1" smtClean="0"/>
              <a:t>RESTful</a:t>
            </a:r>
            <a:r>
              <a:rPr lang="it-IT" sz="1800" dirty="0" smtClean="0"/>
              <a:t> </a:t>
            </a:r>
            <a:r>
              <a:rPr lang="it-IT" sz="1800" dirty="0" err="1" smtClean="0"/>
              <a:t>guidelines</a:t>
            </a:r>
            <a:r>
              <a:rPr lang="it-IT" sz="1800" dirty="0" smtClean="0"/>
              <a:t> </a:t>
            </a:r>
            <a:r>
              <a:rPr lang="it-IT" sz="1800" dirty="0" err="1" smtClean="0"/>
              <a:t>for</a:t>
            </a:r>
            <a:r>
              <a:rPr lang="it-IT" sz="1800" dirty="0" smtClean="0"/>
              <a:t> “</a:t>
            </a:r>
            <a:r>
              <a:rPr lang="it-IT" sz="1800" dirty="0" err="1" smtClean="0"/>
              <a:t>localhost</a:t>
            </a:r>
            <a:r>
              <a:rPr lang="it-IT" sz="1800" dirty="0" smtClean="0"/>
              <a:t> </a:t>
            </a:r>
            <a:r>
              <a:rPr lang="it-IT" sz="1800" dirty="0" err="1" smtClean="0"/>
              <a:t>APIs</a:t>
            </a:r>
            <a:r>
              <a:rPr lang="it-IT" sz="1800" dirty="0" smtClean="0"/>
              <a:t>”</a:t>
            </a:r>
          </a:p>
          <a:p>
            <a:r>
              <a:rPr lang="it-IT" sz="2000" dirty="0" err="1" smtClean="0"/>
              <a:t>Push</a:t>
            </a:r>
            <a:endParaRPr lang="it-IT" sz="2000" dirty="0" smtClean="0"/>
          </a:p>
          <a:p>
            <a:pPr lvl="1"/>
            <a:r>
              <a:rPr lang="it-IT" sz="1800" dirty="0" err="1" smtClean="0"/>
              <a:t>Expose</a:t>
            </a:r>
            <a:r>
              <a:rPr lang="it-IT" sz="1800" dirty="0" smtClean="0"/>
              <a:t> </a:t>
            </a:r>
            <a:r>
              <a:rPr lang="it-IT" sz="1800" dirty="0" err="1" smtClean="0"/>
              <a:t>Push</a:t>
            </a:r>
            <a:r>
              <a:rPr lang="it-IT" sz="1800" dirty="0" smtClean="0"/>
              <a:t> “Client” </a:t>
            </a:r>
            <a:r>
              <a:rPr lang="it-IT" sz="1800" dirty="0" err="1" smtClean="0"/>
              <a:t>capabilities</a:t>
            </a:r>
            <a:r>
              <a:rPr lang="it-IT" sz="1800" dirty="0" smtClean="0"/>
              <a:t> </a:t>
            </a:r>
            <a:r>
              <a:rPr lang="it-IT" sz="1800" dirty="0" err="1" smtClean="0"/>
              <a:t>to</a:t>
            </a:r>
            <a:r>
              <a:rPr lang="it-IT" sz="1800" dirty="0" smtClean="0"/>
              <a:t> </a:t>
            </a:r>
            <a:r>
              <a:rPr lang="it-IT" sz="1800" dirty="0" err="1" smtClean="0"/>
              <a:t>applications</a:t>
            </a:r>
            <a:r>
              <a:rPr lang="it-IT" sz="1800" dirty="0" smtClean="0"/>
              <a:t> </a:t>
            </a:r>
            <a:r>
              <a:rPr lang="it-IT" sz="1800" dirty="0" err="1" smtClean="0"/>
              <a:t>running</a:t>
            </a:r>
            <a:r>
              <a:rPr lang="it-IT" sz="1800" dirty="0" smtClean="0"/>
              <a:t> in the </a:t>
            </a:r>
            <a:r>
              <a:rPr lang="it-IT" sz="1800" dirty="0" err="1" smtClean="0"/>
              <a:t>same</a:t>
            </a:r>
            <a:r>
              <a:rPr lang="it-IT" sz="1800" dirty="0" smtClean="0"/>
              <a:t> </a:t>
            </a:r>
            <a:r>
              <a:rPr lang="it-IT" sz="1800" dirty="0" err="1" smtClean="0"/>
              <a:t>device</a:t>
            </a:r>
            <a:r>
              <a:rPr lang="it-IT" sz="1800" dirty="0" smtClean="0"/>
              <a:t>, </a:t>
            </a:r>
            <a:r>
              <a:rPr lang="it-IT" sz="1800" dirty="0" err="1" smtClean="0"/>
              <a:t>including</a:t>
            </a:r>
            <a:r>
              <a:rPr lang="it-IT" sz="1800" dirty="0" smtClean="0"/>
              <a:t> via </a:t>
            </a:r>
            <a:r>
              <a:rPr lang="it-IT" sz="1800" dirty="0" err="1" smtClean="0"/>
              <a:t>Server-Sent</a:t>
            </a:r>
            <a:r>
              <a:rPr lang="it-IT" sz="1800" dirty="0" smtClean="0"/>
              <a:t> </a:t>
            </a:r>
            <a:r>
              <a:rPr lang="it-IT" sz="1800" dirty="0" err="1" smtClean="0"/>
              <a:t>Events</a:t>
            </a:r>
            <a:r>
              <a:rPr lang="it-IT" sz="1800" dirty="0" smtClean="0"/>
              <a:t> (SSE) </a:t>
            </a:r>
            <a:r>
              <a:rPr lang="it-IT" sz="1800" dirty="0" err="1" smtClean="0"/>
              <a:t>for</a:t>
            </a:r>
            <a:r>
              <a:rPr lang="it-IT" sz="1800" dirty="0" smtClean="0"/>
              <a:t> </a:t>
            </a:r>
            <a:r>
              <a:rPr lang="it-IT" sz="1800" dirty="0" err="1" smtClean="0"/>
              <a:t>notifications</a:t>
            </a:r>
            <a:endParaRPr lang="it-IT" sz="1800" dirty="0" smtClean="0"/>
          </a:p>
          <a:p>
            <a:r>
              <a:rPr lang="it-IT" sz="2000" dirty="0" smtClean="0"/>
              <a:t>SNEW</a:t>
            </a:r>
          </a:p>
          <a:p>
            <a:pPr lvl="1"/>
            <a:r>
              <a:rPr lang="it-IT" sz="1800" dirty="0" err="1" smtClean="0"/>
              <a:t>Expose</a:t>
            </a:r>
            <a:r>
              <a:rPr lang="it-IT" sz="1800" dirty="0" smtClean="0"/>
              <a:t> SNEW “Client” </a:t>
            </a:r>
            <a:r>
              <a:rPr lang="it-IT" sz="1800" dirty="0" err="1" smtClean="0"/>
              <a:t>capabilities</a:t>
            </a:r>
            <a:r>
              <a:rPr lang="it-IT" sz="1800" dirty="0" smtClean="0"/>
              <a:t> </a:t>
            </a:r>
            <a:r>
              <a:rPr lang="it-IT" sz="1800" dirty="0" err="1" smtClean="0"/>
              <a:t>to</a:t>
            </a:r>
            <a:r>
              <a:rPr lang="it-IT" sz="1800" dirty="0" smtClean="0"/>
              <a:t> </a:t>
            </a:r>
            <a:r>
              <a:rPr lang="it-IT" sz="1800" dirty="0" err="1" smtClean="0"/>
              <a:t>applications</a:t>
            </a:r>
            <a:r>
              <a:rPr lang="it-IT" sz="1800" dirty="0" smtClean="0"/>
              <a:t> </a:t>
            </a:r>
            <a:r>
              <a:rPr lang="it-IT" sz="1800" dirty="0" err="1" smtClean="0"/>
              <a:t>running</a:t>
            </a:r>
            <a:r>
              <a:rPr lang="it-IT" sz="1800" dirty="0" smtClean="0"/>
              <a:t> in the </a:t>
            </a:r>
            <a:r>
              <a:rPr lang="it-IT" sz="1800" dirty="0" err="1" smtClean="0"/>
              <a:t>same</a:t>
            </a:r>
            <a:r>
              <a:rPr lang="it-IT" sz="1800" dirty="0" smtClean="0"/>
              <a:t> </a:t>
            </a:r>
            <a:r>
              <a:rPr lang="it-IT" sz="1800" dirty="0" err="1" smtClean="0"/>
              <a:t>device</a:t>
            </a:r>
            <a:r>
              <a:rPr lang="it-IT" sz="1800" dirty="0" smtClean="0"/>
              <a:t> </a:t>
            </a:r>
            <a:r>
              <a:rPr lang="it-IT" sz="1800" dirty="0" smtClean="0"/>
              <a:t>and </a:t>
            </a:r>
            <a:r>
              <a:rPr lang="it-IT" sz="1800" dirty="0" err="1" smtClean="0"/>
              <a:t>to</a:t>
            </a:r>
            <a:r>
              <a:rPr lang="it-IT" sz="1800" dirty="0" smtClean="0"/>
              <a:t> </a:t>
            </a:r>
            <a:r>
              <a:rPr lang="it-IT" sz="1800" dirty="0" err="1" smtClean="0"/>
              <a:t>other</a:t>
            </a:r>
            <a:r>
              <a:rPr lang="it-IT" sz="1800" dirty="0" smtClean="0"/>
              <a:t> SNEW </a:t>
            </a:r>
            <a:r>
              <a:rPr lang="it-IT" sz="1800" dirty="0" err="1" smtClean="0"/>
              <a:t>Clients</a:t>
            </a:r>
            <a:r>
              <a:rPr lang="it-IT" sz="1800" dirty="0" smtClean="0"/>
              <a:t> in remote </a:t>
            </a:r>
            <a:r>
              <a:rPr lang="it-IT" sz="1800" dirty="0" err="1" smtClean="0"/>
              <a:t>devices</a:t>
            </a:r>
            <a:r>
              <a:rPr lang="it-IT" sz="1800" dirty="0" smtClean="0"/>
              <a:t> </a:t>
            </a:r>
            <a:r>
              <a:rPr lang="it-IT" sz="1800" dirty="0" err="1" smtClean="0"/>
              <a:t>to</a:t>
            </a:r>
            <a:r>
              <a:rPr lang="it-IT" sz="1800" dirty="0" smtClean="0"/>
              <a:t> accomodate </a:t>
            </a:r>
            <a:r>
              <a:rPr lang="it-IT" sz="1800" dirty="0" err="1" smtClean="0"/>
              <a:t>user</a:t>
            </a:r>
            <a:r>
              <a:rPr lang="it-IT" sz="1800" dirty="0" smtClean="0"/>
              <a:t> social </a:t>
            </a:r>
            <a:r>
              <a:rPr lang="it-IT" sz="1800" dirty="0" err="1" smtClean="0"/>
              <a:t>interactions</a:t>
            </a:r>
            <a:endParaRPr lang="it-IT" sz="1800" dirty="0" smtClean="0"/>
          </a:p>
          <a:p>
            <a:r>
              <a:rPr lang="it-IT" sz="2000" dirty="0" smtClean="0"/>
              <a:t>DANE</a:t>
            </a:r>
          </a:p>
          <a:p>
            <a:pPr lvl="1"/>
            <a:r>
              <a:rPr lang="it-IT" sz="1800" dirty="0" err="1" smtClean="0"/>
              <a:t>Expose</a:t>
            </a:r>
            <a:r>
              <a:rPr lang="it-IT" sz="1800" dirty="0" smtClean="0"/>
              <a:t> DANE DSO (</a:t>
            </a:r>
            <a:r>
              <a:rPr lang="it-IT" sz="1800" dirty="0" err="1" smtClean="0"/>
              <a:t>device-side</a:t>
            </a:r>
            <a:r>
              <a:rPr lang="it-IT" sz="1800" dirty="0" smtClean="0"/>
              <a:t> </a:t>
            </a:r>
            <a:r>
              <a:rPr lang="it-IT" sz="1800" dirty="0" err="1" smtClean="0"/>
              <a:t>component</a:t>
            </a:r>
            <a:r>
              <a:rPr lang="it-IT" sz="1800" dirty="0" smtClean="0"/>
              <a:t>) </a:t>
            </a:r>
            <a:r>
              <a:rPr lang="it-IT" sz="1800" dirty="0" err="1" smtClean="0"/>
              <a:t>capabilities</a:t>
            </a:r>
            <a:r>
              <a:rPr lang="it-IT" sz="1800" dirty="0" smtClean="0"/>
              <a:t> </a:t>
            </a:r>
            <a:r>
              <a:rPr lang="it-IT" sz="1800" dirty="0" err="1" smtClean="0"/>
              <a:t>to</a:t>
            </a:r>
            <a:r>
              <a:rPr lang="it-IT" sz="1800" dirty="0" smtClean="0"/>
              <a:t> </a:t>
            </a:r>
            <a:r>
              <a:rPr lang="it-IT" sz="1800" dirty="0" err="1" smtClean="0"/>
              <a:t>applications</a:t>
            </a:r>
            <a:r>
              <a:rPr lang="it-IT" sz="1800" dirty="0" smtClean="0"/>
              <a:t> </a:t>
            </a:r>
            <a:r>
              <a:rPr lang="it-IT" sz="1800" dirty="0" err="1" smtClean="0"/>
              <a:t>running</a:t>
            </a:r>
            <a:r>
              <a:rPr lang="it-IT" sz="1800" dirty="0" smtClean="0"/>
              <a:t> in the </a:t>
            </a:r>
            <a:r>
              <a:rPr lang="it-IT" sz="1800" dirty="0" err="1" smtClean="0"/>
              <a:t>same</a:t>
            </a:r>
            <a:r>
              <a:rPr lang="it-IT" sz="1800" dirty="0" smtClean="0"/>
              <a:t> </a:t>
            </a:r>
            <a:r>
              <a:rPr lang="it-IT" sz="1800" dirty="0" err="1" smtClean="0"/>
              <a:t>device</a:t>
            </a:r>
            <a:endParaRPr lang="it-IT" sz="1800" dirty="0" smtClean="0"/>
          </a:p>
          <a:p>
            <a:r>
              <a:rPr lang="it-IT" sz="2000" dirty="0" smtClean="0"/>
              <a:t>…</a:t>
            </a:r>
            <a:endParaRPr lang="fr-FR"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Suggested</a:t>
            </a:r>
            <a:r>
              <a:rPr lang="it-IT" dirty="0" smtClean="0"/>
              <a:t> </a:t>
            </a:r>
            <a:r>
              <a:rPr lang="it-IT" dirty="0" err="1" smtClean="0"/>
              <a:t>areas</a:t>
            </a:r>
            <a:r>
              <a:rPr lang="it-IT" dirty="0" smtClean="0"/>
              <a:t> of common interest</a:t>
            </a:r>
            <a:endParaRPr lang="fr-FR" dirty="0"/>
          </a:p>
        </p:txBody>
      </p:sp>
      <p:sp>
        <p:nvSpPr>
          <p:cNvPr id="5" name="Segnaposto contenuto 4"/>
          <p:cNvSpPr>
            <a:spLocks noGrp="1"/>
          </p:cNvSpPr>
          <p:nvPr>
            <p:ph idx="1"/>
          </p:nvPr>
        </p:nvSpPr>
        <p:spPr/>
        <p:txBody>
          <a:bodyPr/>
          <a:lstStyle/>
          <a:p>
            <a:pPr marL="514350" indent="-514350">
              <a:buFont typeface="+mj-lt"/>
              <a:buAutoNum type="arabicPeriod"/>
            </a:pPr>
            <a:r>
              <a:rPr lang="it-IT" dirty="0" err="1" smtClean="0"/>
              <a:t>Interaction</a:t>
            </a:r>
            <a:r>
              <a:rPr lang="it-IT" dirty="0" smtClean="0"/>
              <a:t> </a:t>
            </a:r>
            <a:r>
              <a:rPr lang="it-IT" dirty="0" err="1" smtClean="0"/>
              <a:t>patterns</a:t>
            </a:r>
            <a:r>
              <a:rPr lang="it-IT" dirty="0" smtClean="0"/>
              <a:t> &amp; </a:t>
            </a:r>
            <a:r>
              <a:rPr lang="it-IT" dirty="0" err="1" smtClean="0"/>
              <a:t>bindings</a:t>
            </a:r>
            <a:endParaRPr lang="it-IT" dirty="0" smtClean="0"/>
          </a:p>
          <a:p>
            <a:pPr marL="514350" indent="-514350">
              <a:buFont typeface="+mj-lt"/>
              <a:buAutoNum type="arabicPeriod"/>
            </a:pPr>
            <a:r>
              <a:rPr lang="it-IT" dirty="0" smtClean="0"/>
              <a:t>API container</a:t>
            </a:r>
            <a:r>
              <a:rPr lang="fr-FR" dirty="0" smtClean="0"/>
              <a:t>(s)</a:t>
            </a:r>
          </a:p>
          <a:p>
            <a:pPr marL="514350" indent="-514350">
              <a:buFont typeface="+mj-lt"/>
              <a:buAutoNum type="arabicPeriod"/>
            </a:pPr>
            <a:r>
              <a:rPr lang="it-IT" dirty="0" err="1" smtClean="0"/>
              <a:t>Accessibility</a:t>
            </a:r>
            <a:endParaRPr lang="it-IT" dirty="0" smtClean="0"/>
          </a:p>
          <a:p>
            <a:pPr marL="514350" indent="-514350">
              <a:buFont typeface="+mj-lt"/>
              <a:buAutoNum type="arabicPeriod"/>
            </a:pPr>
            <a:r>
              <a:rPr lang="it-IT" dirty="0" smtClean="0"/>
              <a:t>Security</a:t>
            </a:r>
          </a:p>
          <a:p>
            <a:pPr marL="514350" indent="-514350">
              <a:buFont typeface="+mj-lt"/>
              <a:buAutoNum type="arabicPeriod"/>
            </a:pPr>
            <a:r>
              <a:rPr lang="it-IT" dirty="0" smtClean="0"/>
              <a:t>Management</a:t>
            </a:r>
          </a:p>
          <a:p>
            <a:pPr marL="514350" indent="-514350">
              <a:buFont typeface="+mj-lt"/>
              <a:buAutoNum type="arabicPeriod"/>
            </a:pPr>
            <a:r>
              <a:rPr lang="it-IT" dirty="0" smtClean="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Interaction</a:t>
            </a:r>
            <a:r>
              <a:rPr lang="it-IT" dirty="0" smtClean="0"/>
              <a:t> </a:t>
            </a:r>
            <a:r>
              <a:rPr lang="it-IT" dirty="0" err="1" smtClean="0"/>
              <a:t>patterns</a:t>
            </a:r>
            <a:r>
              <a:rPr lang="it-IT" dirty="0" smtClean="0"/>
              <a:t> &amp; </a:t>
            </a:r>
            <a:r>
              <a:rPr lang="it-IT" dirty="0" err="1" smtClean="0"/>
              <a:t>bindings</a:t>
            </a:r>
            <a:endParaRPr lang="fr-FR" dirty="0"/>
          </a:p>
        </p:txBody>
      </p:sp>
      <p:sp>
        <p:nvSpPr>
          <p:cNvPr id="5" name="Segnaposto contenuto 4"/>
          <p:cNvSpPr>
            <a:spLocks noGrp="1"/>
          </p:cNvSpPr>
          <p:nvPr>
            <p:ph idx="1"/>
          </p:nvPr>
        </p:nvSpPr>
        <p:spPr/>
        <p:txBody>
          <a:bodyPr/>
          <a:lstStyle/>
          <a:p>
            <a:r>
              <a:rPr lang="it-IT" dirty="0" err="1" smtClean="0"/>
              <a:t>RESTful</a:t>
            </a:r>
            <a:r>
              <a:rPr lang="it-IT" dirty="0" smtClean="0"/>
              <a:t> pattern and </a:t>
            </a:r>
            <a:r>
              <a:rPr lang="it-IT" dirty="0" err="1" smtClean="0"/>
              <a:t>guidelines</a:t>
            </a:r>
            <a:r>
              <a:rPr lang="it-IT" dirty="0" smtClean="0"/>
              <a:t> are </a:t>
            </a:r>
            <a:r>
              <a:rPr lang="it-IT" dirty="0" err="1" smtClean="0"/>
              <a:t>good</a:t>
            </a:r>
            <a:r>
              <a:rPr lang="it-IT" dirty="0" smtClean="0"/>
              <a:t>, </a:t>
            </a:r>
            <a:r>
              <a:rPr lang="it-IT" dirty="0" err="1" smtClean="0"/>
              <a:t>but…</a:t>
            </a:r>
            <a:endParaRPr lang="it-IT" dirty="0" smtClean="0"/>
          </a:p>
          <a:p>
            <a:r>
              <a:rPr lang="it-IT" dirty="0" smtClean="0"/>
              <a:t>REST/HTTP </a:t>
            </a:r>
            <a:r>
              <a:rPr lang="it-IT" dirty="0" err="1" smtClean="0"/>
              <a:t>may</a:t>
            </a:r>
            <a:r>
              <a:rPr lang="it-IT" dirty="0" smtClean="0"/>
              <a:t> </a:t>
            </a:r>
            <a:r>
              <a:rPr lang="it-IT" dirty="0" err="1" smtClean="0"/>
              <a:t>not</a:t>
            </a:r>
            <a:r>
              <a:rPr lang="it-IT" dirty="0" smtClean="0"/>
              <a:t> </a:t>
            </a:r>
            <a:r>
              <a:rPr lang="it-IT" dirty="0" err="1" smtClean="0"/>
              <a:t>be</a:t>
            </a:r>
            <a:r>
              <a:rPr lang="it-IT" dirty="0" smtClean="0"/>
              <a:t> </a:t>
            </a:r>
            <a:r>
              <a:rPr lang="it-IT" dirty="0" err="1" smtClean="0"/>
              <a:t>always</a:t>
            </a:r>
            <a:r>
              <a:rPr lang="it-IT" dirty="0" smtClean="0"/>
              <a:t> the </a:t>
            </a:r>
            <a:r>
              <a:rPr lang="it-IT" dirty="0" err="1" smtClean="0"/>
              <a:t>most</a:t>
            </a:r>
            <a:r>
              <a:rPr lang="it-IT" dirty="0" smtClean="0"/>
              <a:t> appropriate </a:t>
            </a:r>
            <a:r>
              <a:rPr lang="it-IT" dirty="0" err="1" smtClean="0"/>
              <a:t>bearer</a:t>
            </a:r>
            <a:endParaRPr lang="it-IT" dirty="0" smtClean="0"/>
          </a:p>
          <a:p>
            <a:pPr lvl="1"/>
            <a:r>
              <a:rPr lang="it-IT" dirty="0" err="1" smtClean="0"/>
              <a:t>Server-Sent</a:t>
            </a:r>
            <a:r>
              <a:rPr lang="it-IT" dirty="0" smtClean="0"/>
              <a:t> </a:t>
            </a:r>
            <a:r>
              <a:rPr lang="it-IT" dirty="0" err="1" smtClean="0"/>
              <a:t>Events</a:t>
            </a:r>
            <a:r>
              <a:rPr lang="it-IT" dirty="0" smtClean="0"/>
              <a:t>, </a:t>
            </a:r>
            <a:r>
              <a:rPr lang="it-IT" dirty="0" err="1" smtClean="0"/>
              <a:t>Websockets</a:t>
            </a:r>
            <a:r>
              <a:rPr lang="it-IT" dirty="0" smtClean="0"/>
              <a:t>, </a:t>
            </a:r>
            <a:r>
              <a:rPr lang="it-IT" dirty="0" err="1" smtClean="0"/>
              <a:t>etc</a:t>
            </a:r>
            <a:r>
              <a:rPr lang="it-IT" dirty="0" smtClean="0"/>
              <a:t> </a:t>
            </a:r>
            <a:r>
              <a:rPr lang="it-IT" dirty="0" err="1" smtClean="0"/>
              <a:t>may</a:t>
            </a:r>
            <a:r>
              <a:rPr lang="it-IT" dirty="0" smtClean="0"/>
              <a:t> </a:t>
            </a:r>
            <a:r>
              <a:rPr lang="it-IT" dirty="0" err="1" smtClean="0"/>
              <a:t>be</a:t>
            </a:r>
            <a:r>
              <a:rPr lang="it-IT" dirty="0" smtClean="0"/>
              <a:t> </a:t>
            </a:r>
            <a:r>
              <a:rPr lang="it-IT" dirty="0" err="1" smtClean="0"/>
              <a:t>useful</a:t>
            </a:r>
            <a:r>
              <a:rPr lang="it-IT" dirty="0" smtClean="0"/>
              <a:t> </a:t>
            </a:r>
            <a:r>
              <a:rPr lang="it-IT" dirty="0" err="1" smtClean="0"/>
              <a:t>to</a:t>
            </a:r>
            <a:r>
              <a:rPr lang="it-IT" dirty="0" smtClean="0"/>
              <a:t> </a:t>
            </a:r>
            <a:r>
              <a:rPr lang="it-IT" dirty="0" err="1" smtClean="0"/>
              <a:t>speed-up</a:t>
            </a:r>
            <a:r>
              <a:rPr lang="it-IT" dirty="0" smtClean="0"/>
              <a:t> data </a:t>
            </a:r>
            <a:r>
              <a:rPr lang="it-IT" dirty="0" err="1" smtClean="0"/>
              <a:t>exchange</a:t>
            </a:r>
            <a:r>
              <a:rPr lang="it-IT" dirty="0" smtClean="0"/>
              <a:t> </a:t>
            </a:r>
            <a:r>
              <a:rPr lang="it-IT" dirty="0" err="1" smtClean="0"/>
              <a:t>for</a:t>
            </a:r>
            <a:r>
              <a:rPr lang="it-IT" dirty="0" smtClean="0"/>
              <a:t> data-intensive / </a:t>
            </a:r>
            <a:r>
              <a:rPr lang="it-IT" dirty="0" err="1" smtClean="0"/>
              <a:t>push-related</a:t>
            </a:r>
            <a:r>
              <a:rPr lang="it-IT" dirty="0" smtClean="0"/>
              <a:t> </a:t>
            </a:r>
            <a:r>
              <a:rPr lang="it-IT" dirty="0" err="1" smtClean="0"/>
              <a:t>interactions</a:t>
            </a:r>
            <a:endParaRPr lang="it-IT" dirty="0" smtClean="0"/>
          </a:p>
          <a:p>
            <a:r>
              <a:rPr lang="it-IT" dirty="0" err="1" smtClean="0"/>
              <a:t>Popular</a:t>
            </a:r>
            <a:r>
              <a:rPr lang="it-IT" dirty="0" smtClean="0"/>
              <a:t> API </a:t>
            </a:r>
            <a:r>
              <a:rPr lang="it-IT" dirty="0" err="1" smtClean="0"/>
              <a:t>specifications</a:t>
            </a:r>
            <a:r>
              <a:rPr lang="it-IT" dirty="0" smtClean="0"/>
              <a:t> </a:t>
            </a:r>
            <a:r>
              <a:rPr lang="it-IT" dirty="0" err="1" smtClean="0"/>
              <a:t>from</a:t>
            </a:r>
            <a:r>
              <a:rPr lang="it-IT" dirty="0" smtClean="0"/>
              <a:t> the web </a:t>
            </a:r>
            <a:r>
              <a:rPr lang="it-IT" dirty="0" err="1" smtClean="0"/>
              <a:t>industry</a:t>
            </a:r>
            <a:r>
              <a:rPr lang="it-IT" dirty="0" smtClean="0"/>
              <a:t> </a:t>
            </a:r>
            <a:r>
              <a:rPr lang="it-IT" dirty="0" err="1" smtClean="0"/>
              <a:t>may</a:t>
            </a:r>
            <a:r>
              <a:rPr lang="it-IT" dirty="0" smtClean="0"/>
              <a:t> </a:t>
            </a:r>
            <a:r>
              <a:rPr lang="it-IT" dirty="0" err="1" smtClean="0"/>
              <a:t>be</a:t>
            </a:r>
            <a:r>
              <a:rPr lang="it-IT" dirty="0" smtClean="0"/>
              <a:t> more appropriate </a:t>
            </a:r>
            <a:r>
              <a:rPr lang="it-IT" dirty="0" err="1" smtClean="0"/>
              <a:t>for</a:t>
            </a:r>
            <a:r>
              <a:rPr lang="it-IT" dirty="0" smtClean="0"/>
              <a:t> </a:t>
            </a:r>
            <a:r>
              <a:rPr lang="it-IT" dirty="0" err="1" smtClean="0"/>
              <a:t>local</a:t>
            </a:r>
            <a:r>
              <a:rPr lang="it-IT" dirty="0" smtClean="0"/>
              <a:t> </a:t>
            </a:r>
            <a:r>
              <a:rPr lang="it-IT" dirty="0" err="1" smtClean="0"/>
              <a:t>exposure</a:t>
            </a:r>
            <a:r>
              <a:rPr lang="it-IT" dirty="0" smtClean="0"/>
              <a:t> in some </a:t>
            </a:r>
            <a:r>
              <a:rPr lang="it-IT" dirty="0" err="1" smtClean="0"/>
              <a:t>cases</a:t>
            </a:r>
            <a:endParaRPr lang="it-IT" dirty="0" smtClean="0"/>
          </a:p>
          <a:p>
            <a:pPr lvl="1"/>
            <a:r>
              <a:rPr lang="it-IT" dirty="0" smtClean="0"/>
              <a:t>E.g. </a:t>
            </a:r>
            <a:r>
              <a:rPr lang="it-IT" dirty="0" err="1" smtClean="0"/>
              <a:t>proxy</a:t>
            </a:r>
            <a:r>
              <a:rPr lang="it-IT" dirty="0" smtClean="0"/>
              <a:t> of “remote” </a:t>
            </a:r>
            <a:r>
              <a:rPr lang="it-IT" dirty="0" err="1" smtClean="0"/>
              <a:t>APIs</a:t>
            </a:r>
            <a:r>
              <a:rPr lang="it-IT" dirty="0" smtClean="0"/>
              <a:t> on the </a:t>
            </a:r>
            <a:r>
              <a:rPr lang="it-IT" dirty="0" err="1" smtClean="0"/>
              <a:t>device</a:t>
            </a:r>
            <a:r>
              <a:rPr lang="it-IT" dirty="0" smtClean="0"/>
              <a:t> </a:t>
            </a:r>
            <a:r>
              <a:rPr lang="it-IT" dirty="0" err="1" smtClean="0"/>
              <a:t>independently</a:t>
            </a:r>
            <a:r>
              <a:rPr lang="it-IT" dirty="0" smtClean="0"/>
              <a:t> </a:t>
            </a:r>
            <a:r>
              <a:rPr lang="it-IT" dirty="0" err="1" smtClean="0"/>
              <a:t>from</a:t>
            </a:r>
            <a:r>
              <a:rPr lang="it-IT" dirty="0" smtClean="0"/>
              <a:t> the target server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API container(s)</a:t>
            </a:r>
            <a:endParaRPr lang="fr-FR" dirty="0"/>
          </a:p>
        </p:txBody>
      </p:sp>
      <p:sp>
        <p:nvSpPr>
          <p:cNvPr id="5" name="Segnaposto contenuto 4"/>
          <p:cNvSpPr>
            <a:spLocks noGrp="1"/>
          </p:cNvSpPr>
          <p:nvPr>
            <p:ph idx="1"/>
          </p:nvPr>
        </p:nvSpPr>
        <p:spPr/>
        <p:txBody>
          <a:bodyPr/>
          <a:lstStyle/>
          <a:p>
            <a:r>
              <a:rPr lang="it-IT" dirty="0" err="1" smtClean="0"/>
              <a:t>Should</a:t>
            </a:r>
            <a:r>
              <a:rPr lang="it-IT" dirty="0" smtClean="0"/>
              <a:t> </a:t>
            </a:r>
            <a:r>
              <a:rPr lang="it-IT" dirty="0" err="1" smtClean="0"/>
              <a:t>all</a:t>
            </a:r>
            <a:r>
              <a:rPr lang="it-IT" dirty="0" smtClean="0"/>
              <a:t> </a:t>
            </a:r>
            <a:r>
              <a:rPr lang="it-IT" dirty="0" err="1" smtClean="0"/>
              <a:t>OMA-defined</a:t>
            </a:r>
            <a:r>
              <a:rPr lang="it-IT" dirty="0" smtClean="0"/>
              <a:t> “</a:t>
            </a:r>
            <a:r>
              <a:rPr lang="it-IT" dirty="0" err="1" smtClean="0"/>
              <a:t>localhost</a:t>
            </a:r>
            <a:r>
              <a:rPr lang="it-IT" dirty="0" smtClean="0"/>
              <a:t>” </a:t>
            </a:r>
            <a:r>
              <a:rPr lang="it-IT" dirty="0" err="1" smtClean="0"/>
              <a:t>APIs</a:t>
            </a:r>
            <a:r>
              <a:rPr lang="it-IT" dirty="0" smtClean="0"/>
              <a:t> </a:t>
            </a:r>
            <a:r>
              <a:rPr lang="it-IT" dirty="0" err="1" smtClean="0"/>
              <a:t>be</a:t>
            </a:r>
            <a:r>
              <a:rPr lang="it-IT" dirty="0" smtClean="0"/>
              <a:t> </a:t>
            </a:r>
            <a:r>
              <a:rPr lang="it-IT" dirty="0" err="1" smtClean="0"/>
              <a:t>run</a:t>
            </a:r>
            <a:r>
              <a:rPr lang="it-IT" dirty="0" smtClean="0"/>
              <a:t> </a:t>
            </a:r>
            <a:r>
              <a:rPr lang="it-IT" dirty="0" err="1" smtClean="0"/>
              <a:t>within</a:t>
            </a:r>
            <a:r>
              <a:rPr lang="it-IT" dirty="0" smtClean="0"/>
              <a:t> a single or multiple container(s) on the </a:t>
            </a:r>
            <a:r>
              <a:rPr lang="it-IT" dirty="0" err="1" smtClean="0"/>
              <a:t>device</a:t>
            </a:r>
            <a:r>
              <a:rPr lang="it-IT" dirty="0" smtClean="0"/>
              <a:t>?</a:t>
            </a:r>
          </a:p>
          <a:p>
            <a:pPr lvl="1"/>
            <a:r>
              <a:rPr lang="it-IT" dirty="0" err="1" smtClean="0"/>
              <a:t>Pros</a:t>
            </a:r>
            <a:r>
              <a:rPr lang="it-IT" dirty="0" smtClean="0"/>
              <a:t>: </a:t>
            </a:r>
            <a:r>
              <a:rPr lang="it-IT" dirty="0" err="1" smtClean="0"/>
              <a:t>Easier</a:t>
            </a:r>
            <a:r>
              <a:rPr lang="it-IT" dirty="0" smtClean="0"/>
              <a:t> </a:t>
            </a:r>
            <a:r>
              <a:rPr lang="it-IT" dirty="0" err="1" smtClean="0"/>
              <a:t>to</a:t>
            </a:r>
            <a:r>
              <a:rPr lang="it-IT" dirty="0" smtClean="0"/>
              <a:t> </a:t>
            </a:r>
            <a:r>
              <a:rPr lang="it-IT" dirty="0" err="1" smtClean="0"/>
              <a:t>manage</a:t>
            </a:r>
            <a:r>
              <a:rPr lang="it-IT" dirty="0" smtClean="0"/>
              <a:t> (single </a:t>
            </a:r>
            <a:r>
              <a:rPr lang="it-IT" dirty="0" err="1" smtClean="0"/>
              <a:t>sw</a:t>
            </a:r>
            <a:r>
              <a:rPr lang="it-IT" dirty="0" smtClean="0"/>
              <a:t> </a:t>
            </a:r>
            <a:r>
              <a:rPr lang="it-IT" dirty="0" err="1" smtClean="0"/>
              <a:t>component</a:t>
            </a:r>
            <a:r>
              <a:rPr lang="it-IT" dirty="0" smtClean="0"/>
              <a:t>) and </a:t>
            </a:r>
            <a:r>
              <a:rPr lang="it-IT" dirty="0" err="1" smtClean="0"/>
              <a:t>access</a:t>
            </a:r>
            <a:r>
              <a:rPr lang="it-IT" dirty="0" smtClean="0"/>
              <a:t> (single </a:t>
            </a:r>
            <a:r>
              <a:rPr lang="it-IT" dirty="0" err="1" smtClean="0"/>
              <a:t>port</a:t>
            </a:r>
            <a:r>
              <a:rPr lang="it-IT" dirty="0" smtClean="0"/>
              <a:t>)</a:t>
            </a:r>
          </a:p>
          <a:p>
            <a:pPr lvl="1"/>
            <a:r>
              <a:rPr lang="it-IT" dirty="0" err="1" smtClean="0"/>
              <a:t>Cons</a:t>
            </a:r>
            <a:r>
              <a:rPr lang="it-IT" dirty="0" smtClean="0"/>
              <a:t>: </a:t>
            </a:r>
            <a:r>
              <a:rPr lang="it-IT" dirty="0" err="1" smtClean="0"/>
              <a:t>Less</a:t>
            </a:r>
            <a:r>
              <a:rPr lang="it-IT" dirty="0" smtClean="0"/>
              <a:t> </a:t>
            </a:r>
            <a:r>
              <a:rPr lang="it-IT" dirty="0" err="1" smtClean="0"/>
              <a:t>flexible</a:t>
            </a:r>
            <a:r>
              <a:rPr lang="it-IT" dirty="0" smtClean="0"/>
              <a:t> / </a:t>
            </a:r>
            <a:r>
              <a:rPr lang="it-IT" dirty="0" err="1" smtClean="0"/>
              <a:t>extensible</a:t>
            </a:r>
            <a:r>
              <a:rPr lang="it-IT" dirty="0" smtClean="0"/>
              <a:t>, </a:t>
            </a:r>
            <a:r>
              <a:rPr lang="it-IT" dirty="0" err="1" smtClean="0"/>
              <a:t>need</a:t>
            </a:r>
            <a:r>
              <a:rPr lang="it-IT" dirty="0" smtClean="0"/>
              <a:t> </a:t>
            </a:r>
            <a:r>
              <a:rPr lang="it-IT" dirty="0" err="1" smtClean="0"/>
              <a:t>coordination</a:t>
            </a:r>
            <a:r>
              <a:rPr lang="it-IT" dirty="0" smtClean="0"/>
              <a:t> </a:t>
            </a:r>
            <a:r>
              <a:rPr lang="it-IT" dirty="0" err="1" smtClean="0"/>
              <a:t>to</a:t>
            </a:r>
            <a:r>
              <a:rPr lang="it-IT" dirty="0" smtClean="0"/>
              <a:t> </a:t>
            </a:r>
            <a:r>
              <a:rPr lang="it-IT" dirty="0" err="1" smtClean="0"/>
              <a:t>avoid</a:t>
            </a:r>
            <a:r>
              <a:rPr lang="it-IT" dirty="0" smtClean="0"/>
              <a:t> </a:t>
            </a:r>
            <a:r>
              <a:rPr lang="it-IT" dirty="0" err="1" smtClean="0"/>
              <a:t>overlap</a:t>
            </a:r>
            <a:r>
              <a:rPr lang="it-IT" dirty="0" smtClean="0"/>
              <a:t>/</a:t>
            </a:r>
            <a:r>
              <a:rPr lang="it-IT" dirty="0" err="1" smtClean="0"/>
              <a:t>interferences</a:t>
            </a:r>
            <a:endParaRPr lang="it-IT" dirty="0" smtClean="0"/>
          </a:p>
          <a:p>
            <a:r>
              <a:rPr lang="it-IT" dirty="0" err="1" smtClean="0"/>
              <a:t>Other</a:t>
            </a:r>
            <a:r>
              <a:rPr lang="it-IT" dirty="0" smtClean="0"/>
              <a:t> </a:t>
            </a:r>
            <a:r>
              <a:rPr lang="it-IT" dirty="0" err="1" smtClean="0"/>
              <a:t>approaches</a:t>
            </a:r>
            <a:r>
              <a:rPr lang="it-IT" dirty="0" smtClean="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Accessibility</a:t>
            </a:r>
            <a:endParaRPr lang="fr-FR" dirty="0"/>
          </a:p>
        </p:txBody>
      </p:sp>
      <p:sp>
        <p:nvSpPr>
          <p:cNvPr id="5" name="Segnaposto contenuto 4"/>
          <p:cNvSpPr>
            <a:spLocks noGrp="1"/>
          </p:cNvSpPr>
          <p:nvPr>
            <p:ph idx="1"/>
          </p:nvPr>
        </p:nvSpPr>
        <p:spPr/>
        <p:txBody>
          <a:bodyPr/>
          <a:lstStyle/>
          <a:p>
            <a:r>
              <a:rPr lang="it-IT" dirty="0" smtClean="0"/>
              <a:t>Access </a:t>
            </a:r>
            <a:r>
              <a:rPr lang="it-IT" dirty="0" err="1" smtClean="0"/>
              <a:t>to</a:t>
            </a:r>
            <a:r>
              <a:rPr lang="it-IT" dirty="0" smtClean="0"/>
              <a:t> </a:t>
            </a:r>
            <a:r>
              <a:rPr lang="it-IT" dirty="0" err="1" smtClean="0"/>
              <a:t>these</a:t>
            </a:r>
            <a:r>
              <a:rPr lang="it-IT" dirty="0" smtClean="0"/>
              <a:t> API </a:t>
            </a:r>
            <a:r>
              <a:rPr lang="it-IT" dirty="0" err="1" smtClean="0"/>
              <a:t>need</a:t>
            </a:r>
            <a:r>
              <a:rPr lang="it-IT" dirty="0" smtClean="0"/>
              <a:t> </a:t>
            </a:r>
            <a:r>
              <a:rPr lang="it-IT" dirty="0" err="1" smtClean="0"/>
              <a:t>to</a:t>
            </a:r>
            <a:r>
              <a:rPr lang="it-IT" dirty="0" smtClean="0"/>
              <a:t> </a:t>
            </a:r>
            <a:r>
              <a:rPr lang="it-IT" dirty="0" err="1" smtClean="0"/>
              <a:t>be</a:t>
            </a:r>
            <a:r>
              <a:rPr lang="it-IT" dirty="0" smtClean="0"/>
              <a:t> </a:t>
            </a:r>
            <a:r>
              <a:rPr lang="it-IT" dirty="0" err="1" smtClean="0"/>
              <a:t>controlled</a:t>
            </a:r>
            <a:r>
              <a:rPr lang="it-IT" dirty="0" smtClean="0"/>
              <a:t> (security)</a:t>
            </a:r>
          </a:p>
          <a:p>
            <a:r>
              <a:rPr lang="it-IT" dirty="0" smtClean="0"/>
              <a:t>As standing on a </a:t>
            </a:r>
            <a:r>
              <a:rPr lang="it-IT" dirty="0" err="1" smtClean="0"/>
              <a:t>device</a:t>
            </a:r>
            <a:r>
              <a:rPr lang="it-IT" dirty="0" smtClean="0"/>
              <a:t>, and </a:t>
            </a:r>
            <a:r>
              <a:rPr lang="it-IT" dirty="0" err="1" smtClean="0"/>
              <a:t>not</a:t>
            </a:r>
            <a:r>
              <a:rPr lang="it-IT" dirty="0" smtClean="0"/>
              <a:t> on a server in the networks</a:t>
            </a:r>
          </a:p>
          <a:p>
            <a:pPr lvl="1"/>
            <a:r>
              <a:rPr lang="it-IT" dirty="0" smtClean="0"/>
              <a:t>the </a:t>
            </a:r>
            <a:r>
              <a:rPr lang="it-IT" dirty="0" err="1" smtClean="0"/>
              <a:t>APIs</a:t>
            </a:r>
            <a:r>
              <a:rPr lang="it-IT" dirty="0" smtClean="0"/>
              <a:t> </a:t>
            </a:r>
            <a:r>
              <a:rPr lang="it-IT" dirty="0" err="1" smtClean="0"/>
              <a:t>may</a:t>
            </a:r>
            <a:r>
              <a:rPr lang="it-IT" dirty="0" smtClean="0"/>
              <a:t> </a:t>
            </a:r>
            <a:r>
              <a:rPr lang="it-IT" dirty="0" err="1" smtClean="0"/>
              <a:t>not</a:t>
            </a:r>
            <a:r>
              <a:rPr lang="it-IT" dirty="0" smtClean="0"/>
              <a:t> </a:t>
            </a:r>
            <a:r>
              <a:rPr lang="it-IT" dirty="0" err="1" smtClean="0"/>
              <a:t>always</a:t>
            </a:r>
            <a:r>
              <a:rPr lang="it-IT" dirty="0" smtClean="0"/>
              <a:t> </a:t>
            </a:r>
            <a:r>
              <a:rPr lang="it-IT" dirty="0" err="1" smtClean="0"/>
              <a:t>be</a:t>
            </a:r>
            <a:r>
              <a:rPr lang="it-IT" dirty="0" smtClean="0"/>
              <a:t> </a:t>
            </a:r>
            <a:r>
              <a:rPr lang="it-IT" dirty="0" err="1" smtClean="0"/>
              <a:t>available</a:t>
            </a:r>
            <a:r>
              <a:rPr lang="it-IT" dirty="0" smtClean="0"/>
              <a:t> (e.g. </a:t>
            </a:r>
            <a:r>
              <a:rPr lang="it-IT" dirty="0" err="1" smtClean="0"/>
              <a:t>device</a:t>
            </a:r>
            <a:r>
              <a:rPr lang="it-IT" dirty="0" smtClean="0"/>
              <a:t> </a:t>
            </a:r>
            <a:r>
              <a:rPr lang="it-IT" dirty="0" err="1" smtClean="0"/>
              <a:t>not</a:t>
            </a:r>
            <a:r>
              <a:rPr lang="it-IT" dirty="0" smtClean="0"/>
              <a:t> </a:t>
            </a:r>
            <a:r>
              <a:rPr lang="it-IT" dirty="0" err="1" smtClean="0"/>
              <a:t>connected</a:t>
            </a:r>
            <a:r>
              <a:rPr lang="it-IT" dirty="0" smtClean="0"/>
              <a:t>, </a:t>
            </a:r>
            <a:r>
              <a:rPr lang="it-IT" dirty="0" err="1" smtClean="0"/>
              <a:t>shutdown</a:t>
            </a:r>
            <a:r>
              <a:rPr lang="it-IT" dirty="0" smtClean="0"/>
              <a:t>, </a:t>
            </a:r>
            <a:r>
              <a:rPr lang="it-IT" dirty="0" err="1" smtClean="0"/>
              <a:t>etc</a:t>
            </a:r>
            <a:r>
              <a:rPr lang="it-IT" dirty="0" smtClean="0"/>
              <a:t>)</a:t>
            </a:r>
          </a:p>
          <a:p>
            <a:pPr lvl="1"/>
            <a:r>
              <a:rPr lang="it-IT" dirty="0" err="1" smtClean="0"/>
              <a:t>addressing</a:t>
            </a:r>
            <a:r>
              <a:rPr lang="it-IT" dirty="0" smtClean="0"/>
              <a:t> </a:t>
            </a:r>
            <a:r>
              <a:rPr lang="it-IT" dirty="0" err="1" smtClean="0"/>
              <a:t>is</a:t>
            </a:r>
            <a:r>
              <a:rPr lang="it-IT" dirty="0" smtClean="0"/>
              <a:t> </a:t>
            </a:r>
            <a:r>
              <a:rPr lang="it-IT" dirty="0" err="1" smtClean="0"/>
              <a:t>an</a:t>
            </a:r>
            <a:r>
              <a:rPr lang="it-IT" dirty="0" smtClean="0"/>
              <a:t> </a:t>
            </a:r>
            <a:r>
              <a:rPr lang="it-IT" dirty="0" err="1" smtClean="0"/>
              <a:t>issue</a:t>
            </a:r>
            <a:r>
              <a:rPr lang="it-IT" dirty="0" smtClean="0"/>
              <a:t> (private IP, </a:t>
            </a:r>
            <a:r>
              <a:rPr lang="it-IT" dirty="0" err="1" smtClean="0"/>
              <a:t>dynamic</a:t>
            </a:r>
            <a:r>
              <a:rPr lang="it-IT" dirty="0" smtClean="0"/>
              <a:t> public IP)</a:t>
            </a:r>
            <a:endParaRPr lang="fr-FR"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14323</TotalTime>
  <Pages>15</Pages>
  <Words>957</Words>
  <Application>Microsoft Office PowerPoint</Application>
  <PresentationFormat>Personalizzato</PresentationFormat>
  <Paragraphs>92</Paragraphs>
  <Slides>13</Slides>
  <Notes>2</Notes>
  <HiddenSlides>0</HiddenSlides>
  <MMClips>0</MMClips>
  <ScaleCrop>false</ScaleCrop>
  <HeadingPairs>
    <vt:vector size="4" baseType="variant">
      <vt:variant>
        <vt:lpstr>Tema</vt:lpstr>
      </vt:variant>
      <vt:variant>
        <vt:i4>1</vt:i4>
      </vt:variant>
      <vt:variant>
        <vt:lpstr>Titoli diapositive</vt:lpstr>
      </vt:variant>
      <vt:variant>
        <vt:i4>13</vt:i4>
      </vt:variant>
    </vt:vector>
  </HeadingPairs>
  <TitlesOfParts>
    <vt:vector size="14" baseType="lpstr">
      <vt:lpstr>OMA Template</vt:lpstr>
      <vt:lpstr>OMA-CD-2013-0052-INP_A_common_approach_to_localhost_APIs  A common approach to localhost APIs</vt:lpstr>
      <vt:lpstr>Terminology</vt:lpstr>
      <vt:lpstr>About this contribution</vt:lpstr>
      <vt:lpstr>Rationale for “localhost APIs”</vt:lpstr>
      <vt:lpstr>A summary of current activities</vt:lpstr>
      <vt:lpstr>Suggested areas of common interest</vt:lpstr>
      <vt:lpstr>Interaction patterns &amp; bindings</vt:lpstr>
      <vt:lpstr>API container(s)</vt:lpstr>
      <vt:lpstr>Accessibility</vt:lpstr>
      <vt:lpstr>Security</vt:lpstr>
      <vt:lpstr>Management</vt:lpstr>
      <vt:lpstr>Other topics</vt:lpstr>
      <vt:lpstr>Proposed recommendations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cp:lastModifiedBy>
  <cp:revision>525</cp:revision>
  <cp:lastPrinted>1999-04-27T06:51:51Z</cp:lastPrinted>
  <dcterms:created xsi:type="dcterms:W3CDTF">2002-03-19T14:05:12Z</dcterms:created>
  <dcterms:modified xsi:type="dcterms:W3CDTF">2013-06-06T10:49:19Z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