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6"/>
  </p:notesMasterIdLst>
  <p:handoutMasterIdLst>
    <p:handoutMasterId r:id="rId7"/>
  </p:handoutMasterIdLst>
  <p:sldIdLst>
    <p:sldId id="374" r:id="rId2"/>
    <p:sldId id="375" r:id="rId3"/>
    <p:sldId id="376" r:id="rId4"/>
    <p:sldId id="377" r:id="rId5"/>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400" kern="1200">
        <a:solidFill>
          <a:schemeClr val="tx1"/>
        </a:solidFill>
        <a:latin typeface="Arial" charset="0"/>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6A93FA"/>
    <a:srgbClr val="608CFA"/>
    <a:srgbClr val="3A70F8"/>
    <a:srgbClr val="799EFB"/>
    <a:srgbClr val="9AB6FC"/>
    <a:srgbClr val="B5CAFD"/>
    <a:srgbClr val="88A9FC"/>
    <a:srgbClr val="FFCC00"/>
  </p:clrMru>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228" autoAdjust="0"/>
    <p:restoredTop sz="94746" autoAdjust="0"/>
  </p:normalViewPr>
  <p:slideViewPr>
    <p:cSldViewPr>
      <p:cViewPr>
        <p:scale>
          <a:sx n="66" d="100"/>
          <a:sy n="66" d="100"/>
        </p:scale>
        <p:origin x="-1260" y="-270"/>
      </p:cViewPr>
      <p:guideLst>
        <p:guide orient="horz" pos="2208"/>
        <p:guide pos="261"/>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2178"/>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_rels/viewProps.xml.rels><?xml version="1.0" encoding="UTF-8" standalone="yes"?>
<Relationships xmlns="http://schemas.openxmlformats.org/package/2006/relationships"><Relationship Id="rId1" Type="http://schemas.openxmlformats.org/officeDocument/2006/relationships/slide" Target="slides/slide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8382" tIns="43415" rIns="88382" bIns="4341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433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Rot="1" noChangeAspect="1" noChangeArrowheads="1" noTextEdit="1"/>
          </p:cNvSpPr>
          <p:nvPr>
            <p:ph type="sldImg"/>
          </p:nvPr>
        </p:nvSpPr>
        <p:spPr>
          <a:ln/>
        </p:spPr>
      </p:sp>
      <p:sp>
        <p:nvSpPr>
          <p:cNvPr id="17410"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ChangeArrowheads="1" noTextEdit="1"/>
          </p:cNvSpPr>
          <p:nvPr>
            <p:ph type="sldImg"/>
          </p:nvPr>
        </p:nvSpPr>
        <p:spPr>
          <a:ln/>
        </p:spPr>
      </p:sp>
      <p:sp>
        <p:nvSpPr>
          <p:cNvPr id="19458" name="Rectangle 3"/>
          <p:cNvSpPr>
            <a:spLocks noGrp="1" noChangeArrowheads="1"/>
          </p:cNvSpPr>
          <p:nvPr>
            <p:ph type="body" idx="1"/>
          </p:nvPr>
        </p:nvSpPr>
        <p:spPr>
          <a:noFill/>
          <a:ln w="9525"/>
        </p:spPr>
        <p:txBody>
          <a:bodyPr/>
          <a:lstStyle/>
          <a:p>
            <a:endParaRPr lang="ko-KR" altLang="en-US" smtClean="0">
              <a:ea typeface="굴림"/>
              <a:cs typeface="굴림"/>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spect="1" noChangeArrowheads="1" noTextEdit="1"/>
          </p:cNvSpPr>
          <p:nvPr>
            <p:ph type="sldImg"/>
          </p:nvPr>
        </p:nvSpPr>
        <p:spPr>
          <a:ln/>
        </p:spPr>
      </p:sp>
      <p:sp>
        <p:nvSpPr>
          <p:cNvPr id="21506"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ln/>
        </p:spPr>
      </p:sp>
      <p:sp>
        <p:nvSpPr>
          <p:cNvPr id="23554" name="Rectangle 3"/>
          <p:cNvSpPr>
            <a:spLocks noGrp="1" noChangeArrowheads="1"/>
          </p:cNvSpPr>
          <p:nvPr>
            <p:ph type="body" idx="1"/>
          </p:nvPr>
        </p:nvSpPr>
        <p:spPr>
          <a:noFill/>
          <a:ln w="9525"/>
        </p:spPr>
        <p:txBody>
          <a:bodyPr/>
          <a:lstStyle/>
          <a:p>
            <a:endParaRPr lang="ko-KR" altLang="en-US" smtClean="0">
              <a:ea typeface="굴림"/>
              <a:cs typeface="굴림"/>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6" descr="oma bg_v3_2"/>
          <p:cNvPicPr>
            <a:picLocks noChangeAspect="1" noChangeArrowheads="1"/>
          </p:cNvPicPr>
          <p:nvPr userDrawn="1"/>
        </p:nvPicPr>
        <p:blipFill>
          <a:blip r:embed="rId14"/>
          <a:srcRect/>
          <a:stretch>
            <a:fillRect/>
          </a:stretch>
        </p:blipFill>
        <p:spPr bwMode="auto">
          <a:xfrm>
            <a:off x="0" y="0"/>
            <a:ext cx="9363075" cy="7016750"/>
          </a:xfrm>
          <a:prstGeom prst="rect">
            <a:avLst/>
          </a:prstGeom>
          <a:noFill/>
          <a:ln w="9525">
            <a:noFill/>
            <a:miter lim="800000"/>
            <a:headEnd/>
            <a:tailEnd/>
          </a:ln>
        </p:spPr>
      </p:pic>
      <p:sp>
        <p:nvSpPr>
          <p:cNvPr id="186391" name="Rectangle 23"/>
          <p:cNvSpPr>
            <a:spLocks noChangeArrowheads="1"/>
          </p:cNvSpPr>
          <p:nvPr userDrawn="1"/>
        </p:nvSpPr>
        <p:spPr bwMode="auto">
          <a:xfrm>
            <a:off x="0" y="6619875"/>
            <a:ext cx="4800600" cy="352425"/>
          </a:xfrm>
          <a:prstGeom prst="rect">
            <a:avLst/>
          </a:prstGeom>
          <a:noFill/>
          <a:ln w="12700">
            <a:noFill/>
            <a:miter lim="800000"/>
            <a:headEnd/>
            <a:tailEnd/>
          </a:ln>
          <a:effectLst/>
        </p:spPr>
        <p:txBody>
          <a:bodyPr lIns="90488" tIns="44450" rIns="90488" bIns="44450">
            <a:spAutoFit/>
          </a:bodyPr>
          <a:lstStyle/>
          <a:p>
            <a:pPr defTabSz="403225" eaLnBrk="0" hangingPunct="0">
              <a:lnSpc>
                <a:spcPct val="90000"/>
              </a:lnSpc>
              <a:tabLst>
                <a:tab pos="5372100" algn="ctr"/>
                <a:tab pos="9182100" algn="r"/>
              </a:tabLst>
              <a:defRPr/>
            </a:pPr>
            <a:r>
              <a:rPr lang="en-GB" altLang="zh-CN" sz="1000" b="1" dirty="0">
                <a:ea typeface="宋体" charset="-122"/>
                <a:cs typeface="Times New Roman" pitchFamily="18" charset="0"/>
              </a:rPr>
              <a:t>© 2012 Open Mobile Alliance Ltd.  All Rights Reserved.</a:t>
            </a:r>
            <a:endParaRPr lang="en-US" altLang="zh-CN" sz="1000" b="1" dirty="0">
              <a:ea typeface="宋体" charset="-122"/>
              <a:cs typeface="Times New Roman" pitchFamily="18" charset="0"/>
            </a:endParaRPr>
          </a:p>
          <a:p>
            <a:pPr defTabSz="403225" eaLnBrk="0" hangingPunct="0">
              <a:lnSpc>
                <a:spcPct val="90000"/>
              </a:lnSpc>
              <a:tabLst>
                <a:tab pos="5372100" algn="ctr"/>
                <a:tab pos="9182100" algn="r"/>
              </a:tabLst>
              <a:defRPr/>
            </a:pPr>
            <a:r>
              <a:rPr lang="en-US" altLang="zh-CN" sz="900" b="1" dirty="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a:solidFill>
                <a:srgbClr val="999999"/>
              </a:solidFill>
              <a:latin typeface="Arial Narrow" pitchFamily="34" charset="0"/>
              <a:ea typeface="宋体" charset="-122"/>
              <a:cs typeface="Times New Roman" pitchFamily="18" charset="0"/>
            </a:endParaRPr>
          </a:p>
        </p:txBody>
      </p:sp>
      <p:sp>
        <p:nvSpPr>
          <p:cNvPr id="186392" name="Rectangle 24"/>
          <p:cNvSpPr>
            <a:spLocks noChangeArrowheads="1"/>
          </p:cNvSpPr>
          <p:nvPr userDrawn="1"/>
        </p:nvSpPr>
        <p:spPr bwMode="auto">
          <a:xfrm>
            <a:off x="4724400" y="6619875"/>
            <a:ext cx="3352800" cy="336550"/>
          </a:xfrm>
          <a:prstGeom prst="rect">
            <a:avLst/>
          </a:prstGeom>
          <a:noFill/>
          <a:ln w="12700">
            <a:noFill/>
            <a:miter lim="800000"/>
            <a:headEnd/>
            <a:tailEnd/>
          </a:ln>
          <a:effectLst/>
        </p:spPr>
        <p:txBody>
          <a:bodyPr lIns="90488" tIns="44450" rIns="90488" bIns="44450">
            <a:spAutoFit/>
          </a:bodyPr>
          <a:lstStyle/>
          <a:p>
            <a:pPr algn="ctr" defTabSz="403225" eaLnBrk="0" hangingPunct="0">
              <a:lnSpc>
                <a:spcPct val="90000"/>
              </a:lnSpc>
              <a:tabLst>
                <a:tab pos="5372100" algn="ctr"/>
                <a:tab pos="9182100" algn="r"/>
              </a:tabLst>
            </a:pPr>
            <a:r>
              <a:rPr lang="en-US" altLang="zh-CN" sz="1800" b="1">
                <a:latin typeface="Arial Narrow" pitchFamily="34" charset="0"/>
                <a:ea typeface="宋体" charset="-122"/>
              </a:rPr>
              <a:t>OMA-TP-2013-0058</a:t>
            </a:r>
          </a:p>
        </p:txBody>
      </p:sp>
      <p:sp>
        <p:nvSpPr>
          <p:cNvPr id="186393" name="Rectangle 25"/>
          <p:cNvSpPr>
            <a:spLocks noChangeArrowheads="1"/>
          </p:cNvSpPr>
          <p:nvPr userDrawn="1"/>
        </p:nvSpPr>
        <p:spPr bwMode="auto">
          <a:xfrm>
            <a:off x="8001000" y="6619875"/>
            <a:ext cx="1362075" cy="404813"/>
          </a:xfrm>
          <a:prstGeom prst="rect">
            <a:avLst/>
          </a:prstGeom>
          <a:noFill/>
          <a:ln w="12700">
            <a:noFill/>
            <a:miter lim="800000"/>
            <a:headEnd/>
            <a:tailEnd/>
          </a:ln>
          <a:effectLst/>
        </p:spPr>
        <p:txBody>
          <a:bodyPr lIns="90488" tIns="44450" rIns="90488" bIns="44450">
            <a:spAutoFit/>
          </a:bodyPr>
          <a:lstStyle/>
          <a:p>
            <a:pPr algn="r" defTabSz="403225" eaLnBrk="0" hangingPunct="0">
              <a:lnSpc>
                <a:spcPct val="90000"/>
              </a:lnSpc>
              <a:tabLst>
                <a:tab pos="5372100" algn="ctr"/>
                <a:tab pos="9182100" algn="r"/>
              </a:tabLst>
              <a:defRPr/>
            </a:pPr>
            <a:r>
              <a:rPr lang="en-US" altLang="zh-CN" sz="1800" b="1" dirty="0">
                <a:latin typeface="Arial Narrow" pitchFamily="34" charset="0"/>
                <a:ea typeface="宋体" charset="-122"/>
              </a:rPr>
              <a:t>Slide #</a:t>
            </a:r>
            <a:fld id="{E9384B86-C752-4D1E-BFA3-D0F1EB72313C}" type="slidenum">
              <a:rPr lang="en-US" altLang="zh-CN" sz="1800" b="1">
                <a:latin typeface="Arial Narrow" pitchFamily="34" charset="0"/>
                <a:ea typeface="宋体" charset="-122"/>
              </a:rPr>
              <a:pPr algn="r" defTabSz="403225" eaLnBrk="0" hangingPunct="0">
                <a:lnSpc>
                  <a:spcPct val="90000"/>
                </a:lnSpc>
                <a:tabLst>
                  <a:tab pos="5372100" algn="ctr"/>
                  <a:tab pos="9182100" algn="r"/>
                </a:tabLst>
                <a:defRPr/>
              </a:pPr>
              <a:t>‹#›</a:t>
            </a:fld>
            <a:r>
              <a:rPr lang="en-US" altLang="zh-CN" sz="1800" b="1" dirty="0">
                <a:latin typeface="Arial Narrow" pitchFamily="34" charset="0"/>
                <a:ea typeface="宋体" charset="-122"/>
              </a:rPr>
              <a:t/>
            </a:r>
            <a:br>
              <a:rPr lang="en-US" altLang="zh-CN" sz="1800" b="1" dirty="0">
                <a:latin typeface="Arial Narrow" pitchFamily="34" charset="0"/>
                <a:ea typeface="宋体" charset="-122"/>
              </a:rPr>
            </a:br>
            <a:r>
              <a:rPr lang="en-US" altLang="zh-CN" sz="500" dirty="0">
                <a:solidFill>
                  <a:srgbClr val="999999"/>
                </a:solidFill>
                <a:ea typeface="宋体" charset="-122"/>
              </a:rPr>
              <a:t>[OMA-Template-TPslides-20120101-I]</a:t>
            </a:r>
            <a:endParaRPr lang="en-US" altLang="zh-CN" sz="1800" b="1" dirty="0">
              <a:latin typeface="Arial Narrow" pitchFamily="34" charset="0"/>
              <a:ea typeface="宋体" charset="-122"/>
            </a:endParaRPr>
          </a:p>
        </p:txBody>
      </p:sp>
      <p:sp>
        <p:nvSpPr>
          <p:cNvPr id="1030"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r>
              <a:rPr lang="en-GB" altLang="zh-CN" smtClean="0"/>
              <a:t>Title</a:t>
            </a:r>
          </a:p>
        </p:txBody>
      </p:sp>
      <p:sp>
        <p:nvSpPr>
          <p:cNvPr id="1031"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GB" altLang="zh-CN" smtClean="0"/>
              <a:t>1st Level Bullet</a:t>
            </a:r>
          </a:p>
          <a:p>
            <a:pPr lvl="1"/>
            <a:r>
              <a:rPr lang="en-GB" altLang="zh-CN" smtClean="0"/>
              <a:t>2nd Level Bullet</a:t>
            </a:r>
          </a:p>
          <a:p>
            <a:pPr lvl="2"/>
            <a:r>
              <a:rPr lang="en-GB" altLang="zh-CN" smtClean="0"/>
              <a:t>3rd Level Bullet</a:t>
            </a:r>
          </a:p>
          <a:p>
            <a:pPr lvl="3"/>
            <a:r>
              <a:rPr lang="en-GB" altLang="zh-CN" smtClean="0"/>
              <a:t>4th Level Bullet</a:t>
            </a:r>
          </a:p>
          <a:p>
            <a:pPr lvl="4"/>
            <a:r>
              <a:rPr lang="en-GB" altLang="zh-CN" smtClean="0"/>
              <a:t>5th Level Bullet</a:t>
            </a:r>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eaLnBrk="0" hangingPunct="0">
              <a:lnSpc>
                <a:spcPct val="90000"/>
              </a:lnSpc>
              <a:defRPr/>
            </a:pPr>
            <a:endParaRPr lang="en-GB" altLang="zh-CN">
              <a:ea typeface="宋体" charset="-122"/>
            </a:endParaRPr>
          </a:p>
        </p:txBody>
      </p:sp>
    </p:spTree>
  </p:cSld>
  <p:clrMap bg1="lt1" tx1="dk1" bg2="lt2" tx2="dk2" accent1="accent1" accent2="accent2" accent3="accent3" accent4="accent4" accent5="accent5" accent6="accent6" hlink="hlink" folHlink="folHlink"/>
  <p:sldLayoutIdLst>
    <p:sldLayoutId id="2147483661" r:id="rId1"/>
    <p:sldLayoutId id="2147483660" r:id="rId2"/>
    <p:sldLayoutId id="2147483659" r:id="rId3"/>
    <p:sldLayoutId id="2147483658" r:id="rId4"/>
    <p:sldLayoutId id="2147483657" r:id="rId5"/>
    <p:sldLayoutId id="2147483656" r:id="rId6"/>
    <p:sldLayoutId id="2147483655" r:id="rId7"/>
    <p:sldLayoutId id="2147483654" r:id="rId8"/>
    <p:sldLayoutId id="2147483653" r:id="rId9"/>
    <p:sldLayoutId id="2147483652" r:id="rId10"/>
    <p:sldLayoutId id="2147483651" r:id="rId11"/>
    <p:sldLayoutId id="2147483650"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8" indent="-109538" algn="l" defTabSz="762000"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38138" indent="-114300" algn="l" defTabSz="762000" rtl="0" eaLnBrk="0" fontAlgn="base" hangingPunct="0">
        <a:spcBef>
          <a:spcPct val="25000"/>
        </a:spcBef>
        <a:spcAft>
          <a:spcPct val="0"/>
        </a:spcAft>
        <a:buClr>
          <a:schemeClr val="tx1"/>
        </a:buClr>
        <a:buSzPct val="80000"/>
        <a:buChar char="•"/>
        <a:defRPr sz="2200">
          <a:solidFill>
            <a:srgbClr val="480024"/>
          </a:solidFill>
          <a:latin typeface="+mn-lt"/>
        </a:defRPr>
      </a:lvl2pPr>
      <a:lvl3pPr marL="565150" indent="-112713" algn="l" defTabSz="762000" rtl="0" eaLnBrk="0" fontAlgn="base" hangingPunct="0">
        <a:spcBef>
          <a:spcPct val="25000"/>
        </a:spcBef>
        <a:spcAft>
          <a:spcPct val="0"/>
        </a:spcAft>
        <a:buClr>
          <a:schemeClr val="tx1"/>
        </a:buClr>
        <a:buSzPct val="80000"/>
        <a:buChar char="•"/>
        <a:defRPr sz="2000">
          <a:solidFill>
            <a:srgbClr val="0B2200"/>
          </a:solidFill>
          <a:latin typeface="+mn-lt"/>
        </a:defRPr>
      </a:lvl3pPr>
      <a:lvl4pPr marL="787400" indent="-107950" algn="l" defTabSz="762000" rtl="0" eaLnBrk="0" fontAlgn="base" hangingPunct="0">
        <a:spcBef>
          <a:spcPct val="20000"/>
        </a:spcBef>
        <a:spcAft>
          <a:spcPct val="0"/>
        </a:spcAft>
        <a:buClr>
          <a:schemeClr val="tx1"/>
        </a:buClr>
        <a:buSzPct val="80000"/>
        <a:buChar char="•"/>
        <a:defRPr sz="2000">
          <a:solidFill>
            <a:srgbClr val="543800"/>
          </a:solidFill>
          <a:latin typeface="+mn-lt"/>
        </a:defRPr>
      </a:lvl4pPr>
      <a:lvl5pPr marL="10207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5pPr>
      <a:lvl6pPr marL="14779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6pPr>
      <a:lvl7pPr marL="19351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7pPr>
      <a:lvl8pPr marL="23923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8pPr>
      <a:lvl9pPr marL="28495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2" descr="oma bg_v3_strong_2"/>
          <p:cNvPicPr>
            <a:picLocks noChangeAspect="1" noChangeArrowheads="1"/>
          </p:cNvPicPr>
          <p:nvPr/>
        </p:nvPicPr>
        <p:blipFill>
          <a:blip r:embed="rId3"/>
          <a:srcRect b="6691"/>
          <a:stretch>
            <a:fillRect/>
          </a:stretch>
        </p:blipFill>
        <p:spPr bwMode="auto">
          <a:xfrm>
            <a:off x="0" y="0"/>
            <a:ext cx="9363075" cy="6553200"/>
          </a:xfrm>
          <a:prstGeom prst="rect">
            <a:avLst/>
          </a:prstGeom>
          <a:noFill/>
          <a:ln w="9525">
            <a:noFill/>
            <a:miter lim="800000"/>
            <a:headEnd/>
            <a:tailEnd/>
          </a:ln>
        </p:spPr>
      </p:pic>
      <p:sp>
        <p:nvSpPr>
          <p:cNvPr id="16386" name="Rectangle 3"/>
          <p:cNvSpPr>
            <a:spLocks noChangeArrowheads="1"/>
          </p:cNvSpPr>
          <p:nvPr/>
        </p:nvSpPr>
        <p:spPr bwMode="auto">
          <a:xfrm>
            <a:off x="642938" y="2444750"/>
            <a:ext cx="8077200" cy="2139950"/>
          </a:xfrm>
          <a:prstGeom prst="rect">
            <a:avLst/>
          </a:prstGeom>
          <a:noFill/>
          <a:ln w="12700">
            <a:noFill/>
            <a:miter lim="800000"/>
            <a:headEnd/>
            <a:tailEnd/>
          </a:ln>
        </p:spPr>
        <p:txBody>
          <a:bodyPr lIns="90488" tIns="44450" rIns="90488" bIns="44450"/>
          <a:lstStyle/>
          <a:p>
            <a:pPr defTabSz="762000" eaLnBrk="0" hangingPunct="0">
              <a:lnSpc>
                <a:spcPct val="95000"/>
              </a:lnSpc>
              <a:spcAft>
                <a:spcPct val="35000"/>
              </a:spcAft>
              <a:tabLst>
                <a:tab pos="1827213" algn="r"/>
                <a:tab pos="1939925" algn="l"/>
              </a:tabLst>
            </a:pPr>
            <a:r>
              <a:rPr lang="en-US" altLang="zh-CN" sz="2000" b="1">
                <a:latin typeface="Tahoma" pitchFamily="34" charset="0"/>
                <a:ea typeface="宋体" charset="-122"/>
              </a:rPr>
              <a:t>	Submitted To:	CD</a:t>
            </a:r>
          </a:p>
          <a:p>
            <a:pPr defTabSz="762000" eaLnBrk="0" hangingPunct="0">
              <a:lnSpc>
                <a:spcPct val="95000"/>
              </a:lnSpc>
              <a:spcAft>
                <a:spcPct val="35000"/>
              </a:spcAft>
              <a:tabLst>
                <a:tab pos="1827213" algn="r"/>
                <a:tab pos="1939925" algn="l"/>
              </a:tabLst>
            </a:pPr>
            <a:r>
              <a:rPr lang="en-US" altLang="zh-CN" sz="2000" b="1">
                <a:latin typeface="Tahoma" pitchFamily="34" charset="0"/>
                <a:ea typeface="宋体" charset="-122"/>
              </a:rPr>
              <a:t>	Date:	06 Jun2013</a:t>
            </a:r>
          </a:p>
          <a:p>
            <a:pPr defTabSz="762000" eaLnBrk="0" hangingPunct="0">
              <a:lnSpc>
                <a:spcPct val="95000"/>
              </a:lnSpc>
              <a:spcAft>
                <a:spcPct val="35000"/>
              </a:spcAft>
              <a:tabLst>
                <a:tab pos="1827213" algn="r"/>
                <a:tab pos="1939925" algn="l"/>
              </a:tabLst>
            </a:pPr>
            <a:r>
              <a:rPr lang="en-US" altLang="zh-CN" sz="2000" b="1">
                <a:latin typeface="Tahoma" pitchFamily="34" charset="0"/>
                <a:ea typeface="宋体" charset="-122"/>
              </a:rPr>
              <a:t>	Availability:	      Public            OMA Confidential</a:t>
            </a:r>
          </a:p>
          <a:p>
            <a:pPr defTabSz="762000" eaLnBrk="0" hangingPunct="0">
              <a:lnSpc>
                <a:spcPct val="95000"/>
              </a:lnSpc>
              <a:spcAft>
                <a:spcPct val="35000"/>
              </a:spcAft>
              <a:tabLst>
                <a:tab pos="1827213" algn="r"/>
                <a:tab pos="1939925" algn="l"/>
              </a:tabLst>
            </a:pPr>
            <a:r>
              <a:rPr lang="en-US" altLang="zh-CN" sz="2000" b="1">
                <a:latin typeface="Tahoma" pitchFamily="34" charset="0"/>
                <a:ea typeface="宋体" charset="-122"/>
              </a:rPr>
              <a:t>	Contact:	Camillo Carlini</a:t>
            </a:r>
          </a:p>
          <a:p>
            <a:pPr defTabSz="762000" eaLnBrk="0" hangingPunct="0">
              <a:lnSpc>
                <a:spcPct val="95000"/>
              </a:lnSpc>
              <a:spcAft>
                <a:spcPct val="35000"/>
              </a:spcAft>
              <a:tabLst>
                <a:tab pos="1827213" algn="r"/>
                <a:tab pos="1939925" algn="l"/>
              </a:tabLst>
            </a:pPr>
            <a:r>
              <a:rPr lang="en-US" altLang="zh-CN" sz="2000" b="1">
                <a:latin typeface="Tahoma" pitchFamily="34" charset="0"/>
                <a:ea typeface="宋体" charset="-122"/>
              </a:rPr>
              <a:t>	Source:	CD WG</a:t>
            </a:r>
          </a:p>
        </p:txBody>
      </p:sp>
      <p:sp>
        <p:nvSpPr>
          <p:cNvPr id="16387" name="Rectangle 4"/>
          <p:cNvSpPr>
            <a:spLocks noGrp="1" noChangeArrowheads="1"/>
          </p:cNvSpPr>
          <p:nvPr>
            <p:ph type="ctrTitle"/>
          </p:nvPr>
        </p:nvSpPr>
        <p:spPr>
          <a:xfrm>
            <a:off x="414338" y="228600"/>
            <a:ext cx="8458200" cy="2139950"/>
          </a:xfrm>
        </p:spPr>
        <p:txBody>
          <a:bodyPr anchor="t"/>
          <a:lstStyle/>
          <a:p>
            <a:r>
              <a:rPr lang="en-US" altLang="zh-CN" sz="2400" smtClean="0">
                <a:ea typeface="宋体" charset="-122"/>
              </a:rPr>
              <a:t>OMA-CD-2013-0058</a:t>
            </a:r>
            <a:r>
              <a:rPr lang="en-US" altLang="zh-CN" sz="2800" smtClean="0">
                <a:ea typeface="宋体" charset="-122"/>
              </a:rPr>
              <a:t/>
            </a:r>
            <a:br>
              <a:rPr lang="en-US" altLang="zh-CN" sz="2800" smtClean="0">
                <a:ea typeface="宋体" charset="-122"/>
              </a:rPr>
            </a:br>
            <a:r>
              <a:rPr lang="en-US" altLang="zh-CN" sz="2800" smtClean="0">
                <a:ea typeface="宋体" charset="-122"/>
              </a:rPr>
              <a:t/>
            </a:r>
            <a:br>
              <a:rPr lang="en-US" altLang="zh-CN" sz="2800" smtClean="0">
                <a:ea typeface="宋体" charset="-122"/>
              </a:rPr>
            </a:br>
            <a:r>
              <a:rPr lang="en-US" altLang="zh-CN" sz="3600" smtClean="0">
                <a:ea typeface="宋体" charset="-122"/>
              </a:rPr>
              <a:t>DANE V1.0 slip request</a:t>
            </a:r>
            <a:br>
              <a:rPr lang="en-US" altLang="zh-CN" sz="3600" smtClean="0">
                <a:ea typeface="宋体" charset="-122"/>
              </a:rPr>
            </a:br>
            <a:r>
              <a:rPr lang="en-US" altLang="zh-CN" sz="700" smtClean="0">
                <a:ea typeface="宋体" charset="-122"/>
              </a:rPr>
              <a:t/>
            </a:r>
            <a:br>
              <a:rPr lang="en-US" altLang="zh-CN" sz="700" smtClean="0">
                <a:ea typeface="宋体" charset="-122"/>
              </a:rPr>
            </a:br>
            <a:r>
              <a:rPr lang="en-US" altLang="zh-CN" sz="700" smtClean="0">
                <a:ea typeface="宋体" charset="-122"/>
              </a:rPr>
              <a:t/>
            </a:r>
            <a:br>
              <a:rPr lang="en-US" altLang="zh-CN" sz="700" smtClean="0">
                <a:ea typeface="宋体" charset="-122"/>
              </a:rPr>
            </a:br>
            <a:r>
              <a:rPr lang="en-US" altLang="zh-CN" sz="700" smtClean="0">
                <a:ea typeface="宋体" charset="-122"/>
              </a:rPr>
              <a:t/>
            </a:r>
            <a:br>
              <a:rPr lang="en-US" altLang="zh-CN" sz="700" smtClean="0">
                <a:ea typeface="宋体" charset="-122"/>
              </a:rPr>
            </a:br>
            <a:endParaRPr lang="en-US" altLang="zh-CN" sz="3600" smtClean="0">
              <a:ea typeface="宋体" charset="-122"/>
            </a:endParaRPr>
          </a:p>
        </p:txBody>
      </p:sp>
      <p:sp>
        <p:nvSpPr>
          <p:cNvPr id="16388" name="Text Box 5"/>
          <p:cNvSpPr txBox="1">
            <a:spLocks noChangeArrowheads="1"/>
          </p:cNvSpPr>
          <p:nvPr/>
        </p:nvSpPr>
        <p:spPr bwMode="auto">
          <a:xfrm>
            <a:off x="2743200" y="3238500"/>
            <a:ext cx="287338" cy="349250"/>
          </a:xfrm>
          <a:prstGeom prst="rect">
            <a:avLst/>
          </a:prstGeom>
          <a:noFill/>
          <a:ln w="12700">
            <a:solidFill>
              <a:schemeClr val="tx2"/>
            </a:solidFill>
            <a:miter lim="800000"/>
            <a:headEnd/>
            <a:tailEnd/>
          </a:ln>
        </p:spPr>
        <p:txBody>
          <a:bodyPr lIns="0" tIns="44450" rIns="0" bIns="44450" anchor="ctr"/>
          <a:lstStyle/>
          <a:p>
            <a:pPr algn="ctr" defTabSz="762000" eaLnBrk="0" hangingPunct="0">
              <a:lnSpc>
                <a:spcPct val="90000"/>
              </a:lnSpc>
              <a:spcBef>
                <a:spcPct val="50000"/>
              </a:spcBef>
            </a:pPr>
            <a:endParaRPr lang="en-GB" altLang="zh-CN" sz="1800" b="1">
              <a:solidFill>
                <a:srgbClr val="800000"/>
              </a:solidFill>
              <a:latin typeface="Tahoma" pitchFamily="34" charset="0"/>
              <a:ea typeface="宋体" charset="-122"/>
            </a:endParaRPr>
          </a:p>
        </p:txBody>
      </p:sp>
      <p:sp>
        <p:nvSpPr>
          <p:cNvPr id="16389" name="Text Box 6"/>
          <p:cNvSpPr txBox="1">
            <a:spLocks noChangeArrowheads="1"/>
          </p:cNvSpPr>
          <p:nvPr/>
        </p:nvSpPr>
        <p:spPr bwMode="auto">
          <a:xfrm>
            <a:off x="4398963" y="3238500"/>
            <a:ext cx="288925" cy="349250"/>
          </a:xfrm>
          <a:prstGeom prst="rect">
            <a:avLst/>
          </a:prstGeom>
          <a:noFill/>
          <a:ln w="12700">
            <a:solidFill>
              <a:schemeClr val="tx2"/>
            </a:solidFill>
            <a:miter lim="800000"/>
            <a:headEnd/>
            <a:tailEnd/>
          </a:ln>
        </p:spPr>
        <p:txBody>
          <a:bodyPr lIns="0" tIns="44450" rIns="0" bIns="44450" anchor="ctr"/>
          <a:lstStyle/>
          <a:p>
            <a:pPr algn="ctr" defTabSz="762000" eaLnBrk="0" hangingPunct="0">
              <a:lnSpc>
                <a:spcPct val="90000"/>
              </a:lnSpc>
              <a:spcBef>
                <a:spcPct val="50000"/>
              </a:spcBef>
            </a:pPr>
            <a:r>
              <a:rPr lang="en-GB" altLang="zh-CN" sz="1800" b="1">
                <a:solidFill>
                  <a:srgbClr val="800000"/>
                </a:solidFill>
                <a:latin typeface="Tahoma" pitchFamily="34" charset="0"/>
                <a:ea typeface="宋体" charset="-122"/>
              </a:rPr>
              <a:t>X</a:t>
            </a:r>
          </a:p>
        </p:txBody>
      </p:sp>
      <p:sp>
        <p:nvSpPr>
          <p:cNvPr id="16390" name="Text Box 9"/>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eaLnBrk="0" hangingPunct="0">
              <a:lnSpc>
                <a:spcPct val="90000"/>
              </a:lnSpc>
              <a:spcBef>
                <a:spcPct val="35000"/>
              </a:spcBef>
            </a:pPr>
            <a:r>
              <a:rPr lang="en-US" altLang="zh-CN" sz="900">
                <a:ea typeface="宋体" charset="-122"/>
                <a:cs typeface="Times New Roman" pitchFamily="18" charset="0"/>
              </a:rPr>
              <a:t>USE OF THIS DOCUMENT BY NON-OMA MEMBERS IS SUBJECT TO ALL OF THE TERMS AND CONDITIONS OF THE USE AGREEMENT (located at </a:t>
            </a:r>
            <a:r>
              <a:rPr lang="en-US" altLang="zh-CN" sz="900">
                <a:ea typeface="宋体" charset="-122"/>
                <a:cs typeface="Times New Roman" pitchFamily="18" charset="0"/>
                <a:hlinkClick r:id="rId4"/>
              </a:rPr>
              <a:t>http://www.openmobilealliance.org/UseAgreement.html</a:t>
            </a:r>
            <a:r>
              <a:rPr lang="en-US" altLang="zh-CN" sz="900">
                <a:ea typeface="宋体" charset="-122"/>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US" altLang="zh-CN" sz="900">
                <a:ea typeface="宋体" charset="-122"/>
                <a:cs typeface="Times New Roman" pitchFamily="18" charset="0"/>
              </a:rPr>
              <a:t>THIS DOCUMENT IS PROVIDED ON AN "AS IS" "AS AVAILABLE" AND "WITH ALL FAULTS" BASIS.</a:t>
            </a:r>
          </a:p>
        </p:txBody>
      </p:sp>
      <p:sp>
        <p:nvSpPr>
          <p:cNvPr id="16391" name="Text Box 10"/>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eaLnBrk="0" hangingPunct="0">
              <a:lnSpc>
                <a:spcPct val="90000"/>
              </a:lnSpc>
              <a:spcBef>
                <a:spcPct val="35000"/>
              </a:spcBef>
            </a:pPr>
            <a:r>
              <a:rPr lang="en-US" altLang="zh-CN" sz="900" b="1">
                <a:ea typeface="宋体" charset="-122"/>
                <a:cs typeface="Times New Roman" pitchFamily="18" charset="0"/>
              </a:rPr>
              <a:t>Intellectual Property Rights</a:t>
            </a:r>
          </a:p>
          <a:p>
            <a:pPr defTabSz="762000" eaLnBrk="0" hangingPunct="0">
              <a:lnSpc>
                <a:spcPct val="90000"/>
              </a:lnSpc>
              <a:spcBef>
                <a:spcPct val="35000"/>
              </a:spcBef>
            </a:pPr>
            <a:r>
              <a:rPr lang="en-US" altLang="zh-CN" sz="900">
                <a:ea typeface="宋体"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3"/>
          <p:cNvSpPr>
            <a:spLocks noGrp="1" noChangeArrowheads="1"/>
          </p:cNvSpPr>
          <p:nvPr>
            <p:ph type="title"/>
          </p:nvPr>
        </p:nvSpPr>
        <p:spPr/>
        <p:txBody>
          <a:bodyPr/>
          <a:lstStyle/>
          <a:p>
            <a:r>
              <a:rPr lang="en-GB" altLang="ko-KR" smtClean="0">
                <a:ea typeface="굴림"/>
                <a:cs typeface="굴림"/>
              </a:rPr>
              <a:t>WISPR date slips</a:t>
            </a:r>
            <a:r>
              <a:rPr lang="en-GB" altLang="zh-CN" smtClean="0">
                <a:ea typeface="宋体" charset="-122"/>
              </a:rPr>
              <a:t> for approval</a:t>
            </a:r>
          </a:p>
        </p:txBody>
      </p:sp>
      <p:sp>
        <p:nvSpPr>
          <p:cNvPr id="18434" name="Rectangle 2"/>
          <p:cNvSpPr>
            <a:spLocks noGrp="1" noChangeArrowheads="1"/>
          </p:cNvSpPr>
          <p:nvPr>
            <p:ph type="body" idx="1"/>
          </p:nvPr>
        </p:nvSpPr>
        <p:spPr>
          <a:xfrm>
            <a:off x="292100" y="1011238"/>
            <a:ext cx="8778875" cy="5091112"/>
          </a:xfrm>
        </p:spPr>
        <p:txBody>
          <a:bodyPr/>
          <a:lstStyle/>
          <a:p>
            <a:pPr>
              <a:lnSpc>
                <a:spcPct val="90000"/>
              </a:lnSpc>
            </a:pPr>
            <a:r>
              <a:rPr lang="en-CA" altLang="zh-CN" sz="2000" smtClean="0">
                <a:ea typeface="宋体" charset="-122"/>
              </a:rPr>
              <a:t>New ADRR start and AD Candidate A</a:t>
            </a:r>
            <a:r>
              <a:rPr lang="en-CA" altLang="ko-KR" sz="2000" smtClean="0">
                <a:ea typeface="굴림"/>
                <a:cs typeface="굴림"/>
              </a:rPr>
              <a:t>pproval</a:t>
            </a:r>
            <a:r>
              <a:rPr lang="en-CA" altLang="zh-CN" sz="2000" smtClean="0">
                <a:ea typeface="宋体" charset="-122"/>
              </a:rPr>
              <a:t> Date</a:t>
            </a:r>
            <a:r>
              <a:rPr lang="en-CA" altLang="ko-KR" sz="2000" smtClean="0">
                <a:ea typeface="굴림"/>
                <a:cs typeface="굴림"/>
              </a:rPr>
              <a:t>s</a:t>
            </a:r>
            <a:r>
              <a:rPr lang="en-CA" altLang="zh-CN" sz="2000" smtClean="0">
                <a:ea typeface="宋体" charset="-122"/>
              </a:rPr>
              <a:t> Request</a:t>
            </a:r>
            <a:r>
              <a:rPr lang="en-CA" altLang="ko-KR" sz="2000" smtClean="0">
                <a:ea typeface="굴림"/>
                <a:cs typeface="굴림"/>
              </a:rPr>
              <a:t> for </a:t>
            </a:r>
            <a:br>
              <a:rPr lang="en-CA" altLang="ko-KR" sz="2000" smtClean="0">
                <a:ea typeface="굴림"/>
                <a:cs typeface="굴림"/>
              </a:rPr>
            </a:br>
            <a:r>
              <a:rPr lang="en-US" altLang="ko-KR" sz="2000" smtClean="0">
                <a:ea typeface="굴림"/>
                <a:cs typeface="굴림"/>
              </a:rPr>
              <a:t>WI 0279 DANE V1.0</a:t>
            </a:r>
          </a:p>
          <a:p>
            <a:pPr>
              <a:lnSpc>
                <a:spcPct val="90000"/>
              </a:lnSpc>
            </a:pPr>
            <a:r>
              <a:rPr lang="en-CA" altLang="ko-KR" sz="2000" smtClean="0">
                <a:ea typeface="굴림"/>
                <a:cs typeface="굴림"/>
              </a:rPr>
              <a:t>Justification</a:t>
            </a:r>
            <a:r>
              <a:rPr lang="en-CA" altLang="zh-CN" sz="2000" smtClean="0">
                <a:ea typeface="宋体" charset="-122"/>
              </a:rPr>
              <a:t>:</a:t>
            </a:r>
            <a:endParaRPr lang="en-US" altLang="zh-CN" sz="2000" smtClean="0">
              <a:ea typeface="宋体" charset="-122"/>
            </a:endParaRPr>
          </a:p>
          <a:p>
            <a:pPr lvl="1">
              <a:lnSpc>
                <a:spcPct val="90000"/>
              </a:lnSpc>
            </a:pPr>
            <a:r>
              <a:rPr lang="en-US" altLang="zh-CN" sz="1800" smtClean="0">
                <a:ea typeface="宋体" charset="-122"/>
              </a:rPr>
              <a:t>Need for more consensus and in-depth discussion about WI architecture principles</a:t>
            </a:r>
          </a:p>
          <a:p>
            <a:pPr lvl="1">
              <a:lnSpc>
                <a:spcPct val="90000"/>
              </a:lnSpc>
            </a:pPr>
            <a:endParaRPr lang="en-US" altLang="zh-CN" sz="1800" smtClean="0">
              <a:ea typeface="宋体" charset="-122"/>
            </a:endParaRPr>
          </a:p>
          <a:p>
            <a:pPr>
              <a:lnSpc>
                <a:spcPct val="90000"/>
              </a:lnSpc>
            </a:pPr>
            <a:r>
              <a:rPr lang="en-US" altLang="zh-CN" sz="2000" smtClean="0">
                <a:ea typeface="굴림"/>
                <a:cs typeface="굴림"/>
              </a:rPr>
              <a:t>Soft/</a:t>
            </a:r>
            <a:r>
              <a:rPr lang="en-CA" altLang="ko-KR" sz="2000" smtClean="0">
                <a:ea typeface="굴림"/>
                <a:cs typeface="굴림"/>
              </a:rPr>
              <a:t>“Hard” WISPR dates affected: </a:t>
            </a:r>
          </a:p>
          <a:p>
            <a:pPr lvl="1">
              <a:lnSpc>
                <a:spcPct val="90000"/>
              </a:lnSpc>
            </a:pPr>
            <a:r>
              <a:rPr lang="en-CA" altLang="ko-KR" sz="1600" smtClean="0">
                <a:ea typeface="굴림"/>
                <a:cs typeface="굴림"/>
              </a:rPr>
              <a:t>ADRR start : Existing Date: 2013-02-28 </a:t>
            </a:r>
            <a:r>
              <a:rPr lang="en-CA" altLang="ko-KR" sz="1600" smtClean="0">
                <a:solidFill>
                  <a:srgbClr val="FF0000"/>
                </a:solidFill>
                <a:ea typeface="굴림"/>
                <a:cs typeface="굴림"/>
              </a:rPr>
              <a:t>2013-04-15</a:t>
            </a:r>
            <a:r>
              <a:rPr lang="en-CA" altLang="ko-KR" sz="1600" smtClean="0">
                <a:solidFill>
                  <a:schemeClr val="hlink"/>
                </a:solidFill>
                <a:ea typeface="굴림"/>
                <a:cs typeface="굴림"/>
              </a:rPr>
              <a:t> </a:t>
            </a:r>
            <a:r>
              <a:rPr lang="en-CA" altLang="ko-KR" sz="1600" smtClean="0">
                <a:ea typeface="굴림"/>
                <a:cs typeface="굴림"/>
              </a:rPr>
              <a:t>-&gt;  New Dates: </a:t>
            </a:r>
            <a:r>
              <a:rPr lang="en-CA" altLang="ko-KR" sz="1600" smtClean="0">
                <a:solidFill>
                  <a:srgbClr val="FF0000"/>
                </a:solidFill>
                <a:ea typeface="굴림"/>
                <a:cs typeface="굴림"/>
              </a:rPr>
              <a:t>2013-06-</a:t>
            </a:r>
            <a:r>
              <a:rPr lang="en-US" altLang="ko-KR" sz="1600" smtClean="0">
                <a:solidFill>
                  <a:srgbClr val="FF0000"/>
                </a:solidFill>
                <a:ea typeface="굴림"/>
                <a:cs typeface="굴림"/>
              </a:rPr>
              <a:t>18</a:t>
            </a:r>
            <a:endParaRPr lang="en-CA" altLang="ko-KR" sz="1600" smtClean="0">
              <a:ea typeface="굴림"/>
              <a:cs typeface="굴림"/>
            </a:endParaRPr>
          </a:p>
          <a:p>
            <a:pPr lvl="1">
              <a:lnSpc>
                <a:spcPct val="90000"/>
              </a:lnSpc>
            </a:pPr>
            <a:r>
              <a:rPr lang="en-CA" altLang="ko-KR" sz="1600" smtClean="0">
                <a:ea typeface="굴림"/>
                <a:cs typeface="굴림"/>
              </a:rPr>
              <a:t>AD approved as Candidate</a:t>
            </a:r>
            <a:r>
              <a:rPr lang="en-US" altLang="ko-KR" sz="1600" smtClean="0">
                <a:ea typeface="굴림"/>
                <a:cs typeface="굴림"/>
              </a:rPr>
              <a:t>: </a:t>
            </a:r>
            <a:r>
              <a:rPr lang="en-US" sz="1600" smtClean="0">
                <a:solidFill>
                  <a:srgbClr val="FF0000"/>
                </a:solidFill>
                <a:ea typeface="굴림"/>
                <a:cs typeface="굴림"/>
              </a:rPr>
              <a:t>2013-06-15</a:t>
            </a:r>
            <a:r>
              <a:rPr lang="en-US" sz="1500" smtClean="0">
                <a:ea typeface="굴림"/>
                <a:cs typeface="굴림"/>
              </a:rPr>
              <a:t>-&gt; New Dates: </a:t>
            </a:r>
            <a:r>
              <a:rPr lang="en-US" sz="1600" smtClean="0">
                <a:solidFill>
                  <a:srgbClr val="FF0000"/>
                </a:solidFill>
                <a:ea typeface="굴림"/>
                <a:cs typeface="굴림"/>
              </a:rPr>
              <a:t>2013-07-19</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34" name="Object 54"/>
          <p:cNvGraphicFramePr>
            <a:graphicFrameLocks noChangeAspect="1"/>
          </p:cNvGraphicFramePr>
          <p:nvPr/>
        </p:nvGraphicFramePr>
        <p:xfrm>
          <a:off x="185738" y="1377950"/>
          <a:ext cx="8923337" cy="3281363"/>
        </p:xfrm>
        <a:graphic>
          <a:graphicData uri="http://schemas.openxmlformats.org/presentationml/2006/ole">
            <p:oleObj spid="_x0000_s20534" name="Chart" r:id="rId4" imgW="10020300" imgH="3267075" progId="Excel.Chart.8">
              <p:embed/>
            </p:oleObj>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4"/>
          <p:cNvSpPr>
            <a:spLocks noGrp="1" noChangeArrowheads="1"/>
          </p:cNvSpPr>
          <p:nvPr>
            <p:ph type="title"/>
          </p:nvPr>
        </p:nvSpPr>
        <p:spPr/>
        <p:txBody>
          <a:bodyPr/>
          <a:lstStyle/>
          <a:p>
            <a:r>
              <a:rPr lang="en-GB" altLang="ko-KR" smtClean="0">
                <a:ea typeface="굴림"/>
                <a:cs typeface="굴림"/>
              </a:rPr>
              <a:t>Recommendation</a:t>
            </a:r>
            <a:endParaRPr lang="en-GB" altLang="zh-CN" smtClean="0">
              <a:ea typeface="宋体" charset="-122"/>
            </a:endParaRPr>
          </a:p>
        </p:txBody>
      </p:sp>
      <p:sp>
        <p:nvSpPr>
          <p:cNvPr id="22530" name="Rectangle 5"/>
          <p:cNvSpPr>
            <a:spLocks noGrp="1" noChangeArrowheads="1"/>
          </p:cNvSpPr>
          <p:nvPr>
            <p:ph type="body" idx="1"/>
          </p:nvPr>
        </p:nvSpPr>
        <p:spPr/>
        <p:txBody>
          <a:bodyPr/>
          <a:lstStyle/>
          <a:p>
            <a:pPr marL="0" indent="0">
              <a:buFontTx/>
              <a:buNone/>
            </a:pPr>
            <a:r>
              <a:rPr lang="en-GB" altLang="ko-KR" sz="2400" smtClean="0">
                <a:solidFill>
                  <a:srgbClr val="01186C"/>
                </a:solidFill>
                <a:ea typeface="굴림"/>
                <a:cs typeface="굴림"/>
              </a:rPr>
              <a:t>TP is kindly requested to agree on the new WISPR dates for the </a:t>
            </a:r>
            <a:r>
              <a:rPr lang="en-US" altLang="ko-KR" sz="2400" smtClean="0">
                <a:solidFill>
                  <a:srgbClr val="01186C"/>
                </a:solidFill>
                <a:ea typeface="굴림"/>
                <a:cs typeface="굴림"/>
              </a:rPr>
              <a:t>DANE V1.0 </a:t>
            </a:r>
            <a:r>
              <a:rPr lang="en-GB" altLang="ko-KR" sz="2400" smtClean="0">
                <a:solidFill>
                  <a:srgbClr val="01186C"/>
                </a:solidFill>
                <a:ea typeface="굴림"/>
                <a:cs typeface="굴림"/>
              </a:rPr>
              <a:t>work item</a:t>
            </a:r>
          </a:p>
          <a:p>
            <a:pPr marL="0" indent="0">
              <a:buFontTx/>
              <a:buNone/>
            </a:pPr>
            <a:endParaRPr lang="en-GB" altLang="zh-CN" sz="2400" smtClean="0">
              <a:solidFill>
                <a:srgbClr val="01186C"/>
              </a:solidFill>
              <a:ea typeface="宋体"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340</TotalTime>
  <Pages>15</Pages>
  <Words>264</Words>
  <Application>Microsoft Office PowerPoint</Application>
  <PresentationFormat>Custom</PresentationFormat>
  <Paragraphs>21</Paragraphs>
  <Slides>4</Slides>
  <Notes>4</Notes>
  <HiddenSlides>0</HiddenSlides>
  <MMClips>0</MMClips>
  <ScaleCrop>false</ScaleCrop>
  <HeadingPairs>
    <vt:vector size="8" baseType="variant">
      <vt:variant>
        <vt:lpstr>Caratteri utilizzati</vt:lpstr>
      </vt:variant>
      <vt:variant>
        <vt:i4>6</vt:i4>
      </vt:variant>
      <vt:variant>
        <vt:lpstr>Modello struttura</vt:lpstr>
      </vt:variant>
      <vt:variant>
        <vt:i4>1</vt:i4>
      </vt:variant>
      <vt:variant>
        <vt:lpstr>Server OLE incorporati</vt:lpstr>
      </vt:variant>
      <vt:variant>
        <vt:i4>1</vt:i4>
      </vt:variant>
      <vt:variant>
        <vt:lpstr>Titoli diapositive</vt:lpstr>
      </vt:variant>
      <vt:variant>
        <vt:i4>4</vt:i4>
      </vt:variant>
    </vt:vector>
  </HeadingPairs>
  <TitlesOfParts>
    <vt:vector size="12" baseType="lpstr">
      <vt:lpstr>Arial</vt:lpstr>
      <vt:lpstr>Tahoma</vt:lpstr>
      <vt:lpstr>Arial Narrow</vt:lpstr>
      <vt:lpstr>宋体</vt:lpstr>
      <vt:lpstr>Times New Roman</vt:lpstr>
      <vt:lpstr>굴림</vt:lpstr>
      <vt:lpstr>OMA Template</vt:lpstr>
      <vt:lpstr>Microsoft Office Excel Chart</vt:lpstr>
      <vt:lpstr>OMA-CD-2013-0058  DANE V1.0 slip request    </vt:lpstr>
      <vt:lpstr>WISPR date slips for approval</vt:lpstr>
      <vt:lpstr>Diapositiva 3</vt:lpstr>
      <vt:lpstr>Recommendation</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creator>OMA</dc:creator>
  <cp:lastModifiedBy>11614913</cp:lastModifiedBy>
  <cp:revision>541</cp:revision>
  <cp:lastPrinted>1999-04-27T06:51:51Z</cp:lastPrinted>
  <dcterms:created xsi:type="dcterms:W3CDTF">2002-03-19T14:05:12Z</dcterms:created>
  <dcterms:modified xsi:type="dcterms:W3CDTF">2013-06-06T21:35:45Z</dcterms:modified>
</cp:coreProperties>
</file>