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93" r:id="rId2"/>
    <p:sldId id="333" r:id="rId3"/>
    <p:sldId id="336" r:id="rId4"/>
    <p:sldId id="340" r:id="rId5"/>
    <p:sldId id="338" r:id="rId6"/>
    <p:sldId id="339" r:id="rId7"/>
    <p:sldId id="323" r:id="rId8"/>
    <p:sldId id="335" r:id="rId9"/>
    <p:sldId id="329" r:id="rId10"/>
    <p:sldId id="330" r:id="rId11"/>
    <p:sldId id="325" r:id="rId12"/>
    <p:sldId id="327" r:id="rId13"/>
    <p:sldId id="331"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95520" autoAdjust="0"/>
  </p:normalViewPr>
  <p:slideViewPr>
    <p:cSldViewPr>
      <p:cViewPr varScale="1">
        <p:scale>
          <a:sx n="110" d="100"/>
          <a:sy n="110" d="100"/>
        </p:scale>
        <p:origin x="1494"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30321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OMA-WID-0xxx</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dirty="0" smtClean="0">
                <a:latin typeface="Arial Narrow" panose="020B0606020202030204" pitchFamily="34" charset="0"/>
                <a:ea typeface="SimSun" panose="02010600030101010101" pitchFamily="2" charset="-122"/>
              </a:rPr>
              <a:t/>
            </a:r>
            <a:br>
              <a:rPr lang="en-US" altLang="zh-CN" sz="1800" b="1" dirty="0" smtClean="0">
                <a:latin typeface="Arial Narrow" panose="020B0606020202030204" pitchFamily="34" charset="0"/>
                <a:ea typeface="SimSun" panose="02010600030101010101" pitchFamily="2" charset="-122"/>
              </a:rPr>
            </a:br>
            <a:r>
              <a:rPr lang="en-US" altLang="zh-CN" sz="500" dirty="0" smtClean="0">
                <a:solidFill>
                  <a:srgbClr val="999999"/>
                </a:solidFill>
                <a:ea typeface="SimSun" panose="02010600030101010101" pitchFamily="2" charset="-122"/>
              </a:rPr>
              <a:t>[OMA-Template-WIDpresentation-20170101-I]</a:t>
            </a:r>
            <a:endParaRPr lang="en-US" altLang="zh-CN" sz="1800" b="1" dirty="0"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jin1025@etri.re.kr" TargetMode="External"/><Relationship Id="rId3" Type="http://schemas.openxmlformats.org/officeDocument/2006/relationships/image" Target="../media/image2.jpeg"/><Relationship Id="rId7" Type="http://schemas.openxmlformats.org/officeDocument/2006/relationships/hyperlink" Target="mailto:chjpark@etri.re.kr"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tajinet@etri.re.kr" TargetMode="External"/><Relationship Id="rId5" Type="http://schemas.openxmlformats.org/officeDocument/2006/relationships/hyperlink" Target="mailto:andyhan@osc.or.kr"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member.openmobilealliance.org/ftp/Public_documents/CD/DWAPI/2017/OMA-CD-DWAPI-2017-0018-INP_DWAPI_3DP_updates_CONRR_20170917.zip" TargetMode="External"/><Relationship Id="rId2" Type="http://schemas.openxmlformats.org/officeDocument/2006/relationships/hyperlink" Target="http://member.openmobilealliance.org/ftp/Public_documents/CD/DWAPI/Permanent_documents/OMA-TS-3D_Printer_APIs-V1_0-20170917-D.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smtClean="0">
                <a:ea typeface="SimSun" panose="02010600030101010101" pitchFamily="2" charset="-122"/>
              </a:rPr>
              <a:t>OMA-WID_W0xxx-DWAPI-3DP-V1_0-20171012-D</a:t>
            </a:r>
            <a:r>
              <a:rPr lang="en-US" altLang="zh-CN" sz="2400" smtClean="0">
                <a:ea typeface="SimSun" panose="02010600030101010101" pitchFamily="2" charset="-122"/>
              </a:rPr>
              <a:t> </a:t>
            </a:r>
            <a:r>
              <a:rPr lang="en-US" altLang="zh-CN" sz="2400" dirty="0" smtClean="0">
                <a:ea typeface="SimSun" panose="02010600030101010101" pitchFamily="2" charset="-122"/>
              </a:rPr>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2000" dirty="0" smtClean="0">
                <a:ea typeface="SimSun" panose="02010600030101010101" pitchFamily="2" charset="-122"/>
              </a:rPr>
              <a:t>Work Item Document</a:t>
            </a:r>
            <a:br>
              <a:rPr lang="en-US" altLang="zh-CN" sz="2000" dirty="0" smtClean="0">
                <a:ea typeface="SimSun" panose="02010600030101010101" pitchFamily="2" charset="-122"/>
              </a:rPr>
            </a:br>
            <a:r>
              <a:rPr lang="en-US" altLang="zh-CN" sz="2000" dirty="0" smtClean="0">
                <a:ea typeface="SimSun" panose="02010600030101010101" pitchFamily="2" charset="-122"/>
              </a:rPr>
              <a:t>WI0xxx – DWAPI for 3D printer</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12</a:t>
            </a:r>
            <a:r>
              <a:rPr lang="en-US" altLang="zh-CN" sz="1800" b="1" dirty="0" smtClean="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October 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             Contact:</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Andrew Min-</a:t>
            </a:r>
            <a:r>
              <a:rPr lang="en-US" altLang="zh-CN" sz="1800" b="1" dirty="0" err="1" smtClean="0">
                <a:latin typeface="Tahoma" panose="020B0604030504040204" pitchFamily="34" charset="0"/>
                <a:ea typeface="SimSun" panose="02010600030101010101" pitchFamily="2" charset="-122"/>
              </a:rPr>
              <a:t>gyu</a:t>
            </a:r>
            <a:r>
              <a:rPr lang="en-US" altLang="zh-CN" sz="1800" b="1" dirty="0" smtClean="0">
                <a:latin typeface="Tahoma" panose="020B0604030504040204" pitchFamily="34" charset="0"/>
                <a:ea typeface="SimSun" panose="02010600030101010101" pitchFamily="2" charset="-122"/>
              </a:rPr>
              <a:t> Han, </a:t>
            </a:r>
            <a:r>
              <a:rPr lang="en-US" altLang="zh-CN" sz="1800" b="1" dirty="0" smtClean="0">
                <a:latin typeface="Tahoma" panose="020B0604030504040204" pitchFamily="34" charset="0"/>
                <a:ea typeface="SimSun" panose="02010600030101010101" pitchFamily="2" charset="-122"/>
                <a:hlinkClick r:id="rId5"/>
              </a:rPr>
              <a:t>andyhan@osc.or.kr</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defRPr/>
            </a:pP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a:t>
            </a:r>
            <a:r>
              <a:rPr lang="en-US" altLang="ko-KR" sz="1800" b="1" dirty="0" err="1">
                <a:latin typeface="Tahoma" pitchFamily="34" charset="0"/>
              </a:rPr>
              <a:t>Seung</a:t>
            </a:r>
            <a:r>
              <a:rPr lang="en-US" altLang="ko-KR" sz="1800" b="1" dirty="0">
                <a:latin typeface="Tahoma" pitchFamily="34" charset="0"/>
              </a:rPr>
              <a:t> </a:t>
            </a:r>
            <a:r>
              <a:rPr lang="en-US" altLang="ko-KR" sz="1800" b="1" dirty="0" err="1">
                <a:latin typeface="Tahoma" pitchFamily="34" charset="0"/>
              </a:rPr>
              <a:t>Wook</a:t>
            </a:r>
            <a:r>
              <a:rPr lang="en-US" altLang="ko-KR" sz="1800" b="1" dirty="0">
                <a:latin typeface="Tahoma" pitchFamily="34" charset="0"/>
              </a:rPr>
              <a:t> Lee, ETRI, </a:t>
            </a:r>
            <a:r>
              <a:rPr lang="en-US" altLang="ko-KR" sz="1800" b="1" dirty="0" smtClean="0">
                <a:latin typeface="Tahoma" pitchFamily="34" charset="0"/>
                <a:hlinkClick r:id="rId6"/>
              </a:rPr>
              <a:t>tajinet@etri.re.kr</a:t>
            </a:r>
            <a:endParaRPr lang="en-US" altLang="ko-KR" sz="1800" b="1" dirty="0" smtClean="0">
              <a:latin typeface="Tahoma" pitchFamily="34" charset="0"/>
            </a:endParaRPr>
          </a:p>
          <a:p>
            <a:pPr>
              <a:lnSpc>
                <a:spcPct val="95000"/>
              </a:lnSpc>
              <a:spcAft>
                <a:spcPct val="35000"/>
              </a:spcAft>
              <a:defRPr/>
            </a:pPr>
            <a:r>
              <a:rPr lang="en-US" altLang="ko-KR" sz="1800" b="1" dirty="0" smtClean="0">
                <a:latin typeface="Tahoma" pitchFamily="34" charset="0"/>
              </a:rPr>
              <a:t>		Chang </a:t>
            </a:r>
            <a:r>
              <a:rPr lang="en-US" altLang="ko-KR" sz="1800" b="1" dirty="0">
                <a:latin typeface="Tahoma" pitchFamily="34" charset="0"/>
              </a:rPr>
              <a:t>Jun </a:t>
            </a:r>
            <a:r>
              <a:rPr lang="en-US" altLang="ko-KR" sz="1800" b="1" dirty="0" err="1">
                <a:latin typeface="Tahoma" pitchFamily="34" charset="0"/>
              </a:rPr>
              <a:t>Park,ETRI</a:t>
            </a:r>
            <a:r>
              <a:rPr lang="en-US" altLang="ko-KR" sz="1800" b="1" dirty="0">
                <a:latin typeface="Tahoma" pitchFamily="34" charset="0"/>
              </a:rPr>
              <a:t>,  </a:t>
            </a:r>
            <a:r>
              <a:rPr lang="en-US" altLang="ko-KR" sz="1800" b="1" dirty="0" smtClean="0">
                <a:latin typeface="Tahoma" pitchFamily="34" charset="0"/>
                <a:hlinkClick r:id="rId7"/>
              </a:rPr>
              <a:t>chjpark@etri.re.kr</a:t>
            </a:r>
            <a:endParaRPr lang="en-US" altLang="ko-KR" sz="1800" b="1" dirty="0" smtClean="0">
              <a:latin typeface="Tahoma" pitchFamily="34" charset="0"/>
            </a:endParaRPr>
          </a:p>
          <a:p>
            <a:pPr>
              <a:lnSpc>
                <a:spcPct val="95000"/>
              </a:lnSpc>
              <a:spcAft>
                <a:spcPct val="35000"/>
              </a:spcAft>
              <a:defRPr/>
            </a:pPr>
            <a:r>
              <a:rPr lang="en-US" altLang="ko-KR" sz="1800" b="1" dirty="0">
                <a:latin typeface="Tahoma" pitchFamily="34" charset="0"/>
              </a:rPr>
              <a:t>	</a:t>
            </a:r>
            <a:r>
              <a:rPr lang="en-US" altLang="ko-KR" sz="1800" b="1" dirty="0" smtClean="0">
                <a:latin typeface="Tahoma" pitchFamily="34" charset="0"/>
              </a:rPr>
              <a:t>	</a:t>
            </a:r>
            <a:r>
              <a:rPr lang="en-US" altLang="ko-KR" sz="1800" b="1" dirty="0" err="1" smtClean="0">
                <a:latin typeface="Tahoma" pitchFamily="34" charset="0"/>
              </a:rPr>
              <a:t>Jin</a:t>
            </a:r>
            <a:r>
              <a:rPr lang="en-US" altLang="ko-KR" sz="1800" b="1" dirty="0" smtClean="0">
                <a:latin typeface="Tahoma" pitchFamily="34" charset="0"/>
              </a:rPr>
              <a:t> </a:t>
            </a:r>
            <a:r>
              <a:rPr lang="en-US" altLang="ko-KR" sz="1800" b="1" dirty="0">
                <a:latin typeface="Tahoma" pitchFamily="34" charset="0"/>
              </a:rPr>
              <a:t>Sung Choi, ETRI, </a:t>
            </a:r>
            <a:r>
              <a:rPr lang="en-US" altLang="ko-KR" sz="1800" b="1" dirty="0" smtClean="0">
                <a:latin typeface="Tahoma" pitchFamily="34" charset="0"/>
                <a:hlinkClick r:id="rId8"/>
              </a:rPr>
              <a:t>jin1025@etri.re.kr</a:t>
            </a:r>
            <a:endParaRPr lang="en-US" altLang="ko-KR" sz="1800" b="1" dirty="0" smtClean="0">
              <a:latin typeface="Tahoma" pitchFamily="34" charset="0"/>
            </a:endParaRPr>
          </a:p>
          <a:p>
            <a:pPr>
              <a:lnSpc>
                <a:spcPct val="95000"/>
              </a:lnSpc>
              <a:spcAft>
                <a:spcPct val="35000"/>
              </a:spcAft>
            </a:pPr>
            <a:endParaRPr lang="en-US" altLang="zh-CN" sz="1800" b="1" dirty="0" smtClean="0">
              <a:latin typeface="Tahoma" pitchFamily="34" charset="0"/>
            </a:endParaRPr>
          </a:p>
          <a:p>
            <a:pPr>
              <a:lnSpc>
                <a:spcPct val="95000"/>
              </a:lnSpc>
              <a:spcAft>
                <a:spcPct val="35000"/>
              </a:spcAft>
            </a:pPr>
            <a:r>
              <a:rPr lang="en-US" altLang="zh-CN" sz="1800" b="1" dirty="0">
                <a:latin typeface="Tahoma" pitchFamily="34" charset="0"/>
                <a:ea typeface="SimSun" panose="02010600030101010101" pitchFamily="2" charset="-122"/>
              </a:rPr>
              <a:t> </a:t>
            </a:r>
            <a:r>
              <a:rPr lang="en-US" altLang="zh-CN" sz="1800" b="1" dirty="0" smtClean="0">
                <a:latin typeface="Tahoma" pitchFamily="34" charset="0"/>
                <a:ea typeface="SimSun" panose="02010600030101010101" pitchFamily="2" charset="-122"/>
              </a:rPr>
              <a:t>             Source: </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ETRI, OSA</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extLst>
                    <a:ext uri="{9D8B030D-6E8A-4147-A177-3AD203B41FA5}">
                      <a16:colId xmlns:a16="http://schemas.microsoft.com/office/drawing/2014/main" xmlns="" val="20000"/>
                    </a:ext>
                  </a:extLst>
                </a:gridCol>
                <a:gridCol w="6705600">
                  <a:extLst>
                    <a:ext uri="{9D8B030D-6E8A-4147-A177-3AD203B41FA5}">
                      <a16:colId xmlns:a16="http://schemas.microsoft.com/office/drawing/2014/main" xmlns="" val="20001"/>
                    </a:ext>
                  </a:extLst>
                </a:gridCol>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xmlns="" val="10000"/>
                  </a:ext>
                </a:extLst>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2849360181"/>
              </p:ext>
            </p:extLst>
          </p:nvPr>
        </p:nvGraphicFramePr>
        <p:xfrm>
          <a:off x="490538" y="1606550"/>
          <a:ext cx="8047037" cy="3843342"/>
        </p:xfrm>
        <a:graphic>
          <a:graphicData uri="http://schemas.openxmlformats.org/drawingml/2006/table">
            <a:tbl>
              <a:tblPr/>
              <a:tblGrid>
                <a:gridCol w="4198937">
                  <a:extLst>
                    <a:ext uri="{9D8B030D-6E8A-4147-A177-3AD203B41FA5}">
                      <a16:colId xmlns:a16="http://schemas.microsoft.com/office/drawing/2014/main" xmlns="" val="20000"/>
                    </a:ext>
                  </a:extLst>
                </a:gridCol>
                <a:gridCol w="3848100">
                  <a:extLst>
                    <a:ext uri="{9D8B030D-6E8A-4147-A177-3AD203B41FA5}">
                      <a16:colId xmlns:a16="http://schemas.microsoft.com/office/drawing/2014/main" xmlns=""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xmlns="" val="10000"/>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AT&amp;T</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Sponsor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ETRI</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Associate Member</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Huawei</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002060"/>
                          </a:solidFill>
                          <a:effectLst/>
                          <a:latin typeface="Arial Narrow" pitchFamily="34" charset="0"/>
                          <a:ea typeface="宋体" charset="-122"/>
                        </a:rPr>
                        <a:t>Full Member</a:t>
                      </a:r>
                      <a:endParaRPr kumimoji="0" lang="en-GB" altLang="zh-CN" sz="2200" b="0" i="0" u="none" strike="noStrike" cap="none" normalizeH="0" baseline="0" dirty="0" smtClean="0">
                        <a:ln>
                          <a:noFill/>
                        </a:ln>
                        <a:solidFill>
                          <a:srgbClr val="00206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err="1" smtClean="0">
                          <a:ln>
                            <a:noFill/>
                          </a:ln>
                          <a:solidFill>
                            <a:srgbClr val="800000"/>
                          </a:solidFill>
                          <a:effectLst/>
                          <a:latin typeface="Arial Narrow" pitchFamily="34" charset="0"/>
                          <a:ea typeface="宋体" charset="-122"/>
                          <a:cs typeface="+mn-cs"/>
                        </a:rPr>
                        <a:t>Nautes</a:t>
                      </a: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 Technology</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sz="2200" kern="1200" noProof="0" dirty="0" smtClean="0">
                          <a:solidFill>
                            <a:srgbClr val="000066"/>
                          </a:solidFill>
                          <a:latin typeface="Arial Narrow" pitchFamily="34" charset="0"/>
                          <a:ea typeface="+mn-ea"/>
                          <a:cs typeface="+mn-cs"/>
                        </a:rPr>
                        <a:t>Explorer Member</a:t>
                      </a:r>
                      <a:endParaRPr lang="en-GB" altLang="zh-CN" sz="2200" kern="1200" noProof="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NTT </a:t>
                      </a:r>
                      <a:r>
                        <a:rPr kumimoji="0" lang="en-GB" altLang="zh-CN" sz="2200" b="0" i="0" u="none" strike="noStrike" cap="none" normalizeH="0" baseline="0" dirty="0" err="1" smtClean="0">
                          <a:ln>
                            <a:noFill/>
                          </a:ln>
                          <a:solidFill>
                            <a:srgbClr val="800000"/>
                          </a:solidFill>
                          <a:effectLst/>
                          <a:latin typeface="Arial Narrow" pitchFamily="34" charset="0"/>
                          <a:ea typeface="宋体" charset="-122"/>
                        </a:rPr>
                        <a:t>Docomo</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OSA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Associate Member</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1575372250"/>
              </p:ext>
            </p:extLst>
          </p:nvPr>
        </p:nvGraphicFramePr>
        <p:xfrm>
          <a:off x="338138" y="1606550"/>
          <a:ext cx="8686800" cy="4792663"/>
        </p:xfrm>
        <a:graphic>
          <a:graphicData uri="http://schemas.openxmlformats.org/drawingml/2006/table">
            <a:tbl>
              <a:tblPr/>
              <a:tblGrid>
                <a:gridCol w="4800600">
                  <a:extLst>
                    <a:ext uri="{9D8B030D-6E8A-4147-A177-3AD203B41FA5}">
                      <a16:colId xmlns:a16="http://schemas.microsoft.com/office/drawing/2014/main" xmlns="" val="20000"/>
                    </a:ext>
                  </a:extLst>
                </a:gridCol>
                <a:gridCol w="3886200">
                  <a:extLst>
                    <a:ext uri="{9D8B030D-6E8A-4147-A177-3AD203B41FA5}">
                      <a16:colId xmlns:a16="http://schemas.microsoft.com/office/drawing/2014/main" xmlns=""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xmlns="" val="1000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smtClean="0">
                <a:ea typeface="SimSun" panose="02010600030101010101" pitchFamily="2" charset="-122"/>
              </a:rPr>
              <a:t>Draft </a:t>
            </a:r>
            <a:r>
              <a:rPr lang="en-GB" altLang="zh-CN" sz="2200" dirty="0">
                <a:ea typeface="SimSun" panose="02010600030101010101" pitchFamily="2" charset="-122"/>
              </a:rPr>
              <a:t>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1305966284"/>
              </p:ext>
            </p:extLst>
          </p:nvPr>
        </p:nvGraphicFramePr>
        <p:xfrm>
          <a:off x="261938" y="1682750"/>
          <a:ext cx="8763000" cy="1980417"/>
        </p:xfrm>
        <a:graphic>
          <a:graphicData uri="http://schemas.openxmlformats.org/drawingml/2006/table">
            <a:tbl>
              <a:tblPr/>
              <a:tblGrid>
                <a:gridCol w="1653397">
                  <a:extLst>
                    <a:ext uri="{9D8B030D-6E8A-4147-A177-3AD203B41FA5}">
                      <a16:colId xmlns:a16="http://schemas.microsoft.com/office/drawing/2014/main" xmlns="" val="20000"/>
                    </a:ext>
                  </a:extLst>
                </a:gridCol>
                <a:gridCol w="7109603">
                  <a:extLst>
                    <a:ext uri="{9D8B030D-6E8A-4147-A177-3AD203B41FA5}">
                      <a16:colId xmlns:a16="http://schemas.microsoft.com/office/drawing/2014/main" xmlns="" val="20001"/>
                    </a:ext>
                  </a:extLst>
                </a:gridCol>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xmlns="" val="10000"/>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22 Sep 2017</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GB" sz="1800" b="0" i="0" kern="1200" dirty="0" smtClean="0">
                          <a:solidFill>
                            <a:schemeClr val="tx1"/>
                          </a:solidFill>
                          <a:effectLst/>
                          <a:latin typeface="+mn-lt"/>
                          <a:ea typeface="+mn-ea"/>
                          <a:cs typeface="+mn-cs"/>
                        </a:rPr>
                        <a:t>OMA-WID_W0xxx-DWAPI-3DP-V1_0-20170922-D </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12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1200" b="0" i="0" u="none" strike="noStrike" cap="none" normalizeH="0" baseline="0" noProof="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742217029"/>
              </p:ext>
            </p:extLst>
          </p:nvPr>
        </p:nvGraphicFramePr>
        <p:xfrm>
          <a:off x="490538" y="1987550"/>
          <a:ext cx="8229600" cy="835980"/>
        </p:xfrm>
        <a:graphic>
          <a:graphicData uri="http://schemas.openxmlformats.org/drawingml/2006/table">
            <a:tbl>
              <a:tblPr/>
              <a:tblGrid>
                <a:gridCol w="2057400">
                  <a:extLst>
                    <a:ext uri="{9D8B030D-6E8A-4147-A177-3AD203B41FA5}">
                      <a16:colId xmlns:a16="http://schemas.microsoft.com/office/drawing/2014/main" xmlns="" val="20000"/>
                    </a:ext>
                  </a:extLst>
                </a:gridCol>
                <a:gridCol w="1828800">
                  <a:extLst>
                    <a:ext uri="{9D8B030D-6E8A-4147-A177-3AD203B41FA5}">
                      <a16:colId xmlns:a16="http://schemas.microsoft.com/office/drawing/2014/main" xmlns="" val="20001"/>
                    </a:ext>
                  </a:extLst>
                </a:gridCol>
                <a:gridCol w="2514600">
                  <a:extLst>
                    <a:ext uri="{9D8B030D-6E8A-4147-A177-3AD203B41FA5}">
                      <a16:colId xmlns:a16="http://schemas.microsoft.com/office/drawing/2014/main" xmlns="" val="20002"/>
                    </a:ext>
                  </a:extLst>
                </a:gridCol>
                <a:gridCol w="1828800">
                  <a:extLst>
                    <a:ext uri="{9D8B030D-6E8A-4147-A177-3AD203B41FA5}">
                      <a16:colId xmlns:a16="http://schemas.microsoft.com/office/drawing/2014/main" xmlns="" val="20003"/>
                    </a:ext>
                  </a:extLst>
                </a:gridCol>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Device Web API for 3D Printer</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CD</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DWAPI-3DP</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smtClean="0"/>
              <a:t>Enabler type: Enabler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dirty="0" smtClean="0">
                <a:ea typeface="SimSun" panose="02010600030101010101" pitchFamily="2" charset="-122"/>
              </a:rPr>
              <a:t>Background (1/2)</a:t>
            </a:r>
          </a:p>
        </p:txBody>
      </p:sp>
      <p:sp>
        <p:nvSpPr>
          <p:cNvPr id="7171" name="Rectangle 1029"/>
          <p:cNvSpPr>
            <a:spLocks noGrp="1" noChangeArrowheads="1"/>
          </p:cNvSpPr>
          <p:nvPr>
            <p:ph type="body" idx="1"/>
          </p:nvPr>
        </p:nvSpPr>
        <p:spPr>
          <a:xfrm>
            <a:off x="292101" y="1169988"/>
            <a:ext cx="8763000" cy="5383212"/>
          </a:xfrm>
        </p:spPr>
        <p:txBody>
          <a:bodyPr/>
          <a:lstStyle/>
          <a:p>
            <a:r>
              <a:rPr lang="en-US" altLang="zh-CN" sz="2000" dirty="0" smtClean="0"/>
              <a:t>The usage of 3D printer device is getting higher and the scope of user is also getting wider from common people to manufacturing industry. </a:t>
            </a:r>
          </a:p>
          <a:p>
            <a:r>
              <a:rPr lang="en-US" altLang="zh-CN" sz="2000" dirty="0"/>
              <a:t>While there are various types of new devices and sensors </a:t>
            </a:r>
            <a:r>
              <a:rPr lang="en-US" altLang="zh-CN" sz="2000" dirty="0" smtClean="0"/>
              <a:t>including 3D printer to </a:t>
            </a:r>
            <a:r>
              <a:rPr lang="en-US" altLang="zh-CN" sz="2000" dirty="0"/>
              <a:t>be connected with smartphones coming out, there are fundamental issue to be solved for certain markets:</a:t>
            </a:r>
          </a:p>
          <a:p>
            <a:pPr lvl="1"/>
            <a:r>
              <a:rPr lang="en-US" altLang="zh-CN" sz="1600" dirty="0" smtClean="0"/>
              <a:t>Since </a:t>
            </a:r>
            <a:r>
              <a:rPr lang="en-US" altLang="zh-CN" sz="1600" dirty="0"/>
              <a:t>there are no open standardized APIs and frameworks that application developers can use for the same type of devices, developers are required to customize their applications for each and every different device.</a:t>
            </a:r>
          </a:p>
          <a:p>
            <a:pPr lvl="1"/>
            <a:r>
              <a:rPr lang="en-US" altLang="zh-CN" sz="1600" dirty="0" smtClean="0"/>
              <a:t>In </a:t>
            </a:r>
            <a:r>
              <a:rPr lang="en-US" altLang="zh-CN" sz="1600" dirty="0"/>
              <a:t>order to access features from applications, some environments mandate that the users’ data must be routed through certain entities, e.g., servers outside user’s control. As such, it is difficult to ensure data confidentiality and privacy to such a level where certain vertical markets require.</a:t>
            </a:r>
          </a:p>
          <a:p>
            <a:r>
              <a:rPr lang="en-US" altLang="zh-CN" sz="2000" dirty="0" smtClean="0"/>
              <a:t>Building </a:t>
            </a:r>
            <a:r>
              <a:rPr lang="en-US" altLang="zh-CN" sz="2000" dirty="0"/>
              <a:t>on Top </a:t>
            </a:r>
            <a:r>
              <a:rPr lang="en-US" altLang="zh-CN" sz="2000" dirty="0" err="1"/>
              <a:t>GotAPI</a:t>
            </a:r>
            <a:r>
              <a:rPr lang="en-US" altLang="zh-CN" sz="2000" dirty="0"/>
              <a:t> work  a design principle  minimize impact on Browser or Widget </a:t>
            </a:r>
            <a:r>
              <a:rPr lang="en-US" altLang="zh-CN" sz="2000" dirty="0" smtClean="0"/>
              <a:t>standards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 (2/2)</a:t>
            </a:r>
            <a:endParaRPr lang="ko-KR" altLang="en-US" dirty="0"/>
          </a:p>
        </p:txBody>
      </p:sp>
      <p:sp>
        <p:nvSpPr>
          <p:cNvPr id="3" name="내용 개체 틀 2"/>
          <p:cNvSpPr>
            <a:spLocks noGrp="1"/>
          </p:cNvSpPr>
          <p:nvPr>
            <p:ph idx="1"/>
          </p:nvPr>
        </p:nvSpPr>
        <p:spPr/>
        <p:txBody>
          <a:bodyPr>
            <a:normAutofit fontScale="77500" lnSpcReduction="20000"/>
          </a:bodyPr>
          <a:lstStyle/>
          <a:p>
            <a:r>
              <a:rPr lang="en-US" altLang="ko-KR" dirty="0" smtClean="0"/>
              <a:t>CD-WG </a:t>
            </a:r>
            <a:r>
              <a:rPr lang="en-US" altLang="ko-KR" dirty="0"/>
              <a:t>has been working on the draft for 4</a:t>
            </a:r>
            <a:r>
              <a:rPr lang="en-US" altLang="ko-KR" dirty="0" smtClean="0"/>
              <a:t> years since 2014.</a:t>
            </a:r>
            <a:endParaRPr lang="en-US" altLang="ko-KR" dirty="0"/>
          </a:p>
          <a:p>
            <a:r>
              <a:rPr lang="en-US" altLang="ko-KR" dirty="0" smtClean="0"/>
              <a:t>DWAPI is consisted of PCH(Personal Connected Healthcare) and 3DP(3D Printer).</a:t>
            </a:r>
          </a:p>
          <a:p>
            <a:r>
              <a:rPr lang="en-US" altLang="ko-KR" dirty="0" smtClean="0"/>
              <a:t>We </a:t>
            </a:r>
            <a:r>
              <a:rPr lang="en-US" altLang="ko-KR" dirty="0"/>
              <a:t>want to release it </a:t>
            </a:r>
            <a:r>
              <a:rPr lang="en-US" altLang="ko-KR" dirty="0" smtClean="0"/>
              <a:t>as two separate enabler packages because the enablers have different readers in different industries </a:t>
            </a:r>
            <a:r>
              <a:rPr lang="en-US" altLang="ko-KR" dirty="0"/>
              <a:t>--- this is the reason why we submit WID</a:t>
            </a:r>
          </a:p>
          <a:p>
            <a:r>
              <a:rPr lang="en-US" altLang="ko-KR" dirty="0" smtClean="0"/>
              <a:t>DWAPI-PCH is now on candidate status and will move to approval enabler if DWAPI-3DP could be a new WID</a:t>
            </a:r>
          </a:p>
          <a:p>
            <a:r>
              <a:rPr lang="en-US" altLang="ko-KR" dirty="0" smtClean="0"/>
              <a:t>DWAPI-3DP </a:t>
            </a:r>
            <a:r>
              <a:rPr lang="en-US" altLang="ko-KR" dirty="0"/>
              <a:t>work is already done and </a:t>
            </a:r>
            <a:r>
              <a:rPr lang="en-US" altLang="ko-KR" dirty="0" smtClean="0"/>
              <a:t>just finished CONRR, CD could release DWAPI-3DP enabler in one month (Just needs OMA processing time)</a:t>
            </a:r>
            <a:endParaRPr lang="en-US" altLang="ko-KR" dirty="0"/>
          </a:p>
          <a:p>
            <a:pPr lvl="1"/>
            <a:r>
              <a:rPr lang="en-US" altLang="ko-KR" dirty="0" smtClean="0"/>
              <a:t>ER doc: </a:t>
            </a:r>
            <a:r>
              <a:rPr lang="en-US" altLang="ko-KR" dirty="0" smtClean="0">
                <a:hlinkClick r:id="rId2"/>
              </a:rPr>
              <a:t>http</a:t>
            </a:r>
            <a:r>
              <a:rPr lang="en-US" altLang="ko-KR" dirty="0">
                <a:hlinkClick r:id="rId2"/>
              </a:rPr>
              <a:t>://</a:t>
            </a:r>
            <a:r>
              <a:rPr lang="en-US" altLang="ko-KR" dirty="0" smtClean="0">
                <a:hlinkClick r:id="rId2"/>
              </a:rPr>
              <a:t>member.openmobilealliance.org/ftp/Public_documents/CD/DWAPI/Permanent_documents/OMA-TS-3D_Printer_APIs-V1_0-20170917-D.zip</a:t>
            </a:r>
            <a:endParaRPr lang="en-US" altLang="ko-KR" dirty="0" smtClean="0"/>
          </a:p>
          <a:p>
            <a:pPr lvl="1"/>
            <a:r>
              <a:rPr lang="en-US" altLang="ko-KR" dirty="0"/>
              <a:t>TS doc: </a:t>
            </a:r>
            <a:r>
              <a:rPr lang="en-US" altLang="ko-KR" dirty="0">
                <a:hlinkClick r:id="rId2"/>
              </a:rPr>
              <a:t>http://</a:t>
            </a:r>
            <a:r>
              <a:rPr lang="en-US" altLang="ko-KR" dirty="0" smtClean="0">
                <a:hlinkClick r:id="rId2"/>
              </a:rPr>
              <a:t>member.openmobilealliance.org/ftp/Public_documents/CD/DWAPI/Permanent_documents/OMA-TS-3D_Printer_APIs-V1_0-20170917-D.zip</a:t>
            </a:r>
            <a:endParaRPr lang="en-US" altLang="ko-KR" dirty="0"/>
          </a:p>
          <a:p>
            <a:pPr lvl="1"/>
            <a:r>
              <a:rPr lang="en-US" altLang="ko-KR" dirty="0" smtClean="0"/>
              <a:t>CONRR</a:t>
            </a:r>
            <a:r>
              <a:rPr lang="en-US" altLang="ko-KR" dirty="0"/>
              <a:t>: </a:t>
            </a:r>
            <a:r>
              <a:rPr lang="en-US" altLang="ko-KR" dirty="0" smtClean="0"/>
              <a:t> </a:t>
            </a:r>
            <a:r>
              <a:rPr lang="en-US" altLang="ko-KR" dirty="0" smtClean="0">
                <a:hlinkClick r:id="rId3"/>
              </a:rPr>
              <a:t>http</a:t>
            </a:r>
            <a:r>
              <a:rPr lang="en-US" altLang="ko-KR" dirty="0">
                <a:hlinkClick r:id="rId3"/>
              </a:rPr>
              <a:t>://</a:t>
            </a:r>
            <a:r>
              <a:rPr lang="en-US" altLang="ko-KR" dirty="0" smtClean="0">
                <a:hlinkClick r:id="rId3"/>
              </a:rPr>
              <a:t>member.openmobilealliance.org/ftp/Public_documents/CD/DWAPI/2017/OMA-CD-DWAPI-2017-0018-INP_DWAPI_3DP_updates_CONRR_20170917.zip</a:t>
            </a:r>
            <a:endParaRPr lang="en-US" altLang="ko-KR" dirty="0" smtClean="0"/>
          </a:p>
          <a:p>
            <a:r>
              <a:rPr lang="en-US" altLang="ko-KR" dirty="0" smtClean="0"/>
              <a:t>DWAPI-PCH/3DP are under liaison work with oneM2M. To continue co-operation with oneM2M, DWAPI enabler packages should be approved within this year.</a:t>
            </a:r>
          </a:p>
        </p:txBody>
      </p:sp>
    </p:spTree>
    <p:extLst>
      <p:ext uri="{BB962C8B-B14F-4D97-AF65-F5344CB8AC3E}">
        <p14:creationId xmlns:p14="http://schemas.microsoft.com/office/powerpoint/2010/main" val="2311007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sz="2400" dirty="0" smtClean="0">
                <a:ea typeface="SimSun" panose="02010600030101010101" pitchFamily="2" charset="-122"/>
              </a:rPr>
              <a:t>Work Areas: </a:t>
            </a:r>
            <a:r>
              <a:rPr lang="en-GB" altLang="zh-CN" sz="2000" dirty="0" smtClean="0">
                <a:solidFill>
                  <a:srgbClr val="480024"/>
                </a:solidFill>
              </a:rPr>
              <a:t>Device Web API for 3D printer</a:t>
            </a:r>
          </a:p>
          <a:p>
            <a:r>
              <a:rPr lang="en-GB" altLang="zh-CN" sz="2400" dirty="0" smtClean="0">
                <a:ea typeface="SimSun" panose="02010600030101010101" pitchFamily="2" charset="-122"/>
              </a:rPr>
              <a:t>Issues this Work Item aims to solve:</a:t>
            </a:r>
          </a:p>
          <a:p>
            <a:pPr lvl="1"/>
            <a:r>
              <a:rPr lang="en-GB" altLang="zh-CN" sz="2000" dirty="0" smtClean="0"/>
              <a:t>Lack of a standardized and generic means for handling various devices and sensors, specially 3D printer. </a:t>
            </a:r>
          </a:p>
          <a:p>
            <a:r>
              <a:rPr lang="en-GB" altLang="zh-CN" sz="2400" dirty="0" smtClean="0">
                <a:ea typeface="SimSun" panose="02010600030101010101" pitchFamily="2" charset="-122"/>
              </a:rPr>
              <a:t>Market benefits:</a:t>
            </a:r>
          </a:p>
          <a:p>
            <a:pPr lvl="1"/>
            <a:r>
              <a:rPr lang="en-US" altLang="zh-CN" sz="2000" dirty="0"/>
              <a:t>APIs will give developers a way to access OMA enablers and  enhancing the role of the enabler service provider, while opening up new ways for developers  to use  OMA enabler services</a:t>
            </a:r>
          </a:p>
          <a:p>
            <a:pPr lvl="2"/>
            <a:r>
              <a:rPr lang="en-US" altLang="zh-CN" sz="1800" dirty="0"/>
              <a:t>Provide  a ways for developers to access enabler services  based on the fundamental shifts occur in the standards for internet services (e.g. HTTP 2.0) and deployments </a:t>
            </a:r>
          </a:p>
          <a:p>
            <a:r>
              <a:rPr lang="en-GB" altLang="zh-CN" sz="2400" dirty="0" smtClean="0">
                <a:ea typeface="SimSun" panose="02010600030101010101" pitchFamily="2" charset="-122"/>
              </a:rPr>
              <a:t>Time </a:t>
            </a:r>
            <a:r>
              <a:rPr lang="en-GB" altLang="zh-CN" sz="2400" dirty="0">
                <a:ea typeface="SimSun" panose="02010600030101010101" pitchFamily="2" charset="-122"/>
              </a:rPr>
              <a:t>to market: </a:t>
            </a:r>
            <a:r>
              <a:rPr lang="en-GB" altLang="zh-CN" sz="2400" dirty="0" smtClean="0">
                <a:ea typeface="SimSun" panose="02010600030101010101" pitchFamily="2" charset="-122"/>
              </a:rPr>
              <a:t>1 month</a:t>
            </a:r>
            <a:endParaRPr lang="en-GB" altLang="zh-CN" sz="2400" dirty="0">
              <a:ea typeface="SimSun" panose="02010600030101010101" pitchFamily="2" charset="-122"/>
            </a:endParaRPr>
          </a:p>
          <a:p>
            <a:r>
              <a:rPr lang="en-GB" altLang="zh-CN" sz="2400" dirty="0">
                <a:ea typeface="SimSun" panose="02010600030101010101" pitchFamily="2" charset="-122"/>
              </a:rPr>
              <a:t>Expected market acceptance: High</a:t>
            </a:r>
          </a:p>
          <a:p>
            <a:r>
              <a:rPr lang="en-GB" altLang="zh-CN" sz="2400" dirty="0">
                <a:ea typeface="SimSun" panose="02010600030101010101" pitchFamily="2" charset="-122"/>
              </a:rPr>
              <a:t>Complexity: </a:t>
            </a:r>
            <a:r>
              <a:rPr lang="en-GB" altLang="zh-CN" sz="2400" dirty="0">
                <a:ea typeface="宋体" charset="-122"/>
              </a:rPr>
              <a:t>low</a:t>
            </a:r>
            <a:endParaRPr lang="en-GB" altLang="zh-CN" sz="2400" dirty="0">
              <a:ea typeface="SimSun" panose="02010600030101010101" pitchFamily="2" charset="-122"/>
            </a:endParaRPr>
          </a:p>
          <a:p>
            <a:r>
              <a:rPr lang="en-GB" altLang="zh-CN" sz="2400" dirty="0">
                <a:ea typeface="SimSun" panose="02010600030101010101" pitchFamily="2" charset="-122"/>
              </a:rPr>
              <a:t>Uniqueness:</a:t>
            </a:r>
            <a:r>
              <a:rPr lang="en-GB" altLang="zh-CN" sz="2400" dirty="0">
                <a:ea typeface="宋体" charset="-122"/>
              </a:rPr>
              <a:t> </a:t>
            </a:r>
            <a:r>
              <a:rPr lang="en-GB" altLang="zh-CN" sz="2400" dirty="0" smtClean="0">
                <a:ea typeface="宋体" charset="-122"/>
              </a:rPr>
              <a:t>unique</a:t>
            </a:r>
            <a:endParaRPr lang="zh-CN" altLang="zh-CN" sz="2400" dirty="0" smtClean="0"/>
          </a:p>
          <a:p>
            <a:pPr lvl="1"/>
            <a:endParaRPr lang="en-US" altLang="zh-CN" sz="2000" dirty="0" smtClean="0">
              <a:ea typeface="SimSun" panose="02010600030101010101" pitchFamily="2" charset="-122"/>
            </a:endParaRPr>
          </a:p>
          <a:p>
            <a:endParaRPr lang="en-GB" altLang="zh-CN" sz="24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pPr>
              <a:buNone/>
            </a:pPr>
            <a:r>
              <a:rPr lang="en-US" altLang="zh-CN" dirty="0" smtClean="0"/>
              <a:t>Service discovery</a:t>
            </a:r>
          </a:p>
          <a:p>
            <a:pPr>
              <a:buNone/>
            </a:pPr>
            <a:r>
              <a:rPr lang="en-US" altLang="zh-CN" dirty="0" smtClean="0"/>
              <a:t>One-shot measuring</a:t>
            </a:r>
          </a:p>
          <a:p>
            <a:pPr>
              <a:buNone/>
            </a:pPr>
            <a:r>
              <a:rPr lang="en-US" altLang="zh-CN" dirty="0" smtClean="0"/>
              <a:t>Asynchronous messaging</a:t>
            </a:r>
          </a:p>
          <a:p>
            <a:pPr>
              <a:buNone/>
            </a:pPr>
            <a:r>
              <a:rPr lang="en-US" altLang="zh-CN" dirty="0" smtClean="0"/>
              <a:t>Service connecting</a:t>
            </a:r>
          </a:p>
          <a:p>
            <a:pPr>
              <a:buNone/>
            </a:pPr>
            <a:r>
              <a:rPr lang="en-US" altLang="zh-CN" dirty="0" smtClean="0"/>
              <a:t>Printing command</a:t>
            </a:r>
          </a:p>
          <a:p>
            <a:pPr>
              <a:buNone/>
            </a:pPr>
            <a:r>
              <a:rPr lang="en-US" altLang="zh-CN" dirty="0" smtClean="0"/>
              <a:t>Printer authentication</a:t>
            </a:r>
          </a:p>
          <a:p>
            <a:pPr>
              <a:buNone/>
            </a:pPr>
            <a:r>
              <a:rPr lang="en-US" altLang="zh-CN" dirty="0" smtClean="0"/>
              <a:t>Printer status</a:t>
            </a:r>
            <a:endParaRPr lang="en-US" altLang="zh-CN" dirty="0"/>
          </a:p>
        </p:txBody>
      </p:sp>
    </p:spTree>
    <p:extLst>
      <p:ext uri="{BB962C8B-B14F-4D97-AF65-F5344CB8AC3E}">
        <p14:creationId xmlns:p14="http://schemas.microsoft.com/office/powerpoint/2010/main" val="7769096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CD</a:t>
            </a:r>
          </a:p>
          <a:p>
            <a:pPr lvl="1"/>
            <a:r>
              <a:rPr lang="en-US" altLang="ko-KR" dirty="0" smtClean="0">
                <a:ea typeface="SimSun" panose="02010600030101010101" pitchFamily="2" charset="-122"/>
              </a:rPr>
              <a:t>External organization: oneM2M</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It </a:t>
            </a:r>
            <a:r>
              <a:rPr lang="en-GB" altLang="zh-CN" dirty="0" err="1" smtClean="0">
                <a:ea typeface="宋体" charset="-122"/>
              </a:rPr>
              <a:t>does’nt</a:t>
            </a:r>
            <a:r>
              <a:rPr lang="en-GB" altLang="zh-CN" dirty="0" smtClean="0">
                <a:ea typeface="宋体" charset="-122"/>
              </a:rPr>
              <a:t> need IOT test.</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6" name="Group 350"/>
          <p:cNvGraphicFramePr>
            <a:graphicFrameLocks noGrp="1"/>
          </p:cNvGraphicFramePr>
          <p:nvPr>
            <p:extLst>
              <p:ext uri="{D42A27DB-BD31-4B8C-83A1-F6EECF244321}">
                <p14:modId xmlns:p14="http://schemas.microsoft.com/office/powerpoint/2010/main" val="446389004"/>
              </p:ext>
            </p:extLst>
          </p:nvPr>
        </p:nvGraphicFramePr>
        <p:xfrm>
          <a:off x="719138" y="1758950"/>
          <a:ext cx="7467600" cy="3181350"/>
        </p:xfrm>
        <a:graphic>
          <a:graphicData uri="http://schemas.openxmlformats.org/drawingml/2006/table">
            <a:tbl>
              <a:tblPr/>
              <a:tblGrid>
                <a:gridCol w="3462044">
                  <a:extLst>
                    <a:ext uri="{9D8B030D-6E8A-4147-A177-3AD203B41FA5}">
                      <a16:colId xmlns:a16="http://schemas.microsoft.com/office/drawing/2014/main" xmlns="" val="20000"/>
                    </a:ext>
                  </a:extLst>
                </a:gridCol>
                <a:gridCol w="1880463">
                  <a:extLst>
                    <a:ext uri="{9D8B030D-6E8A-4147-A177-3AD203B41FA5}">
                      <a16:colId xmlns:a16="http://schemas.microsoft.com/office/drawing/2014/main" xmlns="" val="20001"/>
                    </a:ext>
                  </a:extLst>
                </a:gridCol>
                <a:gridCol w="526155">
                  <a:extLst>
                    <a:ext uri="{9D8B030D-6E8A-4147-A177-3AD203B41FA5}">
                      <a16:colId xmlns:a16="http://schemas.microsoft.com/office/drawing/2014/main" xmlns="" val="20002"/>
                    </a:ext>
                  </a:extLst>
                </a:gridCol>
                <a:gridCol w="691164">
                  <a:extLst>
                    <a:ext uri="{9D8B030D-6E8A-4147-A177-3AD203B41FA5}">
                      <a16:colId xmlns:a16="http://schemas.microsoft.com/office/drawing/2014/main" xmlns="" val="20003"/>
                    </a:ext>
                  </a:extLst>
                </a:gridCol>
                <a:gridCol w="907774">
                  <a:extLst>
                    <a:ext uri="{9D8B030D-6E8A-4147-A177-3AD203B41FA5}">
                      <a16:colId xmlns:a16="http://schemas.microsoft.com/office/drawing/2014/main" xmlns="" val="20004"/>
                    </a:ext>
                  </a:extLst>
                </a:gridCol>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extLst>
                  <a:ext uri="{0D108BD9-81ED-4DB2-BD59-A6C34878D82A}">
                    <a16:rowId xmlns:a16="http://schemas.microsoft.com/office/drawing/2014/main" xmlns="" val="10000"/>
                  </a:ext>
                </a:extLst>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extLst>
                  <a:ext uri="{0D108BD9-81ED-4DB2-BD59-A6C34878D82A}">
                    <a16:rowId xmlns:a16="http://schemas.microsoft.com/office/drawing/2014/main" xmlns="" val="10001"/>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extLst>
                  <a:ext uri="{0D108BD9-81ED-4DB2-BD59-A6C34878D82A}">
                    <a16:rowId xmlns:a16="http://schemas.microsoft.com/office/drawing/2014/main" xmlns="" val="10002"/>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3"/>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4"/>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5"/>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6"/>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7"/>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8"/>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2017-10-01</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9"/>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2017-10-07</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10"/>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2017-10-30 (2017-11-07)</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xmlns="" val="10011"/>
                  </a:ext>
                </a:extLst>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smtClean="0">
                <a:ea typeface="宋体" charset="-122"/>
              </a:rPr>
              <a:t>Device Web API for 3D Printer requirements in single ER doc</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a:ea typeface="宋体" charset="-122"/>
              </a:rPr>
              <a:t>Device Web API for 3D Printer </a:t>
            </a:r>
            <a:r>
              <a:rPr lang="es-ES" altLang="zh-CN" dirty="0" smtClean="0">
                <a:ea typeface="宋体" charset="-122"/>
              </a:rPr>
              <a:t>architecture </a:t>
            </a:r>
            <a:r>
              <a:rPr lang="es-ES" altLang="zh-CN" dirty="0">
                <a:ea typeface="宋体" charset="-122"/>
              </a:rPr>
              <a:t>in single ER doc</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a:t>
            </a:r>
            <a:r>
              <a:rPr lang="es-ES" altLang="zh-CN" dirty="0" err="1" smtClean="0">
                <a:ea typeface="宋体" charset="-122"/>
              </a:rPr>
              <a:t>etc</a:t>
            </a:r>
            <a:r>
              <a:rPr lang="es-ES" altLang="zh-CN" dirty="0" smtClean="0">
                <a:ea typeface="宋体" charset="-122"/>
              </a:rPr>
              <a:t>)</a:t>
            </a:r>
          </a:p>
          <a:p>
            <a:pPr marL="339725" lvl="2" indent="-111125"/>
            <a:r>
              <a:rPr lang="es-ES" altLang="zh-CN" dirty="0" err="1" smtClean="0">
                <a:ea typeface="宋体" charset="-122"/>
              </a:rPr>
              <a:t>Documentation</a:t>
            </a:r>
            <a:r>
              <a:rPr lang="es-ES" altLang="zh-CN" dirty="0" smtClean="0">
                <a:ea typeface="宋体" charset="-122"/>
              </a:rPr>
              <a:t>:</a:t>
            </a:r>
          </a:p>
          <a:p>
            <a:pPr marL="565150" lvl="3"/>
            <a:r>
              <a:rPr lang="en-GB" altLang="zh-CN" dirty="0" smtClean="0">
                <a:ea typeface="宋体" charset="-122"/>
              </a:rPr>
              <a:t>Use cases</a:t>
            </a:r>
            <a:endParaRPr lang="en-GB" altLang="zh-CN" dirty="0">
              <a:ea typeface="宋体" charset="-122"/>
            </a:endParaRPr>
          </a:p>
          <a:p>
            <a:pPr marL="565150" lvl="3"/>
            <a:r>
              <a:rPr lang="en-GB" altLang="zh-CN" dirty="0" smtClean="0">
                <a:ea typeface="宋体" charset="-122"/>
              </a:rPr>
              <a:t>Guidance </a:t>
            </a:r>
            <a:r>
              <a:rPr lang="en-GB" altLang="zh-CN" dirty="0">
                <a:ea typeface="宋体" charset="-122"/>
              </a:rPr>
              <a:t>on how to use the resource, the generic </a:t>
            </a:r>
            <a:r>
              <a:rPr lang="en-GB" altLang="zh-CN" dirty="0" smtClean="0">
                <a:ea typeface="宋体" charset="-122"/>
              </a:rPr>
              <a:t>object </a:t>
            </a:r>
            <a:r>
              <a:rPr lang="es-ES" altLang="zh-CN" dirty="0" smtClean="0">
                <a:ea typeface="宋体" charset="-122"/>
              </a:rPr>
              <a:t> </a:t>
            </a:r>
            <a:endParaRPr lang="es-ES" altLang="zh-CN" i="1" dirty="0" smtClean="0">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13140</TotalTime>
  <Pages>15</Pages>
  <Words>979</Words>
  <Application>Microsoft Office PowerPoint</Application>
  <PresentationFormat>사용자 지정</PresentationFormat>
  <Paragraphs>183</Paragraphs>
  <Slides>13</Slides>
  <Notes>12</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13</vt:i4>
      </vt:variant>
    </vt:vector>
  </HeadingPairs>
  <TitlesOfParts>
    <vt:vector size="21" baseType="lpstr">
      <vt:lpstr>SimSun</vt:lpstr>
      <vt:lpstr>SimSun</vt:lpstr>
      <vt:lpstr>Arial</vt:lpstr>
      <vt:lpstr>Arial Narrow</vt:lpstr>
      <vt:lpstr>Calibri</vt:lpstr>
      <vt:lpstr>Tahoma</vt:lpstr>
      <vt:lpstr>Times New Roman</vt:lpstr>
      <vt:lpstr>OMA Template</vt:lpstr>
      <vt:lpstr>OMA-WID_W0xxx-DWAPI-3DP-V1_0-20171012-D   Work Item Document WI0xxx – DWAPI for 3D printer</vt:lpstr>
      <vt:lpstr>Work Item Title and Registration Name </vt:lpstr>
      <vt:lpstr>Background (1/2)</vt:lpstr>
      <vt:lpstr>Background (2/2)</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andyhan</cp:lastModifiedBy>
  <cp:revision>559</cp:revision>
  <cp:lastPrinted>1999-04-27T06:51:51Z</cp:lastPrinted>
  <dcterms:created xsi:type="dcterms:W3CDTF">2002-03-19T14:05:12Z</dcterms:created>
  <dcterms:modified xsi:type="dcterms:W3CDTF">2017-10-11T17:34:25Z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1498658919</vt:lpwstr>
  </property>
</Properties>
</file>