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
  </p:notesMasterIdLst>
  <p:handoutMasterIdLst>
    <p:handoutMasterId r:id="rId6"/>
  </p:handoutMasterIdLst>
  <p:sldIdLst>
    <p:sldId id="293" r:id="rId2"/>
    <p:sldId id="341" r:id="rId3"/>
    <p:sldId id="342" r:id="rId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92" autoAdjust="0"/>
    <p:restoredTop sz="95520" autoAdjust="0"/>
  </p:normalViewPr>
  <p:slideViewPr>
    <p:cSldViewPr>
      <p:cViewPr varScale="1">
        <p:scale>
          <a:sx n="85" d="100"/>
          <a:sy n="85" d="100"/>
        </p:scale>
        <p:origin x="1339" y="67"/>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smtClean="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59051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025931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79779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smtClean="0">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smtClean="0">
                <a:cs typeface="Times New Roman" pitchFamily="18" charset="0"/>
              </a:rPr>
              <a:t>© 2017 Open Mobile Alliance Ltd.  All Rights Reserved.</a:t>
            </a:r>
            <a:endParaRPr lang="en-US" altLang="zh-CN" sz="1000" b="1" dirty="0" smtClean="0">
              <a:ea typeface="宋体" charset="-122"/>
            </a:endParaRPr>
          </a:p>
          <a:p>
            <a:pPr>
              <a:lnSpc>
                <a:spcPct val="90000"/>
              </a:lnSpc>
              <a:defRPr/>
            </a:pPr>
            <a:r>
              <a:rPr lang="en-US" altLang="zh-CN" sz="900" b="1" dirty="0" smtClean="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smtClean="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smtClean="0">
                <a:latin typeface="Arial Narrow" pitchFamily="34" charset="0"/>
                <a:ea typeface="宋体" charset="-122"/>
              </a:rPr>
              <a:t>OMA-CD-2018-0009</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r>
              <a:rPr lang="en-US" altLang="zh-CN" sz="1800" b="1" dirty="0" smtClean="0">
                <a:latin typeface="Arial Narrow" panose="020B0606020202030204" pitchFamily="34" charset="0"/>
                <a:ea typeface="SimSun" panose="02010600030101010101" pitchFamily="2" charset="-122"/>
              </a:rPr>
              <a:t/>
            </a:r>
            <a:br>
              <a:rPr lang="en-US" altLang="zh-CN" sz="1800" b="1" dirty="0" smtClean="0">
                <a:latin typeface="Arial Narrow" panose="020B0606020202030204" pitchFamily="34" charset="0"/>
                <a:ea typeface="SimSun" panose="02010600030101010101" pitchFamily="2" charset="-122"/>
              </a:rPr>
            </a:br>
            <a:r>
              <a:rPr lang="en-US" altLang="zh-CN" sz="500" dirty="0" smtClean="0">
                <a:solidFill>
                  <a:srgbClr val="999999"/>
                </a:solidFill>
                <a:ea typeface="SimSun" panose="02010600030101010101" pitchFamily="2" charset="-122"/>
              </a:rPr>
              <a:t>[OMA-Template-WIDpresentation-20170101-I]</a:t>
            </a:r>
            <a:endParaRPr lang="en-US" altLang="zh-CN" sz="1800" b="1" dirty="0" smtClean="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chjpark@etri.re.kr" TargetMode="External"/><Relationship Id="rId3" Type="http://schemas.openxmlformats.org/officeDocument/2006/relationships/image" Target="../media/image2.jpeg"/><Relationship Id="rId7" Type="http://schemas.openxmlformats.org/officeDocument/2006/relationships/hyperlink" Target="mailto:andyhan@osc.or.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jin1025@etri.re.kr" TargetMode="Externa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1600" dirty="0">
                <a:ea typeface="SimSun" panose="02010600030101010101" pitchFamily="2" charset="-122"/>
              </a:rPr>
              <a:t>OMA-CD-2018-0009-INP_DWAPI_Progress_Information</a:t>
            </a:r>
            <a:r>
              <a:rPr lang="en-US" altLang="zh-CN" sz="2400" dirty="0" smtClean="0">
                <a:ea typeface="SimSun" panose="02010600030101010101" pitchFamily="2" charset="-122"/>
              </a:rPr>
              <a:t/>
            </a:r>
            <a:br>
              <a:rPr lang="en-US" altLang="zh-CN" sz="2400" dirty="0" smtClean="0">
                <a:ea typeface="SimSun" panose="02010600030101010101" pitchFamily="2" charset="-122"/>
              </a:rPr>
            </a:br>
            <a:r>
              <a:rPr lang="en-US" altLang="zh-CN" sz="1600" dirty="0" smtClean="0">
                <a:ea typeface="SimSun" panose="02010600030101010101" pitchFamily="2" charset="-122"/>
              </a:rPr>
              <a:t/>
            </a:r>
            <a:br>
              <a:rPr lang="en-US" altLang="zh-CN" sz="1600" dirty="0" smtClean="0">
                <a:ea typeface="SimSun" panose="02010600030101010101" pitchFamily="2" charset="-122"/>
              </a:rPr>
            </a:br>
            <a:r>
              <a:rPr lang="en-US" altLang="zh-CN" sz="2400" dirty="0" smtClean="0">
                <a:ea typeface="SimSun" panose="02010600030101010101" pitchFamily="2" charset="-122"/>
              </a:rPr>
              <a:t>DWAPI </a:t>
            </a:r>
            <a:r>
              <a:rPr lang="en-US" altLang="zh-CN" sz="2400" dirty="0" smtClean="0">
                <a:ea typeface="SimSun" panose="02010600030101010101" pitchFamily="2" charset="-122"/>
              </a:rPr>
              <a:t>Progress </a:t>
            </a:r>
            <a:r>
              <a:rPr lang="en-US" altLang="zh-CN" sz="2400" dirty="0" smtClean="0">
                <a:ea typeface="SimSun" panose="02010600030101010101" pitchFamily="2" charset="-122"/>
              </a:rPr>
              <a:t>Information &amp; </a:t>
            </a:r>
            <a:r>
              <a:rPr lang="en-US" altLang="zh-CN" sz="2400" dirty="0" smtClean="0">
                <a:ea typeface="SimSun" panose="02010600030101010101" pitchFamily="2" charset="-122"/>
              </a:rPr>
              <a:t>Issues</a:t>
            </a:r>
            <a:endParaRPr lang="en-US" altLang="zh-CN" sz="2400" dirty="0" smtClean="0">
              <a:ea typeface="SimSun" panose="02010600030101010101" pitchFamily="2" charset="-122"/>
            </a:endParaRP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a:t>
            </a:r>
            <a:r>
              <a:rPr lang="en-US" altLang="zh-CN" sz="1800" b="1" dirty="0" smtClean="0">
                <a:latin typeface="Tahoma" panose="020B0604030504040204" pitchFamily="34" charset="0"/>
                <a:ea typeface="SimSun" panose="02010600030101010101" pitchFamily="2" charset="-122"/>
              </a:rPr>
              <a:t>08 Oct 2018 </a:t>
            </a:r>
            <a:r>
              <a:rPr lang="en-US" altLang="zh-CN" sz="1800" b="1" dirty="0">
                <a:latin typeface="Tahoma" panose="020B0604030504040204" pitchFamily="34" charset="0"/>
                <a:ea typeface="SimSun" panose="02010600030101010101" pitchFamily="2" charset="-122"/>
              </a:rPr>
              <a:t>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smtClean="0">
                <a:latin typeface="Tahoma" panose="020B0604030504040204" pitchFamily="34" charset="0"/>
                <a:ea typeface="SimSun" panose="02010600030101010101" pitchFamily="2" charset="-122"/>
              </a:rPr>
              <a:t>             Contact:</a:t>
            </a:r>
            <a:r>
              <a:rPr lang="en-US" altLang="zh-CN" sz="1800" b="1" dirty="0">
                <a:latin typeface="Tahoma" panose="020B0604030504040204" pitchFamily="34" charset="0"/>
                <a:ea typeface="SimSun" panose="02010600030101010101" pitchFamily="2" charset="-122"/>
              </a:rPr>
              <a:t>	</a:t>
            </a:r>
            <a:r>
              <a:rPr lang="en-US" altLang="ko-KR" sz="1800" b="1" dirty="0" err="1">
                <a:latin typeface="Tahoma" pitchFamily="34" charset="0"/>
              </a:rPr>
              <a:t>Jin</a:t>
            </a:r>
            <a:r>
              <a:rPr lang="en-US" altLang="ko-KR" sz="1800" b="1" dirty="0">
                <a:latin typeface="Tahoma" pitchFamily="34" charset="0"/>
              </a:rPr>
              <a:t> Sung Choi, ETRI, </a:t>
            </a:r>
            <a:r>
              <a:rPr lang="en-US" altLang="ko-KR" sz="1800" b="1" dirty="0">
                <a:latin typeface="Tahoma" pitchFamily="34" charset="0"/>
                <a:hlinkClick r:id="rId5"/>
              </a:rPr>
              <a:t>jin1025@etri.re.kr</a:t>
            </a:r>
            <a:endParaRPr lang="en-US" altLang="ko-KR" sz="1800" b="1" dirty="0">
              <a:latin typeface="Tahoma" pitchFamily="34" charset="0"/>
            </a:endParaRPr>
          </a:p>
          <a:p>
            <a:pPr>
              <a:lnSpc>
                <a:spcPct val="95000"/>
              </a:lnSpc>
              <a:spcAft>
                <a:spcPct val="35000"/>
              </a:spcAft>
              <a:defRPr/>
            </a:pPr>
            <a:r>
              <a:rPr lang="en-US" altLang="ko-KR" sz="1800" b="1" dirty="0" smtClean="0">
                <a:latin typeface="Tahoma" pitchFamily="34" charset="0"/>
              </a:rPr>
              <a:t>                             </a:t>
            </a:r>
            <a:r>
              <a:rPr lang="en-US" altLang="ko-KR" sz="1800" b="1" dirty="0" err="1" smtClean="0">
                <a:latin typeface="Tahoma" pitchFamily="34" charset="0"/>
              </a:rPr>
              <a:t>Seung</a:t>
            </a:r>
            <a:r>
              <a:rPr lang="en-US" altLang="ko-KR" sz="1800" b="1" dirty="0" smtClean="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smtClean="0">
                <a:latin typeface="Tahoma" pitchFamily="34" charset="0"/>
                <a:hlinkClick r:id="rId6"/>
              </a:rPr>
              <a:t>tajinet@etri.re.kr</a:t>
            </a:r>
            <a:endParaRPr lang="en-US" altLang="ko-KR" sz="1800" b="1" dirty="0" smtClean="0">
              <a:latin typeface="Tahoma" pitchFamily="34" charset="0"/>
            </a:endParaRPr>
          </a:p>
          <a:p>
            <a:pPr>
              <a:lnSpc>
                <a:spcPct val="95000"/>
              </a:lnSpc>
              <a:spcAft>
                <a:spcPct val="35000"/>
              </a:spcAft>
              <a:defRPr/>
            </a:pPr>
            <a:r>
              <a:rPr lang="en-US" altLang="zh-CN" sz="1800" b="1" dirty="0" smtClean="0">
                <a:latin typeface="Tahoma" panose="020B0604030504040204" pitchFamily="34" charset="0"/>
                <a:ea typeface="SimSun" panose="02010600030101010101" pitchFamily="2" charset="-122"/>
              </a:rPr>
              <a:t>                             Andrew </a:t>
            </a:r>
            <a:r>
              <a:rPr lang="en-US" altLang="zh-CN" sz="1800" b="1" dirty="0">
                <a:latin typeface="Tahoma" panose="020B0604030504040204" pitchFamily="34" charset="0"/>
                <a:ea typeface="SimSun" panose="02010600030101010101" pitchFamily="2" charset="-122"/>
              </a:rPr>
              <a:t>Min-</a:t>
            </a:r>
            <a:r>
              <a:rPr lang="en-US" altLang="zh-CN" sz="1800" b="1" dirty="0" err="1">
                <a:latin typeface="Tahoma" panose="020B0604030504040204" pitchFamily="34" charset="0"/>
                <a:ea typeface="SimSun" panose="02010600030101010101" pitchFamily="2" charset="-122"/>
              </a:rPr>
              <a:t>gyu</a:t>
            </a:r>
            <a:r>
              <a:rPr lang="en-US" altLang="zh-CN" sz="1800" b="1" dirty="0">
                <a:latin typeface="Tahoma" panose="020B0604030504040204" pitchFamily="34" charset="0"/>
                <a:ea typeface="SimSun" panose="02010600030101010101" pitchFamily="2" charset="-122"/>
              </a:rPr>
              <a:t> Han, </a:t>
            </a:r>
            <a:r>
              <a:rPr lang="en-US" altLang="zh-CN" sz="1800" b="1" dirty="0" smtClean="0">
                <a:latin typeface="Tahoma" panose="020B0604030504040204" pitchFamily="34" charset="0"/>
                <a:ea typeface="SimSun" panose="02010600030101010101" pitchFamily="2" charset="-122"/>
              </a:rPr>
              <a:t>OSA, </a:t>
            </a:r>
            <a:r>
              <a:rPr lang="en-US" altLang="zh-CN" sz="1800" b="1" dirty="0" smtClean="0">
                <a:latin typeface="Tahoma" panose="020B0604030504040204" pitchFamily="34" charset="0"/>
                <a:ea typeface="SimSun" panose="02010600030101010101" pitchFamily="2" charset="-122"/>
                <a:hlinkClick r:id="rId7"/>
              </a:rPr>
              <a:t>andyhan@osc.or.kr</a:t>
            </a:r>
            <a:endParaRPr lang="en-US" altLang="ko-KR" sz="1800" b="1" dirty="0">
              <a:latin typeface="Tahoma" pitchFamily="34" charset="0"/>
            </a:endParaRPr>
          </a:p>
          <a:p>
            <a:pPr>
              <a:lnSpc>
                <a:spcPct val="95000"/>
              </a:lnSpc>
              <a:spcAft>
                <a:spcPct val="35000"/>
              </a:spcAft>
              <a:defRPr/>
            </a:pPr>
            <a:r>
              <a:rPr lang="en-US" altLang="ko-KR" sz="1800" b="1" dirty="0">
                <a:latin typeface="Tahoma" pitchFamily="34" charset="0"/>
              </a:rPr>
              <a:t>		Chang Jun </a:t>
            </a:r>
            <a:r>
              <a:rPr lang="en-US" altLang="ko-KR" sz="1800" b="1" err="1">
                <a:latin typeface="Tahoma" pitchFamily="34" charset="0"/>
              </a:rPr>
              <a:t>Park</a:t>
            </a:r>
            <a:r>
              <a:rPr lang="en-US" altLang="ko-KR" sz="1800" b="1" smtClean="0">
                <a:latin typeface="Tahoma" pitchFamily="34" charset="0"/>
              </a:rPr>
              <a:t>, ETRI</a:t>
            </a:r>
            <a:r>
              <a:rPr lang="en-US" altLang="ko-KR" sz="1800" b="1" dirty="0">
                <a:latin typeface="Tahoma" pitchFamily="34" charset="0"/>
              </a:rPr>
              <a:t>,  </a:t>
            </a:r>
            <a:r>
              <a:rPr lang="en-US" altLang="ko-KR" sz="1800" b="1" dirty="0" smtClean="0">
                <a:latin typeface="Tahoma" pitchFamily="34" charset="0"/>
                <a:hlinkClick r:id="rId8"/>
              </a:rPr>
              <a:t>chjpark@etri.re.kr</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	</a:t>
            </a:r>
            <a:r>
              <a:rPr lang="en-US" altLang="ko-KR" sz="1800" b="1" dirty="0">
                <a:latin typeface="Tahoma" pitchFamily="34" charset="0"/>
              </a:rPr>
              <a:t>	</a:t>
            </a:r>
            <a:r>
              <a:rPr lang="en-US" altLang="ko-KR" sz="1800" b="1" dirty="0" smtClean="0">
                <a:latin typeface="Tahoma" pitchFamily="34" charset="0"/>
              </a:rPr>
              <a:t>	</a:t>
            </a:r>
            <a:endParaRPr lang="en-US" altLang="zh-CN" sz="1800" b="1" dirty="0" smtClean="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a:t>
            </a:r>
            <a:r>
              <a:rPr lang="en-US" altLang="zh-CN" sz="1800" b="1" dirty="0" smtClean="0">
                <a:latin typeface="Tahoma" pitchFamily="34" charset="0"/>
                <a:ea typeface="SimSun" panose="02010600030101010101" pitchFamily="2" charset="-122"/>
              </a:rPr>
              <a:t>             Source: </a:t>
            </a:r>
            <a:r>
              <a:rPr lang="en-US" altLang="zh-CN" sz="1800" b="1" dirty="0">
                <a:latin typeface="Tahoma" panose="020B0604030504040204" pitchFamily="34" charset="0"/>
                <a:ea typeface="SimSun" panose="02010600030101010101" pitchFamily="2" charset="-122"/>
              </a:rPr>
              <a:t>	</a:t>
            </a:r>
            <a:r>
              <a:rPr lang="en-US" altLang="zh-CN" sz="1800" b="1" dirty="0" smtClean="0">
                <a:latin typeface="Tahoma" panose="020B0604030504040204" pitchFamily="34" charset="0"/>
                <a:ea typeface="SimSun" panose="02010600030101010101" pitchFamily="2" charset="-122"/>
              </a:rPr>
              <a:t>ETRI, OSA</a:t>
            </a:r>
            <a:endParaRPr lang="en-US" altLang="zh-CN" sz="1800" b="1" dirty="0">
              <a:latin typeface="Tahoma" panose="020B0604030504040204" pitchFamily="34" charset="0"/>
              <a:ea typeface="SimSun" panose="02010600030101010101" pitchFamily="2" charset="-122"/>
            </a:endParaRP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Current Status of </a:t>
            </a:r>
            <a:r>
              <a:rPr lang="en-US" altLang="ko-KR" dirty="0" err="1" smtClean="0"/>
              <a:t>GotAPI</a:t>
            </a:r>
            <a:r>
              <a:rPr lang="en-US" altLang="ko-KR" dirty="0" smtClean="0"/>
              <a:t> &amp;DWAPI</a:t>
            </a:r>
            <a:endParaRPr lang="ko-KR" altLang="en-US" dirty="0"/>
          </a:p>
        </p:txBody>
      </p:sp>
      <p:graphicFrame>
        <p:nvGraphicFramePr>
          <p:cNvPr id="4" name="표 3"/>
          <p:cNvGraphicFramePr>
            <a:graphicFrameLocks noGrp="1"/>
          </p:cNvGraphicFramePr>
          <p:nvPr>
            <p:extLst>
              <p:ext uri="{D42A27DB-BD31-4B8C-83A1-F6EECF244321}">
                <p14:modId xmlns:p14="http://schemas.microsoft.com/office/powerpoint/2010/main" val="2340404548"/>
              </p:ext>
            </p:extLst>
          </p:nvPr>
        </p:nvGraphicFramePr>
        <p:xfrm>
          <a:off x="490536" y="1430866"/>
          <a:ext cx="8382000" cy="4501140"/>
        </p:xfrm>
        <a:graphic>
          <a:graphicData uri="http://schemas.openxmlformats.org/drawingml/2006/table">
            <a:tbl>
              <a:tblPr firstRow="1" bandRow="1">
                <a:tableStyleId>{F5AB1C69-6EDB-4FF4-983F-18BD219EF322}</a:tableStyleId>
              </a:tblPr>
              <a:tblGrid>
                <a:gridCol w="5638801">
                  <a:extLst>
                    <a:ext uri="{9D8B030D-6E8A-4147-A177-3AD203B41FA5}">
                      <a16:colId xmlns:a16="http://schemas.microsoft.com/office/drawing/2014/main" val="3342997246"/>
                    </a:ext>
                  </a:extLst>
                </a:gridCol>
                <a:gridCol w="1447800">
                  <a:extLst>
                    <a:ext uri="{9D8B030D-6E8A-4147-A177-3AD203B41FA5}">
                      <a16:colId xmlns:a16="http://schemas.microsoft.com/office/drawing/2014/main" val="2447460871"/>
                    </a:ext>
                  </a:extLst>
                </a:gridCol>
                <a:gridCol w="1295399">
                  <a:extLst>
                    <a:ext uri="{9D8B030D-6E8A-4147-A177-3AD203B41FA5}">
                      <a16:colId xmlns:a16="http://schemas.microsoft.com/office/drawing/2014/main" val="2512000642"/>
                    </a:ext>
                  </a:extLst>
                </a:gridCol>
              </a:tblGrid>
              <a:tr h="581825">
                <a:tc>
                  <a:txBody>
                    <a:bodyPr/>
                    <a:lstStyle/>
                    <a:p>
                      <a:pPr algn="ctr" latinLnBrk="1"/>
                      <a:r>
                        <a:rPr lang="en-US" altLang="ko-KR" dirty="0" smtClean="0"/>
                        <a:t>Spec</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latinLnBrk="1"/>
                      <a:r>
                        <a:rPr lang="en-US" altLang="ko-KR" dirty="0" smtClean="0"/>
                        <a:t>Status</a:t>
                      </a:r>
                    </a:p>
                    <a:p>
                      <a:pPr algn="ctr" latinLnBrk="1"/>
                      <a:r>
                        <a:rPr lang="en-US" altLang="ko-KR" dirty="0" smtClean="0"/>
                        <a:t>(Date)</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ctr" latinLnBrk="1"/>
                      <a:r>
                        <a:rPr lang="en-US" altLang="ko-KR" dirty="0" smtClean="0"/>
                        <a:t>Note</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867101947"/>
                  </a:ext>
                </a:extLst>
              </a:tr>
              <a:tr h="965265">
                <a:tc>
                  <a:txBody>
                    <a:bodyPr/>
                    <a:lstStyle/>
                    <a:p>
                      <a:pPr latinLnBrk="1"/>
                      <a:r>
                        <a:rPr lang="en-US" altLang="ko-KR" dirty="0" err="1" smtClean="0"/>
                        <a:t>GotAPI</a:t>
                      </a:r>
                      <a:r>
                        <a:rPr lang="en-US" altLang="ko-KR" dirty="0" smtClean="0"/>
                        <a:t> 1.0 : Generic Open Terminal API Framework</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atinLnBrk="1"/>
                      <a:r>
                        <a:rPr lang="en-US" altLang="ko-KR" dirty="0" smtClean="0"/>
                        <a:t>Approved</a:t>
                      </a:r>
                    </a:p>
                    <a:p>
                      <a:pPr latinLnBrk="1"/>
                      <a:r>
                        <a:rPr lang="en-US" altLang="ko-KR" dirty="0" smtClean="0"/>
                        <a:t>(2018-07-24)</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atinLnBrk="1"/>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5232576"/>
                  </a:ext>
                </a:extLst>
              </a:tr>
              <a:tr h="965265">
                <a:tc>
                  <a:txBody>
                    <a:bodyPr/>
                    <a:lstStyle/>
                    <a:p>
                      <a:pPr latinLnBrk="1"/>
                      <a:r>
                        <a:rPr lang="en-US" altLang="ko-KR" dirty="0" err="1" smtClean="0"/>
                        <a:t>GotAPI</a:t>
                      </a:r>
                      <a:r>
                        <a:rPr lang="en-US" altLang="ko-KR" dirty="0" smtClean="0"/>
                        <a:t> 1.1 : Generic Open Terminal API</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atinLnBrk="1"/>
                      <a:r>
                        <a:rPr lang="en-US" altLang="ko-KR" dirty="0" smtClean="0"/>
                        <a:t>Approved</a:t>
                      </a:r>
                    </a:p>
                    <a:p>
                      <a:pPr latinLnBrk="1"/>
                      <a:r>
                        <a:rPr lang="en-US" altLang="ko-KR" dirty="0" smtClean="0"/>
                        <a:t>(2018-07-24)</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atinLnBrk="1"/>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5730444"/>
                  </a:ext>
                </a:extLst>
              </a:tr>
              <a:tr h="965265">
                <a:tc>
                  <a:txBody>
                    <a:bodyPr/>
                    <a:lstStyle/>
                    <a:p>
                      <a:pPr latinLnBrk="1"/>
                      <a:r>
                        <a:rPr lang="en-US" altLang="ko-KR" dirty="0" smtClean="0"/>
                        <a:t>DWAPI 1.0 : Device Web API</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atinLnBrk="1"/>
                      <a:r>
                        <a:rPr lang="en-US" altLang="ko-KR" dirty="0" smtClean="0"/>
                        <a:t>Approved</a:t>
                      </a:r>
                    </a:p>
                    <a:p>
                      <a:pPr marL="0" marR="0" indent="0" algn="l" defTabSz="914400" rtl="0" eaLnBrk="1" fontAlgn="auto" latinLnBrk="1" hangingPunct="1">
                        <a:lnSpc>
                          <a:spcPct val="100000"/>
                        </a:lnSpc>
                        <a:spcBef>
                          <a:spcPts val="0"/>
                        </a:spcBef>
                        <a:spcAft>
                          <a:spcPts val="0"/>
                        </a:spcAft>
                        <a:buClrTx/>
                        <a:buSzTx/>
                        <a:buFontTx/>
                        <a:buNone/>
                        <a:tabLst/>
                        <a:defRPr/>
                      </a:pPr>
                      <a:r>
                        <a:rPr lang="en-US" altLang="ko-KR" dirty="0" smtClean="0"/>
                        <a:t>(2018-07-24)</a:t>
                      </a:r>
                      <a:endParaRPr lang="ko-KR" altLang="en-US" dirty="0" smtClean="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atinLnBrk="1"/>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87498439"/>
                  </a:ext>
                </a:extLst>
              </a:tr>
              <a:tr h="965265">
                <a:tc>
                  <a:txBody>
                    <a:bodyPr/>
                    <a:lstStyle/>
                    <a:p>
                      <a:pPr latinLnBrk="1"/>
                      <a:r>
                        <a:rPr lang="en-US" altLang="ko-KR" dirty="0" smtClean="0"/>
                        <a:t>DWAPI-3DP 1.0 : Device Web API for 3D Printer</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atinLnBrk="1"/>
                      <a:r>
                        <a:rPr lang="en-US" altLang="ko-KR" dirty="0" smtClean="0"/>
                        <a:t>Candidate</a:t>
                      </a:r>
                    </a:p>
                    <a:p>
                      <a:pPr latinLnBrk="1"/>
                      <a:r>
                        <a:rPr lang="en-US" altLang="ko-KR" dirty="0" smtClean="0"/>
                        <a:t>(2017-11-14)</a:t>
                      </a:r>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atinLnBrk="1"/>
                      <a:endParaRPr lang="ko-KR"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47246017"/>
                  </a:ext>
                </a:extLst>
              </a:tr>
            </a:tbl>
          </a:graphicData>
        </a:graphic>
      </p:graphicFrame>
    </p:spTree>
    <p:extLst>
      <p:ext uri="{BB962C8B-B14F-4D97-AF65-F5344CB8AC3E}">
        <p14:creationId xmlns:p14="http://schemas.microsoft.com/office/powerpoint/2010/main" val="152188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Issues</a:t>
            </a:r>
            <a:endParaRPr lang="ko-KR" altLang="en-US" dirty="0"/>
          </a:p>
        </p:txBody>
      </p:sp>
      <p:sp>
        <p:nvSpPr>
          <p:cNvPr id="3" name="내용 개체 틀 2"/>
          <p:cNvSpPr>
            <a:spLocks noGrp="1"/>
          </p:cNvSpPr>
          <p:nvPr>
            <p:ph idx="1"/>
          </p:nvPr>
        </p:nvSpPr>
        <p:spPr/>
        <p:txBody>
          <a:bodyPr/>
          <a:lstStyle/>
          <a:p>
            <a:r>
              <a:rPr lang="en-US" altLang="ko-KR" dirty="0" smtClean="0"/>
              <a:t> Issue 1: Need any demand for maintenance of </a:t>
            </a:r>
            <a:r>
              <a:rPr lang="en-US" altLang="ko-KR" dirty="0" err="1" smtClean="0"/>
              <a:t>GotAPI</a:t>
            </a:r>
            <a:r>
              <a:rPr lang="en-US" altLang="ko-KR" dirty="0" smtClean="0"/>
              <a:t> &amp; DWAPIs from active </a:t>
            </a:r>
            <a:r>
              <a:rPr lang="en-US" altLang="ko-KR" dirty="0" err="1" smtClean="0"/>
              <a:t>menbers</a:t>
            </a:r>
            <a:r>
              <a:rPr lang="en-US" altLang="ko-KR" dirty="0" smtClean="0"/>
              <a:t> of CD WG</a:t>
            </a:r>
          </a:p>
          <a:p>
            <a:pPr marL="0" indent="0">
              <a:buNone/>
            </a:pPr>
            <a:r>
              <a:rPr lang="en-US" altLang="ko-KR" dirty="0" smtClean="0"/>
              <a:t> </a:t>
            </a:r>
          </a:p>
          <a:p>
            <a:r>
              <a:rPr lang="en-US" altLang="ko-KR" dirty="0" smtClean="0"/>
              <a:t> Issue 2 Seek approval of DWAPI-3DP 1.0 to TP</a:t>
            </a:r>
          </a:p>
          <a:p>
            <a:pPr lvl="1"/>
            <a:r>
              <a:rPr lang="en-US" altLang="ko-KR" dirty="0"/>
              <a:t> </a:t>
            </a:r>
            <a:r>
              <a:rPr lang="en-US" altLang="ko-KR" dirty="0" smtClean="0"/>
              <a:t>All </a:t>
            </a:r>
            <a:r>
              <a:rPr lang="en-US" altLang="ko-KR" dirty="0" err="1" smtClean="0"/>
              <a:t>GotAPI</a:t>
            </a:r>
            <a:r>
              <a:rPr lang="en-US" altLang="ko-KR" dirty="0" smtClean="0"/>
              <a:t> &amp; DWAPI family have been approved</a:t>
            </a:r>
          </a:p>
          <a:p>
            <a:pPr lvl="1"/>
            <a:r>
              <a:rPr lang="en-US" altLang="ko-KR" dirty="0"/>
              <a:t> </a:t>
            </a:r>
            <a:r>
              <a:rPr lang="en-US" altLang="ko-KR" dirty="0" smtClean="0"/>
              <a:t>No more public comments for this specification</a:t>
            </a:r>
          </a:p>
          <a:p>
            <a:pPr lvl="1"/>
            <a:r>
              <a:rPr lang="en-US" altLang="ko-KR" dirty="0" smtClean="0"/>
              <a:t> No need to take interoperability test </a:t>
            </a:r>
          </a:p>
          <a:p>
            <a:pPr lvl="1"/>
            <a:r>
              <a:rPr lang="en-US" altLang="ko-KR" dirty="0"/>
              <a:t> </a:t>
            </a:r>
            <a:r>
              <a:rPr lang="en-US" altLang="ko-KR" dirty="0" smtClean="0"/>
              <a:t>Industry needs final approval</a:t>
            </a:r>
            <a:endParaRPr lang="ko-KR" altLang="en-US" dirty="0"/>
          </a:p>
        </p:txBody>
      </p:sp>
    </p:spTree>
    <p:extLst>
      <p:ext uri="{BB962C8B-B14F-4D97-AF65-F5344CB8AC3E}">
        <p14:creationId xmlns:p14="http://schemas.microsoft.com/office/powerpoint/2010/main" val="707926216"/>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13730</TotalTime>
  <Pages>15</Pages>
  <Words>311</Words>
  <Application>Microsoft Office PowerPoint</Application>
  <PresentationFormat>사용자 지정</PresentationFormat>
  <Paragraphs>38</Paragraphs>
  <Slides>3</Slides>
  <Notes>1</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3</vt:i4>
      </vt:variant>
    </vt:vector>
  </HeadingPairs>
  <TitlesOfParts>
    <vt:vector size="10" baseType="lpstr">
      <vt:lpstr>宋体</vt:lpstr>
      <vt:lpstr>宋体</vt:lpstr>
      <vt:lpstr>Arial</vt:lpstr>
      <vt:lpstr>Arial Narrow</vt:lpstr>
      <vt:lpstr>Tahoma</vt:lpstr>
      <vt:lpstr>Times New Roman</vt:lpstr>
      <vt:lpstr>OMA Template</vt:lpstr>
      <vt:lpstr> OMA-CD-2018-0009-INP_DWAPI_Progress_Information  DWAPI Progress Information &amp; Issues</vt:lpstr>
      <vt:lpstr>Current Status of GotAPI &amp;DWAPI</vt:lpstr>
      <vt:lpstr>Issues</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Han Andrew Min-gyu</cp:lastModifiedBy>
  <cp:revision>605</cp:revision>
  <cp:lastPrinted>1999-04-27T06:51:51Z</cp:lastPrinted>
  <dcterms:created xsi:type="dcterms:W3CDTF">2002-03-19T14:05:12Z</dcterms:created>
  <dcterms:modified xsi:type="dcterms:W3CDTF">2018-10-08T10:06:42Z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