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4"/>
  </p:notesMasterIdLst>
  <p:handoutMasterIdLst>
    <p:handoutMasterId r:id="rId15"/>
  </p:handoutMasterIdLst>
  <p:sldIdLst>
    <p:sldId id="293" r:id="rId2"/>
    <p:sldId id="333" r:id="rId3"/>
    <p:sldId id="336" r:id="rId4"/>
    <p:sldId id="338" r:id="rId5"/>
    <p:sldId id="340" r:id="rId6"/>
    <p:sldId id="323" r:id="rId7"/>
    <p:sldId id="335" r:id="rId8"/>
    <p:sldId id="329" r:id="rId9"/>
    <p:sldId id="330" r:id="rId10"/>
    <p:sldId id="325" r:id="rId11"/>
    <p:sldId id="327" r:id="rId12"/>
    <p:sldId id="331" r:id="rId1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1" hangingPunct="1">
      <a:defRPr sz="2000" kern="1200">
        <a:solidFill>
          <a:schemeClr val="tx1"/>
        </a:solidFill>
        <a:latin typeface="Arial" panose="020B0604020202020204" pitchFamily="34" charset="0"/>
        <a:ea typeface="+mn-ea"/>
        <a:cs typeface="+mn-cs"/>
      </a:defRPr>
    </a:lvl6pPr>
    <a:lvl7pPr marL="2743200" algn="l" defTabSz="914400" rtl="0" eaLnBrk="1" latinLnBrk="1" hangingPunct="1">
      <a:defRPr sz="2000" kern="1200">
        <a:solidFill>
          <a:schemeClr val="tx1"/>
        </a:solidFill>
        <a:latin typeface="Arial" panose="020B0604020202020204" pitchFamily="34" charset="0"/>
        <a:ea typeface="+mn-ea"/>
        <a:cs typeface="+mn-cs"/>
      </a:defRPr>
    </a:lvl7pPr>
    <a:lvl8pPr marL="3200400" algn="l" defTabSz="914400" rtl="0" eaLnBrk="1" latinLnBrk="1" hangingPunct="1">
      <a:defRPr sz="2000" kern="1200">
        <a:solidFill>
          <a:schemeClr val="tx1"/>
        </a:solidFill>
        <a:latin typeface="Arial" panose="020B0604020202020204" pitchFamily="34" charset="0"/>
        <a:ea typeface="+mn-ea"/>
        <a:cs typeface="+mn-cs"/>
      </a:defRPr>
    </a:lvl8pPr>
    <a:lvl9pPr marL="3657600" algn="l" defTabSz="914400" rtl="0" eaLnBrk="1" latinLnBrk="1"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92" autoAdjust="0"/>
    <p:restoredTop sz="95520" autoAdjust="0"/>
  </p:normalViewPr>
  <p:slideViewPr>
    <p:cSldViewPr>
      <p:cViewPr varScale="1">
        <p:scale>
          <a:sx n="54" d="100"/>
          <a:sy n="54" d="100"/>
        </p:scale>
        <p:origin x="1291" y="53"/>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05989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16920214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a:latin typeface="Arial" panose="020B0604020202020204" pitchFamily="34" charset="0"/>
            </a:endParaRPr>
          </a:p>
        </p:txBody>
      </p:sp>
    </p:spTree>
    <p:extLst>
      <p:ext uri="{BB962C8B-B14F-4D97-AF65-F5344CB8AC3E}">
        <p14:creationId xmlns:p14="http://schemas.microsoft.com/office/powerpoint/2010/main" val="3018070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a:latin typeface="Arial" panose="020B0604020202020204" pitchFamily="34" charset="0"/>
            </a:endParaRPr>
          </a:p>
        </p:txBody>
      </p:sp>
    </p:spTree>
    <p:extLst>
      <p:ext uri="{BB962C8B-B14F-4D97-AF65-F5344CB8AC3E}">
        <p14:creationId xmlns:p14="http://schemas.microsoft.com/office/powerpoint/2010/main" val="1261613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a:latin typeface="Arial" panose="020B0604020202020204" pitchFamily="34" charset="0"/>
            </a:endParaRPr>
          </a:p>
        </p:txBody>
      </p:sp>
    </p:spTree>
    <p:extLst>
      <p:ext uri="{BB962C8B-B14F-4D97-AF65-F5344CB8AC3E}">
        <p14:creationId xmlns:p14="http://schemas.microsoft.com/office/powerpoint/2010/main" val="2363979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a:latin typeface="Arial" panose="020B0604020202020204" pitchFamily="34" charset="0"/>
            </a:endParaRPr>
          </a:p>
        </p:txBody>
      </p:sp>
    </p:spTree>
    <p:extLst>
      <p:ext uri="{BB962C8B-B14F-4D97-AF65-F5344CB8AC3E}">
        <p14:creationId xmlns:p14="http://schemas.microsoft.com/office/powerpoint/2010/main" val="121411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a:latin typeface="Arial" panose="020B0604020202020204" pitchFamily="34" charset="0"/>
            </a:endParaRPr>
          </a:p>
        </p:txBody>
      </p:sp>
    </p:spTree>
    <p:extLst>
      <p:ext uri="{BB962C8B-B14F-4D97-AF65-F5344CB8AC3E}">
        <p14:creationId xmlns:p14="http://schemas.microsoft.com/office/powerpoint/2010/main" val="2073602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a:latin typeface="Arial" panose="020B0604020202020204" pitchFamily="34" charset="0"/>
            </a:endParaRPr>
          </a:p>
        </p:txBody>
      </p:sp>
    </p:spTree>
    <p:extLst>
      <p:ext uri="{BB962C8B-B14F-4D97-AF65-F5344CB8AC3E}">
        <p14:creationId xmlns:p14="http://schemas.microsoft.com/office/powerpoint/2010/main" val="26474141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ln/>
        </p:spPr>
      </p:sp>
      <p:sp>
        <p:nvSpPr>
          <p:cNvPr id="1126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a:latin typeface="Arial" panose="020B0604020202020204" pitchFamily="34" charset="0"/>
            </a:endParaRPr>
          </a:p>
        </p:txBody>
      </p:sp>
    </p:spTree>
    <p:extLst>
      <p:ext uri="{BB962C8B-B14F-4D97-AF65-F5344CB8AC3E}">
        <p14:creationId xmlns:p14="http://schemas.microsoft.com/office/powerpoint/2010/main" val="1715246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a:latin typeface="Arial" panose="020B0604020202020204" pitchFamily="34" charset="0"/>
            </a:endParaRPr>
          </a:p>
        </p:txBody>
      </p:sp>
    </p:spTree>
    <p:extLst>
      <p:ext uri="{BB962C8B-B14F-4D97-AF65-F5344CB8AC3E}">
        <p14:creationId xmlns:p14="http://schemas.microsoft.com/office/powerpoint/2010/main" val="1868220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a:latin typeface="Arial" panose="020B0604020202020204" pitchFamily="34" charset="0"/>
            </a:endParaRPr>
          </a:p>
        </p:txBody>
      </p:sp>
    </p:spTree>
    <p:extLst>
      <p:ext uri="{BB962C8B-B14F-4D97-AF65-F5344CB8AC3E}">
        <p14:creationId xmlns:p14="http://schemas.microsoft.com/office/powerpoint/2010/main" val="2542736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dirty="0">
              <a:latin typeface="Arial" panose="020B0604020202020204" pitchFamily="34" charset="0"/>
            </a:endParaRPr>
          </a:p>
        </p:txBody>
      </p:sp>
    </p:spTree>
    <p:extLst>
      <p:ext uri="{BB962C8B-B14F-4D97-AF65-F5344CB8AC3E}">
        <p14:creationId xmlns:p14="http://schemas.microsoft.com/office/powerpoint/2010/main" val="2389342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a:latin typeface="Arial" panose="020B0604020202020204" pitchFamily="34" charset="0"/>
            </a:endParaRPr>
          </a:p>
        </p:txBody>
      </p:sp>
    </p:spTree>
    <p:extLst>
      <p:ext uri="{BB962C8B-B14F-4D97-AF65-F5344CB8AC3E}">
        <p14:creationId xmlns:p14="http://schemas.microsoft.com/office/powerpoint/2010/main" val="3274381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ES" altLang="zh-CN" dirty="0">
              <a:latin typeface="Arial" panose="020B0604020202020204" pitchFamily="34" charset="0"/>
            </a:endParaRPr>
          </a:p>
        </p:txBody>
      </p:sp>
    </p:spTree>
    <p:extLst>
      <p:ext uri="{BB962C8B-B14F-4D97-AF65-F5344CB8AC3E}">
        <p14:creationId xmlns:p14="http://schemas.microsoft.com/office/powerpoint/2010/main" val="3146468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406984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9415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02209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53703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15905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902593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797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077978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968557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1310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02511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35622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dirty="0">
                <a:cs typeface="Times New Roman" pitchFamily="18" charset="0"/>
              </a:rPr>
              <a:t>© 2017 Open Mobile Alliance Ltd.  All Rights Reserved.</a:t>
            </a:r>
            <a:endParaRPr lang="en-US" altLang="zh-CN" sz="1000" b="1" dirty="0">
              <a:ea typeface="宋体" charset="-122"/>
            </a:endParaRPr>
          </a:p>
          <a:p>
            <a:pPr>
              <a:lnSpc>
                <a:spcPct val="90000"/>
              </a:lnSpc>
              <a:defRPr/>
            </a:pPr>
            <a:r>
              <a:rPr lang="en-US" altLang="zh-CN" sz="900" b="1" dirty="0">
                <a:latin typeface="Arial Narrow" pitchFamily="34" charset="0"/>
                <a:ea typeface="宋体" charset="-122"/>
                <a:cs typeface="Times New Roman" pitchFamily="18" charset="0"/>
              </a:rPr>
              <a:t>Used with the permission of the Open Mobile Alliance Ltd.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376738" y="6629400"/>
            <a:ext cx="38862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a:latin typeface="Arial Narrow" pitchFamily="34" charset="0"/>
                <a:ea typeface="宋体" charset="-122"/>
              </a:rPr>
              <a:t>OMA-WID-0xxx</a:t>
            </a:r>
          </a:p>
        </p:txBody>
      </p:sp>
      <p:sp>
        <p:nvSpPr>
          <p:cNvPr id="1032" name="Rectangle 19"/>
          <p:cNvSpPr>
            <a:spLocks noChangeArrowheads="1"/>
          </p:cNvSpPr>
          <p:nvPr userDrawn="1"/>
        </p:nvSpPr>
        <p:spPr bwMode="auto">
          <a:xfrm>
            <a:off x="7653338" y="6629400"/>
            <a:ext cx="1709737"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zh-CN" sz="1800" b="1" dirty="0">
                <a:latin typeface="Arial Narrow" panose="020B0606020202030204" pitchFamily="34" charset="0"/>
                <a:ea typeface="SimSun" panose="02010600030101010101" pitchFamily="2" charset="-122"/>
              </a:rPr>
              <a:t>Slide #</a:t>
            </a:r>
            <a:fld id="{7FA2DD24-CCB1-4C95-A213-DC6FE399646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br>
              <a:rPr lang="en-US" altLang="zh-CN" sz="1800" b="1" dirty="0">
                <a:latin typeface="Arial Narrow" panose="020B0606020202030204" pitchFamily="34" charset="0"/>
                <a:ea typeface="SimSun" panose="02010600030101010101" pitchFamily="2" charset="-122"/>
              </a:rPr>
            </a:br>
            <a:r>
              <a:rPr lang="en-US" altLang="zh-CN" sz="500" dirty="0">
                <a:solidFill>
                  <a:srgbClr val="999999"/>
                </a:solidFill>
                <a:ea typeface="SimSun" panose="02010600030101010101" pitchFamily="2" charset="-122"/>
              </a:rPr>
              <a:t>[OMA-Template-WIDpresentation-20170101-I]</a:t>
            </a:r>
            <a:endParaRPr lang="en-US" altLang="zh-CN" sz="1800" b="1" dirty="0">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chjpark@etri.re.kr" TargetMode="External"/><Relationship Id="rId3" Type="http://schemas.openxmlformats.org/officeDocument/2006/relationships/image" Target="../media/image2.jpeg"/><Relationship Id="rId7" Type="http://schemas.openxmlformats.org/officeDocument/2006/relationships/hyperlink" Target="mailto:andyhan@osc.or.kr"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mailto:tajinet@etri.re.kr" TargetMode="External"/><Relationship Id="rId5" Type="http://schemas.openxmlformats.org/officeDocument/2006/relationships/hyperlink" Target="mailto:jin1025@etri.re.kr" TargetMode="Externa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p:cNvPicPr>
            <a:picLocks noChangeAspect="1" noChangeArrowheads="1"/>
          </p:cNvPicPr>
          <p:nvPr/>
        </p:nvPicPr>
        <p:blipFill>
          <a:blip r:embed="rId3" cstate="print">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6"/>
          <p:cNvSpPr>
            <a:spLocks noGrp="1" noChangeArrowheads="1"/>
          </p:cNvSpPr>
          <p:nvPr>
            <p:ph type="ctrTitle"/>
          </p:nvPr>
        </p:nvSpPr>
        <p:spPr>
          <a:xfrm>
            <a:off x="414338" y="228600"/>
            <a:ext cx="8534400" cy="1652588"/>
          </a:xfrm>
          <a:noFill/>
        </p:spPr>
        <p:txBody>
          <a:bodyPr anchor="t"/>
          <a:lstStyle/>
          <a:p>
            <a:br>
              <a:rPr lang="en-US" altLang="zh-CN" sz="1600" dirty="0">
                <a:ea typeface="SimSun" panose="02010600030101010101" pitchFamily="2" charset="-122"/>
              </a:rPr>
            </a:br>
            <a:r>
              <a:rPr lang="en-US" altLang="zh-CN" sz="1600" dirty="0">
                <a:ea typeface="SimSun" panose="02010600030101010101" pitchFamily="2" charset="-122"/>
              </a:rPr>
              <a:t>OMA-SC-2018-0032R01-INP_3DCAPI_WI_Socialization</a:t>
            </a:r>
            <a:br>
              <a:rPr lang="en-US" altLang="zh-CN" sz="2400" dirty="0">
                <a:ea typeface="SimSun" panose="02010600030101010101" pitchFamily="2" charset="-122"/>
              </a:rPr>
            </a:br>
            <a:br>
              <a:rPr lang="en-US" altLang="zh-CN" sz="1600" dirty="0">
                <a:ea typeface="SimSun" panose="02010600030101010101" pitchFamily="2" charset="-122"/>
              </a:rPr>
            </a:br>
            <a:r>
              <a:rPr lang="en-US" altLang="zh-CN" sz="2400" dirty="0">
                <a:ea typeface="SimSun" panose="02010600030101010101" pitchFamily="2" charset="-122"/>
              </a:rPr>
              <a:t>Work Item Document</a:t>
            </a:r>
            <a:br>
              <a:rPr lang="en-US" altLang="zh-CN" sz="2400" dirty="0">
                <a:ea typeface="SimSun" panose="02010600030101010101" pitchFamily="2" charset="-122"/>
              </a:rPr>
            </a:br>
            <a:r>
              <a:rPr lang="en-US" altLang="zh-CN" sz="2400" dirty="0">
                <a:ea typeface="SimSun" panose="02010600030101010101" pitchFamily="2" charset="-122"/>
              </a:rPr>
              <a:t>WI0xxx – 3D Contents creation service API (3DCAPI)</a:t>
            </a:r>
          </a:p>
        </p:txBody>
      </p:sp>
      <p:sp>
        <p:nvSpPr>
          <p:cNvPr id="307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GB" altLang="zh-CN" sz="900" dirty="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GB" altLang="zh-CN" sz="900" dirty="0">
                <a:ea typeface="SimSun" panose="02010600030101010101" pitchFamily="2" charset="-122"/>
                <a:cs typeface="Times New Roman" panose="02020603050405020304" pitchFamily="18" charset="0"/>
                <a:hlinkClick r:id="rId4"/>
              </a:rPr>
              <a:t>http://www.openmobilealliance.org/UseAgreement.html</a:t>
            </a:r>
            <a:r>
              <a:rPr lang="en-GB" altLang="zh-CN" sz="900" dirty="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GB" altLang="zh-CN" sz="900" dirty="0">
                <a:ea typeface="SimSun" panose="02010600030101010101" pitchFamily="2" charset="-122"/>
                <a:cs typeface="Times New Roman" panose="02020603050405020304" pitchFamily="18" charset="0"/>
              </a:rPr>
              <a:t>THIS DOCUMENT IS PROVIDED ON AN "AS IS" "AS AVAILABLE" AND "WITH ALL FAULTS" BASIS.</a:t>
            </a:r>
          </a:p>
        </p:txBody>
      </p:sp>
      <p:sp>
        <p:nvSpPr>
          <p:cNvPr id="307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GB" altLang="zh-CN" sz="900" b="1" dirty="0">
                <a:ea typeface="SimSun" panose="02010600030101010101" pitchFamily="2" charset="-122"/>
                <a:cs typeface="Times New Roman" panose="02020603050405020304" pitchFamily="18" charset="0"/>
              </a:rPr>
              <a:t>Intellectual Property Rights</a:t>
            </a:r>
          </a:p>
          <a:p>
            <a:pPr>
              <a:spcBef>
                <a:spcPct val="35000"/>
              </a:spcBef>
            </a:pPr>
            <a:r>
              <a:rPr lang="en-GB" altLang="zh-CN" sz="900" dirty="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GB" altLang="zh-CN" sz="900" dirty="0" err="1">
                <a:ea typeface="SimSun" panose="02010600030101010101" pitchFamily="2" charset="-122"/>
                <a:cs typeface="Times New Roman" panose="02020603050405020304" pitchFamily="18" charset="0"/>
              </a:rPr>
              <a:t>www.openmobilealliance.org</a:t>
            </a:r>
            <a:r>
              <a:rPr lang="en-GB" altLang="zh-CN" sz="900">
                <a:ea typeface="SimSun" panose="02010600030101010101" pitchFamily="2" charset="-122"/>
                <a:cs typeface="Times New Roman" panose="02020603050405020304" pitchFamily="18" charset="0"/>
              </a:rPr>
              <a:t>.</a:t>
            </a:r>
          </a:p>
        </p:txBody>
      </p:sp>
      <p:sp>
        <p:nvSpPr>
          <p:cNvPr id="3078" name="Rectangle 27"/>
          <p:cNvSpPr>
            <a:spLocks noChangeArrowheads="1"/>
          </p:cNvSpPr>
          <p:nvPr/>
        </p:nvSpPr>
        <p:spPr bwMode="auto">
          <a:xfrm>
            <a:off x="642938" y="1987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sz="1800" b="1" dirty="0">
                <a:latin typeface="Tahoma" panose="020B0604030504040204" pitchFamily="34" charset="0"/>
                <a:ea typeface="SimSun" panose="02010600030101010101" pitchFamily="2" charset="-122"/>
              </a:rPr>
              <a:t>	Date:	11 Oct 2018 	</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Contact:	</a:t>
            </a:r>
            <a:r>
              <a:rPr lang="en-US" altLang="ko-KR" sz="1800" b="1" dirty="0" err="1">
                <a:latin typeface="Tahoma" pitchFamily="34" charset="0"/>
              </a:rPr>
              <a:t>Jin</a:t>
            </a:r>
            <a:r>
              <a:rPr lang="en-US" altLang="ko-KR" sz="1800" b="1" dirty="0">
                <a:latin typeface="Tahoma" pitchFamily="34" charset="0"/>
              </a:rPr>
              <a:t> Sung Choi, ETRI, </a:t>
            </a:r>
            <a:r>
              <a:rPr lang="en-US" altLang="ko-KR" sz="1800" b="1" dirty="0">
                <a:latin typeface="Tahoma" pitchFamily="34" charset="0"/>
                <a:hlinkClick r:id="rId5"/>
              </a:rPr>
              <a:t>jin1025@etri.re.kr</a:t>
            </a:r>
            <a:endParaRPr lang="en-US" altLang="ko-KR" sz="1800" b="1" dirty="0">
              <a:latin typeface="Tahoma" pitchFamily="34" charset="0"/>
            </a:endParaRPr>
          </a:p>
          <a:p>
            <a:pPr>
              <a:lnSpc>
                <a:spcPct val="95000"/>
              </a:lnSpc>
              <a:spcAft>
                <a:spcPct val="35000"/>
              </a:spcAft>
              <a:defRPr/>
            </a:pPr>
            <a:r>
              <a:rPr lang="en-US" altLang="ko-KR" sz="1800" b="1" dirty="0">
                <a:latin typeface="Tahoma" pitchFamily="34" charset="0"/>
              </a:rPr>
              <a:t>                             </a:t>
            </a:r>
            <a:r>
              <a:rPr lang="en-US" altLang="ko-KR" sz="1800" b="1" dirty="0" err="1">
                <a:latin typeface="Tahoma" pitchFamily="34" charset="0"/>
              </a:rPr>
              <a:t>Seung</a:t>
            </a:r>
            <a:r>
              <a:rPr lang="en-US" altLang="ko-KR" sz="1800" b="1" dirty="0">
                <a:latin typeface="Tahoma" pitchFamily="34" charset="0"/>
              </a:rPr>
              <a:t> </a:t>
            </a:r>
            <a:r>
              <a:rPr lang="en-US" altLang="ko-KR" sz="1800" b="1" dirty="0" err="1">
                <a:latin typeface="Tahoma" pitchFamily="34" charset="0"/>
              </a:rPr>
              <a:t>Wook</a:t>
            </a:r>
            <a:r>
              <a:rPr lang="en-US" altLang="ko-KR" sz="1800" b="1" dirty="0">
                <a:latin typeface="Tahoma" pitchFamily="34" charset="0"/>
              </a:rPr>
              <a:t> Lee, ETRI, </a:t>
            </a:r>
            <a:r>
              <a:rPr lang="en-US" altLang="ko-KR" sz="1800" b="1" dirty="0">
                <a:latin typeface="Tahoma" pitchFamily="34" charset="0"/>
                <a:hlinkClick r:id="rId6"/>
              </a:rPr>
              <a:t>tajinet@etri.re.kr</a:t>
            </a:r>
            <a:endParaRPr lang="en-US" altLang="ko-KR" sz="1800" b="1" dirty="0">
              <a:latin typeface="Tahoma" pitchFamily="34" charset="0"/>
            </a:endParaRPr>
          </a:p>
          <a:p>
            <a:pPr>
              <a:lnSpc>
                <a:spcPct val="95000"/>
              </a:lnSpc>
              <a:spcAft>
                <a:spcPct val="35000"/>
              </a:spcAft>
              <a:defRPr/>
            </a:pPr>
            <a:r>
              <a:rPr lang="en-US" altLang="zh-CN" sz="1800" b="1" dirty="0">
                <a:latin typeface="Tahoma" panose="020B0604030504040204" pitchFamily="34" charset="0"/>
                <a:ea typeface="SimSun" panose="02010600030101010101" pitchFamily="2" charset="-122"/>
              </a:rPr>
              <a:t>                             Andrew Min-</a:t>
            </a:r>
            <a:r>
              <a:rPr lang="en-US" altLang="zh-CN" sz="1800" b="1" dirty="0" err="1">
                <a:latin typeface="Tahoma" panose="020B0604030504040204" pitchFamily="34" charset="0"/>
                <a:ea typeface="SimSun" panose="02010600030101010101" pitchFamily="2" charset="-122"/>
              </a:rPr>
              <a:t>gyu</a:t>
            </a:r>
            <a:r>
              <a:rPr lang="en-US" altLang="zh-CN" sz="1800" b="1" dirty="0">
                <a:latin typeface="Tahoma" panose="020B0604030504040204" pitchFamily="34" charset="0"/>
                <a:ea typeface="SimSun" panose="02010600030101010101" pitchFamily="2" charset="-122"/>
              </a:rPr>
              <a:t> Han, OSA, </a:t>
            </a:r>
            <a:r>
              <a:rPr lang="en-US" altLang="zh-CN" sz="1800" b="1" dirty="0">
                <a:latin typeface="Tahoma" panose="020B0604030504040204" pitchFamily="34" charset="0"/>
                <a:ea typeface="SimSun" panose="02010600030101010101" pitchFamily="2" charset="-122"/>
                <a:hlinkClick r:id="rId7"/>
              </a:rPr>
              <a:t>andyhan@osc.or.kr</a:t>
            </a:r>
            <a:endParaRPr lang="en-US" altLang="ko-KR" sz="1800" b="1" dirty="0">
              <a:latin typeface="Tahoma" pitchFamily="34" charset="0"/>
            </a:endParaRPr>
          </a:p>
          <a:p>
            <a:pPr>
              <a:lnSpc>
                <a:spcPct val="95000"/>
              </a:lnSpc>
              <a:spcAft>
                <a:spcPct val="35000"/>
              </a:spcAft>
              <a:defRPr/>
            </a:pPr>
            <a:r>
              <a:rPr lang="en-US" altLang="ko-KR" sz="1800" b="1" dirty="0">
                <a:latin typeface="Tahoma" pitchFamily="34" charset="0"/>
              </a:rPr>
              <a:t>		Chang Jun Park, ETRI,  </a:t>
            </a:r>
            <a:r>
              <a:rPr lang="en-US" altLang="ko-KR" sz="1800" b="1" dirty="0">
                <a:latin typeface="Tahoma" pitchFamily="34" charset="0"/>
                <a:hlinkClick r:id="rId8"/>
              </a:rPr>
              <a:t>chjpark@etri.re.kr</a:t>
            </a:r>
            <a:r>
              <a:rPr lang="en-US" altLang="zh-CN" sz="1800" b="1" dirty="0">
                <a:latin typeface="Tahoma" panose="020B0604030504040204" pitchFamily="34" charset="0"/>
                <a:ea typeface="SimSun" panose="02010600030101010101" pitchFamily="2" charset="-122"/>
              </a:rPr>
              <a:t>		</a:t>
            </a:r>
            <a:r>
              <a:rPr lang="en-US" altLang="ko-KR" sz="1800" b="1" dirty="0">
                <a:latin typeface="Tahoma" pitchFamily="34" charset="0"/>
              </a:rPr>
              <a:t>		</a:t>
            </a:r>
            <a:endParaRPr lang="en-US" altLang="zh-CN" sz="1800" b="1" dirty="0">
              <a:latin typeface="Tahoma" pitchFamily="34" charset="0"/>
            </a:endParaRPr>
          </a:p>
          <a:p>
            <a:pPr>
              <a:lnSpc>
                <a:spcPct val="95000"/>
              </a:lnSpc>
              <a:spcAft>
                <a:spcPct val="35000"/>
              </a:spcAft>
            </a:pPr>
            <a:r>
              <a:rPr lang="en-US" altLang="zh-CN" sz="1800" b="1" dirty="0">
                <a:latin typeface="Tahoma" pitchFamily="34" charset="0"/>
                <a:ea typeface="SimSun" panose="02010600030101010101" pitchFamily="2" charset="-122"/>
              </a:rPr>
              <a:t>              Source: 	ETRI, OSA</a:t>
            </a:r>
          </a:p>
        </p:txBody>
      </p:sp>
      <p:sp>
        <p:nvSpPr>
          <p:cNvPr id="3079" name="Text Box 29"/>
          <p:cNvSpPr txBox="1">
            <a:spLocks noChangeArrowheads="1"/>
          </p:cNvSpPr>
          <p:nvPr/>
        </p:nvSpPr>
        <p:spPr bwMode="auto">
          <a:xfrm>
            <a:off x="2700337" y="23241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zh-CN" sz="1800" b="1" dirty="0">
                <a:solidFill>
                  <a:srgbClr val="800000"/>
                </a:solidFill>
                <a:latin typeface="Tahoma" panose="020B0604030504040204" pitchFamily="34" charset="0"/>
                <a:ea typeface="SimSun" panose="02010600030101010101" pitchFamily="2" charset="-122"/>
              </a:rPr>
              <a:t>X</a:t>
            </a:r>
          </a:p>
        </p:txBody>
      </p:sp>
      <p:sp>
        <p:nvSpPr>
          <p:cNvPr id="3080" name="Text Box 30"/>
          <p:cNvSpPr txBox="1">
            <a:spLocks noChangeArrowheads="1"/>
          </p:cNvSpPr>
          <p:nvPr/>
        </p:nvSpPr>
        <p:spPr bwMode="auto">
          <a:xfrm>
            <a:off x="3995737" y="23685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zh-CN" sz="1800" b="1">
              <a:solidFill>
                <a:srgbClr val="800000"/>
              </a:solidFill>
              <a:latin typeface="Tahoma" panose="020B0604030504040204" pitchFamily="34" charset="0"/>
              <a:ea typeface="SimSun"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GB" altLang="zh-CN" dirty="0">
                <a:ea typeface="SimSun" panose="02010600030101010101" pitchFamily="2" charset="-122"/>
              </a:rPr>
              <a:t>Supporting Companies</a:t>
            </a:r>
          </a:p>
        </p:txBody>
      </p:sp>
      <p:sp>
        <p:nvSpPr>
          <p:cNvPr id="24579" name="Rectangle 3"/>
          <p:cNvSpPr>
            <a:spLocks noGrp="1" noChangeArrowheads="1"/>
          </p:cNvSpPr>
          <p:nvPr>
            <p:ph type="body" sz="half" idx="1"/>
          </p:nvPr>
        </p:nvSpPr>
        <p:spPr>
          <a:xfrm>
            <a:off x="414338" y="1073150"/>
            <a:ext cx="5608637" cy="512763"/>
          </a:xfrm>
        </p:spPr>
        <p:txBody>
          <a:bodyPr/>
          <a:lstStyle/>
          <a:p>
            <a:pPr>
              <a:buFontTx/>
              <a:buNone/>
            </a:pPr>
            <a:r>
              <a:rPr lang="en-GB" altLang="zh-CN" sz="2200" dirty="0">
                <a:ea typeface="SimSun" panose="02010600030101010101" pitchFamily="2" charset="-122"/>
              </a:rPr>
              <a:t>The companies supporting this work item are:</a:t>
            </a:r>
          </a:p>
        </p:txBody>
      </p:sp>
      <p:graphicFrame>
        <p:nvGraphicFramePr>
          <p:cNvPr id="9259" name="Group 43"/>
          <p:cNvGraphicFramePr>
            <a:graphicFrameLocks noGrp="1"/>
          </p:cNvGraphicFramePr>
          <p:nvPr>
            <p:ph sz="half" idx="2"/>
            <p:extLst>
              <p:ext uri="{D42A27DB-BD31-4B8C-83A1-F6EECF244321}">
                <p14:modId xmlns:p14="http://schemas.microsoft.com/office/powerpoint/2010/main" val="604361325"/>
              </p:ext>
            </p:extLst>
          </p:nvPr>
        </p:nvGraphicFramePr>
        <p:xfrm>
          <a:off x="490538" y="1606550"/>
          <a:ext cx="8047037" cy="4697418"/>
        </p:xfrm>
        <a:graphic>
          <a:graphicData uri="http://schemas.openxmlformats.org/drawingml/2006/table">
            <a:tbl>
              <a:tblPr/>
              <a:tblGrid>
                <a:gridCol w="4198937">
                  <a:extLst>
                    <a:ext uri="{9D8B030D-6E8A-4147-A177-3AD203B41FA5}">
                      <a16:colId xmlns:a16="http://schemas.microsoft.com/office/drawing/2014/main" val="20000"/>
                    </a:ext>
                  </a:extLst>
                </a:gridCol>
                <a:gridCol w="3848100">
                  <a:extLst>
                    <a:ext uri="{9D8B030D-6E8A-4147-A177-3AD203B41FA5}">
                      <a16:colId xmlns:a16="http://schemas.microsoft.com/office/drawing/2014/main"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a:ln>
                            <a:noFill/>
                          </a:ln>
                          <a:solidFill>
                            <a:srgbClr val="000066"/>
                          </a:solidFill>
                          <a:effectLst/>
                          <a:latin typeface="Arial Narrow" pitchFamily="34" charset="0"/>
                          <a:ea typeface="宋体"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a:ln>
                            <a:noFill/>
                          </a:ln>
                          <a:solidFill>
                            <a:srgbClr val="000066"/>
                          </a:solidFill>
                          <a:effectLst/>
                          <a:latin typeface="Arial Narrow" pitchFamily="34" charset="0"/>
                          <a:ea typeface="宋体"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a:ln>
                            <a:noFill/>
                          </a:ln>
                          <a:solidFill>
                            <a:srgbClr val="800000"/>
                          </a:solidFill>
                          <a:effectLst/>
                          <a:latin typeface="Arial Narrow" pitchFamily="34" charset="0"/>
                          <a:ea typeface="宋体" charset="-122"/>
                          <a:cs typeface="+mn-cs"/>
                        </a:rPr>
                        <a:t>ETRI</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a:solidFill>
                            <a:srgbClr val="000066"/>
                          </a:solidFill>
                          <a:latin typeface="Arial Narrow" pitchFamily="34" charset="0"/>
                          <a:ea typeface="+mn-ea"/>
                          <a:cs typeface="+mn-cs"/>
                        </a:rPr>
                        <a:t>Associate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200" b="0" i="0" u="none" strike="noStrike" kern="1200" cap="none" normalizeH="0" baseline="0" dirty="0">
                          <a:ln>
                            <a:noFill/>
                          </a:ln>
                          <a:solidFill>
                            <a:srgbClr val="800000"/>
                          </a:solidFill>
                          <a:effectLst/>
                          <a:latin typeface="Arial Narrow" pitchFamily="34" charset="0"/>
                          <a:ea typeface="宋体" charset="-122"/>
                          <a:cs typeface="+mn-cs"/>
                        </a:rPr>
                        <a:t>OSA</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a:solidFill>
                            <a:srgbClr val="000066"/>
                          </a:solidFill>
                          <a:latin typeface="Arial Narrow" pitchFamily="34" charset="0"/>
                          <a:ea typeface="+mn-ea"/>
                          <a:cs typeface="+mn-cs"/>
                        </a:rPr>
                        <a:t>Full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11528081"/>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err="1">
                          <a:ln>
                            <a:noFill/>
                          </a:ln>
                          <a:solidFill>
                            <a:srgbClr val="800000"/>
                          </a:solidFill>
                          <a:effectLst/>
                          <a:latin typeface="Arial Narrow" pitchFamily="34" charset="0"/>
                          <a:ea typeface="宋体" charset="-122"/>
                        </a:rPr>
                        <a:t>Vuzix</a:t>
                      </a:r>
                      <a:endParaRPr kumimoji="0" lang="en-GB" altLang="zh-CN" sz="2200" b="0" i="0" u="none" strike="noStrike" cap="none" normalizeH="0" baseline="0" dirty="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dirty="0">
                          <a:solidFill>
                            <a:srgbClr val="000066"/>
                          </a:solidFill>
                          <a:latin typeface="Arial Narrow" pitchFamily="34" charset="0"/>
                          <a:ea typeface="+mn-ea"/>
                          <a:cs typeface="+mn-cs"/>
                        </a:rPr>
                        <a:t>Associate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dirty="0">
                          <a:ln>
                            <a:noFill/>
                          </a:ln>
                          <a:solidFill>
                            <a:srgbClr val="800000"/>
                          </a:solidFill>
                          <a:effectLst/>
                          <a:latin typeface="Arial Narrow" pitchFamily="34" charset="0"/>
                          <a:ea typeface="宋体" charset="-122"/>
                        </a:rPr>
                        <a:t>TTA</a:t>
                      </a:r>
                      <a:endParaRPr kumimoji="0" lang="en-GB" altLang="zh-CN" sz="2200" b="0" i="0" u="none" strike="noStrike" cap="none" normalizeH="0" baseline="0" dirty="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lang="en-GB" altLang="zh-CN" sz="2200" kern="1200">
                          <a:solidFill>
                            <a:srgbClr val="000066"/>
                          </a:solidFill>
                          <a:latin typeface="Arial Narrow" pitchFamily="34" charset="0"/>
                          <a:ea typeface="+mn-ea"/>
                          <a:cs typeface="+mn-cs"/>
                        </a:rPr>
                        <a:t>Associate Member</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kern="1200" cap="none" normalizeH="0" baseline="0" dirty="0">
                        <a:ln>
                          <a:noFill/>
                        </a:ln>
                        <a:solidFill>
                          <a:srgbClr val="800000"/>
                        </a:solidFill>
                        <a:effectLst/>
                        <a:latin typeface="Arial Narrow" pitchFamily="34" charset="0"/>
                        <a:ea typeface="宋体" charset="-122"/>
                        <a:cs typeface="+mn-cs"/>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lang="en-GB" altLang="zh-CN" sz="2200" kern="1200" noProof="0" dirty="0">
                        <a:solidFill>
                          <a:srgbClr val="000066"/>
                        </a:solidFill>
                        <a:latin typeface="Arial Narrow" pitchFamily="34" charset="0"/>
                        <a:ea typeface="+mn-ea"/>
                        <a:cs typeface="+mn-cs"/>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a:ln>
                          <a:noFill/>
                        </a:ln>
                        <a:solidFill>
                          <a:srgbClr val="00206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2190802"/>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endParaRPr kumimoji="0" lang="en-GB" altLang="zh-CN" sz="2200" b="0" i="0" u="none" strike="noStrike" cap="none" normalizeH="0" baseline="0" dirty="0">
                        <a:ln>
                          <a:noFill/>
                        </a:ln>
                        <a:solidFill>
                          <a:srgbClr val="00206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87098697"/>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a:ln>
                          <a:noFill/>
                        </a:ln>
                        <a:solidFill>
                          <a:schemeClr val="hlink"/>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a:ln>
                          <a:noFill/>
                        </a:ln>
                        <a:solidFill>
                          <a:srgbClr val="800000"/>
                        </a:solidFill>
                        <a:effectLst/>
                        <a:latin typeface="Arial Narrow" pitchFamily="34" charset="0"/>
                        <a:ea typeface="宋体"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dirty="0">
                        <a:ln>
                          <a:noFill/>
                        </a:ln>
                        <a:solidFill>
                          <a:srgbClr val="800000"/>
                        </a:solidFill>
                        <a:effectLst/>
                        <a:latin typeface="Arial Narrow" pitchFamily="34" charset="0"/>
                        <a:ea typeface="宋体"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r>
              <a:rPr lang="en-GB" altLang="zh-CN">
                <a:ea typeface="SimSun" panose="02010600030101010101" pitchFamily="2" charset="-122"/>
              </a:rPr>
              <a:t>Proposed Resources</a:t>
            </a:r>
          </a:p>
        </p:txBody>
      </p:sp>
      <p:sp>
        <p:nvSpPr>
          <p:cNvPr id="2662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a:ea typeface="SimSun" panose="02010600030101010101"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extLst>
              <p:ext uri="{D42A27DB-BD31-4B8C-83A1-F6EECF244321}">
                <p14:modId xmlns:p14="http://schemas.microsoft.com/office/powerpoint/2010/main" val="1523560274"/>
              </p:ext>
            </p:extLst>
          </p:nvPr>
        </p:nvGraphicFramePr>
        <p:xfrm>
          <a:off x="338138" y="1606550"/>
          <a:ext cx="8686800" cy="4792663"/>
        </p:xfrm>
        <a:graphic>
          <a:graphicData uri="http://schemas.openxmlformats.org/drawingml/2006/table">
            <a:tbl>
              <a:tblPr/>
              <a:tblGrid>
                <a:gridCol w="48006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427038">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dirty="0">
                          <a:ln>
                            <a:noFill/>
                          </a:ln>
                          <a:solidFill>
                            <a:srgbClr val="000066"/>
                          </a:solidFill>
                          <a:effectLst/>
                          <a:latin typeface="Arial Narrow" pitchFamily="34" charset="0"/>
                          <a:ea typeface="宋体"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宋体"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a:ln>
                            <a:noFill/>
                          </a:ln>
                          <a:solidFill>
                            <a:srgbClr val="800000"/>
                          </a:solidFill>
                          <a:effectLst/>
                          <a:latin typeface="Arial Narrow" pitchFamily="34" charset="0"/>
                          <a:ea typeface="宋体"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err="1">
                          <a:ln>
                            <a:noFill/>
                          </a:ln>
                          <a:solidFill>
                            <a:srgbClr val="800000"/>
                          </a:solidFill>
                          <a:effectLst/>
                          <a:latin typeface="Arial Narrow" pitchFamily="34" charset="0"/>
                          <a:ea typeface="宋体" charset="-122"/>
                        </a:rPr>
                        <a:t>Jin</a:t>
                      </a:r>
                      <a:r>
                        <a:rPr kumimoji="0" lang="en-US" altLang="zh-CN" sz="2000" b="0" i="0" u="none" strike="noStrike" cap="none" normalizeH="0" baseline="0" dirty="0">
                          <a:ln>
                            <a:noFill/>
                          </a:ln>
                          <a:solidFill>
                            <a:srgbClr val="800000"/>
                          </a:solidFill>
                          <a:effectLst/>
                          <a:latin typeface="Arial Narrow" pitchFamily="34" charset="0"/>
                          <a:ea typeface="宋体" charset="-122"/>
                        </a:rPr>
                        <a:t> Sung Choi (ETRI</a:t>
                      </a:r>
                      <a:r>
                        <a:rPr kumimoji="0" lang="en-GB" altLang="zh-CN" sz="2000" b="0" i="0" u="none" strike="noStrike" cap="none" normalizeH="0" baseline="0" dirty="0">
                          <a:ln>
                            <a:noFill/>
                          </a:ln>
                          <a:solidFill>
                            <a:srgbClr val="800000"/>
                          </a:solidFill>
                          <a:effectLst/>
                          <a:latin typeface="Arial Narrow" pitchFamily="34" charset="0"/>
                          <a:ea typeface="宋体" charset="-122"/>
                        </a:rPr>
                        <a:t>)</a:t>
                      </a:r>
                      <a:endParaRPr kumimoji="0" lang="en-GB" altLang="zh-CN" sz="2000" b="0" i="1" u="none" strike="noStrike" cap="none" normalizeH="0" baseline="0" dirty="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a:ln>
                            <a:noFill/>
                          </a:ln>
                          <a:solidFill>
                            <a:srgbClr val="800000"/>
                          </a:solidFill>
                          <a:effectLst/>
                          <a:latin typeface="Arial Narrow" pitchFamily="34" charset="0"/>
                          <a:ea typeface="宋体"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dirty="0">
                          <a:ln>
                            <a:noFill/>
                          </a:ln>
                          <a:solidFill>
                            <a:srgbClr val="800000"/>
                          </a:solidFill>
                          <a:effectLst/>
                          <a:latin typeface="Arial Narrow" pitchFamily="34" charset="0"/>
                          <a:ea typeface="宋体"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a:ln>
                            <a:noFill/>
                          </a:ln>
                          <a:solidFill>
                            <a:srgbClr val="800000"/>
                          </a:solidFill>
                          <a:effectLst/>
                          <a:latin typeface="Arial Narrow" pitchFamily="34" charset="0"/>
                          <a:ea typeface="宋体" charset="-122"/>
                        </a:rPr>
                        <a:t>gyu</a:t>
                      </a:r>
                      <a:r>
                        <a:rPr kumimoji="0" lang="en-US" altLang="zh-CN" sz="2000" b="0" i="0" u="none" strike="noStrike" cap="none" normalizeH="0" baseline="0" dirty="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a:ln>
                            <a:noFill/>
                          </a:ln>
                          <a:solidFill>
                            <a:srgbClr val="800000"/>
                          </a:solidFill>
                          <a:effectLst/>
                          <a:latin typeface="Arial Narrow" pitchFamily="34" charset="0"/>
                          <a:ea typeface="宋体" charset="-122"/>
                        </a:rPr>
                        <a:t>)</a:t>
                      </a:r>
                      <a:endParaRPr kumimoji="0" lang="en-GB" altLang="zh-CN" sz="2000" b="0" i="1" u="none" strike="noStrike" cap="none" normalizeH="0" baseline="0" dirty="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宋体"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宋体"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000" b="0" i="0" u="none" strike="noStrike" cap="none" normalizeH="0" baseline="0" dirty="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a:ln>
                            <a:noFill/>
                          </a:ln>
                          <a:solidFill>
                            <a:srgbClr val="800000"/>
                          </a:solidFill>
                          <a:effectLst/>
                          <a:latin typeface="Arial Narrow" pitchFamily="34" charset="0"/>
                          <a:ea typeface="宋体" charset="-122"/>
                        </a:rPr>
                        <a:t>gyu</a:t>
                      </a:r>
                      <a:r>
                        <a:rPr kumimoji="0" lang="en-US" altLang="zh-CN" sz="2000" b="0" i="0" u="none" strike="noStrike" cap="none" normalizeH="0" baseline="0" dirty="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a:ln>
                            <a:noFill/>
                          </a:ln>
                          <a:solidFill>
                            <a:srgbClr val="800000"/>
                          </a:solidFill>
                          <a:effectLst/>
                          <a:latin typeface="Arial Narrow" pitchFamily="34" charset="0"/>
                          <a:ea typeface="宋体" charset="-122"/>
                        </a:rPr>
                        <a:t>)</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宋体"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宋体"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err="1">
                          <a:ln>
                            <a:noFill/>
                          </a:ln>
                          <a:solidFill>
                            <a:srgbClr val="800000"/>
                          </a:solidFill>
                          <a:effectLst/>
                          <a:latin typeface="Arial Narrow" pitchFamily="34" charset="0"/>
                          <a:ea typeface="宋体" charset="-122"/>
                        </a:rPr>
                        <a:t>Seung-wook</a:t>
                      </a:r>
                      <a:r>
                        <a:rPr kumimoji="0" lang="en-US" altLang="zh-CN" sz="2000" b="0" i="0" u="none" strike="noStrike" cap="none" normalizeH="0" baseline="0" dirty="0">
                          <a:ln>
                            <a:noFill/>
                          </a:ln>
                          <a:solidFill>
                            <a:srgbClr val="800000"/>
                          </a:solidFill>
                          <a:effectLst/>
                          <a:latin typeface="Arial Narrow" pitchFamily="34" charset="0"/>
                          <a:ea typeface="宋体" charset="-122"/>
                        </a:rPr>
                        <a:t> Lee (ETRI</a:t>
                      </a:r>
                      <a:r>
                        <a:rPr kumimoji="0" lang="en-GB" altLang="zh-CN" sz="2000" b="0" i="0" u="none" strike="noStrike" cap="none" normalizeH="0" baseline="0" dirty="0">
                          <a:ln>
                            <a:noFill/>
                          </a:ln>
                          <a:solidFill>
                            <a:srgbClr val="800000"/>
                          </a:solidFill>
                          <a:effectLst/>
                          <a:latin typeface="Arial Narrow" pitchFamily="34" charset="0"/>
                          <a:ea typeface="宋体" charset="-122"/>
                        </a:rPr>
                        <a:t>)</a:t>
                      </a:r>
                      <a:endParaRPr kumimoji="0" lang="en-GB" altLang="zh-CN" sz="2000" b="0" i="1" u="none" strike="noStrike" cap="none" normalizeH="0" baseline="0" dirty="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宋体"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err="1">
                          <a:ln>
                            <a:noFill/>
                          </a:ln>
                          <a:solidFill>
                            <a:srgbClr val="800000"/>
                          </a:solidFill>
                          <a:effectLst/>
                          <a:latin typeface="Arial Narrow" pitchFamily="34" charset="0"/>
                          <a:ea typeface="宋体" charset="-122"/>
                        </a:rPr>
                        <a:t>Jin</a:t>
                      </a:r>
                      <a:r>
                        <a:rPr kumimoji="0" lang="en-US" altLang="zh-CN" sz="2000" b="0" i="0" u="none" strike="noStrike" cap="none" normalizeH="0" baseline="0" dirty="0">
                          <a:ln>
                            <a:noFill/>
                          </a:ln>
                          <a:solidFill>
                            <a:srgbClr val="800000"/>
                          </a:solidFill>
                          <a:effectLst/>
                          <a:latin typeface="Arial Narrow" pitchFamily="34" charset="0"/>
                          <a:ea typeface="宋体" charset="-122"/>
                        </a:rPr>
                        <a:t> Sung Choi (ETRI</a:t>
                      </a:r>
                      <a:r>
                        <a:rPr kumimoji="0" lang="en-GB" altLang="zh-CN" sz="2000" b="0" i="0" u="none" strike="noStrike" cap="none" normalizeH="0" baseline="0" dirty="0">
                          <a:ln>
                            <a:noFill/>
                          </a:ln>
                          <a:solidFill>
                            <a:srgbClr val="800000"/>
                          </a:solidFill>
                          <a:effectLst/>
                          <a:latin typeface="Arial Narrow" pitchFamily="34" charset="0"/>
                          <a:ea typeface="宋体" charset="-122"/>
                        </a:rPr>
                        <a:t>)</a:t>
                      </a:r>
                      <a:endParaRPr kumimoji="0" lang="en-GB" altLang="zh-CN" sz="2000" b="0" i="1" u="none" strike="noStrike" cap="none" normalizeH="0" baseline="0" dirty="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宋体"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US" altLang="zh-CN" sz="2000" b="0" i="0" u="none" strike="noStrike" cap="none" normalizeH="0" baseline="0" dirty="0">
                          <a:ln>
                            <a:noFill/>
                          </a:ln>
                          <a:solidFill>
                            <a:srgbClr val="800000"/>
                          </a:solidFill>
                          <a:effectLst/>
                          <a:latin typeface="Arial Narrow" pitchFamily="34" charset="0"/>
                          <a:ea typeface="宋体" charset="-122"/>
                        </a:rPr>
                        <a:t>Andrew Min-</a:t>
                      </a:r>
                      <a:r>
                        <a:rPr kumimoji="0" lang="en-US" altLang="zh-CN" sz="2000" b="0" i="0" u="none" strike="noStrike" cap="none" normalizeH="0" baseline="0" dirty="0" err="1">
                          <a:ln>
                            <a:noFill/>
                          </a:ln>
                          <a:solidFill>
                            <a:srgbClr val="800000"/>
                          </a:solidFill>
                          <a:effectLst/>
                          <a:latin typeface="Arial Narrow" pitchFamily="34" charset="0"/>
                          <a:ea typeface="宋体" charset="-122"/>
                        </a:rPr>
                        <a:t>gyu</a:t>
                      </a:r>
                      <a:r>
                        <a:rPr kumimoji="0" lang="en-US" altLang="zh-CN" sz="2000" b="0" i="0" u="none" strike="noStrike" cap="none" normalizeH="0" baseline="0" dirty="0">
                          <a:ln>
                            <a:noFill/>
                          </a:ln>
                          <a:solidFill>
                            <a:srgbClr val="800000"/>
                          </a:solidFill>
                          <a:effectLst/>
                          <a:latin typeface="Arial Narrow" pitchFamily="34" charset="0"/>
                          <a:ea typeface="宋体" charset="-122"/>
                        </a:rPr>
                        <a:t> Han(OSA</a:t>
                      </a:r>
                      <a:r>
                        <a:rPr kumimoji="0" lang="en-GB" altLang="zh-CN" sz="2000" b="0" i="0" u="none" strike="noStrike" cap="none" normalizeH="0" baseline="0" dirty="0">
                          <a:ln>
                            <a:noFill/>
                          </a:ln>
                          <a:solidFill>
                            <a:srgbClr val="800000"/>
                          </a:solidFill>
                          <a:effectLst/>
                          <a:latin typeface="Arial Narrow" pitchFamily="34" charset="0"/>
                          <a:ea typeface="宋体" charset="-122"/>
                        </a:rPr>
                        <a:t>)</a:t>
                      </a:r>
                      <a:endParaRPr kumimoji="0" lang="en-GB" altLang="zh-CN" sz="2000" b="0" i="1" u="none" strike="noStrike" cap="none" normalizeH="0" baseline="0" dirty="0">
                        <a:ln>
                          <a:noFill/>
                        </a:ln>
                        <a:solidFill>
                          <a:srgbClr val="800000"/>
                        </a:solidFill>
                        <a:effectLst/>
                        <a:latin typeface="Arial Narrow" pitchFamily="34" charset="0"/>
                        <a:ea typeface="宋体"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宋体"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96875">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宋体"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defRPr/>
                      </a:pPr>
                      <a:r>
                        <a:rPr kumimoji="0" lang="en-GB" altLang="zh-CN" sz="2000" b="0" i="1" u="none" strike="noStrike" cap="none" normalizeH="0" baseline="0" dirty="0">
                          <a:ln>
                            <a:noFill/>
                          </a:ln>
                          <a:solidFill>
                            <a:srgbClr val="800000"/>
                          </a:solidFill>
                          <a:effectLst/>
                          <a:latin typeface="Arial Narrow" pitchFamily="34" charset="0"/>
                          <a:ea typeface="宋体" charset="-122"/>
                        </a:rPr>
                        <a:t>NA</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p:txBody>
          <a:bodyPr/>
          <a:lstStyle/>
          <a:p>
            <a:r>
              <a:rPr lang="en-GB" altLang="zh-CN">
                <a:ea typeface="SimSun" panose="02010600030101010101"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s-ES" altLang="zh-CN">
              <a:ea typeface="宋体" charset="-122"/>
            </a:endParaRPr>
          </a:p>
        </p:txBody>
      </p:sp>
      <p:sp>
        <p:nvSpPr>
          <p:cNvPr id="28676"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spcBef>
                <a:spcPct val="25000"/>
              </a:spcBef>
              <a:buClr>
                <a:schemeClr val="tx1"/>
              </a:buClr>
              <a:buSzPct val="80000"/>
              <a:buChar char="•"/>
              <a:defRPr sz="2600">
                <a:solidFill>
                  <a:srgbClr val="000066"/>
                </a:solidFill>
                <a:latin typeface="Arial Narrow" panose="020B0606020202030204" pitchFamily="34" charset="0"/>
              </a:defRPr>
            </a:lvl1pPr>
            <a:lvl2pPr marL="742950" indent="-285750" defTabSz="1584325">
              <a:spcBef>
                <a:spcPct val="25000"/>
              </a:spcBef>
              <a:buClr>
                <a:schemeClr val="tx1"/>
              </a:buClr>
              <a:buSzPct val="80000"/>
              <a:buChar char="•"/>
              <a:defRPr sz="2200">
                <a:solidFill>
                  <a:srgbClr val="480024"/>
                </a:solidFill>
                <a:latin typeface="Arial Narrow" panose="020B0606020202030204" pitchFamily="34" charset="0"/>
              </a:defRPr>
            </a:lvl2pPr>
            <a:lvl3pPr marL="1143000" indent="-228600" defTabSz="1584325">
              <a:spcBef>
                <a:spcPct val="25000"/>
              </a:spcBef>
              <a:buClr>
                <a:schemeClr val="tx1"/>
              </a:buClr>
              <a:buSzPct val="80000"/>
              <a:buChar char="•"/>
              <a:defRPr sz="2000">
                <a:solidFill>
                  <a:srgbClr val="0B2200"/>
                </a:solidFill>
                <a:latin typeface="Arial Narrow" panose="020B0606020202030204" pitchFamily="34" charset="0"/>
              </a:defRPr>
            </a:lvl3pPr>
            <a:lvl4pPr marL="1600200" indent="-228600" defTabSz="1584325">
              <a:spcBef>
                <a:spcPct val="20000"/>
              </a:spcBef>
              <a:buClr>
                <a:schemeClr val="tx1"/>
              </a:buClr>
              <a:buSzPct val="80000"/>
              <a:buChar char="•"/>
              <a:defRPr>
                <a:solidFill>
                  <a:srgbClr val="543800"/>
                </a:solidFill>
                <a:latin typeface="Arial Narrow" panose="020B0606020202030204" pitchFamily="34" charset="0"/>
              </a:defRPr>
            </a:lvl4pPr>
            <a:lvl5pPr marL="2057400" indent="-228600" defTabSz="1584325">
              <a:spcBef>
                <a:spcPct val="20000"/>
              </a:spcBef>
              <a:buClr>
                <a:schemeClr val="tx1"/>
              </a:buClr>
              <a:buSzPct val="80000"/>
              <a:buChar char="•"/>
              <a:defRPr sz="1600">
                <a:solidFill>
                  <a:srgbClr val="330066"/>
                </a:solidFill>
                <a:latin typeface="Arial Narrow" panose="020B0606020202030204" pitchFamily="34" charset="0"/>
              </a:defRPr>
            </a:lvl5pPr>
            <a:lvl6pPr marL="25146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6pPr>
            <a:lvl7pPr marL="29718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7pPr>
            <a:lvl8pPr marL="34290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8pPr>
            <a:lvl9pPr marL="3886200" indent="-228600" defTabSz="1584325" eaLnBrk="0" fontAlgn="base" hangingPunct="0">
              <a:spcBef>
                <a:spcPct val="20000"/>
              </a:spcBef>
              <a:spcAft>
                <a:spcPct val="0"/>
              </a:spcAft>
              <a:buClr>
                <a:schemeClr val="tx1"/>
              </a:buClr>
              <a:buSzPct val="80000"/>
              <a:buChar char="•"/>
              <a:defRPr sz="1600">
                <a:solidFill>
                  <a:srgbClr val="330066"/>
                </a:solidFill>
                <a:latin typeface="Arial Narrow" panose="020B0606020202030204" pitchFamily="34" charset="0"/>
              </a:defRPr>
            </a:lvl9pPr>
          </a:lstStyle>
          <a:p>
            <a:pPr>
              <a:buFontTx/>
              <a:buNone/>
            </a:pPr>
            <a:r>
              <a:rPr lang="en-GB" altLang="zh-CN" sz="2200" dirty="0">
                <a:ea typeface="SimSun" panose="02010600030101010101" pitchFamily="2" charset="-122"/>
              </a:rPr>
              <a:t>Draft Version 1.0</a:t>
            </a:r>
          </a:p>
        </p:txBody>
      </p:sp>
      <p:graphicFrame>
        <p:nvGraphicFramePr>
          <p:cNvPr id="40062" name="Group 126"/>
          <p:cNvGraphicFramePr>
            <a:graphicFrameLocks noGrp="1"/>
          </p:cNvGraphicFramePr>
          <p:nvPr>
            <p:extLst>
              <p:ext uri="{D42A27DB-BD31-4B8C-83A1-F6EECF244321}">
                <p14:modId xmlns:p14="http://schemas.microsoft.com/office/powerpoint/2010/main" val="1766443823"/>
              </p:ext>
            </p:extLst>
          </p:nvPr>
        </p:nvGraphicFramePr>
        <p:xfrm>
          <a:off x="261938" y="1682750"/>
          <a:ext cx="8763000" cy="1980420"/>
        </p:xfrm>
        <a:graphic>
          <a:graphicData uri="http://schemas.openxmlformats.org/drawingml/2006/table">
            <a:tbl>
              <a:tblPr/>
              <a:tblGrid>
                <a:gridCol w="1653397">
                  <a:extLst>
                    <a:ext uri="{9D8B030D-6E8A-4147-A177-3AD203B41FA5}">
                      <a16:colId xmlns:a16="http://schemas.microsoft.com/office/drawing/2014/main" val="20000"/>
                    </a:ext>
                  </a:extLst>
                </a:gridCol>
                <a:gridCol w="7109603">
                  <a:extLst>
                    <a:ext uri="{9D8B030D-6E8A-4147-A177-3AD203B41FA5}">
                      <a16:colId xmlns:a16="http://schemas.microsoft.com/office/drawing/2014/main" val="20001"/>
                    </a:ext>
                  </a:extLst>
                </a:gridCol>
              </a:tblGrid>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a:ln>
                            <a:noFill/>
                          </a:ln>
                          <a:solidFill>
                            <a:srgbClr val="000066"/>
                          </a:solidFill>
                          <a:effectLst/>
                          <a:latin typeface="Arial Narrow" pitchFamily="34" charset="0"/>
                          <a:ea typeface="宋体"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a:ln>
                            <a:noFill/>
                          </a:ln>
                          <a:solidFill>
                            <a:srgbClr val="000066"/>
                          </a:solidFill>
                          <a:effectLst/>
                          <a:latin typeface="Arial Narrow" pitchFamily="34" charset="0"/>
                          <a:ea typeface="宋体"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dirty="0" err="1">
                          <a:ln>
                            <a:noFill/>
                          </a:ln>
                          <a:solidFill>
                            <a:srgbClr val="000066"/>
                          </a:solidFill>
                          <a:effectLst/>
                          <a:latin typeface="Arial Narrow" pitchFamily="34" charset="0"/>
                          <a:ea typeface="宋体" charset="-122"/>
                        </a:rPr>
                        <a:t>None</a:t>
                      </a:r>
                      <a:endParaRPr kumimoji="0" lang="es-ES" altLang="zh-CN" sz="2000" b="0" i="0" u="none" strike="noStrike" cap="none" normalizeH="0" baseline="0" dirty="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1800" b="0" i="0" u="none" strike="noStrike" cap="none" normalizeH="0" baseline="0" dirty="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1800" b="0" i="0" u="none" strike="noStrike" cap="none" normalizeH="0" baseline="0" dirty="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6081">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a:ln>
                          <a:noFill/>
                        </a:ln>
                        <a:solidFill>
                          <a:srgbClr val="000066"/>
                        </a:solidFill>
                        <a:effectLst/>
                        <a:latin typeface="Arial Narrow" pitchFamily="34" charset="0"/>
                        <a:ea typeface="宋体"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defTabSz="1584325">
                        <a:spcBef>
                          <a:spcPct val="25000"/>
                        </a:spcBef>
                        <a:buClr>
                          <a:schemeClr val="tx1"/>
                        </a:buClr>
                        <a:buSzPct val="80000"/>
                        <a:defRPr sz="2200">
                          <a:solidFill>
                            <a:srgbClr val="000066"/>
                          </a:solidFill>
                          <a:latin typeface="Arial Narrow" pitchFamily="34" charset="0"/>
                        </a:defRPr>
                      </a:lvl1pPr>
                      <a:lvl2pPr marL="742950" indent="-285750" defTabSz="1584325">
                        <a:spcBef>
                          <a:spcPct val="25000"/>
                        </a:spcBef>
                        <a:buClr>
                          <a:schemeClr val="tx1"/>
                        </a:buClr>
                        <a:buSzPct val="80000"/>
                        <a:defRPr sz="2000">
                          <a:solidFill>
                            <a:srgbClr val="480024"/>
                          </a:solidFill>
                          <a:latin typeface="Arial Narrow" pitchFamily="34" charset="0"/>
                        </a:defRPr>
                      </a:lvl2pPr>
                      <a:lvl3pPr marL="1143000" indent="-228600" defTabSz="1584325">
                        <a:spcBef>
                          <a:spcPct val="25000"/>
                        </a:spcBef>
                        <a:buClr>
                          <a:schemeClr val="tx1"/>
                        </a:buClr>
                        <a:buSzPct val="80000"/>
                        <a:defRPr>
                          <a:solidFill>
                            <a:srgbClr val="0B2200"/>
                          </a:solidFill>
                          <a:latin typeface="Arial Narrow" pitchFamily="34" charset="0"/>
                        </a:defRPr>
                      </a:lvl3pPr>
                      <a:lvl4pPr marL="1600200" indent="-228600" defTabSz="1584325">
                        <a:spcBef>
                          <a:spcPct val="20000"/>
                        </a:spcBef>
                        <a:buClr>
                          <a:schemeClr val="tx1"/>
                        </a:buClr>
                        <a:buSzPct val="80000"/>
                        <a:defRPr sz="1600">
                          <a:solidFill>
                            <a:srgbClr val="543800"/>
                          </a:solidFill>
                          <a:latin typeface="Arial Narrow" pitchFamily="34" charset="0"/>
                        </a:defRPr>
                      </a:lvl4pPr>
                      <a:lvl5pPr marL="2057400" indent="-228600" defTabSz="1584325">
                        <a:spcBef>
                          <a:spcPct val="20000"/>
                        </a:spcBef>
                        <a:buClr>
                          <a:schemeClr val="tx1"/>
                        </a:buClr>
                        <a:buSzPct val="80000"/>
                        <a:defRPr sz="1400">
                          <a:solidFill>
                            <a:srgbClr val="330066"/>
                          </a:solidFill>
                          <a:latin typeface="Arial Narrow" pitchFamily="34" charset="0"/>
                        </a:defRPr>
                      </a:lvl5pPr>
                      <a:lvl6pPr marL="25146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defTabSz="1584325"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dirty="0">
                        <a:ln>
                          <a:noFill/>
                        </a:ln>
                        <a:solidFill>
                          <a:srgbClr val="000066"/>
                        </a:solidFill>
                        <a:effectLst/>
                        <a:latin typeface="Arial Narrow" pitchFamily="34" charset="0"/>
                        <a:ea typeface="宋体"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zh-CN">
                <a:ea typeface="SimSun" panose="02010600030101010101" pitchFamily="2" charset="-122"/>
              </a:rPr>
              <a:t>Work Item Title and Registration Name </a:t>
            </a:r>
          </a:p>
        </p:txBody>
      </p:sp>
      <p:graphicFrame>
        <p:nvGraphicFramePr>
          <p:cNvPr id="10" name="Table 9"/>
          <p:cNvGraphicFramePr>
            <a:graphicFrameLocks noGrp="1"/>
          </p:cNvGraphicFramePr>
          <p:nvPr>
            <p:extLst>
              <p:ext uri="{D42A27DB-BD31-4B8C-83A1-F6EECF244321}">
                <p14:modId xmlns:p14="http://schemas.microsoft.com/office/powerpoint/2010/main" val="6195682"/>
              </p:ext>
            </p:extLst>
          </p:nvPr>
        </p:nvGraphicFramePr>
        <p:xfrm>
          <a:off x="490538" y="1987550"/>
          <a:ext cx="8229600" cy="835980"/>
        </p:xfrm>
        <a:graphic>
          <a:graphicData uri="http://schemas.openxmlformats.org/drawingml/2006/table">
            <a:tbl>
              <a:tblPr/>
              <a:tblGrid>
                <a:gridCol w="20574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tblGrid>
              <a:tr h="401637">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a:ln>
                            <a:noFill/>
                          </a:ln>
                          <a:solidFill>
                            <a:schemeClr val="tx1"/>
                          </a:solidFill>
                          <a:effectLst/>
                          <a:latin typeface="Arial Narrow" pitchFamily="34" charset="0"/>
                          <a:ea typeface="宋体" charset="-122"/>
                        </a:rPr>
                        <a:t>Work Item Title</a:t>
                      </a:r>
                      <a:endParaRPr kumimoji="0" lang="en-GB" altLang="zh-CN" sz="2000" b="1" i="0" u="none" strike="noStrike" cap="none" normalizeH="0" baseline="0" dirty="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a:ln>
                            <a:noFill/>
                          </a:ln>
                          <a:solidFill>
                            <a:schemeClr val="tx1"/>
                          </a:solidFill>
                          <a:effectLst/>
                          <a:latin typeface="Arial Narrow" pitchFamily="34" charset="0"/>
                          <a:ea typeface="宋体" charset="-122"/>
                        </a:rPr>
                        <a:t>Working Group</a:t>
                      </a:r>
                      <a:endParaRPr kumimoji="0" lang="en-GB" altLang="zh-CN" sz="2000" b="1" i="0" u="none" strike="noStrike" cap="none" normalizeH="0" baseline="0" dirty="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宋体" charset="-122"/>
                        </a:rPr>
                        <a:t>Registration Name</a:t>
                      </a:r>
                      <a:endParaRPr kumimoji="0" lang="en-GB" altLang="zh-CN" sz="2000" b="1" i="0" u="none" strike="noStrike" cap="none" normalizeH="0" baseline="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a:ln>
                            <a:noFill/>
                          </a:ln>
                          <a:solidFill>
                            <a:schemeClr val="tx1"/>
                          </a:solidFill>
                          <a:effectLst/>
                          <a:latin typeface="Arial Narrow" pitchFamily="34" charset="0"/>
                          <a:ea typeface="宋体" charset="-122"/>
                        </a:rPr>
                        <a:t>Version number</a:t>
                      </a:r>
                      <a:endParaRPr kumimoji="0" lang="en-GB" altLang="zh-CN" sz="2000" b="1" i="0" u="none" strike="noStrike" cap="none" normalizeH="0" baseline="0" dirty="0">
                        <a:ln>
                          <a:noFill/>
                        </a:ln>
                        <a:solidFill>
                          <a:srgbClr val="000000"/>
                        </a:solidFill>
                        <a:effectLst/>
                        <a:latin typeface="Calibri" pitchFamily="34" charset="0"/>
                        <a:ea typeface="宋体"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0363">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rgbClr val="FF0000"/>
                          </a:solidFill>
                          <a:effectLst/>
                          <a:latin typeface="Calibri" pitchFamily="34" charset="0"/>
                          <a:ea typeface="宋体" charset="-122"/>
                        </a:rPr>
                        <a:t>3D Contents creation service API</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rgbClr val="000000"/>
                          </a:solidFill>
                          <a:effectLst/>
                          <a:latin typeface="Calibri" pitchFamily="34" charset="0"/>
                          <a:ea typeface="宋体" charset="-122"/>
                        </a:rPr>
                        <a:t>CD</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rgbClr val="FF0000"/>
                          </a:solidFill>
                          <a:effectLst/>
                          <a:latin typeface="Calibri" pitchFamily="34" charset="0"/>
                          <a:ea typeface="宋体" charset="-122"/>
                        </a:rPr>
                        <a:t>3DCAPI</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rgbClr val="000000"/>
                          </a:solidFill>
                          <a:effectLst/>
                          <a:latin typeface="Calibri" pitchFamily="34" charset="0"/>
                          <a:ea typeface="宋体" charset="-122"/>
                        </a:rPr>
                        <a:t>1.0</a:t>
                      </a:r>
                    </a:p>
                  </a:txBody>
                  <a:tcPr marL="7620" marR="7620" marT="7623"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5" name="矩形 4"/>
          <p:cNvSpPr/>
          <p:nvPr/>
        </p:nvSpPr>
        <p:spPr>
          <a:xfrm>
            <a:off x="490537" y="3663950"/>
            <a:ext cx="3930884" cy="400110"/>
          </a:xfrm>
          <a:prstGeom prst="rect">
            <a:avLst/>
          </a:prstGeom>
        </p:spPr>
        <p:txBody>
          <a:bodyPr wrap="none">
            <a:spAutoFit/>
          </a:bodyPr>
          <a:lstStyle/>
          <a:p>
            <a:r>
              <a:rPr lang="en-GB" altLang="en-US" b="1" dirty="0"/>
              <a:t>Enabler type: Enabler Release </a:t>
            </a:r>
            <a:endParaRPr lang="de-DE" altLang="en-US"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28"/>
          <p:cNvSpPr>
            <a:spLocks noGrp="1" noChangeArrowheads="1"/>
          </p:cNvSpPr>
          <p:nvPr>
            <p:ph type="title"/>
          </p:nvPr>
        </p:nvSpPr>
        <p:spPr/>
        <p:txBody>
          <a:bodyPr/>
          <a:lstStyle/>
          <a:p>
            <a:r>
              <a:rPr lang="en-GB" altLang="zh-CN" dirty="0">
                <a:ea typeface="SimSun" panose="02010600030101010101" pitchFamily="2" charset="-122"/>
              </a:rPr>
              <a:t>Background</a:t>
            </a:r>
          </a:p>
        </p:txBody>
      </p:sp>
      <p:sp>
        <p:nvSpPr>
          <p:cNvPr id="7171" name="Rectangle 1029"/>
          <p:cNvSpPr>
            <a:spLocks noGrp="1" noChangeArrowheads="1"/>
          </p:cNvSpPr>
          <p:nvPr>
            <p:ph type="body" idx="1"/>
          </p:nvPr>
        </p:nvSpPr>
        <p:spPr>
          <a:xfrm>
            <a:off x="292101" y="1169988"/>
            <a:ext cx="8763000" cy="5383212"/>
          </a:xfrm>
        </p:spPr>
        <p:txBody>
          <a:bodyPr>
            <a:normAutofit fontScale="85000" lnSpcReduction="20000"/>
          </a:bodyPr>
          <a:lstStyle/>
          <a:p>
            <a:r>
              <a:rPr lang="en-US" altLang="zh-CN" sz="2400" dirty="0"/>
              <a:t>CD working group had have many spec works on contents such as:</a:t>
            </a:r>
          </a:p>
          <a:p>
            <a:pPr lvl="1"/>
            <a:r>
              <a:rPr lang="en-US" altLang="zh-CN" sz="1800" dirty="0"/>
              <a:t>BCAST: Mobile Broadcast</a:t>
            </a:r>
          </a:p>
          <a:p>
            <a:pPr lvl="1"/>
            <a:r>
              <a:rPr lang="en-US" altLang="zh-CN" sz="1800" dirty="0"/>
              <a:t>DRM: Digital Right Managements</a:t>
            </a:r>
          </a:p>
          <a:p>
            <a:pPr lvl="1"/>
            <a:r>
              <a:rPr lang="en-US" altLang="zh-CN" sz="1800" dirty="0" err="1"/>
              <a:t>MobAR</a:t>
            </a:r>
            <a:r>
              <a:rPr lang="en-US" altLang="zh-CN" sz="1800" dirty="0"/>
              <a:t>: Mobile Augmented Reality</a:t>
            </a:r>
            <a:endParaRPr lang="en-US" altLang="zh-CN" sz="2400" dirty="0"/>
          </a:p>
          <a:p>
            <a:r>
              <a:rPr lang="en-US" altLang="zh-CN" sz="2400" dirty="0"/>
              <a:t>There are many APPs and SNSs are dealing image and</a:t>
            </a:r>
            <a:r>
              <a:rPr lang="ko-KR" altLang="en-US" sz="2400" dirty="0"/>
              <a:t> </a:t>
            </a:r>
            <a:r>
              <a:rPr lang="en-US" altLang="ko-KR" sz="2400" dirty="0"/>
              <a:t>video including 3D </a:t>
            </a:r>
            <a:r>
              <a:rPr lang="en-US" altLang="ko-KR" sz="2400" dirty="0" err="1"/>
              <a:t>emojis</a:t>
            </a:r>
            <a:r>
              <a:rPr lang="en-US" altLang="zh-CN" sz="2000" dirty="0"/>
              <a:t> </a:t>
            </a:r>
          </a:p>
          <a:p>
            <a:pPr lvl="1"/>
            <a:r>
              <a:rPr lang="en-US" altLang="zh-CN" sz="1800" dirty="0"/>
              <a:t>More APPs and Services need image handling with simple access method</a:t>
            </a:r>
          </a:p>
          <a:p>
            <a:r>
              <a:rPr lang="en-US" altLang="zh-CN" dirty="0"/>
              <a:t>Many kinds of AI technologies are used to create or convert 2D image to 3D model and are developing as converting engines of on-line services.</a:t>
            </a:r>
          </a:p>
          <a:p>
            <a:pPr lvl="1"/>
            <a:r>
              <a:rPr lang="en-US" altLang="zh-CN" dirty="0"/>
              <a:t>There are needs to get 3D contents from original 2D images without using complex off-line tools and 3D modeling expert.</a:t>
            </a:r>
          </a:p>
          <a:p>
            <a:r>
              <a:rPr lang="en-US" altLang="zh-CN" sz="2400" dirty="0"/>
              <a:t>3D printer service is going popular due to its price going down</a:t>
            </a:r>
          </a:p>
          <a:p>
            <a:pPr lvl="1"/>
            <a:r>
              <a:rPr lang="en-US" altLang="zh-CN" sz="1800" dirty="0"/>
              <a:t>It bring us that 2D image is needed to convert to 3D image</a:t>
            </a:r>
          </a:p>
          <a:p>
            <a:r>
              <a:rPr lang="en-US" altLang="zh-CN" sz="2400" dirty="0"/>
              <a:t>In the professional area, Game Services need to convert 2D to 3D</a:t>
            </a:r>
          </a:p>
          <a:p>
            <a:pPr lvl="1"/>
            <a:r>
              <a:rPr lang="en-US" altLang="zh-CN" sz="1800" dirty="0"/>
              <a:t>Mostly, their initial image is 2D but working image in game is 3D. It means they have need to convert 2D to 3D during developing phase</a:t>
            </a:r>
          </a:p>
          <a:p>
            <a:endParaRPr lang="en-US" altLang="zh-CN" dirty="0"/>
          </a:p>
          <a:p>
            <a:r>
              <a:rPr lang="en-US" altLang="zh-CN" dirty="0"/>
              <a:t>Therefore, making 3DCAPI will provide convenient and effective environments to developers including game area.</a:t>
            </a:r>
          </a:p>
          <a:p>
            <a:endParaRPr lang="en-US" altLang="zh-CN"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8"/>
          <p:cNvSpPr>
            <a:spLocks noGrp="1" noChangeArrowheads="1"/>
          </p:cNvSpPr>
          <p:nvPr>
            <p:ph type="title"/>
          </p:nvPr>
        </p:nvSpPr>
        <p:spPr/>
        <p:txBody>
          <a:bodyPr/>
          <a:lstStyle/>
          <a:p>
            <a:r>
              <a:rPr lang="en-GB" altLang="zh-CN">
                <a:ea typeface="SimSun" panose="02010600030101010101" pitchFamily="2" charset="-122"/>
              </a:rPr>
              <a:t>Description and Objectives</a:t>
            </a:r>
          </a:p>
        </p:txBody>
      </p:sp>
      <p:sp>
        <p:nvSpPr>
          <p:cNvPr id="10243" name="Rectangle 1029"/>
          <p:cNvSpPr>
            <a:spLocks noGrp="1" noChangeArrowheads="1"/>
          </p:cNvSpPr>
          <p:nvPr>
            <p:ph type="body" idx="1"/>
          </p:nvPr>
        </p:nvSpPr>
        <p:spPr>
          <a:xfrm>
            <a:off x="292100" y="996950"/>
            <a:ext cx="8778875" cy="5383212"/>
          </a:xfrm>
        </p:spPr>
        <p:txBody>
          <a:bodyPr/>
          <a:lstStyle/>
          <a:p>
            <a:r>
              <a:rPr lang="en-GB" altLang="zh-CN" sz="2400" dirty="0">
                <a:ea typeface="SimSun" panose="02010600030101010101" pitchFamily="2" charset="-122"/>
              </a:rPr>
              <a:t>Work Areas: </a:t>
            </a:r>
            <a:r>
              <a:rPr lang="en-GB" altLang="zh-CN" sz="2000" dirty="0">
                <a:solidFill>
                  <a:srgbClr val="480024"/>
                </a:solidFill>
              </a:rPr>
              <a:t>3D Contents creation service API</a:t>
            </a:r>
          </a:p>
          <a:p>
            <a:r>
              <a:rPr lang="en-GB" altLang="zh-CN" sz="2400" dirty="0">
                <a:ea typeface="SimSun" panose="02010600030101010101" pitchFamily="2" charset="-122"/>
              </a:rPr>
              <a:t>Issues this Work Item aims to solve:</a:t>
            </a:r>
          </a:p>
          <a:p>
            <a:pPr lvl="1"/>
            <a:r>
              <a:rPr lang="en-GB" altLang="zh-CN" sz="2000" dirty="0"/>
              <a:t>Lack of a standardized and generic </a:t>
            </a:r>
            <a:r>
              <a:rPr lang="en-GB" altLang="zh-CN" sz="2000" dirty="0">
                <a:solidFill>
                  <a:schemeClr val="tx1"/>
                </a:solidFill>
              </a:rPr>
              <a:t>means for 3D Contents creation service API</a:t>
            </a:r>
          </a:p>
          <a:p>
            <a:r>
              <a:rPr lang="en-GB" altLang="zh-CN" sz="2400" dirty="0">
                <a:ea typeface="SimSun" panose="02010600030101010101" pitchFamily="2" charset="-122"/>
              </a:rPr>
              <a:t>Market benefits:</a:t>
            </a:r>
          </a:p>
          <a:p>
            <a:pPr lvl="1"/>
            <a:r>
              <a:rPr lang="en-US" altLang="zh-CN" sz="2000" dirty="0"/>
              <a:t>APIs will give developers a way to access OMA enablers and  enhancing the role of the enabler service provider, while opening up new ways for developers  to use  OMA enabler services</a:t>
            </a:r>
          </a:p>
          <a:p>
            <a:pPr lvl="2"/>
            <a:r>
              <a:rPr lang="en-US" altLang="zh-CN" sz="1800" dirty="0"/>
              <a:t>Provide  a way for developers to access enabler services  based on the fundamental shifts occur in the standards for internet services (e.g. HTTP 2.0) and deployments </a:t>
            </a:r>
          </a:p>
          <a:p>
            <a:r>
              <a:rPr lang="en-GB" altLang="zh-CN" sz="2400" dirty="0">
                <a:ea typeface="SimSun" panose="02010600030101010101" pitchFamily="2" charset="-122"/>
              </a:rPr>
              <a:t>Time to market: 1 year</a:t>
            </a:r>
          </a:p>
          <a:p>
            <a:r>
              <a:rPr lang="en-GB" altLang="zh-CN" sz="2400" dirty="0">
                <a:ea typeface="SimSun" panose="02010600030101010101" pitchFamily="2" charset="-122"/>
              </a:rPr>
              <a:t>Expected market acceptance: High</a:t>
            </a:r>
          </a:p>
          <a:p>
            <a:r>
              <a:rPr lang="en-GB" altLang="zh-CN" sz="2400" dirty="0">
                <a:ea typeface="SimSun" panose="02010600030101010101" pitchFamily="2" charset="-122"/>
              </a:rPr>
              <a:t>Complexity: </a:t>
            </a:r>
            <a:r>
              <a:rPr lang="en-GB" altLang="zh-CN" sz="2400" dirty="0">
                <a:ea typeface="宋体" charset="-122"/>
              </a:rPr>
              <a:t>low</a:t>
            </a:r>
            <a:endParaRPr lang="en-GB" altLang="zh-CN" sz="2400" dirty="0">
              <a:ea typeface="SimSun" panose="02010600030101010101" pitchFamily="2" charset="-122"/>
            </a:endParaRPr>
          </a:p>
          <a:p>
            <a:r>
              <a:rPr lang="en-GB" altLang="zh-CN" sz="2400" dirty="0">
                <a:ea typeface="SimSun" panose="02010600030101010101" pitchFamily="2" charset="-122"/>
              </a:rPr>
              <a:t>Uniqueness:</a:t>
            </a:r>
            <a:r>
              <a:rPr lang="en-GB" altLang="zh-CN" sz="2400" dirty="0">
                <a:ea typeface="宋体" charset="-122"/>
              </a:rPr>
              <a:t> unique</a:t>
            </a:r>
            <a:endParaRPr lang="zh-CN" altLang="zh-CN" sz="2400" dirty="0"/>
          </a:p>
          <a:p>
            <a:pPr lvl="1"/>
            <a:endParaRPr lang="en-US" altLang="zh-CN" sz="2000" dirty="0">
              <a:ea typeface="SimSun" panose="02010600030101010101" pitchFamily="2" charset="-122"/>
            </a:endParaRPr>
          </a:p>
          <a:p>
            <a:endParaRPr lang="en-GB" altLang="zh-CN" sz="2400" dirty="0">
              <a:ea typeface="SimSun"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GB" altLang="zh-CN" dirty="0">
                <a:ea typeface="SimSun" panose="02010600030101010101" pitchFamily="2" charset="-122"/>
              </a:rPr>
              <a:t>Main Use Case(</a:t>
            </a:r>
            <a:r>
              <a:rPr lang="en-GB" altLang="zh-CN" dirty="0" err="1">
                <a:ea typeface="SimSun" panose="02010600030101010101" pitchFamily="2" charset="-122"/>
              </a:rPr>
              <a:t>s</a:t>
            </a:r>
            <a:r>
              <a:rPr lang="en-GB" altLang="zh-CN" dirty="0">
                <a:ea typeface="SimSun" panose="02010600030101010101" pitchFamily="2" charset="-122"/>
              </a:rPr>
              <a:t>)</a:t>
            </a:r>
          </a:p>
        </p:txBody>
      </p:sp>
      <p:sp>
        <p:nvSpPr>
          <p:cNvPr id="14339" name="Rectangle 5"/>
          <p:cNvSpPr>
            <a:spLocks noGrp="1" noChangeArrowheads="1"/>
          </p:cNvSpPr>
          <p:nvPr>
            <p:ph type="body" idx="1"/>
          </p:nvPr>
        </p:nvSpPr>
        <p:spPr/>
        <p:txBody>
          <a:bodyPr/>
          <a:lstStyle/>
          <a:p>
            <a:r>
              <a:rPr lang="en-US" altLang="zh-CN" dirty="0"/>
              <a:t>Service discovery: Request information to 3DCAPI Server for getting service list</a:t>
            </a:r>
          </a:p>
          <a:p>
            <a:r>
              <a:rPr lang="en-US" altLang="zh-CN" dirty="0"/>
              <a:t>Service connecting: Request service connecting from user to 3DCAPI Server</a:t>
            </a:r>
          </a:p>
          <a:p>
            <a:r>
              <a:rPr lang="en-US" altLang="zh-CN" dirty="0"/>
              <a:t>File transfer: Request file transfer to 3DCAPI Server and receive the results </a:t>
            </a:r>
          </a:p>
          <a:p>
            <a:r>
              <a:rPr lang="en-US" altLang="zh-CN" dirty="0"/>
              <a:t>Setting attributes: Setting creating options to 3DCAPI Server</a:t>
            </a:r>
          </a:p>
          <a:p>
            <a:r>
              <a:rPr lang="en-US" altLang="zh-CN" dirty="0"/>
              <a:t>Snap shot: Getting snap shot image of current progress of converting</a:t>
            </a:r>
          </a:p>
          <a:p>
            <a:r>
              <a:rPr lang="en-US" altLang="zh-CN" dirty="0"/>
              <a:t>File receive: Get the created file from 3DCAPI Server</a:t>
            </a:r>
          </a:p>
          <a:p>
            <a:r>
              <a:rPr lang="en-US" altLang="zh-CN" dirty="0"/>
              <a:t>3D Printing: Request 3D printing to DWAPI-3DP enabler</a:t>
            </a:r>
          </a:p>
        </p:txBody>
      </p:sp>
    </p:spTree>
    <p:extLst>
      <p:ext uri="{BB962C8B-B14F-4D97-AF65-F5344CB8AC3E}">
        <p14:creationId xmlns:p14="http://schemas.microsoft.com/office/powerpoint/2010/main" val="998658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GB" altLang="zh-CN" dirty="0">
                <a:ea typeface="SimSun" panose="02010600030101010101" pitchFamily="2" charset="-122"/>
              </a:rPr>
              <a:t>Impacts, Relationships and Dependencies</a:t>
            </a:r>
          </a:p>
        </p:txBody>
      </p:sp>
      <p:sp>
        <p:nvSpPr>
          <p:cNvPr id="16387" name="Rectangle 5"/>
          <p:cNvSpPr>
            <a:spLocks noGrp="1" noChangeArrowheads="1"/>
          </p:cNvSpPr>
          <p:nvPr>
            <p:ph type="body" idx="1"/>
          </p:nvPr>
        </p:nvSpPr>
        <p:spPr/>
        <p:txBody>
          <a:bodyPr>
            <a:normAutofit/>
          </a:bodyPr>
          <a:lstStyle/>
          <a:p>
            <a:r>
              <a:rPr lang="en-GB" altLang="zh-CN" dirty="0">
                <a:ea typeface="SimSun" panose="02010600030101010101" pitchFamily="2" charset="-122"/>
              </a:rPr>
              <a:t>Existing specifications affected: none</a:t>
            </a:r>
          </a:p>
          <a:p>
            <a:r>
              <a:rPr lang="en-GB" altLang="zh-CN" dirty="0">
                <a:ea typeface="SimSun" panose="02010600030101010101" pitchFamily="2" charset="-122"/>
              </a:rPr>
              <a:t>Other Work Items affected: none</a:t>
            </a:r>
          </a:p>
          <a:p>
            <a:r>
              <a:rPr lang="en-GB" altLang="zh-CN" dirty="0">
                <a:ea typeface="SimSun" panose="02010600030101010101" pitchFamily="2" charset="-122"/>
              </a:rPr>
              <a:t>OMA WGs and external organizations affected:</a:t>
            </a:r>
          </a:p>
          <a:p>
            <a:pPr lvl="1"/>
            <a:r>
              <a:rPr lang="en-GB" altLang="zh-CN" dirty="0">
                <a:ea typeface="SimSun" panose="02010600030101010101" pitchFamily="2" charset="-122"/>
              </a:rPr>
              <a:t>OMA WG: CD</a:t>
            </a:r>
          </a:p>
          <a:p>
            <a:pPr lvl="1"/>
            <a:r>
              <a:rPr lang="en-US" altLang="ko-KR" dirty="0">
                <a:ea typeface="SimSun" panose="02010600030101010101" pitchFamily="2" charset="-122"/>
              </a:rPr>
              <a:t>External organization: MPEG, oneM2M</a:t>
            </a:r>
            <a:endParaRPr lang="en-GB" altLang="zh-CN" dirty="0">
              <a:ea typeface="SimSun" panose="02010600030101010101" pitchFamily="2" charset="-122"/>
            </a:endParaRPr>
          </a:p>
          <a:p>
            <a:r>
              <a:rPr lang="en-GB" altLang="zh-CN" dirty="0">
                <a:ea typeface="SimSun" panose="02010600030101010101" pitchFamily="2" charset="-122"/>
              </a:rPr>
              <a:t>Impacts on Architecture, Charging/Billing, Security, Privacy, IOT:</a:t>
            </a:r>
          </a:p>
          <a:p>
            <a:pPr lvl="1"/>
            <a:r>
              <a:rPr lang="en-GB" altLang="zh-CN" dirty="0">
                <a:ea typeface="宋体" charset="-122"/>
              </a:rPr>
              <a:t>It doesn't need IOT test.</a:t>
            </a:r>
            <a:endParaRPr lang="en-GB" altLang="zh-CN" dirty="0">
              <a:ea typeface="SimSun"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altLang="zh-CN" dirty="0">
                <a:ea typeface="SimSun" panose="02010600030101010101" pitchFamily="2" charset="-122"/>
              </a:rPr>
              <a:t>Proposed Timeline</a:t>
            </a:r>
          </a:p>
        </p:txBody>
      </p:sp>
      <p:sp>
        <p:nvSpPr>
          <p:cNvPr id="18516" name="Control 1178"/>
          <p:cNvSpPr>
            <a:spLocks noRot="1" noChangeArrowheads="1" noChangeShapeType="1"/>
          </p:cNvSpPr>
          <p:nvPr/>
        </p:nvSpPr>
        <p:spPr bwMode="auto">
          <a:xfrm>
            <a:off x="-338137" y="690563"/>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zh-CN" dirty="0">
              <a:ea typeface="SimSun" panose="02010600030101010101" pitchFamily="2" charset="-122"/>
            </a:endParaRPr>
          </a:p>
        </p:txBody>
      </p:sp>
      <p:graphicFrame>
        <p:nvGraphicFramePr>
          <p:cNvPr id="6" name="Group 350"/>
          <p:cNvGraphicFramePr>
            <a:graphicFrameLocks noGrp="1"/>
          </p:cNvGraphicFramePr>
          <p:nvPr>
            <p:extLst>
              <p:ext uri="{D42A27DB-BD31-4B8C-83A1-F6EECF244321}">
                <p14:modId xmlns:p14="http://schemas.microsoft.com/office/powerpoint/2010/main" val="2885251677"/>
              </p:ext>
            </p:extLst>
          </p:nvPr>
        </p:nvGraphicFramePr>
        <p:xfrm>
          <a:off x="719138" y="1758950"/>
          <a:ext cx="7467600" cy="3181350"/>
        </p:xfrm>
        <a:graphic>
          <a:graphicData uri="http://schemas.openxmlformats.org/drawingml/2006/table">
            <a:tbl>
              <a:tblPr/>
              <a:tblGrid>
                <a:gridCol w="3462044">
                  <a:extLst>
                    <a:ext uri="{9D8B030D-6E8A-4147-A177-3AD203B41FA5}">
                      <a16:colId xmlns:a16="http://schemas.microsoft.com/office/drawing/2014/main" val="20000"/>
                    </a:ext>
                  </a:extLst>
                </a:gridCol>
                <a:gridCol w="1880463">
                  <a:extLst>
                    <a:ext uri="{9D8B030D-6E8A-4147-A177-3AD203B41FA5}">
                      <a16:colId xmlns:a16="http://schemas.microsoft.com/office/drawing/2014/main" val="20001"/>
                    </a:ext>
                  </a:extLst>
                </a:gridCol>
                <a:gridCol w="526155">
                  <a:extLst>
                    <a:ext uri="{9D8B030D-6E8A-4147-A177-3AD203B41FA5}">
                      <a16:colId xmlns:a16="http://schemas.microsoft.com/office/drawing/2014/main" val="20002"/>
                    </a:ext>
                  </a:extLst>
                </a:gridCol>
                <a:gridCol w="691164">
                  <a:extLst>
                    <a:ext uri="{9D8B030D-6E8A-4147-A177-3AD203B41FA5}">
                      <a16:colId xmlns:a16="http://schemas.microsoft.com/office/drawing/2014/main" val="20003"/>
                    </a:ext>
                  </a:extLst>
                </a:gridCol>
                <a:gridCol w="907774">
                  <a:extLst>
                    <a:ext uri="{9D8B030D-6E8A-4147-A177-3AD203B41FA5}">
                      <a16:colId xmlns:a16="http://schemas.microsoft.com/office/drawing/2014/main" val="20004"/>
                    </a:ext>
                  </a:extLst>
                </a:gridCol>
              </a:tblGrid>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2" gridSpan="3">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Approximate duration in months</a:t>
                      </a:r>
                    </a:p>
                    <a:p>
                      <a:pPr marL="0" marR="0" lvl="0" indent="0" algn="ctr" defTabSz="914400" rtl="0" eaLnBrk="0" fontAlgn="t" latinLnBrk="0" hangingPunct="0">
                        <a:lnSpc>
                          <a:spcPct val="90000"/>
                        </a:lnSpc>
                        <a:spcBef>
                          <a:spcPct val="0"/>
                        </a:spcBef>
                        <a:spcAft>
                          <a:spcPct val="0"/>
                        </a:spcAft>
                        <a:buClrTx/>
                        <a:buSzTx/>
                        <a:buFontTx/>
                        <a:buNone/>
                        <a:tabLst>
                          <a:tab pos="1704975" algn="l"/>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Total</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GB"/>
                    </a:p>
                  </a:txBody>
                  <a:tcPr/>
                </a:tc>
                <a:tc rowSpan="2" hMerge="1">
                  <a:txBody>
                    <a:bodyPr/>
                    <a:lstStyle/>
                    <a:p>
                      <a:endParaRPr lang="en-GB"/>
                    </a:p>
                  </a:txBody>
                  <a:tcPr/>
                </a:tc>
                <a:extLst>
                  <a:ext uri="{0D108BD9-81ED-4DB2-BD59-A6C34878D82A}">
                    <a16:rowId xmlns:a16="http://schemas.microsoft.com/office/drawing/2014/main" val="10000"/>
                  </a:ext>
                </a:extLst>
              </a:tr>
              <a:tr h="35242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gridSpan="3" vMerge="1">
                  <a:txBody>
                    <a:bodyPr/>
                    <a:lstStyle/>
                    <a:p>
                      <a:endParaRPr lang="en-GB"/>
                    </a:p>
                  </a:txBody>
                  <a:tcPr/>
                </a:tc>
                <a:tc hMerge="1" vMerge="1">
                  <a:txBody>
                    <a:bodyPr/>
                    <a:lstStyle/>
                    <a:p>
                      <a:endParaRPr lang="en-GB"/>
                    </a:p>
                  </a:txBody>
                  <a:tcPr/>
                </a:tc>
                <a:tc hMerge="1" vMerge="1">
                  <a:txBody>
                    <a:bodyPr/>
                    <a:lstStyle/>
                    <a:p>
                      <a:endParaRPr lang="en-GB"/>
                    </a:p>
                  </a:txBody>
                  <a:tcPr/>
                </a:tc>
                <a:extLst>
                  <a:ext uri="{0D108BD9-81ED-4DB2-BD59-A6C34878D82A}">
                    <a16:rowId xmlns:a16="http://schemas.microsoft.com/office/drawing/2014/main" val="10001"/>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extLst>
                  <a:ext uri="{0D108BD9-81ED-4DB2-BD59-A6C34878D82A}">
                    <a16:rowId xmlns:a16="http://schemas.microsoft.com/office/drawing/2014/main" val="10002"/>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New </a:t>
                      </a:r>
                      <a:r>
                        <a:rPr kumimoji="0" lang="en-US" altLang="zh-CN" sz="1200" b="1" i="0" u="none" strike="noStrike" cap="none" normalizeH="0" baseline="0" dirty="0" err="1">
                          <a:ln>
                            <a:noFill/>
                          </a:ln>
                          <a:solidFill>
                            <a:schemeClr val="tx1"/>
                          </a:solidFill>
                          <a:effectLst/>
                          <a:latin typeface="Arial" charset="0"/>
                          <a:ea typeface="SimSun" pitchFamily="2" charset="-122"/>
                          <a:cs typeface="Arial" charset="0"/>
                        </a:rPr>
                        <a:t>reqs</a:t>
                      </a: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deadline</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3"/>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4"/>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3</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5"/>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6"/>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7"/>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3</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8"/>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2019-04-01</a:t>
                      </a: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4</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9"/>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2019-08-01</a:t>
                      </a: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1</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10"/>
                  </a:ext>
                </a:extLst>
              </a:tr>
              <a:tr h="25717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2019-10-30</a:t>
                      </a:r>
                      <a:endParaRPr kumimoji="0" lang="en-US" altLang="zh-CN" sz="12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12</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1"/>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s-ES" altLang="zh-CN">
                <a:ea typeface="SimSun" panose="02010600030101010101" pitchFamily="2" charset="-122"/>
              </a:rPr>
              <a:t>Planned deliverables</a:t>
            </a:r>
          </a:p>
        </p:txBody>
      </p:sp>
      <p:sp>
        <p:nvSpPr>
          <p:cNvPr id="20483" name="Rectangle 3"/>
          <p:cNvSpPr>
            <a:spLocks noGrp="1" noChangeArrowheads="1"/>
          </p:cNvSpPr>
          <p:nvPr>
            <p:ph type="body" idx="1"/>
          </p:nvPr>
        </p:nvSpPr>
        <p:spPr/>
        <p:txBody>
          <a:bodyPr/>
          <a:lstStyle/>
          <a:p>
            <a:r>
              <a:rPr lang="es-ES" altLang="zh-CN" dirty="0">
                <a:ea typeface="SimSun" panose="02010600030101010101" pitchFamily="2" charset="-122"/>
              </a:rPr>
              <a:t>Requirements</a:t>
            </a:r>
          </a:p>
          <a:p>
            <a:pPr marL="339725" lvl="2" indent="-111125"/>
            <a:r>
              <a:rPr lang="es-ES" altLang="zh-CN" dirty="0">
                <a:ea typeface="宋体" charset="-122"/>
              </a:rPr>
              <a:t>3D Contents creation </a:t>
            </a:r>
            <a:r>
              <a:rPr lang="es-ES" altLang="zh-CN" dirty="0" err="1">
                <a:ea typeface="宋体" charset="-122"/>
              </a:rPr>
              <a:t>service</a:t>
            </a:r>
            <a:r>
              <a:rPr lang="es-ES" altLang="zh-CN" dirty="0">
                <a:ea typeface="宋体" charset="-122"/>
              </a:rPr>
              <a:t> API requirements in single ER doc</a:t>
            </a:r>
            <a:endParaRPr lang="es-ES" altLang="zh-CN" dirty="0">
              <a:ea typeface="SimSun" panose="02010600030101010101" pitchFamily="2" charset="-122"/>
            </a:endParaRPr>
          </a:p>
          <a:p>
            <a:r>
              <a:rPr lang="es-ES" altLang="zh-CN" dirty="0">
                <a:ea typeface="SimSun" panose="02010600030101010101" pitchFamily="2" charset="-122"/>
              </a:rPr>
              <a:t>Architecture</a:t>
            </a:r>
          </a:p>
          <a:p>
            <a:pPr marL="339725" lvl="2" indent="-111125"/>
            <a:r>
              <a:rPr lang="es-ES" altLang="zh-CN" dirty="0">
                <a:ea typeface="宋体" charset="-122"/>
              </a:rPr>
              <a:t>3D Contents creation </a:t>
            </a:r>
            <a:r>
              <a:rPr lang="es-ES" altLang="zh-CN" dirty="0" err="1">
                <a:ea typeface="宋体" charset="-122"/>
              </a:rPr>
              <a:t>service</a:t>
            </a:r>
            <a:r>
              <a:rPr lang="es-ES" altLang="zh-CN" dirty="0">
                <a:ea typeface="宋体" charset="-122"/>
              </a:rPr>
              <a:t> API architecture in single ER doc</a:t>
            </a:r>
            <a:endParaRPr lang="es-ES" altLang="zh-CN" i="1" dirty="0">
              <a:ea typeface="宋体" charset="-122"/>
            </a:endParaRPr>
          </a:p>
          <a:p>
            <a:r>
              <a:rPr lang="es-ES" altLang="zh-CN" dirty="0">
                <a:ea typeface="SimSun" panose="02010600030101010101" pitchFamily="2" charset="-122"/>
              </a:rPr>
              <a:t>Development Phase</a:t>
            </a:r>
          </a:p>
          <a:p>
            <a:pPr marL="339725" lvl="2" indent="-111125"/>
            <a:r>
              <a:rPr lang="es-ES" altLang="zh-CN" dirty="0">
                <a:ea typeface="宋体" charset="-122"/>
              </a:rPr>
              <a:t>Data Description Specifications (e.g. Schema, MO, DDS, </a:t>
            </a:r>
            <a:r>
              <a:rPr lang="es-ES" altLang="zh-CN" dirty="0" err="1">
                <a:ea typeface="宋体" charset="-122"/>
              </a:rPr>
              <a:t>etc</a:t>
            </a:r>
            <a:r>
              <a:rPr lang="es-ES" altLang="zh-CN" dirty="0">
                <a:ea typeface="宋体" charset="-122"/>
              </a:rPr>
              <a:t>)</a:t>
            </a:r>
          </a:p>
          <a:p>
            <a:pPr marL="339725" lvl="2" indent="-111125"/>
            <a:r>
              <a:rPr lang="es-ES" altLang="zh-CN" dirty="0" err="1">
                <a:ea typeface="宋体" charset="-122"/>
              </a:rPr>
              <a:t>Documentation</a:t>
            </a:r>
            <a:r>
              <a:rPr lang="es-ES" altLang="zh-CN" dirty="0">
                <a:ea typeface="宋体" charset="-122"/>
              </a:rPr>
              <a:t>:</a:t>
            </a:r>
          </a:p>
          <a:p>
            <a:pPr marL="565150" lvl="3"/>
            <a:r>
              <a:rPr lang="en-GB" altLang="zh-CN" dirty="0">
                <a:ea typeface="宋体" charset="-122"/>
              </a:rPr>
              <a:t>Use cases</a:t>
            </a:r>
          </a:p>
          <a:p>
            <a:pPr marL="565150" lvl="3"/>
            <a:r>
              <a:rPr lang="en-GB" altLang="zh-CN" dirty="0">
                <a:ea typeface="宋体" charset="-122"/>
              </a:rPr>
              <a:t>3DCAPI APIs</a:t>
            </a:r>
          </a:p>
          <a:p>
            <a:pPr marL="565150" lvl="3"/>
            <a:r>
              <a:rPr lang="en-GB" altLang="zh-CN" dirty="0">
                <a:ea typeface="宋体" charset="-122"/>
              </a:rPr>
              <a:t>Guidance on how to use the resource, the generic object </a:t>
            </a:r>
            <a:r>
              <a:rPr lang="es-ES" altLang="zh-CN" dirty="0">
                <a:ea typeface="宋体" charset="-122"/>
              </a:rPr>
              <a:t> </a:t>
            </a:r>
            <a:endParaRPr lang="es-ES" altLang="zh-CN" i="1" dirty="0">
              <a:ea typeface="宋体"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s-ES" altLang="zh-CN">
                <a:ea typeface="SimSun" panose="02010600030101010101" pitchFamily="2" charset="-122"/>
              </a:rPr>
              <a:t>Planned Review Types</a:t>
            </a:r>
          </a:p>
        </p:txBody>
      </p:sp>
      <p:graphicFrame>
        <p:nvGraphicFramePr>
          <p:cNvPr id="5" name="Table 4"/>
          <p:cNvGraphicFramePr>
            <a:graphicFrameLocks noGrp="1"/>
          </p:cNvGraphicFramePr>
          <p:nvPr>
            <p:extLst>
              <p:ext uri="{D42A27DB-BD31-4B8C-83A1-F6EECF244321}">
                <p14:modId xmlns:p14="http://schemas.microsoft.com/office/powerpoint/2010/main" val="1584875974"/>
              </p:ext>
            </p:extLst>
          </p:nvPr>
        </p:nvGraphicFramePr>
        <p:xfrm>
          <a:off x="414338" y="1682750"/>
          <a:ext cx="8153400" cy="1603376"/>
        </p:xfrm>
        <a:graphic>
          <a:graphicData uri="http://schemas.openxmlformats.org/drawingml/2006/table">
            <a:tbl>
              <a:tblPr/>
              <a:tblGrid>
                <a:gridCol w="1447800">
                  <a:extLst>
                    <a:ext uri="{9D8B030D-6E8A-4147-A177-3AD203B41FA5}">
                      <a16:colId xmlns:a16="http://schemas.microsoft.com/office/drawing/2014/main" val="20000"/>
                    </a:ext>
                  </a:extLst>
                </a:gridCol>
                <a:gridCol w="6705600">
                  <a:extLst>
                    <a:ext uri="{9D8B030D-6E8A-4147-A177-3AD203B41FA5}">
                      <a16:colId xmlns:a16="http://schemas.microsoft.com/office/drawing/2014/main" val="20001"/>
                    </a:ext>
                  </a:extLst>
                </a:gridCol>
              </a:tblGrid>
              <a:tr h="341171">
                <a:tc gridSpan="2">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dirty="0">
                          <a:ln>
                            <a:noFill/>
                          </a:ln>
                          <a:solidFill>
                            <a:schemeClr val="tx1"/>
                          </a:solidFill>
                          <a:effectLst/>
                          <a:latin typeface="Arial Narrow" pitchFamily="34" charset="0"/>
                          <a:ea typeface="宋体" charset="-122"/>
                        </a:rPr>
                        <a:t>Planned Review Types </a:t>
                      </a:r>
                      <a:endParaRPr kumimoji="0" lang="en-GB" altLang="zh-CN" sz="2000" b="1" i="0" u="none" strike="noStrike" cap="none" normalizeH="0" baseline="0" dirty="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val="10000"/>
                  </a:ext>
                </a:extLst>
              </a:tr>
              <a:tr h="420735">
                <a:tc>
                  <a:txBody>
                    <a:bodyPr/>
                    <a:lstStyle>
                      <a:lvl1pPr>
                        <a:spcBef>
                          <a:spcPct val="25000"/>
                        </a:spcBef>
                        <a:buClr>
                          <a:schemeClr val="tx1"/>
                        </a:buClr>
                        <a:buSzPct val="80000"/>
                        <a:defRPr sz="2200">
                          <a:solidFill>
                            <a:srgbClr val="000066"/>
                          </a:solidFill>
                          <a:latin typeface="Arial Narrow" pitchFamily="34" charset="0"/>
                        </a:defRPr>
                      </a:lvl1pPr>
                      <a:lvl2pPr marL="742950" indent="-285750">
                        <a:spcBef>
                          <a:spcPct val="25000"/>
                        </a:spcBef>
                        <a:buClr>
                          <a:schemeClr val="tx1"/>
                        </a:buClr>
                        <a:buSzPct val="80000"/>
                        <a:defRPr sz="2000">
                          <a:solidFill>
                            <a:srgbClr val="480024"/>
                          </a:solidFill>
                          <a:latin typeface="Arial Narrow" pitchFamily="34" charset="0"/>
                        </a:defRPr>
                      </a:lvl2pPr>
                      <a:lvl3pPr marL="1143000" indent="-228600">
                        <a:spcBef>
                          <a:spcPct val="25000"/>
                        </a:spcBef>
                        <a:buClr>
                          <a:schemeClr val="tx1"/>
                        </a:buClr>
                        <a:buSzPct val="80000"/>
                        <a:defRPr>
                          <a:solidFill>
                            <a:srgbClr val="0B2200"/>
                          </a:solidFill>
                          <a:latin typeface="Arial Narrow" pitchFamily="34" charset="0"/>
                        </a:defRPr>
                      </a:lvl3pPr>
                      <a:lvl4pPr marL="1600200" indent="-228600">
                        <a:spcBef>
                          <a:spcPct val="20000"/>
                        </a:spcBef>
                        <a:buClr>
                          <a:schemeClr val="tx1"/>
                        </a:buClr>
                        <a:buSzPct val="80000"/>
                        <a:defRPr sz="1600">
                          <a:solidFill>
                            <a:srgbClr val="543800"/>
                          </a:solidFill>
                          <a:latin typeface="Arial Narrow" pitchFamily="34" charset="0"/>
                        </a:defRPr>
                      </a:lvl4pPr>
                      <a:lvl5pPr marL="2057400" indent="-228600">
                        <a:spcBef>
                          <a:spcPct val="20000"/>
                        </a:spcBef>
                        <a:buClr>
                          <a:schemeClr val="tx1"/>
                        </a:buClr>
                        <a:buSzPct val="80000"/>
                        <a:defRPr sz="1400">
                          <a:solidFill>
                            <a:srgbClr val="330066"/>
                          </a:solidFill>
                          <a:latin typeface="Arial Narrow" pitchFamily="34" charset="0"/>
                        </a:defRPr>
                      </a:lvl5pPr>
                      <a:lvl6pPr marL="25146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6pPr>
                      <a:lvl7pPr marL="29718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7pPr>
                      <a:lvl8pPr marL="34290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8pPr>
                      <a:lvl9pPr marL="3886200" indent="-228600" eaLnBrk="0" fontAlgn="base" hangingPunct="0">
                        <a:spcBef>
                          <a:spcPct val="20000"/>
                        </a:spcBef>
                        <a:spcAft>
                          <a:spcPct val="0"/>
                        </a:spcAft>
                        <a:buClr>
                          <a:schemeClr val="tx1"/>
                        </a:buClr>
                        <a:buSzPct val="80000"/>
                        <a:defRPr sz="1400">
                          <a:solidFill>
                            <a:srgbClr val="330066"/>
                          </a:solidFill>
                          <a:latin typeface="Arial Narrow" pitchFamily="34" charset="0"/>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a:ln>
                            <a:noFill/>
                          </a:ln>
                          <a:solidFill>
                            <a:schemeClr val="tx1"/>
                          </a:solidFill>
                          <a:effectLst/>
                          <a:latin typeface="Arial Narrow" pitchFamily="34" charset="0"/>
                          <a:ea typeface="宋体" charset="-122"/>
                        </a:rPr>
                        <a:t>Requirements</a:t>
                      </a:r>
                      <a:endParaRPr kumimoji="0" lang="en-GB" altLang="zh-CN" sz="1800" b="1" i="0" u="none" strike="noStrike" cap="none" normalizeH="0" baseline="0" dirty="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a:ea typeface="宋体" charset="-122"/>
                        </a:rPr>
                        <a:t>No Review</a:t>
                      </a:r>
                      <a:endParaRPr lang="es-ES" altLang="zh-CN" i="1" dirty="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a:ln>
                            <a:noFill/>
                          </a:ln>
                          <a:solidFill>
                            <a:schemeClr val="tx1"/>
                          </a:solidFill>
                          <a:effectLst/>
                          <a:latin typeface="Arial Narrow" pitchFamily="34" charset="0"/>
                          <a:ea typeface="宋体" charset="-122"/>
                        </a:rPr>
                        <a:t>Architecture</a:t>
                      </a:r>
                      <a:endParaRPr kumimoji="0" lang="en-GB" altLang="zh-CN" sz="1800" b="1" i="0" u="none" strike="noStrike" cap="none" normalizeH="0" baseline="0" dirty="0">
                        <a:ln>
                          <a:noFill/>
                        </a:ln>
                        <a:solidFill>
                          <a:srgbClr val="000000"/>
                        </a:solidFill>
                        <a:effectLst/>
                        <a:latin typeface="Calibri" pitchFamily="34" charset="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lang="es-ES" altLang="zh-CN" dirty="0">
                          <a:ea typeface="宋体" charset="-122"/>
                        </a:rPr>
                        <a:t>No Review</a:t>
                      </a:r>
                      <a:endParaRPr lang="es-ES" altLang="zh-CN" i="1" dirty="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20735">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GB" altLang="zh-CN" sz="1800" b="1" i="0" u="none" strike="noStrike" cap="none" normalizeH="0" baseline="0" dirty="0">
                          <a:ln>
                            <a:noFill/>
                          </a:ln>
                          <a:solidFill>
                            <a:srgbClr val="000000"/>
                          </a:solidFill>
                          <a:effectLst/>
                          <a:latin typeface="Calibri" pitchFamily="34" charset="0"/>
                          <a:ea typeface="宋体"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lvl="0"/>
                      <a:r>
                        <a:rPr lang="es-ES" altLang="zh-CN" dirty="0">
                          <a:ea typeface="宋体" charset="-122"/>
                        </a:rPr>
                        <a:t>Closure Review</a:t>
                      </a:r>
                      <a:endParaRPr lang="es-ES" altLang="zh-CN" i="1" dirty="0">
                        <a:ea typeface="宋体"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0</TotalTime>
  <Pages>15</Pages>
  <Words>935</Words>
  <Application>Microsoft Office PowerPoint</Application>
  <PresentationFormat>Custom</PresentationFormat>
  <Paragraphs>177</Paragraphs>
  <Slides>12</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SimSun</vt:lpstr>
      <vt:lpstr>SimSun</vt:lpstr>
      <vt:lpstr>Arial</vt:lpstr>
      <vt:lpstr>Arial Narrow</vt:lpstr>
      <vt:lpstr>Calibri</vt:lpstr>
      <vt:lpstr>Tahoma</vt:lpstr>
      <vt:lpstr>Times New Roman</vt:lpstr>
      <vt:lpstr>OMA Template</vt:lpstr>
      <vt:lpstr> OMA-SC-2018-0032R01-INP_3DCAPI_WI_Socialization  Work Item Document WI0xxx – 3D Contents creation service API (3DCAPI)</vt:lpstr>
      <vt:lpstr>Work Item Title and Registration Name </vt:lpstr>
      <vt:lpstr>Background</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chris.lowe@neul.com</dc:creator>
  <cp:lastModifiedBy>sean mcilroy</cp:lastModifiedBy>
  <cp:revision>603</cp:revision>
  <cp:lastPrinted>1999-04-27T06:51:51Z</cp:lastPrinted>
  <dcterms:created xsi:type="dcterms:W3CDTF">2002-03-19T14:05:12Z</dcterms:created>
  <dcterms:modified xsi:type="dcterms:W3CDTF">2018-10-18T14:58:31Z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(3)Arl2qumnHF6LNHp3mMkHLcIOwn0Gzgilj2JCJ+QwPnIgrGB9n2ccHLGzDg9kDOPeYrQ1wF8v
ERUxS4faxrJJugP2JYI5nMmJJKnIh1aLm5csgmwMyIBheD5M3JmMepfXKppKoyZvYcjI9NfQ
vUA71hcPF2ChEI4jd0X42QvDxFzyhHUzwYJIWsKomANUd2Mbnxx8yt8FfDU82n9eZN2j3dGQ
YAt2X0Lv3wjdb3zEBo</vt:lpwstr>
  </property>
  <property fmtid="{D5CDD505-2E9C-101B-9397-08002B2CF9AE}" pid="3" name="_2015_ms_pID_7253431">
    <vt:lpwstr>NiR0snR1kdcETxP6z4E8O37yegE4Ra3zXgoGbMCsGZWk5Lt/ILfLy+
lQQ/Tc7UYOpQZlDmxOTGTjdazDNyPun0b2VgXv4mK3dPtN7B4Qasspldr7g4OVjslRjcW9CS
lc+QE6uA8U1wOWRADL9gQv99NkTZhdo/lKEn28zoBSLKC3LdoAIP3IrIxdrfCo7BQF7bL7wV
oF/VCuDihAfW2WpICP6KBRedIOnyuQ60WlyU</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1498658919</vt:lpwstr>
  </property>
</Properties>
</file>