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4.xml" ContentType="application/vnd.openxmlformats-officedocument.them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4126" r:id="rId2"/>
  </p:sldMasterIdLst>
  <p:notesMasterIdLst>
    <p:notesMasterId r:id="rId14"/>
  </p:notesMasterIdLst>
  <p:handoutMasterIdLst>
    <p:handoutMasterId r:id="rId15"/>
  </p:handoutMasterIdLst>
  <p:sldIdLst>
    <p:sldId id="301" r:id="rId3"/>
    <p:sldId id="488" r:id="rId4"/>
    <p:sldId id="490" r:id="rId5"/>
    <p:sldId id="489" r:id="rId6"/>
    <p:sldId id="491" r:id="rId7"/>
    <p:sldId id="492" r:id="rId8"/>
    <p:sldId id="493" r:id="rId9"/>
    <p:sldId id="494" r:id="rId10"/>
    <p:sldId id="495" r:id="rId11"/>
    <p:sldId id="496" r:id="rId12"/>
    <p:sldId id="497" r:id="rId13"/>
  </p:sldIdLst>
  <p:sldSz cx="9144000" cy="6858000" type="screen4x3"/>
  <p:notesSz cx="7099300" cy="10234613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srgbClr val="FF0000"/>
    </p:penClr>
  </p:showPr>
  <p:clrMru>
    <a:srgbClr val="637381"/>
    <a:srgbClr val="99FFCC"/>
    <a:srgbClr val="2A6EA8"/>
    <a:srgbClr val="C6D254"/>
    <a:srgbClr val="B1D254"/>
    <a:srgbClr val="1A4669"/>
    <a:srgbClr val="0F5C77"/>
    <a:srgbClr val="127092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75" autoAdjust="0"/>
    <p:restoredTop sz="96974" autoAdjust="0"/>
  </p:normalViewPr>
  <p:slideViewPr>
    <p:cSldViewPr snapToGrid="0">
      <p:cViewPr varScale="1">
        <p:scale>
          <a:sx n="111" d="100"/>
          <a:sy n="111" d="100"/>
        </p:scale>
        <p:origin x="-618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5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56"/>
    </p:cViewPr>
  </p:sorterViewPr>
  <p:notesViewPr>
    <p:cSldViewPr snapToGrid="0">
      <p:cViewPr varScale="1">
        <p:scale>
          <a:sx n="72" d="100"/>
          <a:sy n="72" d="100"/>
        </p:scale>
        <p:origin x="-2148" y="-90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t" anchorCtr="0" compatLnSpc="1">
            <a:prstTxWarp prst="textNoShape">
              <a:avLst/>
            </a:prstTxWarp>
          </a:bodyPr>
          <a:lstStyle>
            <a:lvl1pPr defTabSz="963613"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021138" y="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t" anchorCtr="0" compatLnSpc="1">
            <a:prstTxWarp prst="textNoShape">
              <a:avLst/>
            </a:prstTxWarp>
          </a:bodyPr>
          <a:lstStyle>
            <a:lvl1pPr algn="r" defTabSz="963613"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72185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b" anchorCtr="0" compatLnSpc="1">
            <a:prstTxWarp prst="textNoShape">
              <a:avLst/>
            </a:prstTxWarp>
          </a:bodyPr>
          <a:lstStyle>
            <a:lvl1pPr defTabSz="963613"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021138" y="972185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b" anchorCtr="0" compatLnSpc="1">
            <a:prstTxWarp prst="textNoShape">
              <a:avLst/>
            </a:prstTxWarp>
          </a:bodyPr>
          <a:lstStyle>
            <a:lvl1pPr algn="r" defTabSz="963613">
              <a:defRPr sz="1200">
                <a:ea typeface="+mn-ea"/>
              </a:defRPr>
            </a:lvl1pPr>
          </a:lstStyle>
          <a:p>
            <a:pPr>
              <a:defRPr/>
            </a:pPr>
            <a:fld id="{C8F30417-7549-49B6-965C-F9E7EE7D2C7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t" anchorCtr="0" compatLnSpc="1">
            <a:prstTxWarp prst="textNoShape">
              <a:avLst/>
            </a:prstTxWarp>
          </a:bodyPr>
          <a:lstStyle>
            <a:lvl1pPr defTabSz="963613"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t" anchorCtr="0" compatLnSpc="1">
            <a:prstTxWarp prst="textNoShape">
              <a:avLst/>
            </a:prstTxWarp>
          </a:bodyPr>
          <a:lstStyle>
            <a:lvl1pPr algn="r" defTabSz="963613"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6763"/>
            <a:ext cx="5118100" cy="38385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7738" y="4862513"/>
            <a:ext cx="5203825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8163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b" anchorCtr="0" compatLnSpc="1">
            <a:prstTxWarp prst="textNoShape">
              <a:avLst/>
            </a:prstTxWarp>
          </a:bodyPr>
          <a:lstStyle>
            <a:lvl1pPr defTabSz="963613">
              <a:defRPr sz="1200"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8162" cy="512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235" tIns="48118" rIns="96235" bIns="48118" numCol="1" anchor="b" anchorCtr="0" compatLnSpc="1">
            <a:prstTxWarp prst="textNoShape">
              <a:avLst/>
            </a:prstTxWarp>
          </a:bodyPr>
          <a:lstStyle>
            <a:lvl1pPr algn="r" defTabSz="963613">
              <a:defRPr sz="1200">
                <a:ea typeface="+mn-ea"/>
              </a:defRPr>
            </a:lvl1pPr>
          </a:lstStyle>
          <a:p>
            <a:pPr>
              <a:defRPr/>
            </a:pPr>
            <a:fld id="{2255AAFD-7340-4836-B6D2-6AABE1B2A4F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/>
          <p:cNvSpPr>
            <a:spLocks noChangeArrowheads="1"/>
          </p:cNvSpPr>
          <p:nvPr/>
        </p:nvSpPr>
        <p:spPr bwMode="auto">
          <a:xfrm>
            <a:off x="107950" y="179388"/>
            <a:ext cx="8890000" cy="6551612"/>
          </a:xfrm>
          <a:prstGeom prst="roundRect">
            <a:avLst>
              <a:gd name="adj" fmla="val 291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1CA4D4"/>
              </a:solidFill>
              <a:ea typeface="+mn-ea"/>
            </a:endParaRPr>
          </a:p>
        </p:txBody>
      </p:sp>
      <p:pic>
        <p:nvPicPr>
          <p:cNvPr id="5" name="Picture 3" descr="darkbkgnd+logo_ori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5" y="266700"/>
            <a:ext cx="8629650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107950" y="179388"/>
            <a:ext cx="8890000" cy="6551612"/>
          </a:xfrm>
          <a:prstGeom prst="roundRect">
            <a:avLst>
              <a:gd name="adj" fmla="val 291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1CA4D4"/>
              </a:solidFill>
              <a:ea typeface="+mn-ea"/>
            </a:endParaRPr>
          </a:p>
        </p:txBody>
      </p:sp>
      <p:pic>
        <p:nvPicPr>
          <p:cNvPr id="7" name="Picture 13" descr="background_no_text_first_page"/>
          <p:cNvPicPr>
            <a:picLocks noChangeAspect="1" noChangeArrowheads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258763" y="258763"/>
            <a:ext cx="8626475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10"/>
          <p:cNvSpPr txBox="1">
            <a:spLocks noChangeArrowheads="1"/>
          </p:cNvSpPr>
          <p:nvPr userDrawn="1"/>
        </p:nvSpPr>
        <p:spPr bwMode="auto">
          <a:xfrm>
            <a:off x="4230688" y="377825"/>
            <a:ext cx="466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b="1" dirty="0">
                <a:solidFill>
                  <a:srgbClr val="637381"/>
                </a:solidFill>
                <a:latin typeface="Arial" charset="0"/>
                <a:ea typeface="+mn-ea"/>
              </a:rPr>
              <a:t>World Class Standards</a:t>
            </a:r>
          </a:p>
        </p:txBody>
      </p:sp>
      <p:sp>
        <p:nvSpPr>
          <p:cNvPr id="21197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30213" y="1944688"/>
            <a:ext cx="8283575" cy="1143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21197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44613" y="3562350"/>
            <a:ext cx="64516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b="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9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rgbClr val="1CA4D4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7D775-66E1-475B-A4A1-D2A43CB5BF36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21358A-1E67-4A8E-BA63-4BACA6658E5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5AFD6-F27C-41AC-9168-A94B485A18D1}" type="datetimeFigureOut">
              <a:rPr lang="en-US"/>
              <a:pPr>
                <a:defRPr/>
              </a:pPr>
              <a:t>2/22/2011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C68A84-187B-43C4-8523-0FB318F4296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4CC0C6-1378-4C56-9636-FB1BA3867D5B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15268B-7BEA-4594-91B9-47C2A56A701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8251EB-A696-44E9-9CC7-716F5F764EB0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F06CC9-6668-4EE7-9F08-0CA24992644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49ACE6-9E84-4D75-87EF-6BF5280938E0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FBDE7A-FC7C-44A0-8F42-0BF275346AB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FD3BF-8806-4D17-86FE-273288B0E4C7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3B985C-7F09-4370-81C8-FCB07B8AF32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EDFE94-121A-4086-99B7-007178D3117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307975" y="954088"/>
            <a:ext cx="8528050" cy="54181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6224DB-653F-45AF-AB6B-3267EC8AC9B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ea typeface="+mn-ea"/>
              </a:defRPr>
            </a:lvl1pPr>
          </a:lstStyle>
          <a:p>
            <a:pPr>
              <a:defRPr/>
            </a:pPr>
            <a:fld id="{25087AE9-F049-43D4-AF53-E592B26227AD}" type="datetimeFigureOut">
              <a:rPr lang="en-US"/>
              <a:pPr>
                <a:defRPr/>
              </a:pPr>
              <a:t>2/22/2011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912B-BF48-4F55-A780-B9DB2F639D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3" descr="background_no_text_first_page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258763" y="258763"/>
            <a:ext cx="8626475" cy="610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10"/>
          <p:cNvSpPr txBox="1">
            <a:spLocks noChangeArrowheads="1"/>
          </p:cNvSpPr>
          <p:nvPr userDrawn="1"/>
        </p:nvSpPr>
        <p:spPr bwMode="auto">
          <a:xfrm>
            <a:off x="4230688" y="377825"/>
            <a:ext cx="466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b="1" dirty="0">
                <a:solidFill>
                  <a:srgbClr val="637381"/>
                </a:solidFill>
                <a:latin typeface="Arial" charset="0"/>
                <a:ea typeface="+mn-ea"/>
              </a:rPr>
              <a:t>World Class Standards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de-DE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F73129-583C-4D18-A0D9-FB9D6F548674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096438-1910-4378-A967-AA5A9F47DCA8}" type="slidenum">
              <a:rPr lang="de-DE"/>
              <a:pPr>
                <a:defRPr/>
              </a:pPr>
              <a:t>‹#›</a:t>
            </a:fld>
            <a:endParaRPr lang="de-DE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D55912-0A35-411E-BD22-10D2524BA253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E1338-C3B5-4A49-B44F-344DA79ECE3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06590-AB9E-48FF-9598-7C74AB9ED2A4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BBE97-2CC0-4B9F-9963-F75DE5A1ED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31AF7-B3EE-4622-9442-17FEC825076E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752F7-56B2-4AFA-8356-13803873030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de-D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e-DE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8B24A-7895-4605-8E2E-15DC69A8C6A8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28215-DD6F-4414-AC0E-A55C70F3F6A8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A4669"/>
            </a:gs>
            <a:gs pos="100000">
              <a:srgbClr val="2A6EA8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AutoShape 2"/>
          <p:cNvSpPr>
            <a:spLocks noChangeArrowheads="1"/>
          </p:cNvSpPr>
          <p:nvPr/>
        </p:nvSpPr>
        <p:spPr bwMode="auto">
          <a:xfrm>
            <a:off x="107950" y="179388"/>
            <a:ext cx="8890000" cy="6551612"/>
          </a:xfrm>
          <a:prstGeom prst="roundRect">
            <a:avLst>
              <a:gd name="adj" fmla="val 291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en-US" dirty="0">
              <a:solidFill>
                <a:srgbClr val="1CA4D4"/>
              </a:solidFill>
              <a:ea typeface="+mn-ea"/>
            </a:endParaRPr>
          </a:p>
        </p:txBody>
      </p:sp>
      <p:sp>
        <p:nvSpPr>
          <p:cNvPr id="210948" name="Rectangle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9275" y="6376988"/>
            <a:ext cx="5503863" cy="292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rgbClr val="63738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10949" name="AutoShape 5"/>
          <p:cNvSpPr>
            <a:spLocks noChangeArrowheads="1"/>
          </p:cNvSpPr>
          <p:nvPr/>
        </p:nvSpPr>
        <p:spPr bwMode="auto">
          <a:xfrm>
            <a:off x="8570913" y="6372225"/>
            <a:ext cx="322262" cy="271463"/>
          </a:xfrm>
          <a:prstGeom prst="roundRect">
            <a:avLst>
              <a:gd name="adj" fmla="val 38597"/>
            </a:avLst>
          </a:prstGeom>
          <a:solidFill>
            <a:srgbClr val="2A6EA8"/>
          </a:solidFill>
          <a:ln w="31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marL="457200" indent="-457200" algn="ctr">
              <a:buFont typeface="Arial" charset="0"/>
              <a:buNone/>
              <a:defRPr/>
            </a:pPr>
            <a:endParaRPr lang="en-US" dirty="0">
              <a:ea typeface="+mn-ea"/>
            </a:endParaRPr>
          </a:p>
        </p:txBody>
      </p:sp>
      <p:sp>
        <p:nvSpPr>
          <p:cNvPr id="2109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504238" y="6372225"/>
            <a:ext cx="468312" cy="249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1">
                <a:solidFill>
                  <a:schemeClr val="bg1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822C831-E565-427D-93F4-66CDD4285D3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25606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7975" y="1657350"/>
            <a:ext cx="8528050" cy="471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First level</a:t>
            </a:r>
          </a:p>
          <a:p>
            <a:pPr lvl="1"/>
            <a:r>
              <a:rPr lang="en-GB" altLang="zh-CN" smtClean="0"/>
              <a:t>Second level</a:t>
            </a:r>
          </a:p>
          <a:p>
            <a:pPr lvl="2"/>
            <a:r>
              <a:rPr lang="en-GB" altLang="zh-CN" smtClean="0"/>
              <a:t>Third level</a:t>
            </a:r>
          </a:p>
          <a:p>
            <a:pPr lvl="3"/>
            <a:endParaRPr lang="en-GB" altLang="zh-CN" smtClean="0"/>
          </a:p>
        </p:txBody>
      </p:sp>
      <p:sp>
        <p:nvSpPr>
          <p:cNvPr id="2560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319088" y="954088"/>
            <a:ext cx="85042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zh-CN" smtClean="0"/>
              <a:t>Click to edit Master title style</a:t>
            </a:r>
          </a:p>
        </p:txBody>
      </p:sp>
      <p:pic>
        <p:nvPicPr>
          <p:cNvPr id="25608" name="Picture 10" descr="ETS-PPT-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3688" y="265113"/>
            <a:ext cx="19494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955" name="Text Box 11"/>
          <p:cNvSpPr txBox="1">
            <a:spLocks noChangeArrowheads="1"/>
          </p:cNvSpPr>
          <p:nvPr/>
        </p:nvSpPr>
        <p:spPr bwMode="auto">
          <a:xfrm>
            <a:off x="4230688" y="377825"/>
            <a:ext cx="4660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b="1" dirty="0">
                <a:solidFill>
                  <a:srgbClr val="637381"/>
                </a:solidFill>
                <a:latin typeface="Arial" charset="0"/>
                <a:ea typeface="+mn-ea"/>
              </a:rPr>
              <a:t>World Class Standards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2" r:id="rId1"/>
    <p:sldLayoutId id="2147484132" r:id="rId2"/>
    <p:sldLayoutId id="2147484131" r:id="rId3"/>
    <p:sldLayoutId id="2147484143" r:id="rId4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rgbClr val="1A4669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q"/>
        <a:defRPr sz="2000" b="1">
          <a:solidFill>
            <a:srgbClr val="1A466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Ø"/>
        <a:defRPr b="1">
          <a:solidFill>
            <a:srgbClr val="1582A8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1600" b="1">
          <a:solidFill>
            <a:srgbClr val="1582A8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1400" b="1">
          <a:solidFill>
            <a:srgbClr val="1582A8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Times" pitchFamily="18" charset="0"/>
        <a:buChar char="•"/>
        <a:defRPr sz="1200">
          <a:solidFill>
            <a:srgbClr val="1582A8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de-DE" altLang="zh-CN" smtClean="0"/>
          </a:p>
        </p:txBody>
      </p:sp>
      <p:sp>
        <p:nvSpPr>
          <p:cNvPr id="614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de-DE" altLang="zh-CN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smtClean="0">
                <a:solidFill>
                  <a:schemeClr val="tx1">
                    <a:tint val="75000"/>
                  </a:schemeClr>
                </a:solidFill>
                <a:ea typeface="+mn-ea"/>
              </a:defRPr>
            </a:lvl1pPr>
          </a:lstStyle>
          <a:p>
            <a:pPr>
              <a:defRPr/>
            </a:pPr>
            <a:fld id="{4DD316CB-EA09-49C3-8AAB-3242130799CD}" type="datetimeFigureOut">
              <a:rPr lang="de-DE"/>
              <a:pPr>
                <a:defRPr/>
              </a:pPr>
              <a:t>22.02.2011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smtClean="0">
                <a:solidFill>
                  <a:schemeClr val="tx1">
                    <a:tint val="75000"/>
                  </a:schemeClr>
                </a:solidFill>
                <a:ea typeface="+mn-ea"/>
              </a:defRPr>
            </a:lvl1pPr>
          </a:lstStyle>
          <a:p>
            <a:pPr>
              <a:defRPr/>
            </a:pPr>
            <a:fld id="{81586F8B-5D7F-42C0-96F1-BF618419ACCE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4" r:id="rId1"/>
    <p:sldLayoutId id="2147484141" r:id="rId2"/>
    <p:sldLayoutId id="2147484140" r:id="rId3"/>
    <p:sldLayoutId id="2147484139" r:id="rId4"/>
    <p:sldLayoutId id="2147484138" r:id="rId5"/>
    <p:sldLayoutId id="2147484137" r:id="rId6"/>
    <p:sldLayoutId id="2147484145" r:id="rId7"/>
    <p:sldLayoutId id="2147484136" r:id="rId8"/>
    <p:sldLayoutId id="2147484135" r:id="rId9"/>
    <p:sldLayoutId id="2147484134" r:id="rId10"/>
    <p:sldLayoutId id="2147484133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docbox.etsi.org/M2M/Open/Latest_Drafts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ebapp.etsi.org/MeetingCalendar/MeetingDetails.asp?mid=12939" TargetMode="External"/><Relationship Id="rId2" Type="http://schemas.openxmlformats.org/officeDocument/2006/relationships/hyperlink" Target="http://webapp.etsi.org/MeetingCalendar/MeetingDetails.asp?mid=12938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bapp.etsi.org/MeetingCalendar/MeetingDetails.asp?mid=12942" TargetMode="External"/><Relationship Id="rId5" Type="http://schemas.openxmlformats.org/officeDocument/2006/relationships/hyperlink" Target="http://webapp.etsi.org/MeetingCalendar/MeetingDetails.asp?mid=12941" TargetMode="External"/><Relationship Id="rId4" Type="http://schemas.openxmlformats.org/officeDocument/2006/relationships/hyperlink" Target="http://webapp.etsi.org/MeetingCalendar/MeetingDetails.asp?mid=12940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30213" y="1766888"/>
            <a:ext cx="8283575" cy="1600200"/>
          </a:xfrm>
        </p:spPr>
        <p:txBody>
          <a:bodyPr/>
          <a:lstStyle/>
          <a:p>
            <a:pPr eaLnBrk="1" hangingPunct="1"/>
            <a:r>
              <a:rPr lang="en-US" altLang="zh-CN" sz="4400" smtClean="0">
                <a:ea typeface="MS PGothic" pitchFamily="34" charset="-128"/>
              </a:rPr>
              <a:t>Background material for conf-call ETSI M2M with BBF</a:t>
            </a:r>
            <a:endParaRPr lang="en-GB" altLang="zh-CN" smtClean="0">
              <a:ea typeface="宋体" charset="-122"/>
            </a:endParaRPr>
          </a:p>
        </p:txBody>
      </p:sp>
      <p:sp>
        <p:nvSpPr>
          <p:cNvPr id="20482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31900" y="3562350"/>
            <a:ext cx="6564313" cy="1187450"/>
          </a:xfrm>
        </p:spPr>
        <p:txBody>
          <a:bodyPr/>
          <a:lstStyle/>
          <a:p>
            <a:r>
              <a:rPr lang="de-DE" altLang="zh-CN" smtClean="0">
                <a:ea typeface="MS PGothic" pitchFamily="34" charset="-128"/>
              </a:rPr>
              <a:t>Joerg Swetina, NEC</a:t>
            </a:r>
            <a:endParaRPr lang="fr-FR" altLang="zh-CN" smtClean="0">
              <a:ea typeface="宋体" charset="-122"/>
            </a:endParaRPr>
          </a:p>
          <a:p>
            <a:r>
              <a:rPr lang="fr-FR" altLang="zh-CN" smtClean="0">
                <a:ea typeface="宋体" charset="-122"/>
              </a:rPr>
              <a:t>Yongjing Zhang, Huawei</a:t>
            </a:r>
            <a:endParaRPr lang="en-GB" altLang="zh-CN" smtClean="0">
              <a:ea typeface="宋体" charset="-122"/>
            </a:endParaRPr>
          </a:p>
          <a:p>
            <a:pPr eaLnBrk="1" hangingPunct="1"/>
            <a:endParaRPr lang="en-GB" altLang="zh-CN" sz="2800" smtClean="0">
              <a:ea typeface="宋体" charset="-122"/>
            </a:endParaRPr>
          </a:p>
        </p:txBody>
      </p:sp>
      <p:sp>
        <p:nvSpPr>
          <p:cNvPr id="20483" name="Text Box 7"/>
          <p:cNvSpPr txBox="1">
            <a:spLocks noChangeArrowheads="1"/>
          </p:cNvSpPr>
          <p:nvPr/>
        </p:nvSpPr>
        <p:spPr bwMode="auto">
          <a:xfrm>
            <a:off x="5162550" y="5553075"/>
            <a:ext cx="3321050" cy="646113"/>
          </a:xfrm>
          <a:prstGeom prst="rect">
            <a:avLst/>
          </a:prstGeom>
          <a:noFill/>
          <a:ln w="31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GB" altLang="zh-CN" sz="1800">
                <a:solidFill>
                  <a:schemeClr val="bg1"/>
                </a:solidFill>
                <a:latin typeface="Arial" charset="0"/>
              </a:rPr>
              <a:t>Conference Call  OMA – ETSI</a:t>
            </a:r>
            <a:br>
              <a:rPr lang="en-GB" altLang="zh-CN" sz="1800">
                <a:solidFill>
                  <a:schemeClr val="bg1"/>
                </a:solidFill>
                <a:latin typeface="Arial" charset="0"/>
              </a:rPr>
            </a:br>
            <a:r>
              <a:rPr lang="en-GB" altLang="zh-CN" sz="1800">
                <a:solidFill>
                  <a:schemeClr val="bg1"/>
                </a:solidFill>
                <a:latin typeface="Arial" charset="0"/>
              </a:rPr>
              <a:t>22. Feb. 2011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95800" y="1295400"/>
            <a:ext cx="1828800" cy="1752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M2M Core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Service 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Capability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solidFill>
                  <a:schemeClr val="tx1"/>
                </a:solidFill>
              </a:rPr>
              <a:t>platform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0" y="2590800"/>
            <a:ext cx="609600" cy="304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SCs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95800" y="1524000"/>
            <a:ext cx="533400" cy="3048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NIP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86400" y="762000"/>
            <a:ext cx="609600" cy="3048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NA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30725" name="Group 34"/>
          <p:cNvGrpSpPr>
            <a:grpSpLocks/>
          </p:cNvGrpSpPr>
          <p:nvPr/>
        </p:nvGrpSpPr>
        <p:grpSpPr bwMode="auto">
          <a:xfrm>
            <a:off x="1752600" y="762000"/>
            <a:ext cx="674688" cy="990600"/>
            <a:chOff x="1371600" y="1981200"/>
            <a:chExt cx="674077" cy="990600"/>
          </a:xfrm>
        </p:grpSpPr>
        <p:sp>
          <p:nvSpPr>
            <p:cNvPr id="19" name="Rectangle 18"/>
            <p:cNvSpPr/>
            <p:nvPr/>
          </p:nvSpPr>
          <p:spPr>
            <a:xfrm>
              <a:off x="1371600" y="1981200"/>
              <a:ext cx="609048" cy="990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88969" y="2220913"/>
              <a:ext cx="380655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47731" y="2667000"/>
              <a:ext cx="456786" cy="228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Straight Arrow Connector 30"/>
            <p:cNvCxnSpPr>
              <a:stCxn id="25" idx="2"/>
              <a:endCxn id="28" idx="0"/>
            </p:cNvCxnSpPr>
            <p:nvPr/>
          </p:nvCxnSpPr>
          <p:spPr>
            <a:xfrm rot="5400000">
              <a:off x="1568967" y="2556670"/>
              <a:ext cx="217487" cy="3172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80" name="TextBox 33"/>
            <p:cNvSpPr txBox="1">
              <a:spLocks noChangeArrowheads="1"/>
            </p:cNvSpPr>
            <p:nvPr/>
          </p:nvSpPr>
          <p:spPr bwMode="auto">
            <a:xfrm>
              <a:off x="1664677" y="2397369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</p:grpSp>
      <p:cxnSp>
        <p:nvCxnSpPr>
          <p:cNvPr id="46" name="Straight Arrow Connector 45"/>
          <p:cNvCxnSpPr>
            <a:stCxn id="8" idx="0"/>
            <a:endCxn id="20" idx="2"/>
          </p:cNvCxnSpPr>
          <p:nvPr/>
        </p:nvCxnSpPr>
        <p:spPr>
          <a:xfrm rot="5400000" flipH="1" flipV="1">
            <a:off x="5029201" y="1828800"/>
            <a:ext cx="1524000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4315619" y="2285206"/>
            <a:ext cx="9144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rot="5400000">
            <a:off x="2933700" y="2933700"/>
            <a:ext cx="26670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1905000" y="192088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07" name="Straight Arrow Connector 106"/>
          <p:cNvCxnSpPr>
            <a:stCxn id="106" idx="6"/>
            <a:endCxn id="12" idx="1"/>
          </p:cNvCxnSpPr>
          <p:nvPr/>
        </p:nvCxnSpPr>
        <p:spPr>
          <a:xfrm>
            <a:off x="2209800" y="344488"/>
            <a:ext cx="2286000" cy="133191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1" name="TextBox 110"/>
          <p:cNvSpPr txBox="1">
            <a:spLocks noChangeArrowheads="1"/>
          </p:cNvSpPr>
          <p:nvPr/>
        </p:nvSpPr>
        <p:spPr bwMode="auto">
          <a:xfrm>
            <a:off x="2743200" y="5334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grpSp>
        <p:nvGrpSpPr>
          <p:cNvPr id="30732" name="Group 122"/>
          <p:cNvGrpSpPr>
            <a:grpSpLocks/>
          </p:cNvGrpSpPr>
          <p:nvPr/>
        </p:nvGrpSpPr>
        <p:grpSpPr bwMode="auto">
          <a:xfrm>
            <a:off x="1676400" y="2325688"/>
            <a:ext cx="609600" cy="609600"/>
            <a:chOff x="4800600" y="5181600"/>
            <a:chExt cx="609600" cy="609600"/>
          </a:xfrm>
        </p:grpSpPr>
        <p:sp>
          <p:nvSpPr>
            <p:cNvPr id="124" name="Rectangle 123"/>
            <p:cNvSpPr/>
            <p:nvPr/>
          </p:nvSpPr>
          <p:spPr>
            <a:xfrm>
              <a:off x="4800600" y="5181600"/>
              <a:ext cx="609600" cy="609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D‘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4929188" y="5486400"/>
              <a:ext cx="381000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Oval 126"/>
          <p:cNvSpPr/>
          <p:nvPr/>
        </p:nvSpPr>
        <p:spPr>
          <a:xfrm>
            <a:off x="1828800" y="1905000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28" name="Straight Arrow Connector 127"/>
          <p:cNvCxnSpPr/>
          <p:nvPr/>
        </p:nvCxnSpPr>
        <p:spPr>
          <a:xfrm>
            <a:off x="2185988" y="2744788"/>
            <a:ext cx="1014412" cy="158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>
            <a:stCxn id="30756" idx="1"/>
            <a:endCxn id="113" idx="1"/>
          </p:cNvCxnSpPr>
          <p:nvPr/>
        </p:nvCxnSpPr>
        <p:spPr>
          <a:xfrm rot="10800000" flipH="1" flipV="1">
            <a:off x="2133600" y="2092325"/>
            <a:ext cx="762000" cy="50006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6" name="TextBox 161"/>
          <p:cNvSpPr txBox="1">
            <a:spLocks noChangeArrowheads="1"/>
          </p:cNvSpPr>
          <p:nvPr/>
        </p:nvSpPr>
        <p:spPr bwMode="auto">
          <a:xfrm>
            <a:off x="2286000" y="2478088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30737" name="TextBox 168"/>
          <p:cNvSpPr txBox="1">
            <a:spLocks noChangeArrowheads="1"/>
          </p:cNvSpPr>
          <p:nvPr/>
        </p:nvSpPr>
        <p:spPr bwMode="auto">
          <a:xfrm>
            <a:off x="2514600" y="1323975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30738" name="TextBox 169"/>
          <p:cNvSpPr txBox="1">
            <a:spLocks noChangeArrowheads="1"/>
          </p:cNvSpPr>
          <p:nvPr/>
        </p:nvSpPr>
        <p:spPr bwMode="auto">
          <a:xfrm>
            <a:off x="3810000" y="2505075"/>
            <a:ext cx="457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30739" name="TextBox 215"/>
          <p:cNvSpPr txBox="1">
            <a:spLocks noChangeArrowheads="1"/>
          </p:cNvSpPr>
          <p:nvPr/>
        </p:nvSpPr>
        <p:spPr bwMode="auto">
          <a:xfrm>
            <a:off x="228600" y="1524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1</a:t>
            </a:r>
          </a:p>
        </p:txBody>
      </p:sp>
      <p:sp>
        <p:nvSpPr>
          <p:cNvPr id="30740" name="TextBox 216"/>
          <p:cNvSpPr txBox="1">
            <a:spLocks noChangeArrowheads="1"/>
          </p:cNvSpPr>
          <p:nvPr/>
        </p:nvSpPr>
        <p:spPr bwMode="auto">
          <a:xfrm>
            <a:off x="228600" y="1100138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1</a:t>
            </a:r>
          </a:p>
        </p:txBody>
      </p:sp>
      <p:sp>
        <p:nvSpPr>
          <p:cNvPr id="30741" name="TextBox 217"/>
          <p:cNvSpPr txBox="1">
            <a:spLocks noChangeArrowheads="1"/>
          </p:cNvSpPr>
          <p:nvPr/>
        </p:nvSpPr>
        <p:spPr bwMode="auto">
          <a:xfrm>
            <a:off x="228600" y="2511425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2</a:t>
            </a:r>
          </a:p>
        </p:txBody>
      </p:sp>
      <p:sp>
        <p:nvSpPr>
          <p:cNvPr id="30742" name="TextBox 218"/>
          <p:cNvSpPr txBox="1">
            <a:spLocks noChangeArrowheads="1"/>
          </p:cNvSpPr>
          <p:nvPr/>
        </p:nvSpPr>
        <p:spPr bwMode="auto">
          <a:xfrm>
            <a:off x="228600" y="19050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2</a:t>
            </a:r>
          </a:p>
        </p:txBody>
      </p:sp>
      <p:sp>
        <p:nvSpPr>
          <p:cNvPr id="30743" name="TextBox 86"/>
          <p:cNvSpPr txBox="1">
            <a:spLocks noChangeArrowheads="1"/>
          </p:cNvSpPr>
          <p:nvPr/>
        </p:nvSpPr>
        <p:spPr bwMode="auto">
          <a:xfrm>
            <a:off x="4724400" y="2133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cxnSp>
        <p:nvCxnSpPr>
          <p:cNvPr id="91" name="Straight Arrow Connector 90"/>
          <p:cNvCxnSpPr/>
          <p:nvPr/>
        </p:nvCxnSpPr>
        <p:spPr>
          <a:xfrm rot="10800000">
            <a:off x="2286000" y="1600200"/>
            <a:ext cx="19812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83" idx="3"/>
            <a:endCxn id="8" idx="1"/>
          </p:cNvCxnSpPr>
          <p:nvPr/>
        </p:nvCxnSpPr>
        <p:spPr>
          <a:xfrm flipV="1">
            <a:off x="3657600" y="2743200"/>
            <a:ext cx="18288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1828800" y="3935413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2795588" y="3352800"/>
            <a:ext cx="1014412" cy="1025525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chemeClr val="tx1"/>
                </a:solidFill>
              </a:rPr>
              <a:t>D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3235325" y="3646488"/>
            <a:ext cx="381000" cy="2286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DA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20" name="Straight Arrow Connector 119"/>
          <p:cNvCxnSpPr>
            <a:stCxn id="119" idx="2"/>
            <a:endCxn id="126" idx="0"/>
          </p:cNvCxnSpPr>
          <p:nvPr/>
        </p:nvCxnSpPr>
        <p:spPr>
          <a:xfrm rot="16200000" flipH="1">
            <a:off x="3307557" y="3993356"/>
            <a:ext cx="239712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0" name="TextBox 120"/>
          <p:cNvSpPr txBox="1">
            <a:spLocks noChangeArrowheads="1"/>
          </p:cNvSpPr>
          <p:nvPr/>
        </p:nvSpPr>
        <p:spPr bwMode="auto">
          <a:xfrm>
            <a:off x="3429000" y="3833813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2895600" y="3962400"/>
            <a:ext cx="381000" cy="2286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DIP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200400" y="4114800"/>
            <a:ext cx="457200" cy="228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SCs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30" name="Straight Arrow Connector 129"/>
          <p:cNvCxnSpPr>
            <a:stCxn id="116" idx="6"/>
            <a:endCxn id="122" idx="1"/>
          </p:cNvCxnSpPr>
          <p:nvPr/>
        </p:nvCxnSpPr>
        <p:spPr>
          <a:xfrm flipV="1">
            <a:off x="2133600" y="4076700"/>
            <a:ext cx="762000" cy="1111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4" name="TextBox 132"/>
          <p:cNvSpPr txBox="1">
            <a:spLocks noChangeArrowheads="1"/>
          </p:cNvSpPr>
          <p:nvPr/>
        </p:nvSpPr>
        <p:spPr bwMode="auto">
          <a:xfrm>
            <a:off x="228600" y="3935413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3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rot="10800000">
            <a:off x="3657600" y="4267200"/>
            <a:ext cx="6096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56" name="TextBox 137"/>
          <p:cNvSpPr txBox="1">
            <a:spLocks noChangeArrowheads="1"/>
          </p:cNvSpPr>
          <p:nvPr/>
        </p:nvSpPr>
        <p:spPr bwMode="auto">
          <a:xfrm>
            <a:off x="2133600" y="1960563"/>
            <a:ext cx="990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30757" name="TextBox 138"/>
          <p:cNvSpPr txBox="1">
            <a:spLocks noChangeArrowheads="1"/>
          </p:cNvSpPr>
          <p:nvPr/>
        </p:nvSpPr>
        <p:spPr bwMode="auto">
          <a:xfrm>
            <a:off x="2057400" y="37338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30758" name="TextBox 142"/>
          <p:cNvSpPr txBox="1">
            <a:spLocks noChangeArrowheads="1"/>
          </p:cNvSpPr>
          <p:nvPr/>
        </p:nvSpPr>
        <p:spPr bwMode="auto">
          <a:xfrm>
            <a:off x="3810000" y="4038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grpSp>
        <p:nvGrpSpPr>
          <p:cNvPr id="30759" name="Group 133"/>
          <p:cNvGrpSpPr>
            <a:grpSpLocks/>
          </p:cNvGrpSpPr>
          <p:nvPr/>
        </p:nvGrpSpPr>
        <p:grpSpPr bwMode="auto">
          <a:xfrm>
            <a:off x="2795588" y="1868488"/>
            <a:ext cx="1014412" cy="1025525"/>
            <a:chOff x="2795954" y="3505200"/>
            <a:chExt cx="1014046" cy="1025769"/>
          </a:xfrm>
        </p:grpSpPr>
        <p:sp>
          <p:nvSpPr>
            <p:cNvPr id="17" name="Rectangle 16"/>
            <p:cNvSpPr/>
            <p:nvPr/>
          </p:nvSpPr>
          <p:spPr>
            <a:xfrm>
              <a:off x="2795954" y="3505200"/>
              <a:ext cx="1014046" cy="1025769"/>
            </a:xfrm>
            <a:prstGeom prst="rect">
              <a:avLst/>
            </a:prstGeom>
            <a:solidFill>
              <a:srgbClr val="33FF8F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b="1" dirty="0">
                  <a:solidFill>
                    <a:schemeClr val="tx1"/>
                  </a:solidFill>
                </a:rPr>
                <a:t>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3235532" y="3798957"/>
              <a:ext cx="380863" cy="228654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Arrow Connector 83"/>
            <p:cNvCxnSpPr>
              <a:stCxn id="82" idx="2"/>
              <a:endCxn id="83" idx="0"/>
            </p:cNvCxnSpPr>
            <p:nvPr/>
          </p:nvCxnSpPr>
          <p:spPr>
            <a:xfrm rot="16200000" flipH="1">
              <a:off x="3307666" y="4145909"/>
              <a:ext cx="239770" cy="317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771" name="TextBox 84"/>
            <p:cNvSpPr txBox="1">
              <a:spLocks noChangeArrowheads="1"/>
            </p:cNvSpPr>
            <p:nvPr/>
          </p:nvSpPr>
          <p:spPr bwMode="auto">
            <a:xfrm>
              <a:off x="3429000" y="3985846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895930" y="4114945"/>
              <a:ext cx="380863" cy="228654"/>
            </a:xfrm>
            <a:prstGeom prst="rect">
              <a:avLst/>
            </a:prstGeom>
            <a:solidFill>
              <a:srgbClr val="FFC215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GIP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200620" y="4267381"/>
              <a:ext cx="457035" cy="22865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11" name="Freeform 118"/>
          <p:cNvSpPr>
            <a:spLocks/>
          </p:cNvSpPr>
          <p:nvPr/>
        </p:nvSpPr>
        <p:spPr bwMode="auto">
          <a:xfrm rot="3615709">
            <a:off x="4520406" y="773907"/>
            <a:ext cx="1030287" cy="2330450"/>
          </a:xfrm>
          <a:custGeom>
            <a:avLst/>
            <a:gdLst>
              <a:gd name="T0" fmla="*/ 220779 w 10001"/>
              <a:gd name="T1" fmla="*/ 2330297 h 10000"/>
              <a:gd name="T2" fmla="*/ 717146 w 10001"/>
              <a:gd name="T3" fmla="*/ 1454571 h 10000"/>
              <a:gd name="T4" fmla="*/ 910830 w 10001"/>
              <a:gd name="T5" fmla="*/ 676019 h 10000"/>
              <a:gd name="T6" fmla="*/ 0 w 10001"/>
              <a:gd name="T7" fmla="*/ 0 h 10000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001" h="10000">
                <a:moveTo>
                  <a:pt x="2143" y="10000"/>
                </a:moveTo>
                <a:cubicBezTo>
                  <a:pt x="3949" y="8459"/>
                  <a:pt x="5480" y="7531"/>
                  <a:pt x="6961" y="6242"/>
                </a:cubicBezTo>
                <a:cubicBezTo>
                  <a:pt x="8077" y="5059"/>
                  <a:pt x="10001" y="3941"/>
                  <a:pt x="8841" y="2901"/>
                </a:cubicBezTo>
                <a:cubicBezTo>
                  <a:pt x="7681" y="1861"/>
                  <a:pt x="1478" y="483"/>
                  <a:pt x="0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triangle" w="med" len="med"/>
            <a:tailEnd/>
          </a:ln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15" name="Freeform 118"/>
          <p:cNvSpPr>
            <a:spLocks/>
          </p:cNvSpPr>
          <p:nvPr/>
        </p:nvSpPr>
        <p:spPr bwMode="auto">
          <a:xfrm rot="5400000">
            <a:off x="3396456" y="108744"/>
            <a:ext cx="1131888" cy="3200400"/>
          </a:xfrm>
          <a:custGeom>
            <a:avLst/>
            <a:gdLst>
              <a:gd name="T0" fmla="*/ 0 w 10742"/>
              <a:gd name="T1" fmla="*/ 3200400 h 10566"/>
              <a:gd name="T2" fmla="*/ 634508 w 10742"/>
              <a:gd name="T3" fmla="*/ 2036673 h 10566"/>
              <a:gd name="T4" fmla="*/ 1072511 w 10742"/>
              <a:gd name="T5" fmla="*/ 856590 h 10566"/>
              <a:gd name="T6" fmla="*/ 990642 w 10742"/>
              <a:gd name="T7" fmla="*/ 0 h 10566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0742" h="10566">
                <a:moveTo>
                  <a:pt x="0" y="10566"/>
                </a:moveTo>
                <a:cubicBezTo>
                  <a:pt x="1232" y="10181"/>
                  <a:pt x="4326" y="8014"/>
                  <a:pt x="6022" y="6724"/>
                </a:cubicBezTo>
                <a:cubicBezTo>
                  <a:pt x="7718" y="5434"/>
                  <a:pt x="9616" y="3949"/>
                  <a:pt x="10179" y="2828"/>
                </a:cubicBezTo>
                <a:cubicBezTo>
                  <a:pt x="10742" y="1707"/>
                  <a:pt x="10266" y="852"/>
                  <a:pt x="9402" y="0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triangle" w="med" len="med"/>
            <a:tailEnd/>
          </a:ln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132" name="Freeform 131"/>
          <p:cNvSpPr>
            <a:spLocks/>
          </p:cNvSpPr>
          <p:nvPr/>
        </p:nvSpPr>
        <p:spPr bwMode="auto">
          <a:xfrm>
            <a:off x="3886200" y="1147763"/>
            <a:ext cx="1916113" cy="2695575"/>
          </a:xfrm>
          <a:custGeom>
            <a:avLst/>
            <a:gdLst>
              <a:gd name="T0" fmla="*/ 1907931 w 1763232"/>
              <a:gd name="T1" fmla="*/ 0 h 2695649"/>
              <a:gd name="T2" fmla="*/ 1572937 w 1763232"/>
              <a:gd name="T3" fmla="*/ 2264735 h 2695649"/>
              <a:gd name="T4" fmla="*/ 0 w 1763232"/>
              <a:gd name="T5" fmla="*/ 2585485 h 2695649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1763232" h="2695649">
                <a:moveTo>
                  <a:pt x="1756144" y="0"/>
                </a:moveTo>
                <a:cubicBezTo>
                  <a:pt x="1763232" y="912628"/>
                  <a:pt x="1740491" y="1833821"/>
                  <a:pt x="1447800" y="2264735"/>
                </a:cubicBezTo>
                <a:cubicBezTo>
                  <a:pt x="1155109" y="2695649"/>
                  <a:pt x="366823" y="2571307"/>
                  <a:pt x="0" y="2585484"/>
                </a:cubicBezTo>
              </a:path>
            </a:pathLst>
          </a:cu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 wrap="none" lIns="0" tIns="0" rIns="0" bIns="0" anchor="ctr"/>
          <a:lstStyle/>
          <a:p>
            <a:endParaRPr lang="zh-CN" altLang="en-US"/>
          </a:p>
        </p:txBody>
      </p:sp>
      <p:sp>
        <p:nvSpPr>
          <p:cNvPr id="30763" name="TextBox 132"/>
          <p:cNvSpPr txBox="1">
            <a:spLocks noChangeArrowheads="1"/>
          </p:cNvSpPr>
          <p:nvPr/>
        </p:nvSpPr>
        <p:spPr bwMode="auto">
          <a:xfrm>
            <a:off x="838200" y="4953000"/>
            <a:ext cx="3657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/>
              <a:t>On Applications level:</a:t>
            </a:r>
          </a:p>
        </p:txBody>
      </p:sp>
      <p:sp>
        <p:nvSpPr>
          <p:cNvPr id="134" name="TextBox 133"/>
          <p:cNvSpPr txBox="1">
            <a:spLocks noChangeArrowheads="1"/>
          </p:cNvSpPr>
          <p:nvPr/>
        </p:nvSpPr>
        <p:spPr bwMode="auto">
          <a:xfrm>
            <a:off x="258763" y="5334000"/>
            <a:ext cx="7620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de-DE" altLang="zh-CN" sz="1600"/>
              <a:t> Set / update parameters of Appliction management data via mIa</a:t>
            </a:r>
          </a:p>
        </p:txBody>
      </p:sp>
      <p:sp>
        <p:nvSpPr>
          <p:cNvPr id="135" name="TextBox 95"/>
          <p:cNvSpPr txBox="1">
            <a:spLocks noChangeArrowheads="1"/>
          </p:cNvSpPr>
          <p:nvPr/>
        </p:nvSpPr>
        <p:spPr bwMode="auto">
          <a:xfrm>
            <a:off x="5943600" y="914400"/>
            <a:ext cx="855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b="1">
                <a:solidFill>
                  <a:srgbClr val="2E6CB8"/>
                </a:solidFill>
                <a:cs typeface="Times New Roman" pitchFamily="18" charset="0"/>
              </a:rPr>
              <a:t>mIa</a:t>
            </a:r>
          </a:p>
        </p:txBody>
      </p:sp>
      <p:sp>
        <p:nvSpPr>
          <p:cNvPr id="60" name="6-Point Star 59"/>
          <p:cNvSpPr/>
          <p:nvPr/>
        </p:nvSpPr>
        <p:spPr>
          <a:xfrm>
            <a:off x="8382000" y="0"/>
            <a:ext cx="762000" cy="838200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1100" b="1" dirty="0">
                <a:solidFill>
                  <a:srgbClr val="FF0000"/>
                </a:solidFill>
              </a:rPr>
              <a:t>Ani-mated</a:t>
            </a:r>
            <a:br>
              <a:rPr lang="de-DE" sz="1100" b="1" dirty="0">
                <a:solidFill>
                  <a:srgbClr val="FF0000"/>
                </a:solidFill>
              </a:rPr>
            </a:br>
            <a:r>
              <a:rPr lang="de-DE" sz="1100" b="1" dirty="0">
                <a:solidFill>
                  <a:srgbClr val="FF0000"/>
                </a:solidFill>
              </a:rPr>
              <a:t>slide</a:t>
            </a:r>
          </a:p>
        </p:txBody>
      </p:sp>
      <p:sp>
        <p:nvSpPr>
          <p:cNvPr id="61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493125" y="6372225"/>
            <a:ext cx="468313" cy="249238"/>
          </a:xfrm>
        </p:spPr>
        <p:txBody>
          <a:bodyPr/>
          <a:lstStyle/>
          <a:p>
            <a:pPr>
              <a:defRPr/>
            </a:pPr>
            <a:fld id="{4638EA2A-4FE5-4C81-A47B-7DAC796E2D17}" type="slidenum">
              <a:rPr lang="en-GB" smtClean="0">
                <a:solidFill>
                  <a:schemeClr val="tx1"/>
                </a:solidFill>
              </a:rPr>
              <a:pPr>
                <a:defRPr/>
              </a:pPr>
              <a:t>10</a:t>
            </a:fld>
            <a:endParaRPr lang="en-GB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" grpId="0" animBg="1"/>
      <p:bldP spid="115" grpId="0" animBg="1"/>
      <p:bldP spid="132" grpId="0" animBg="1"/>
      <p:bldP spid="134" grpId="0"/>
      <p:bldP spid="13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Open Issues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mtClean="0">
                <a:ea typeface="宋体" charset="-122"/>
              </a:rPr>
              <a:t>Does OMA-DM support the query of detailed device characteristics (e.g. camera features, GPS, screen size, memory size) in addition to the basic device manufacturing information (e.g. manufacturer, product mode)?</a:t>
            </a:r>
          </a:p>
          <a:p>
            <a:pPr lvl="1"/>
            <a:r>
              <a:rPr lang="en-US" altLang="zh-CN" smtClean="0">
                <a:ea typeface="宋体" charset="-122"/>
              </a:rPr>
              <a:t>This may help an NA to decide what management tasks it can do on the target device.</a:t>
            </a:r>
          </a:p>
          <a:p>
            <a:pPr lvl="1"/>
            <a:endParaRPr lang="en-US" altLang="zh-CN" smtClean="0">
              <a:ea typeface="宋体" charset="-122"/>
            </a:endParaRPr>
          </a:p>
          <a:p>
            <a:r>
              <a:rPr lang="en-US" altLang="zh-CN" smtClean="0">
                <a:ea typeface="宋体" charset="-122"/>
              </a:rPr>
              <a:t>How does OMA-DM handle the potential conflicts resulting from concurrent/multi-authority access to a single MO allowed by the ACL? Is there any “locking” mechanism to solve the problem?</a:t>
            </a:r>
          </a:p>
          <a:p>
            <a:pPr lvl="1"/>
            <a:r>
              <a:rPr lang="en-US" altLang="zh-CN" smtClean="0">
                <a:ea typeface="宋体" charset="-122"/>
              </a:rPr>
              <a:t>In ETSI M2M, concurrent/multi-authority access to a single mgmtObj resource may be problematic especially in the multiple M2M SP scenario.</a:t>
            </a:r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ChangeArrowheads="1"/>
          </p:cNvSpPr>
          <p:nvPr>
            <p:ph type="title"/>
          </p:nvPr>
        </p:nvSpPr>
        <p:spPr>
          <a:xfrm>
            <a:off x="319088" y="796925"/>
            <a:ext cx="8504237" cy="609600"/>
          </a:xfrm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What is going on in ETSI M2M Standardisation</a:t>
            </a:r>
            <a:endParaRPr lang="en-GB" altLang="zh-CN" smtClean="0">
              <a:ea typeface="宋体" charset="-122"/>
            </a:endParaRPr>
          </a:p>
        </p:txBody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2413" y="1565275"/>
            <a:ext cx="8523287" cy="4949825"/>
          </a:xfrm>
        </p:spPr>
        <p:txBody>
          <a:bodyPr/>
          <a:lstStyle/>
          <a:p>
            <a:pPr eaLnBrk="1" hangingPunct="1">
              <a:spcBef>
                <a:spcPts val="1000"/>
              </a:spcBef>
              <a:spcAft>
                <a:spcPts val="500"/>
              </a:spcAft>
            </a:pPr>
            <a:r>
              <a:rPr lang="de-DE" altLang="zh-CN" sz="2200" smtClean="0">
                <a:ea typeface="宋体" charset="-122"/>
              </a:rPr>
              <a:t>New chair: Enrico Scarrone (Telecom Italia)</a:t>
            </a:r>
          </a:p>
          <a:p>
            <a:pPr eaLnBrk="1" hangingPunct="1">
              <a:spcBef>
                <a:spcPts val="1000"/>
              </a:spcBef>
              <a:spcAft>
                <a:spcPts val="500"/>
              </a:spcAft>
            </a:pPr>
            <a:r>
              <a:rPr lang="de-DE" altLang="zh-CN" sz="2200" smtClean="0">
                <a:ea typeface="宋体" charset="-122"/>
              </a:rPr>
              <a:t>Last meeting‘s progress was mainly on</a:t>
            </a:r>
          </a:p>
          <a:p>
            <a:pPr lvl="1" eaLnBrk="1" hangingPunct="1">
              <a:spcBef>
                <a:spcPts val="1000"/>
              </a:spcBef>
              <a:spcAft>
                <a:spcPts val="500"/>
              </a:spcAft>
            </a:pPr>
            <a:r>
              <a:rPr lang="en-US" altLang="zh-CN" sz="2000" i="1" smtClean="0">
                <a:ea typeface="宋体" charset="-122"/>
              </a:rPr>
              <a:t>Entity Management (conference call with BBF and OMA DM)</a:t>
            </a:r>
          </a:p>
          <a:p>
            <a:pPr lvl="1" eaLnBrk="1" hangingPunct="1">
              <a:spcBef>
                <a:spcPts val="1000"/>
              </a:spcBef>
              <a:spcAft>
                <a:spcPts val="500"/>
              </a:spcAft>
            </a:pPr>
            <a:r>
              <a:rPr lang="en-US" altLang="zh-CN" sz="2000" i="1" smtClean="0">
                <a:ea typeface="宋体" charset="-122"/>
              </a:rPr>
              <a:t>Security (</a:t>
            </a:r>
            <a:r>
              <a:rPr lang="en-GB" altLang="zh-CN" sz="2000" smtClean="0">
                <a:ea typeface="宋体" charset="-122"/>
              </a:rPr>
              <a:t>Automated Bootstrapping</a:t>
            </a:r>
            <a:r>
              <a:rPr lang="en-US" altLang="zh-CN" sz="2000" i="1" smtClean="0">
                <a:ea typeface="宋体" charset="-122"/>
              </a:rPr>
              <a:t>)</a:t>
            </a:r>
          </a:p>
          <a:p>
            <a:pPr lvl="1" eaLnBrk="1" hangingPunct="1">
              <a:spcBef>
                <a:spcPts val="1000"/>
              </a:spcBef>
              <a:spcAft>
                <a:spcPts val="500"/>
              </a:spcAft>
            </a:pPr>
            <a:r>
              <a:rPr lang="en-US" altLang="zh-CN" sz="2000" i="1" smtClean="0">
                <a:ea typeface="宋体" charset="-122"/>
              </a:rPr>
              <a:t>Architecture (updates on data modeling, Service bootstrap…)</a:t>
            </a:r>
          </a:p>
          <a:p>
            <a:pPr lvl="1" eaLnBrk="1" hangingPunct="1">
              <a:spcBef>
                <a:spcPts val="1000"/>
              </a:spcBef>
              <a:spcAft>
                <a:spcPts val="500"/>
              </a:spcAft>
            </a:pPr>
            <a:r>
              <a:rPr lang="en-US" altLang="zh-CN" sz="2000" i="1" smtClean="0">
                <a:ea typeface="宋体" charset="-122"/>
              </a:rPr>
              <a:t>Stage 3 (SCL primitives and HTTP Binding)</a:t>
            </a:r>
          </a:p>
          <a:p>
            <a:pPr lvl="1" eaLnBrk="1" hangingPunct="1">
              <a:spcBef>
                <a:spcPts val="1000"/>
              </a:spcBef>
              <a:spcAft>
                <a:spcPts val="500"/>
              </a:spcAft>
            </a:pPr>
            <a:r>
              <a:rPr lang="en-US" altLang="zh-CN" sz="2000" i="1" smtClean="0">
                <a:ea typeface="宋体" charset="-122"/>
              </a:rPr>
              <a:t>API Gap analysis</a:t>
            </a:r>
          </a:p>
          <a:p>
            <a:pPr lvl="1" eaLnBrk="1" hangingPunct="1">
              <a:spcBef>
                <a:spcPts val="1000"/>
              </a:spcBef>
              <a:spcAft>
                <a:spcPts val="500"/>
              </a:spcAft>
            </a:pPr>
            <a:r>
              <a:rPr lang="en-US" altLang="zh-CN" sz="2000" i="1" smtClean="0">
                <a:ea typeface="宋体" charset="-122"/>
              </a:rPr>
              <a:t>TR on Re-use of </a:t>
            </a:r>
            <a:r>
              <a:rPr lang="en-GB" altLang="zh-CN" sz="2000" i="1" smtClean="0">
                <a:ea typeface="宋体" charset="-122"/>
              </a:rPr>
              <a:t>Core network functionality by M2M SCs (OMA</a:t>
            </a:r>
            <a:r>
              <a:rPr lang="de-DE" altLang="zh-CN" sz="2000" i="1" smtClean="0">
                <a:ea typeface="宋体" charset="-122"/>
              </a:rPr>
              <a:t>-DM/BBF-TR069 Integration, </a:t>
            </a:r>
            <a:r>
              <a:rPr lang="en-GB" altLang="zh-CN" sz="2000" i="1" smtClean="0">
                <a:ea typeface="宋体" charset="-122"/>
              </a:rPr>
              <a:t>Usage of XDMS for Management)</a:t>
            </a:r>
            <a:endParaRPr lang="en-US" altLang="zh-CN" sz="2000" i="1" smtClean="0">
              <a:ea typeface="宋体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 smtClean="0">
                <a:ea typeface="宋体" charset="-122"/>
              </a:rPr>
              <a:t>Status of current work</a:t>
            </a:r>
          </a:p>
        </p:txBody>
      </p:sp>
      <p:sp>
        <p:nvSpPr>
          <p:cNvPr id="22530" name="Content Placeholder 2"/>
          <p:cNvSpPr>
            <a:spLocks noGrp="1"/>
          </p:cNvSpPr>
          <p:nvPr>
            <p:ph idx="1"/>
          </p:nvPr>
        </p:nvSpPr>
        <p:spPr>
          <a:xfrm>
            <a:off x="307975" y="1657350"/>
            <a:ext cx="8528050" cy="879475"/>
          </a:xfrm>
        </p:spPr>
        <p:txBody>
          <a:bodyPr/>
          <a:lstStyle/>
          <a:p>
            <a:r>
              <a:rPr lang="de-DE" altLang="zh-CN" smtClean="0">
                <a:ea typeface="宋体" charset="-122"/>
              </a:rPr>
              <a:t>Current plan is to finalize M2M Rel-1 in September. </a:t>
            </a:r>
          </a:p>
          <a:p>
            <a:pPr lvl="1"/>
            <a:r>
              <a:rPr lang="de-DE" altLang="zh-CN" smtClean="0">
                <a:ea typeface="宋体" charset="-122"/>
              </a:rPr>
              <a:t>Status of work items (available at </a:t>
            </a:r>
            <a:r>
              <a:rPr lang="de-DE" altLang="zh-CN" sz="1200" smtClean="0">
                <a:ea typeface="宋体" charset="-122"/>
                <a:hlinkClick r:id="rId2"/>
              </a:rPr>
              <a:t>http://docbox.etsi.org/M2M/Open/Latest_Drafts/</a:t>
            </a:r>
            <a:r>
              <a:rPr lang="de-DE" altLang="zh-CN" smtClean="0">
                <a:ea typeface="宋体" charset="-122"/>
              </a:rPr>
              <a:t>)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3FFF3CA1-D580-4B17-A468-F81E118E15D3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987425" y="2466975"/>
          <a:ext cx="6921500" cy="4070350"/>
        </p:xfrm>
        <a:graphic>
          <a:graphicData uri="http://schemas.openxmlformats.org/drawingml/2006/table">
            <a:tbl>
              <a:tblPr/>
              <a:tblGrid>
                <a:gridCol w="1042988"/>
                <a:gridCol w="674687"/>
                <a:gridCol w="823913"/>
                <a:gridCol w="758825"/>
                <a:gridCol w="612775"/>
                <a:gridCol w="727075"/>
                <a:gridCol w="1381125"/>
                <a:gridCol w="900112"/>
              </a:tblGrid>
              <a:tr h="357188"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Fixed Info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Meeting_IN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GOAL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3571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WI Ref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ETSI Ref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Rapporteur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Current</a:t>
                      </a:r>
                      <a:b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Status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Current</a:t>
                      </a:r>
                      <a:b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Version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NEXT</a:t>
                      </a:r>
                      <a:b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Milestone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Name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TARGET for</a:t>
                      </a:r>
                      <a:b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</a:br>
                      <a:r>
                        <a:rPr kumimoji="0" lang="en-GB" altLang="zh-CN" sz="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 Approval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146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DTS/M2M-00001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102 689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Martigne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Published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V1.1.1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endParaRPr kumimoji="0" lang="en-GB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5470" marR="654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da-DK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M2M service requirements</a:t>
                      </a: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endParaRPr kumimoji="0" lang="en-GB" altLang="zh-CN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DTS/M2M-00002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102 690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Elloumi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V0.10.1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 Approval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9388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da-DK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M2M Architecture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05-2011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DTR/M2M-00003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102 691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Koss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Published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V1.1.1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endParaRPr kumimoji="0" lang="en-GB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65470" marR="6547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Smart Metering Use Cases</a:t>
                      </a:r>
                      <a:endParaRPr kumimoji="0" lang="de-DE" altLang="zh-CN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endParaRPr kumimoji="0" lang="en-GB" altLang="zh-CN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2D05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DTR/M2M-00004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102 725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Scarrone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Early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V0.3.0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M2M Definitions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09-2011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DTR/M2M-00005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102 732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Blanz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V0.3.1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 Approval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Use cases of eHealth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Rel-2?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DTR/M2M-00006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102 857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Bae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V0.3.0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 Approval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US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Use cases of connected consumer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Rel-2?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DTR/M2M-00007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102 897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Vacant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Early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V0.1.1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City Automation Use Cases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Rel-2?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DTR/M2M-00008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102 898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Ennesser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Early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V0.3.0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Automotive Use Cases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May 2011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DTR/M2M-00009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102 920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Koss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Early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V0.0.1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M441 plans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STOPPED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3300"/>
                    </a:solidFill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DTS/M2M-00010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102 921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Scarrone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 Adopt WI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Early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M2M Stage 3 Interfaces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09-2011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DTR/M2M-00011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102 935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Maassam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 Adopt WI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-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Early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Smart Grids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Rel-2?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DTR/M2M-00012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103 167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Meyerstein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Early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V0.0.0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Threat analysis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08-2011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DTR/M2M-00013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101 531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Foti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Early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V0.0.1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Stable draft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Re-use of Core network functionality by M2M SC </a:t>
                      </a:r>
                      <a:endParaRPr kumimoji="0" lang="de-DE" altLang="zh-CN" sz="7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449263" algn="l"/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09-2011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5470" marR="6547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 smtClean="0">
                <a:ea typeface="宋体" charset="-122"/>
              </a:rPr>
              <a:t>Next meetings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91AA1F1-1F23-4941-89D6-6AB0D3678C3F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1257300" y="1736725"/>
          <a:ext cx="6994525" cy="2870200"/>
        </p:xfrm>
        <a:graphic>
          <a:graphicData uri="http://schemas.openxmlformats.org/drawingml/2006/table">
            <a:tbl>
              <a:tblPr/>
              <a:tblGrid>
                <a:gridCol w="2332038"/>
                <a:gridCol w="2332037"/>
                <a:gridCol w="2330450"/>
              </a:tblGrid>
              <a:tr h="477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28 Mar-01 Apr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  <a:hlinkClick r:id="rId2"/>
                        </a:rPr>
                        <a:t>M2M-14bis and JTC Joint Mtg</a:t>
                      </a: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Sophia Antipolis, FR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23-27 May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  <a:hlinkClick r:id="rId3"/>
                        </a:rPr>
                        <a:t>M2M#15</a:t>
                      </a: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San Diego, US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27 Jun-01 Jul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  <a:hlinkClick r:id="rId4"/>
                        </a:rPr>
                        <a:t>M2M-15bis</a:t>
                      </a: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Sophia Antipolis, FR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12-16 Sep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  <a:hlinkClick r:id="rId5"/>
                        </a:rPr>
                        <a:t>M2M#16</a:t>
                      </a: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TBD, Possibly ASIA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18-19 Oct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  <a:hlinkClick r:id="rId5"/>
                        </a:rPr>
                        <a:t>M2M WORKSHOP</a:t>
                      </a: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Sophia Antipolis FR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0"/>
                    </a:solidFill>
                  </a:tcPr>
                </a:tc>
              </a:tr>
              <a:tr h="477838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28 Nov-02 Dec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宋体" charset="-122"/>
                          <a:cs typeface="Times New Roman" pitchFamily="18" charset="0"/>
                          <a:hlinkClick r:id="rId6"/>
                        </a:rPr>
                        <a:t>M2M#17</a:t>
                      </a:r>
                      <a:r>
                        <a:rPr kumimoji="0" lang="en-GB" altLang="zh-CN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  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900113" algn="l"/>
                          <a:tab pos="2970213" algn="l"/>
                          <a:tab pos="3779838" algn="l"/>
                          <a:tab pos="4500563" algn="l"/>
                        </a:tabLst>
                      </a:pPr>
                      <a:r>
                        <a:rPr kumimoji="0" lang="en-GB" altLang="zh-CN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  <a:ea typeface="Times New Roman" pitchFamily="18" charset="0"/>
                          <a:cs typeface="Arial" charset="0"/>
                        </a:rPr>
                        <a:t>TBD, Santander, ES or Sophia</a:t>
                      </a:r>
                      <a:endParaRPr kumimoji="0" lang="de-DE" altLang="zh-CN" sz="1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9525" marR="9525" marT="9525" marB="952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0E8F8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altLang="zh-CN" smtClean="0">
                <a:ea typeface="宋体" charset="-122"/>
              </a:rPr>
              <a:t>On M2M Entity (Device, Gateway) Management</a:t>
            </a:r>
          </a:p>
        </p:txBody>
      </p:sp>
      <p:sp>
        <p:nvSpPr>
          <p:cNvPr id="102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altLang="zh-CN" smtClean="0">
              <a:ea typeface="宋体" charset="-122"/>
            </a:endParaRPr>
          </a:p>
          <a:p>
            <a:r>
              <a:rPr lang="de-DE" altLang="zh-CN" smtClean="0">
                <a:ea typeface="宋体" charset="-122"/>
              </a:rPr>
              <a:t>Note, that the following slides represent „work in progress“ !!</a:t>
            </a:r>
            <a:br>
              <a:rPr lang="de-DE" altLang="zh-CN" smtClean="0">
                <a:ea typeface="宋体" charset="-122"/>
              </a:rPr>
            </a:br>
            <a:r>
              <a:rPr lang="de-DE" altLang="zh-CN" smtClean="0">
                <a:ea typeface="宋体" charset="-122"/>
              </a:rPr>
              <a:t>(not yet finalized)</a:t>
            </a:r>
          </a:p>
          <a:p>
            <a:r>
              <a:rPr lang="de-DE" altLang="zh-CN" smtClean="0">
                <a:ea typeface="宋体" charset="-122"/>
              </a:rPr>
              <a:t>ETSI M2M encourages discussion and feedback !!</a:t>
            </a:r>
          </a:p>
          <a:p>
            <a:endParaRPr lang="de-DE" altLang="zh-CN" smtClean="0">
              <a:ea typeface="宋体" charset="-122"/>
            </a:endParaRPr>
          </a:p>
          <a:p>
            <a:endParaRPr lang="de-DE" altLang="zh-CN" smtClean="0">
              <a:ea typeface="宋体" charset="-122"/>
            </a:endParaRPr>
          </a:p>
          <a:p>
            <a:endParaRPr lang="de-DE" altLang="zh-CN" smtClean="0">
              <a:ea typeface="宋体" charset="-122"/>
            </a:endParaRPr>
          </a:p>
          <a:p>
            <a:r>
              <a:rPr lang="de-DE" altLang="zh-CN" smtClean="0">
                <a:ea typeface="宋体" charset="-122"/>
              </a:rPr>
              <a:t>See also attached document on</a:t>
            </a:r>
            <a:br>
              <a:rPr lang="de-DE" altLang="zh-CN" smtClean="0">
                <a:ea typeface="宋体" charset="-122"/>
              </a:rPr>
            </a:br>
            <a:r>
              <a:rPr lang="de-DE" altLang="zh-CN" smtClean="0">
                <a:ea typeface="宋体" charset="-122"/>
              </a:rPr>
              <a:t>ETSI M2M management functions</a:t>
            </a:r>
          </a:p>
          <a:p>
            <a:endParaRPr lang="de-DE" altLang="zh-CN" smtClean="0">
              <a:ea typeface="宋体" charset="-122"/>
            </a:endParaRPr>
          </a:p>
          <a:p>
            <a:endParaRPr lang="de-DE" altLang="zh-CN" smtClean="0">
              <a:ea typeface="宋体" charset="-122"/>
            </a:endParaRPr>
          </a:p>
          <a:p>
            <a:pPr algn="r">
              <a:buFont typeface="Wingdings" pitchFamily="2" charset="2"/>
              <a:buNone/>
            </a:pPr>
            <a:r>
              <a:rPr lang="de-DE" altLang="zh-CN" smtClean="0">
                <a:solidFill>
                  <a:srgbClr val="FF0000"/>
                </a:solidFill>
                <a:ea typeface="宋体" charset="-122"/>
                <a:sym typeface="Wingdings" pitchFamily="2" charset="2"/>
              </a:rPr>
              <a:t> Slides 7 – 10 are animated !!</a:t>
            </a:r>
            <a:endParaRPr lang="de-DE" altLang="zh-CN" smtClean="0">
              <a:solidFill>
                <a:srgbClr val="FF0000"/>
              </a:solidFill>
              <a:ea typeface="宋体" charset="-12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D062B3B-623C-493C-AF9C-B848AE7D3698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1031" name="Object 7"/>
          <p:cNvGraphicFramePr>
            <a:graphicFrameLocks noChangeAspect="1"/>
          </p:cNvGraphicFramePr>
          <p:nvPr/>
        </p:nvGraphicFramePr>
        <p:xfrm>
          <a:off x="5703888" y="4071938"/>
          <a:ext cx="914400" cy="885825"/>
        </p:xfrm>
        <a:graphic>
          <a:graphicData uri="http://schemas.openxmlformats.org/presentationml/2006/ole">
            <p:oleObj spid="_x0000_s1031" name="文档" showAsIcon="1" r:id="rId3" imgW="914400" imgH="885960" progId="Word.Document.8">
              <p:embed/>
            </p:oleObj>
          </a:graphicData>
        </a:graphic>
      </p:graphicFrame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95800" y="1295400"/>
            <a:ext cx="1828800" cy="1752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M2M Core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Service 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Capability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solidFill>
                  <a:schemeClr val="tx1"/>
                </a:solidFill>
              </a:rPr>
              <a:t>platform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0" y="2590800"/>
            <a:ext cx="609600" cy="304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SCs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95800" y="1524000"/>
            <a:ext cx="533400" cy="3048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NIP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86400" y="762000"/>
            <a:ext cx="609600" cy="3048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NA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26629" name="Group 34"/>
          <p:cNvGrpSpPr>
            <a:grpSpLocks/>
          </p:cNvGrpSpPr>
          <p:nvPr/>
        </p:nvGrpSpPr>
        <p:grpSpPr bwMode="auto">
          <a:xfrm>
            <a:off x="1752600" y="762000"/>
            <a:ext cx="674688" cy="990600"/>
            <a:chOff x="1371600" y="1981200"/>
            <a:chExt cx="674077" cy="990600"/>
          </a:xfrm>
        </p:grpSpPr>
        <p:sp>
          <p:nvSpPr>
            <p:cNvPr id="19" name="Rectangle 18"/>
            <p:cNvSpPr/>
            <p:nvPr/>
          </p:nvSpPr>
          <p:spPr>
            <a:xfrm>
              <a:off x="1371600" y="1981200"/>
              <a:ext cx="609048" cy="990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88969" y="2220913"/>
              <a:ext cx="380655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47731" y="2667000"/>
              <a:ext cx="456786" cy="228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Straight Arrow Connector 30"/>
            <p:cNvCxnSpPr>
              <a:stCxn id="25" idx="2"/>
              <a:endCxn id="28" idx="0"/>
            </p:cNvCxnSpPr>
            <p:nvPr/>
          </p:nvCxnSpPr>
          <p:spPr>
            <a:xfrm rot="5400000">
              <a:off x="1568967" y="2556670"/>
              <a:ext cx="217487" cy="3172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80" name="TextBox 33"/>
            <p:cNvSpPr txBox="1">
              <a:spLocks noChangeArrowheads="1"/>
            </p:cNvSpPr>
            <p:nvPr/>
          </p:nvSpPr>
          <p:spPr bwMode="auto">
            <a:xfrm>
              <a:off x="1664677" y="2397369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</p:grpSp>
      <p:cxnSp>
        <p:nvCxnSpPr>
          <p:cNvPr id="46" name="Straight Arrow Connector 45"/>
          <p:cNvCxnSpPr>
            <a:stCxn id="8" idx="0"/>
            <a:endCxn id="20" idx="2"/>
          </p:cNvCxnSpPr>
          <p:nvPr/>
        </p:nvCxnSpPr>
        <p:spPr>
          <a:xfrm rot="5400000" flipH="1" flipV="1">
            <a:off x="5029201" y="1828800"/>
            <a:ext cx="1524000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4315619" y="2285206"/>
            <a:ext cx="9144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2" name="TextBox 95"/>
          <p:cNvSpPr txBox="1">
            <a:spLocks noChangeArrowheads="1"/>
          </p:cNvSpPr>
          <p:nvPr/>
        </p:nvSpPr>
        <p:spPr bwMode="auto">
          <a:xfrm>
            <a:off x="5849938" y="1028700"/>
            <a:ext cx="8556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cs typeface="Times New Roman" pitchFamily="18" charset="0"/>
              </a:rPr>
              <a:t>mIa</a:t>
            </a:r>
          </a:p>
        </p:txBody>
      </p:sp>
      <p:cxnSp>
        <p:nvCxnSpPr>
          <p:cNvPr id="98" name="Straight Arrow Connector 97"/>
          <p:cNvCxnSpPr/>
          <p:nvPr/>
        </p:nvCxnSpPr>
        <p:spPr>
          <a:xfrm rot="5400000">
            <a:off x="2933700" y="2933700"/>
            <a:ext cx="26670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1905000" y="192088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07" name="Straight Arrow Connector 106"/>
          <p:cNvCxnSpPr>
            <a:stCxn id="106" idx="6"/>
            <a:endCxn id="12" idx="1"/>
          </p:cNvCxnSpPr>
          <p:nvPr/>
        </p:nvCxnSpPr>
        <p:spPr>
          <a:xfrm>
            <a:off x="2209800" y="344488"/>
            <a:ext cx="2286000" cy="133191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36" name="TextBox 110"/>
          <p:cNvSpPr txBox="1">
            <a:spLocks noChangeArrowheads="1"/>
          </p:cNvSpPr>
          <p:nvPr/>
        </p:nvSpPr>
        <p:spPr bwMode="auto">
          <a:xfrm>
            <a:off x="2743200" y="5334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grpSp>
        <p:nvGrpSpPr>
          <p:cNvPr id="26637" name="Group 122"/>
          <p:cNvGrpSpPr>
            <a:grpSpLocks/>
          </p:cNvGrpSpPr>
          <p:nvPr/>
        </p:nvGrpSpPr>
        <p:grpSpPr bwMode="auto">
          <a:xfrm>
            <a:off x="1676400" y="2325688"/>
            <a:ext cx="609600" cy="609600"/>
            <a:chOff x="4800600" y="5181600"/>
            <a:chExt cx="609600" cy="609600"/>
          </a:xfrm>
        </p:grpSpPr>
        <p:sp>
          <p:nvSpPr>
            <p:cNvPr id="124" name="Rectangle 123"/>
            <p:cNvSpPr/>
            <p:nvPr/>
          </p:nvSpPr>
          <p:spPr>
            <a:xfrm>
              <a:off x="4800600" y="5181600"/>
              <a:ext cx="609600" cy="609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D‘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4929188" y="5486400"/>
              <a:ext cx="381000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Oval 126"/>
          <p:cNvSpPr/>
          <p:nvPr/>
        </p:nvSpPr>
        <p:spPr>
          <a:xfrm>
            <a:off x="1828800" y="1905000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28" name="Straight Arrow Connector 127"/>
          <p:cNvCxnSpPr/>
          <p:nvPr/>
        </p:nvCxnSpPr>
        <p:spPr>
          <a:xfrm>
            <a:off x="2185988" y="2744788"/>
            <a:ext cx="1014412" cy="158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>
            <a:stCxn id="26661" idx="1"/>
            <a:endCxn id="113" idx="1"/>
          </p:cNvCxnSpPr>
          <p:nvPr/>
        </p:nvCxnSpPr>
        <p:spPr>
          <a:xfrm rot="10800000" flipH="1" flipV="1">
            <a:off x="2133600" y="2092325"/>
            <a:ext cx="762000" cy="50006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41" name="TextBox 161"/>
          <p:cNvSpPr txBox="1">
            <a:spLocks noChangeArrowheads="1"/>
          </p:cNvSpPr>
          <p:nvPr/>
        </p:nvSpPr>
        <p:spPr bwMode="auto">
          <a:xfrm>
            <a:off x="2286000" y="2478088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26642" name="TextBox 168"/>
          <p:cNvSpPr txBox="1">
            <a:spLocks noChangeArrowheads="1"/>
          </p:cNvSpPr>
          <p:nvPr/>
        </p:nvSpPr>
        <p:spPr bwMode="auto">
          <a:xfrm>
            <a:off x="2514600" y="1323975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26643" name="TextBox 169"/>
          <p:cNvSpPr txBox="1">
            <a:spLocks noChangeArrowheads="1"/>
          </p:cNvSpPr>
          <p:nvPr/>
        </p:nvSpPr>
        <p:spPr bwMode="auto">
          <a:xfrm>
            <a:off x="3810000" y="2505075"/>
            <a:ext cx="457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26644" name="TextBox 215"/>
          <p:cNvSpPr txBox="1">
            <a:spLocks noChangeArrowheads="1"/>
          </p:cNvSpPr>
          <p:nvPr/>
        </p:nvSpPr>
        <p:spPr bwMode="auto">
          <a:xfrm>
            <a:off x="228600" y="1524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1</a:t>
            </a:r>
          </a:p>
        </p:txBody>
      </p:sp>
      <p:sp>
        <p:nvSpPr>
          <p:cNvPr id="26645" name="TextBox 216"/>
          <p:cNvSpPr txBox="1">
            <a:spLocks noChangeArrowheads="1"/>
          </p:cNvSpPr>
          <p:nvPr/>
        </p:nvSpPr>
        <p:spPr bwMode="auto">
          <a:xfrm>
            <a:off x="228600" y="1100138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1</a:t>
            </a:r>
          </a:p>
        </p:txBody>
      </p:sp>
      <p:sp>
        <p:nvSpPr>
          <p:cNvPr id="26646" name="TextBox 217"/>
          <p:cNvSpPr txBox="1">
            <a:spLocks noChangeArrowheads="1"/>
          </p:cNvSpPr>
          <p:nvPr/>
        </p:nvSpPr>
        <p:spPr bwMode="auto">
          <a:xfrm>
            <a:off x="228600" y="2511425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2</a:t>
            </a:r>
          </a:p>
        </p:txBody>
      </p:sp>
      <p:sp>
        <p:nvSpPr>
          <p:cNvPr id="26647" name="TextBox 218"/>
          <p:cNvSpPr txBox="1">
            <a:spLocks noChangeArrowheads="1"/>
          </p:cNvSpPr>
          <p:nvPr/>
        </p:nvSpPr>
        <p:spPr bwMode="auto">
          <a:xfrm>
            <a:off x="228600" y="19050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2</a:t>
            </a:r>
          </a:p>
        </p:txBody>
      </p:sp>
      <p:sp>
        <p:nvSpPr>
          <p:cNvPr id="26648" name="TextBox 86"/>
          <p:cNvSpPr txBox="1">
            <a:spLocks noChangeArrowheads="1"/>
          </p:cNvSpPr>
          <p:nvPr/>
        </p:nvSpPr>
        <p:spPr bwMode="auto">
          <a:xfrm>
            <a:off x="4724400" y="2133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cxnSp>
        <p:nvCxnSpPr>
          <p:cNvPr id="91" name="Straight Arrow Connector 90"/>
          <p:cNvCxnSpPr/>
          <p:nvPr/>
        </p:nvCxnSpPr>
        <p:spPr>
          <a:xfrm rot="10800000">
            <a:off x="2286000" y="1600200"/>
            <a:ext cx="19812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83" idx="3"/>
            <a:endCxn id="8" idx="1"/>
          </p:cNvCxnSpPr>
          <p:nvPr/>
        </p:nvCxnSpPr>
        <p:spPr>
          <a:xfrm flipV="1">
            <a:off x="3657600" y="2743200"/>
            <a:ext cx="18288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1828800" y="3935413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2795588" y="3352800"/>
            <a:ext cx="1014412" cy="1025525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chemeClr val="tx1"/>
                </a:solidFill>
              </a:rPr>
              <a:t>D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3235325" y="3646488"/>
            <a:ext cx="381000" cy="2286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DA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20" name="Straight Arrow Connector 119"/>
          <p:cNvCxnSpPr>
            <a:stCxn id="119" idx="2"/>
            <a:endCxn id="126" idx="0"/>
          </p:cNvCxnSpPr>
          <p:nvPr/>
        </p:nvCxnSpPr>
        <p:spPr>
          <a:xfrm rot="16200000" flipH="1">
            <a:off x="3307557" y="3993356"/>
            <a:ext cx="239712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55" name="TextBox 120"/>
          <p:cNvSpPr txBox="1">
            <a:spLocks noChangeArrowheads="1"/>
          </p:cNvSpPr>
          <p:nvPr/>
        </p:nvSpPr>
        <p:spPr bwMode="auto">
          <a:xfrm>
            <a:off x="3429000" y="3833813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2895600" y="3962400"/>
            <a:ext cx="381000" cy="2286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DIP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200400" y="4114800"/>
            <a:ext cx="457200" cy="228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SCs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30" name="Straight Arrow Connector 129"/>
          <p:cNvCxnSpPr>
            <a:stCxn id="116" idx="6"/>
            <a:endCxn id="122" idx="1"/>
          </p:cNvCxnSpPr>
          <p:nvPr/>
        </p:nvCxnSpPr>
        <p:spPr>
          <a:xfrm flipV="1">
            <a:off x="2133600" y="4076700"/>
            <a:ext cx="762000" cy="1111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59" name="TextBox 132"/>
          <p:cNvSpPr txBox="1">
            <a:spLocks noChangeArrowheads="1"/>
          </p:cNvSpPr>
          <p:nvPr/>
        </p:nvSpPr>
        <p:spPr bwMode="auto">
          <a:xfrm>
            <a:off x="228600" y="3935413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3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rot="10800000">
            <a:off x="3657600" y="4267200"/>
            <a:ext cx="6096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661" name="TextBox 137"/>
          <p:cNvSpPr txBox="1">
            <a:spLocks noChangeArrowheads="1"/>
          </p:cNvSpPr>
          <p:nvPr/>
        </p:nvSpPr>
        <p:spPr bwMode="auto">
          <a:xfrm>
            <a:off x="2133600" y="1960563"/>
            <a:ext cx="990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26662" name="TextBox 138"/>
          <p:cNvSpPr txBox="1">
            <a:spLocks noChangeArrowheads="1"/>
          </p:cNvSpPr>
          <p:nvPr/>
        </p:nvSpPr>
        <p:spPr bwMode="auto">
          <a:xfrm>
            <a:off x="2057400" y="37338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26663" name="TextBox 142"/>
          <p:cNvSpPr txBox="1">
            <a:spLocks noChangeArrowheads="1"/>
          </p:cNvSpPr>
          <p:nvPr/>
        </p:nvSpPr>
        <p:spPr bwMode="auto">
          <a:xfrm>
            <a:off x="3810000" y="4038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grpSp>
        <p:nvGrpSpPr>
          <p:cNvPr id="26664" name="Group 133"/>
          <p:cNvGrpSpPr>
            <a:grpSpLocks/>
          </p:cNvGrpSpPr>
          <p:nvPr/>
        </p:nvGrpSpPr>
        <p:grpSpPr bwMode="auto">
          <a:xfrm>
            <a:off x="2795588" y="1868488"/>
            <a:ext cx="1014412" cy="1025525"/>
            <a:chOff x="2795954" y="3505200"/>
            <a:chExt cx="1014046" cy="1025769"/>
          </a:xfrm>
        </p:grpSpPr>
        <p:sp>
          <p:nvSpPr>
            <p:cNvPr id="17" name="Rectangle 16"/>
            <p:cNvSpPr/>
            <p:nvPr/>
          </p:nvSpPr>
          <p:spPr>
            <a:xfrm>
              <a:off x="2795954" y="3505200"/>
              <a:ext cx="1014046" cy="1025769"/>
            </a:xfrm>
            <a:prstGeom prst="rect">
              <a:avLst/>
            </a:prstGeom>
            <a:solidFill>
              <a:srgbClr val="33FF8F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b="1" dirty="0">
                  <a:solidFill>
                    <a:schemeClr val="tx1"/>
                  </a:solidFill>
                </a:rPr>
                <a:t>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3235532" y="3798957"/>
              <a:ext cx="380863" cy="228654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Arrow Connector 83"/>
            <p:cNvCxnSpPr>
              <a:stCxn id="82" idx="2"/>
              <a:endCxn id="83" idx="0"/>
            </p:cNvCxnSpPr>
            <p:nvPr/>
          </p:nvCxnSpPr>
          <p:spPr>
            <a:xfrm rot="16200000" flipH="1">
              <a:off x="3307666" y="4145909"/>
              <a:ext cx="239770" cy="317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671" name="TextBox 84"/>
            <p:cNvSpPr txBox="1">
              <a:spLocks noChangeArrowheads="1"/>
            </p:cNvSpPr>
            <p:nvPr/>
          </p:nvSpPr>
          <p:spPr bwMode="auto">
            <a:xfrm>
              <a:off x="3429000" y="3985846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895930" y="4114945"/>
              <a:ext cx="380863" cy="228654"/>
            </a:xfrm>
            <a:prstGeom prst="rect">
              <a:avLst/>
            </a:prstGeom>
            <a:solidFill>
              <a:srgbClr val="FFC215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GIP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200620" y="4267381"/>
              <a:ext cx="457035" cy="22865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86" name="Rectangle 85"/>
          <p:cNvSpPr/>
          <p:nvPr/>
        </p:nvSpPr>
        <p:spPr>
          <a:xfrm>
            <a:off x="7250113" y="1447800"/>
            <a:ext cx="13716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M2M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tx1"/>
                </a:solidFill>
              </a:rPr>
              <a:t>Management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tx1"/>
                </a:solidFill>
              </a:rPr>
              <a:t>Functions</a:t>
            </a:r>
            <a:endParaRPr lang="de-DE" b="1" dirty="0">
              <a:solidFill>
                <a:schemeClr val="tx1"/>
              </a:solidFill>
            </a:endParaRPr>
          </a:p>
        </p:txBody>
      </p:sp>
      <p:sp>
        <p:nvSpPr>
          <p:cNvPr id="26666" name="TextBox 87"/>
          <p:cNvSpPr txBox="1">
            <a:spLocks noChangeArrowheads="1"/>
          </p:cNvSpPr>
          <p:nvPr/>
        </p:nvSpPr>
        <p:spPr bwMode="auto">
          <a:xfrm>
            <a:off x="762000" y="5410200"/>
            <a:ext cx="7375525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i="1"/>
              <a:t>Current architecture view of ETSI M2M Rel-1</a:t>
            </a:r>
          </a:p>
          <a:p>
            <a:pPr lvl="1"/>
            <a:r>
              <a:rPr lang="de-DE" altLang="zh-CN" sz="1800"/>
              <a:t>Note, that multiple M2M Applications, multiple M2M Providers, and multiple Network Operator are possible even for a single M2M device !</a:t>
            </a:r>
          </a:p>
        </p:txBody>
      </p:sp>
      <p:sp>
        <p:nvSpPr>
          <p:cNvPr id="57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04238" y="6372225"/>
            <a:ext cx="468312" cy="249238"/>
          </a:xfrm>
        </p:spPr>
        <p:txBody>
          <a:bodyPr/>
          <a:lstStyle/>
          <a:p>
            <a:pPr algn="ctr">
              <a:defRPr/>
            </a:pPr>
            <a:fld id="{92706BAB-9D24-4054-99F9-F08DFB2C8410}" type="slidenum">
              <a:rPr lang="en-GB"/>
              <a:pPr algn="ctr">
                <a:defRPr/>
              </a:pPr>
              <a:t>6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Left Arrow 116"/>
          <p:cNvSpPr/>
          <p:nvPr/>
        </p:nvSpPr>
        <p:spPr>
          <a:xfrm>
            <a:off x="3886200" y="2514600"/>
            <a:ext cx="3338513" cy="457200"/>
          </a:xfrm>
          <a:prstGeom prst="leftArrow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2" name="Left Arrow 111"/>
          <p:cNvSpPr/>
          <p:nvPr/>
        </p:nvSpPr>
        <p:spPr>
          <a:xfrm>
            <a:off x="2525713" y="1371600"/>
            <a:ext cx="4711700" cy="228600"/>
          </a:xfrm>
          <a:prstGeom prst="leftArrow">
            <a:avLst/>
          </a:prstGeom>
          <a:solidFill>
            <a:srgbClr val="7CA8D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" name="Rectangle 3"/>
          <p:cNvSpPr/>
          <p:nvPr/>
        </p:nvSpPr>
        <p:spPr>
          <a:xfrm>
            <a:off x="4495800" y="1295400"/>
            <a:ext cx="1828800" cy="1752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M2M Core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Service 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Capability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solidFill>
                  <a:schemeClr val="tx1"/>
                </a:solidFill>
              </a:rPr>
              <a:t>platform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0" y="2590800"/>
            <a:ext cx="609600" cy="304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SCs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95800" y="1524000"/>
            <a:ext cx="533400" cy="3048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NIP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86400" y="762000"/>
            <a:ext cx="609600" cy="3048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NA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27655" name="Group 34"/>
          <p:cNvGrpSpPr>
            <a:grpSpLocks/>
          </p:cNvGrpSpPr>
          <p:nvPr/>
        </p:nvGrpSpPr>
        <p:grpSpPr bwMode="auto">
          <a:xfrm>
            <a:off x="1752600" y="762000"/>
            <a:ext cx="674688" cy="990600"/>
            <a:chOff x="1371600" y="1981200"/>
            <a:chExt cx="674077" cy="990600"/>
          </a:xfrm>
        </p:grpSpPr>
        <p:sp>
          <p:nvSpPr>
            <p:cNvPr id="19" name="Rectangle 18"/>
            <p:cNvSpPr/>
            <p:nvPr/>
          </p:nvSpPr>
          <p:spPr>
            <a:xfrm>
              <a:off x="1371600" y="1981200"/>
              <a:ext cx="609048" cy="990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88969" y="2220913"/>
              <a:ext cx="380655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47731" y="2667000"/>
              <a:ext cx="456786" cy="228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Straight Arrow Connector 30"/>
            <p:cNvCxnSpPr>
              <a:stCxn id="25" idx="2"/>
              <a:endCxn id="28" idx="0"/>
            </p:cNvCxnSpPr>
            <p:nvPr/>
          </p:nvCxnSpPr>
          <p:spPr>
            <a:xfrm rot="5400000">
              <a:off x="1568967" y="2556670"/>
              <a:ext cx="217487" cy="3172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15" name="TextBox 33"/>
            <p:cNvSpPr txBox="1">
              <a:spLocks noChangeArrowheads="1"/>
            </p:cNvSpPr>
            <p:nvPr/>
          </p:nvSpPr>
          <p:spPr bwMode="auto">
            <a:xfrm>
              <a:off x="1664677" y="2397369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</p:grpSp>
      <p:cxnSp>
        <p:nvCxnSpPr>
          <p:cNvPr id="46" name="Straight Arrow Connector 45"/>
          <p:cNvCxnSpPr>
            <a:stCxn id="8" idx="0"/>
            <a:endCxn id="20" idx="2"/>
          </p:cNvCxnSpPr>
          <p:nvPr/>
        </p:nvCxnSpPr>
        <p:spPr>
          <a:xfrm rot="5400000" flipH="1" flipV="1">
            <a:off x="5029201" y="1828800"/>
            <a:ext cx="1524000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4315619" y="2285206"/>
            <a:ext cx="9144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rot="5400000">
            <a:off x="2933700" y="2933700"/>
            <a:ext cx="26670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1905000" y="192088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07" name="Straight Arrow Connector 106"/>
          <p:cNvCxnSpPr>
            <a:stCxn id="106" idx="6"/>
            <a:endCxn id="12" idx="1"/>
          </p:cNvCxnSpPr>
          <p:nvPr/>
        </p:nvCxnSpPr>
        <p:spPr>
          <a:xfrm>
            <a:off x="2209800" y="344488"/>
            <a:ext cx="2286000" cy="133191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1" name="TextBox 110"/>
          <p:cNvSpPr txBox="1">
            <a:spLocks noChangeArrowheads="1"/>
          </p:cNvSpPr>
          <p:nvPr/>
        </p:nvSpPr>
        <p:spPr bwMode="auto">
          <a:xfrm>
            <a:off x="2743200" y="5334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grpSp>
        <p:nvGrpSpPr>
          <p:cNvPr id="27662" name="Group 122"/>
          <p:cNvGrpSpPr>
            <a:grpSpLocks/>
          </p:cNvGrpSpPr>
          <p:nvPr/>
        </p:nvGrpSpPr>
        <p:grpSpPr bwMode="auto">
          <a:xfrm>
            <a:off x="1676400" y="2325688"/>
            <a:ext cx="609600" cy="609600"/>
            <a:chOff x="4800600" y="5181600"/>
            <a:chExt cx="609600" cy="609600"/>
          </a:xfrm>
        </p:grpSpPr>
        <p:sp>
          <p:nvSpPr>
            <p:cNvPr id="124" name="Rectangle 123"/>
            <p:cNvSpPr/>
            <p:nvPr/>
          </p:nvSpPr>
          <p:spPr>
            <a:xfrm>
              <a:off x="4800600" y="5181600"/>
              <a:ext cx="609600" cy="609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D‘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4929188" y="5486400"/>
              <a:ext cx="381000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Oval 126"/>
          <p:cNvSpPr/>
          <p:nvPr/>
        </p:nvSpPr>
        <p:spPr>
          <a:xfrm>
            <a:off x="1828800" y="1905000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28" name="Straight Arrow Connector 127"/>
          <p:cNvCxnSpPr/>
          <p:nvPr/>
        </p:nvCxnSpPr>
        <p:spPr>
          <a:xfrm>
            <a:off x="2185988" y="2744788"/>
            <a:ext cx="1014412" cy="158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>
            <a:stCxn id="27686" idx="1"/>
            <a:endCxn id="113" idx="1"/>
          </p:cNvCxnSpPr>
          <p:nvPr/>
        </p:nvCxnSpPr>
        <p:spPr>
          <a:xfrm rot="10800000" flipH="1" flipV="1">
            <a:off x="2133600" y="2092325"/>
            <a:ext cx="762000" cy="50006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66" name="TextBox 161"/>
          <p:cNvSpPr txBox="1">
            <a:spLocks noChangeArrowheads="1"/>
          </p:cNvSpPr>
          <p:nvPr/>
        </p:nvSpPr>
        <p:spPr bwMode="auto">
          <a:xfrm>
            <a:off x="2286000" y="2478088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27667" name="TextBox 168"/>
          <p:cNvSpPr txBox="1">
            <a:spLocks noChangeArrowheads="1"/>
          </p:cNvSpPr>
          <p:nvPr/>
        </p:nvSpPr>
        <p:spPr bwMode="auto">
          <a:xfrm>
            <a:off x="2514600" y="1323975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27668" name="TextBox 169"/>
          <p:cNvSpPr txBox="1">
            <a:spLocks noChangeArrowheads="1"/>
          </p:cNvSpPr>
          <p:nvPr/>
        </p:nvSpPr>
        <p:spPr bwMode="auto">
          <a:xfrm>
            <a:off x="3810000" y="2505075"/>
            <a:ext cx="457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27669" name="TextBox 215"/>
          <p:cNvSpPr txBox="1">
            <a:spLocks noChangeArrowheads="1"/>
          </p:cNvSpPr>
          <p:nvPr/>
        </p:nvSpPr>
        <p:spPr bwMode="auto">
          <a:xfrm>
            <a:off x="228600" y="1524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1</a:t>
            </a:r>
          </a:p>
        </p:txBody>
      </p:sp>
      <p:sp>
        <p:nvSpPr>
          <p:cNvPr id="27670" name="TextBox 216"/>
          <p:cNvSpPr txBox="1">
            <a:spLocks noChangeArrowheads="1"/>
          </p:cNvSpPr>
          <p:nvPr/>
        </p:nvSpPr>
        <p:spPr bwMode="auto">
          <a:xfrm>
            <a:off x="228600" y="1100138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1</a:t>
            </a:r>
          </a:p>
        </p:txBody>
      </p:sp>
      <p:sp>
        <p:nvSpPr>
          <p:cNvPr id="27671" name="TextBox 217"/>
          <p:cNvSpPr txBox="1">
            <a:spLocks noChangeArrowheads="1"/>
          </p:cNvSpPr>
          <p:nvPr/>
        </p:nvSpPr>
        <p:spPr bwMode="auto">
          <a:xfrm>
            <a:off x="228600" y="2511425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2</a:t>
            </a:r>
          </a:p>
        </p:txBody>
      </p:sp>
      <p:sp>
        <p:nvSpPr>
          <p:cNvPr id="27672" name="TextBox 218"/>
          <p:cNvSpPr txBox="1">
            <a:spLocks noChangeArrowheads="1"/>
          </p:cNvSpPr>
          <p:nvPr/>
        </p:nvSpPr>
        <p:spPr bwMode="auto">
          <a:xfrm>
            <a:off x="228600" y="19050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2</a:t>
            </a:r>
          </a:p>
        </p:txBody>
      </p:sp>
      <p:sp>
        <p:nvSpPr>
          <p:cNvPr id="27673" name="TextBox 86"/>
          <p:cNvSpPr txBox="1">
            <a:spLocks noChangeArrowheads="1"/>
          </p:cNvSpPr>
          <p:nvPr/>
        </p:nvSpPr>
        <p:spPr bwMode="auto">
          <a:xfrm>
            <a:off x="4724400" y="2133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cxnSp>
        <p:nvCxnSpPr>
          <p:cNvPr id="91" name="Straight Arrow Connector 90"/>
          <p:cNvCxnSpPr/>
          <p:nvPr/>
        </p:nvCxnSpPr>
        <p:spPr>
          <a:xfrm rot="10800000">
            <a:off x="2286000" y="1600200"/>
            <a:ext cx="19812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83" idx="3"/>
            <a:endCxn id="8" idx="1"/>
          </p:cNvCxnSpPr>
          <p:nvPr/>
        </p:nvCxnSpPr>
        <p:spPr>
          <a:xfrm flipV="1">
            <a:off x="3657600" y="2743200"/>
            <a:ext cx="18288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1828800" y="3935413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2795588" y="3352800"/>
            <a:ext cx="1014412" cy="1025525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chemeClr val="tx1"/>
                </a:solidFill>
              </a:rPr>
              <a:t>D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3235325" y="3646488"/>
            <a:ext cx="381000" cy="2286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DA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20" name="Straight Arrow Connector 119"/>
          <p:cNvCxnSpPr>
            <a:stCxn id="119" idx="2"/>
            <a:endCxn id="126" idx="0"/>
          </p:cNvCxnSpPr>
          <p:nvPr/>
        </p:nvCxnSpPr>
        <p:spPr>
          <a:xfrm rot="16200000" flipH="1">
            <a:off x="3307557" y="3993356"/>
            <a:ext cx="239712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80" name="TextBox 120"/>
          <p:cNvSpPr txBox="1">
            <a:spLocks noChangeArrowheads="1"/>
          </p:cNvSpPr>
          <p:nvPr/>
        </p:nvSpPr>
        <p:spPr bwMode="auto">
          <a:xfrm>
            <a:off x="3429000" y="3833813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2895600" y="3962400"/>
            <a:ext cx="381000" cy="2286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DIP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200400" y="4114800"/>
            <a:ext cx="457200" cy="228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SCs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30" name="Straight Arrow Connector 129"/>
          <p:cNvCxnSpPr>
            <a:stCxn id="116" idx="6"/>
            <a:endCxn id="122" idx="1"/>
          </p:cNvCxnSpPr>
          <p:nvPr/>
        </p:nvCxnSpPr>
        <p:spPr>
          <a:xfrm flipV="1">
            <a:off x="2133600" y="4076700"/>
            <a:ext cx="762000" cy="1111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84" name="TextBox 132"/>
          <p:cNvSpPr txBox="1">
            <a:spLocks noChangeArrowheads="1"/>
          </p:cNvSpPr>
          <p:nvPr/>
        </p:nvSpPr>
        <p:spPr bwMode="auto">
          <a:xfrm>
            <a:off x="228600" y="3935413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3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rot="10800000">
            <a:off x="3657600" y="4267200"/>
            <a:ext cx="6096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686" name="TextBox 137"/>
          <p:cNvSpPr txBox="1">
            <a:spLocks noChangeArrowheads="1"/>
          </p:cNvSpPr>
          <p:nvPr/>
        </p:nvSpPr>
        <p:spPr bwMode="auto">
          <a:xfrm>
            <a:off x="2133600" y="1960563"/>
            <a:ext cx="990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27687" name="TextBox 138"/>
          <p:cNvSpPr txBox="1">
            <a:spLocks noChangeArrowheads="1"/>
          </p:cNvSpPr>
          <p:nvPr/>
        </p:nvSpPr>
        <p:spPr bwMode="auto">
          <a:xfrm>
            <a:off x="2057400" y="37338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27688" name="TextBox 142"/>
          <p:cNvSpPr txBox="1">
            <a:spLocks noChangeArrowheads="1"/>
          </p:cNvSpPr>
          <p:nvPr/>
        </p:nvSpPr>
        <p:spPr bwMode="auto">
          <a:xfrm>
            <a:off x="3810000" y="4038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108" name="Left Arrow 107"/>
          <p:cNvSpPr/>
          <p:nvPr/>
        </p:nvSpPr>
        <p:spPr>
          <a:xfrm>
            <a:off x="6172200" y="2514600"/>
            <a:ext cx="1066800" cy="457200"/>
          </a:xfrm>
          <a:prstGeom prst="leftArrow">
            <a:avLst/>
          </a:prstGeom>
          <a:solidFill>
            <a:srgbClr val="98B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9" name="Left Arrow 108"/>
          <p:cNvSpPr/>
          <p:nvPr/>
        </p:nvSpPr>
        <p:spPr>
          <a:xfrm>
            <a:off x="3897313" y="4038600"/>
            <a:ext cx="3340100" cy="457200"/>
          </a:xfrm>
          <a:prstGeom prst="leftArrow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27691" name="Group 133"/>
          <p:cNvGrpSpPr>
            <a:grpSpLocks/>
          </p:cNvGrpSpPr>
          <p:nvPr/>
        </p:nvGrpSpPr>
        <p:grpSpPr bwMode="auto">
          <a:xfrm>
            <a:off x="2795588" y="1868488"/>
            <a:ext cx="1014412" cy="1025525"/>
            <a:chOff x="2795954" y="3505200"/>
            <a:chExt cx="1014046" cy="1025769"/>
          </a:xfrm>
        </p:grpSpPr>
        <p:sp>
          <p:nvSpPr>
            <p:cNvPr id="17" name="Rectangle 16"/>
            <p:cNvSpPr/>
            <p:nvPr/>
          </p:nvSpPr>
          <p:spPr>
            <a:xfrm>
              <a:off x="2795954" y="3505200"/>
              <a:ext cx="1014046" cy="1025769"/>
            </a:xfrm>
            <a:prstGeom prst="rect">
              <a:avLst/>
            </a:prstGeom>
            <a:solidFill>
              <a:srgbClr val="33FF8F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b="1" dirty="0">
                  <a:solidFill>
                    <a:schemeClr val="tx1"/>
                  </a:solidFill>
                </a:rPr>
                <a:t>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3235532" y="3798957"/>
              <a:ext cx="380863" cy="228654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Arrow Connector 83"/>
            <p:cNvCxnSpPr>
              <a:stCxn id="82" idx="2"/>
              <a:endCxn id="83" idx="0"/>
            </p:cNvCxnSpPr>
            <p:nvPr/>
          </p:nvCxnSpPr>
          <p:spPr>
            <a:xfrm rot="16200000" flipH="1">
              <a:off x="3307666" y="4145909"/>
              <a:ext cx="239770" cy="317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706" name="TextBox 84"/>
            <p:cNvSpPr txBox="1">
              <a:spLocks noChangeArrowheads="1"/>
            </p:cNvSpPr>
            <p:nvPr/>
          </p:nvSpPr>
          <p:spPr bwMode="auto">
            <a:xfrm>
              <a:off x="3429000" y="3985846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895930" y="4114945"/>
              <a:ext cx="380863" cy="228654"/>
            </a:xfrm>
            <a:prstGeom prst="rect">
              <a:avLst/>
            </a:prstGeom>
            <a:solidFill>
              <a:srgbClr val="FFC215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GIP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200620" y="4267381"/>
              <a:ext cx="457035" cy="22865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96" name="Rectangle 95"/>
          <p:cNvSpPr/>
          <p:nvPr/>
        </p:nvSpPr>
        <p:spPr>
          <a:xfrm>
            <a:off x="7250113" y="1447800"/>
            <a:ext cx="13716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M2M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tx1"/>
                </a:solidFill>
              </a:rPr>
              <a:t>Management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tx1"/>
                </a:solidFill>
              </a:rPr>
              <a:t>Functions</a:t>
            </a:r>
            <a:endParaRPr lang="de-DE" b="1" dirty="0">
              <a:solidFill>
                <a:schemeClr val="tx1"/>
              </a:solidFill>
            </a:endParaRPr>
          </a:p>
        </p:txBody>
      </p:sp>
      <p:pic>
        <p:nvPicPr>
          <p:cNvPr id="2141" name="Picture 93" descr="C:\Programme\Microsoft Office\MEDIA\CAGCAT10\j029202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9350" y="304800"/>
            <a:ext cx="8826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0" name="Straight Connector 99"/>
          <p:cNvCxnSpPr>
            <a:stCxn id="2141" idx="2"/>
            <a:endCxn id="96" idx="0"/>
          </p:cNvCxnSpPr>
          <p:nvPr/>
        </p:nvCxnSpPr>
        <p:spPr>
          <a:xfrm rot="5400000">
            <a:off x="7785894" y="1293019"/>
            <a:ext cx="304800" cy="47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TextBox 91"/>
          <p:cNvSpPr txBox="1">
            <a:spLocks noChangeArrowheads="1"/>
          </p:cNvSpPr>
          <p:nvPr/>
        </p:nvSpPr>
        <p:spPr bwMode="auto">
          <a:xfrm>
            <a:off x="838200" y="4953000"/>
            <a:ext cx="3657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/>
              <a:t>M2M Management:</a:t>
            </a:r>
          </a:p>
        </p:txBody>
      </p:sp>
      <p:sp>
        <p:nvSpPr>
          <p:cNvPr id="93" name="TextBox 92"/>
          <p:cNvSpPr txBox="1">
            <a:spLocks noChangeArrowheads="1"/>
          </p:cNvSpPr>
          <p:nvPr/>
        </p:nvSpPr>
        <p:spPr bwMode="auto">
          <a:xfrm>
            <a:off x="296863" y="5334000"/>
            <a:ext cx="86979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de-DE" altLang="zh-CN" sz="1600"/>
              <a:t> manage ETSI M2M Service Capabilities in M2M Core SC Platform, Devices and Gateways</a:t>
            </a:r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293688" y="5649913"/>
            <a:ext cx="76200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de-DE" altLang="zh-CN" sz="1600"/>
              <a:t> managed via M2M Service provider‘s O&amp;M system</a:t>
            </a:r>
          </a:p>
        </p:txBody>
      </p:sp>
      <p:sp>
        <p:nvSpPr>
          <p:cNvPr id="27698" name="TextBox 95"/>
          <p:cNvSpPr txBox="1">
            <a:spLocks noChangeArrowheads="1"/>
          </p:cNvSpPr>
          <p:nvPr/>
        </p:nvSpPr>
        <p:spPr bwMode="auto">
          <a:xfrm>
            <a:off x="5849938" y="914400"/>
            <a:ext cx="8556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b="1">
                <a:solidFill>
                  <a:srgbClr val="2E6CB8"/>
                </a:solidFill>
                <a:cs typeface="Times New Roman" pitchFamily="18" charset="0"/>
              </a:rPr>
              <a:t>mIa</a:t>
            </a:r>
          </a:p>
        </p:txBody>
      </p:sp>
      <p:sp>
        <p:nvSpPr>
          <p:cNvPr id="65" name="TextBox 64"/>
          <p:cNvSpPr txBox="1">
            <a:spLocks noChangeArrowheads="1"/>
          </p:cNvSpPr>
          <p:nvPr/>
        </p:nvSpPr>
        <p:spPr bwMode="auto">
          <a:xfrm>
            <a:off x="293688" y="6019800"/>
            <a:ext cx="76200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de-DE" altLang="zh-CN" sz="1600" i="1"/>
              <a:t> Still under discussion: some SCs may need to be managed by Network Applications using ETSI‘s (RESTful) mIa Interface</a:t>
            </a:r>
          </a:p>
        </p:txBody>
      </p:sp>
      <p:sp>
        <p:nvSpPr>
          <p:cNvPr id="66" name="Bent Arrow 65"/>
          <p:cNvSpPr/>
          <p:nvPr/>
        </p:nvSpPr>
        <p:spPr>
          <a:xfrm rot="10800000">
            <a:off x="3886200" y="1295400"/>
            <a:ext cx="2133600" cy="3200400"/>
          </a:xfrm>
          <a:prstGeom prst="bentArrow">
            <a:avLst>
              <a:gd name="adj1" fmla="val 10421"/>
              <a:gd name="adj2" fmla="val 11235"/>
              <a:gd name="adj3" fmla="val 11617"/>
              <a:gd name="adj4" fmla="val 41236"/>
            </a:avLst>
          </a:prstGeom>
          <a:solidFill>
            <a:srgbClr val="98B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67" name="6-Point Star 66"/>
          <p:cNvSpPr/>
          <p:nvPr/>
        </p:nvSpPr>
        <p:spPr>
          <a:xfrm>
            <a:off x="8382000" y="0"/>
            <a:ext cx="762000" cy="838200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1100" b="1" dirty="0">
                <a:solidFill>
                  <a:srgbClr val="FF0000"/>
                </a:solidFill>
              </a:rPr>
              <a:t>Ani-mated</a:t>
            </a:r>
            <a:br>
              <a:rPr lang="de-DE" sz="1100" b="1" dirty="0">
                <a:solidFill>
                  <a:srgbClr val="FF0000"/>
                </a:solidFill>
              </a:rPr>
            </a:br>
            <a:r>
              <a:rPr lang="de-DE" sz="1100" b="1" dirty="0">
                <a:solidFill>
                  <a:srgbClr val="FF0000"/>
                </a:solidFill>
              </a:rPr>
              <a:t>slide</a:t>
            </a:r>
          </a:p>
        </p:txBody>
      </p:sp>
      <p:sp>
        <p:nvSpPr>
          <p:cNvPr id="68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04238" y="6372225"/>
            <a:ext cx="468312" cy="249238"/>
          </a:xfrm>
        </p:spPr>
        <p:txBody>
          <a:bodyPr/>
          <a:lstStyle/>
          <a:p>
            <a:pPr algn="ctr">
              <a:defRPr/>
            </a:pPr>
            <a:fld id="{DAF273AF-3356-4A34-88D8-A9692F890E2D}" type="slidenum">
              <a:rPr lang="en-GB"/>
              <a:pPr algn="ctr">
                <a:defRPr/>
              </a:pPr>
              <a:t>7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2" grpId="0" animBg="1"/>
      <p:bldP spid="108" grpId="0" animBg="1"/>
      <p:bldP spid="109" grpId="0" animBg="1"/>
      <p:bldP spid="96" grpId="0" animBg="1"/>
      <p:bldP spid="92" grpId="0"/>
      <p:bldP spid="93" grpId="0"/>
      <p:bldP spid="94" grpId="0"/>
      <p:bldP spid="6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Left Arrow 116"/>
          <p:cNvSpPr/>
          <p:nvPr/>
        </p:nvSpPr>
        <p:spPr>
          <a:xfrm>
            <a:off x="3886200" y="2514600"/>
            <a:ext cx="3338513" cy="457200"/>
          </a:xfrm>
          <a:prstGeom prst="leftArrow">
            <a:avLst/>
          </a:prstGeom>
          <a:solidFill>
            <a:srgbClr val="D5E1EF">
              <a:alpha val="63000"/>
            </a:srgbClr>
          </a:solidFill>
          <a:ln>
            <a:solidFill>
              <a:srgbClr val="B8CB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08" name="Left Arrow 107"/>
          <p:cNvSpPr/>
          <p:nvPr/>
        </p:nvSpPr>
        <p:spPr>
          <a:xfrm>
            <a:off x="6172200" y="2514600"/>
            <a:ext cx="1066800" cy="457200"/>
          </a:xfrm>
          <a:prstGeom prst="leftArrow">
            <a:avLst/>
          </a:prstGeom>
          <a:solidFill>
            <a:srgbClr val="D5E1EF"/>
          </a:solidFill>
          <a:ln>
            <a:solidFill>
              <a:srgbClr val="B8CB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2" name="Left Arrow 111"/>
          <p:cNvSpPr/>
          <p:nvPr/>
        </p:nvSpPr>
        <p:spPr>
          <a:xfrm>
            <a:off x="2525713" y="1371600"/>
            <a:ext cx="4711700" cy="228600"/>
          </a:xfrm>
          <a:prstGeom prst="leftArrow">
            <a:avLst/>
          </a:prstGeom>
          <a:solidFill>
            <a:srgbClr val="D5E1EF"/>
          </a:solidFill>
          <a:ln>
            <a:solidFill>
              <a:srgbClr val="B8CB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" name="Rectangle 3"/>
          <p:cNvSpPr/>
          <p:nvPr/>
        </p:nvSpPr>
        <p:spPr>
          <a:xfrm>
            <a:off x="4495800" y="1295400"/>
            <a:ext cx="1828800" cy="1752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M2M Core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Service 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Capability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solidFill>
                  <a:schemeClr val="tx1"/>
                </a:solidFill>
              </a:rPr>
              <a:t>platform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0" y="2590800"/>
            <a:ext cx="609600" cy="304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SCs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95800" y="1524000"/>
            <a:ext cx="533400" cy="3048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NIP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86400" y="762000"/>
            <a:ext cx="609600" cy="3048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NA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28680" name="Group 34"/>
          <p:cNvGrpSpPr>
            <a:grpSpLocks/>
          </p:cNvGrpSpPr>
          <p:nvPr/>
        </p:nvGrpSpPr>
        <p:grpSpPr bwMode="auto">
          <a:xfrm>
            <a:off x="1752600" y="762000"/>
            <a:ext cx="674688" cy="990600"/>
            <a:chOff x="1371600" y="1981200"/>
            <a:chExt cx="674077" cy="990600"/>
          </a:xfrm>
        </p:grpSpPr>
        <p:sp>
          <p:nvSpPr>
            <p:cNvPr id="19" name="Rectangle 18"/>
            <p:cNvSpPr/>
            <p:nvPr/>
          </p:nvSpPr>
          <p:spPr>
            <a:xfrm>
              <a:off x="1371600" y="1981200"/>
              <a:ext cx="609048" cy="990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88969" y="2220913"/>
              <a:ext cx="380655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47731" y="2667000"/>
              <a:ext cx="456786" cy="228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Straight Arrow Connector 30"/>
            <p:cNvCxnSpPr>
              <a:stCxn id="25" idx="2"/>
              <a:endCxn id="28" idx="0"/>
            </p:cNvCxnSpPr>
            <p:nvPr/>
          </p:nvCxnSpPr>
          <p:spPr>
            <a:xfrm rot="5400000">
              <a:off x="1568967" y="2556670"/>
              <a:ext cx="217487" cy="3172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40" name="TextBox 33"/>
            <p:cNvSpPr txBox="1">
              <a:spLocks noChangeArrowheads="1"/>
            </p:cNvSpPr>
            <p:nvPr/>
          </p:nvSpPr>
          <p:spPr bwMode="auto">
            <a:xfrm>
              <a:off x="1664677" y="2397369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</p:grpSp>
      <p:cxnSp>
        <p:nvCxnSpPr>
          <p:cNvPr id="46" name="Straight Arrow Connector 45"/>
          <p:cNvCxnSpPr>
            <a:stCxn id="8" idx="0"/>
            <a:endCxn id="20" idx="2"/>
          </p:cNvCxnSpPr>
          <p:nvPr/>
        </p:nvCxnSpPr>
        <p:spPr>
          <a:xfrm rot="5400000" flipH="1" flipV="1">
            <a:off x="5029201" y="1828800"/>
            <a:ext cx="1524000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4315619" y="2285206"/>
            <a:ext cx="9144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4" name="TextBox 95"/>
          <p:cNvSpPr txBox="1">
            <a:spLocks noChangeArrowheads="1"/>
          </p:cNvSpPr>
          <p:nvPr/>
        </p:nvSpPr>
        <p:spPr bwMode="auto">
          <a:xfrm>
            <a:off x="5867400" y="914400"/>
            <a:ext cx="855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b="1">
                <a:solidFill>
                  <a:srgbClr val="2E6CB8"/>
                </a:solidFill>
                <a:cs typeface="Times New Roman" pitchFamily="18" charset="0"/>
              </a:rPr>
              <a:t>mIa</a:t>
            </a:r>
          </a:p>
        </p:txBody>
      </p:sp>
      <p:cxnSp>
        <p:nvCxnSpPr>
          <p:cNvPr id="98" name="Straight Arrow Connector 97"/>
          <p:cNvCxnSpPr/>
          <p:nvPr/>
        </p:nvCxnSpPr>
        <p:spPr>
          <a:xfrm rot="5400000">
            <a:off x="2933700" y="2933700"/>
            <a:ext cx="26670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1905000" y="192088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07" name="Straight Arrow Connector 106"/>
          <p:cNvCxnSpPr>
            <a:stCxn id="106" idx="6"/>
            <a:endCxn id="12" idx="1"/>
          </p:cNvCxnSpPr>
          <p:nvPr/>
        </p:nvCxnSpPr>
        <p:spPr>
          <a:xfrm>
            <a:off x="2209800" y="344488"/>
            <a:ext cx="2286000" cy="133191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87" name="TextBox 110"/>
          <p:cNvSpPr txBox="1">
            <a:spLocks noChangeArrowheads="1"/>
          </p:cNvSpPr>
          <p:nvPr/>
        </p:nvSpPr>
        <p:spPr bwMode="auto">
          <a:xfrm>
            <a:off x="2743200" y="5334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grpSp>
        <p:nvGrpSpPr>
          <p:cNvPr id="28688" name="Group 122"/>
          <p:cNvGrpSpPr>
            <a:grpSpLocks/>
          </p:cNvGrpSpPr>
          <p:nvPr/>
        </p:nvGrpSpPr>
        <p:grpSpPr bwMode="auto">
          <a:xfrm>
            <a:off x="1676400" y="2325688"/>
            <a:ext cx="609600" cy="609600"/>
            <a:chOff x="4800600" y="5181600"/>
            <a:chExt cx="609600" cy="609600"/>
          </a:xfrm>
        </p:grpSpPr>
        <p:sp>
          <p:nvSpPr>
            <p:cNvPr id="124" name="Rectangle 123"/>
            <p:cNvSpPr/>
            <p:nvPr/>
          </p:nvSpPr>
          <p:spPr>
            <a:xfrm>
              <a:off x="4800600" y="5181600"/>
              <a:ext cx="609600" cy="609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D‘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4929188" y="5486400"/>
              <a:ext cx="381000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Oval 126"/>
          <p:cNvSpPr/>
          <p:nvPr/>
        </p:nvSpPr>
        <p:spPr>
          <a:xfrm>
            <a:off x="1828800" y="1905000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28" name="Straight Arrow Connector 127"/>
          <p:cNvCxnSpPr/>
          <p:nvPr/>
        </p:nvCxnSpPr>
        <p:spPr>
          <a:xfrm>
            <a:off x="2185988" y="2744788"/>
            <a:ext cx="1014412" cy="158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>
            <a:stCxn id="28712" idx="1"/>
            <a:endCxn id="113" idx="1"/>
          </p:cNvCxnSpPr>
          <p:nvPr/>
        </p:nvCxnSpPr>
        <p:spPr>
          <a:xfrm rot="10800000" flipH="1" flipV="1">
            <a:off x="2133600" y="2092325"/>
            <a:ext cx="762000" cy="50006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692" name="TextBox 161"/>
          <p:cNvSpPr txBox="1">
            <a:spLocks noChangeArrowheads="1"/>
          </p:cNvSpPr>
          <p:nvPr/>
        </p:nvSpPr>
        <p:spPr bwMode="auto">
          <a:xfrm>
            <a:off x="2286000" y="2478088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28693" name="TextBox 168"/>
          <p:cNvSpPr txBox="1">
            <a:spLocks noChangeArrowheads="1"/>
          </p:cNvSpPr>
          <p:nvPr/>
        </p:nvSpPr>
        <p:spPr bwMode="auto">
          <a:xfrm>
            <a:off x="2514600" y="1323975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28694" name="TextBox 169"/>
          <p:cNvSpPr txBox="1">
            <a:spLocks noChangeArrowheads="1"/>
          </p:cNvSpPr>
          <p:nvPr/>
        </p:nvSpPr>
        <p:spPr bwMode="auto">
          <a:xfrm>
            <a:off x="3810000" y="2505075"/>
            <a:ext cx="457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28695" name="TextBox 215"/>
          <p:cNvSpPr txBox="1">
            <a:spLocks noChangeArrowheads="1"/>
          </p:cNvSpPr>
          <p:nvPr/>
        </p:nvSpPr>
        <p:spPr bwMode="auto">
          <a:xfrm>
            <a:off x="228600" y="1524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1</a:t>
            </a:r>
          </a:p>
        </p:txBody>
      </p:sp>
      <p:sp>
        <p:nvSpPr>
          <p:cNvPr id="28696" name="TextBox 216"/>
          <p:cNvSpPr txBox="1">
            <a:spLocks noChangeArrowheads="1"/>
          </p:cNvSpPr>
          <p:nvPr/>
        </p:nvSpPr>
        <p:spPr bwMode="auto">
          <a:xfrm>
            <a:off x="228600" y="1100138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1</a:t>
            </a:r>
          </a:p>
        </p:txBody>
      </p:sp>
      <p:sp>
        <p:nvSpPr>
          <p:cNvPr id="28697" name="TextBox 217"/>
          <p:cNvSpPr txBox="1">
            <a:spLocks noChangeArrowheads="1"/>
          </p:cNvSpPr>
          <p:nvPr/>
        </p:nvSpPr>
        <p:spPr bwMode="auto">
          <a:xfrm>
            <a:off x="228600" y="2511425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2</a:t>
            </a:r>
          </a:p>
        </p:txBody>
      </p:sp>
      <p:sp>
        <p:nvSpPr>
          <p:cNvPr id="28698" name="TextBox 218"/>
          <p:cNvSpPr txBox="1">
            <a:spLocks noChangeArrowheads="1"/>
          </p:cNvSpPr>
          <p:nvPr/>
        </p:nvSpPr>
        <p:spPr bwMode="auto">
          <a:xfrm>
            <a:off x="228600" y="19050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2</a:t>
            </a:r>
          </a:p>
        </p:txBody>
      </p:sp>
      <p:sp>
        <p:nvSpPr>
          <p:cNvPr id="28699" name="TextBox 86"/>
          <p:cNvSpPr txBox="1">
            <a:spLocks noChangeArrowheads="1"/>
          </p:cNvSpPr>
          <p:nvPr/>
        </p:nvSpPr>
        <p:spPr bwMode="auto">
          <a:xfrm>
            <a:off x="4724400" y="2133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cxnSp>
        <p:nvCxnSpPr>
          <p:cNvPr id="91" name="Straight Arrow Connector 90"/>
          <p:cNvCxnSpPr/>
          <p:nvPr/>
        </p:nvCxnSpPr>
        <p:spPr>
          <a:xfrm rot="10800000">
            <a:off x="2286000" y="1600200"/>
            <a:ext cx="19812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83" idx="3"/>
            <a:endCxn id="8" idx="1"/>
          </p:cNvCxnSpPr>
          <p:nvPr/>
        </p:nvCxnSpPr>
        <p:spPr>
          <a:xfrm flipV="1">
            <a:off x="3657600" y="2743200"/>
            <a:ext cx="18288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1828800" y="3935413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2795588" y="3352800"/>
            <a:ext cx="1014412" cy="1025525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chemeClr val="tx1"/>
                </a:solidFill>
              </a:rPr>
              <a:t>D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3235325" y="3646488"/>
            <a:ext cx="381000" cy="2286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DA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20" name="Straight Arrow Connector 119"/>
          <p:cNvCxnSpPr>
            <a:stCxn id="119" idx="2"/>
            <a:endCxn id="126" idx="0"/>
          </p:cNvCxnSpPr>
          <p:nvPr/>
        </p:nvCxnSpPr>
        <p:spPr>
          <a:xfrm rot="16200000" flipH="1">
            <a:off x="3307557" y="3993356"/>
            <a:ext cx="239712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06" name="TextBox 120"/>
          <p:cNvSpPr txBox="1">
            <a:spLocks noChangeArrowheads="1"/>
          </p:cNvSpPr>
          <p:nvPr/>
        </p:nvSpPr>
        <p:spPr bwMode="auto">
          <a:xfrm>
            <a:off x="3429000" y="3833813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2895600" y="3962400"/>
            <a:ext cx="381000" cy="2286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DIP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200400" y="4114800"/>
            <a:ext cx="457200" cy="228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SCs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30" name="Straight Arrow Connector 129"/>
          <p:cNvCxnSpPr>
            <a:stCxn id="116" idx="6"/>
            <a:endCxn id="122" idx="1"/>
          </p:cNvCxnSpPr>
          <p:nvPr/>
        </p:nvCxnSpPr>
        <p:spPr>
          <a:xfrm flipV="1">
            <a:off x="2133600" y="4076700"/>
            <a:ext cx="762000" cy="1111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10" name="TextBox 132"/>
          <p:cNvSpPr txBox="1">
            <a:spLocks noChangeArrowheads="1"/>
          </p:cNvSpPr>
          <p:nvPr/>
        </p:nvSpPr>
        <p:spPr bwMode="auto">
          <a:xfrm>
            <a:off x="228600" y="3935413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3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rot="10800000">
            <a:off x="3657600" y="4267200"/>
            <a:ext cx="6096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712" name="TextBox 137"/>
          <p:cNvSpPr txBox="1">
            <a:spLocks noChangeArrowheads="1"/>
          </p:cNvSpPr>
          <p:nvPr/>
        </p:nvSpPr>
        <p:spPr bwMode="auto">
          <a:xfrm>
            <a:off x="2133600" y="1960563"/>
            <a:ext cx="990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28713" name="TextBox 138"/>
          <p:cNvSpPr txBox="1">
            <a:spLocks noChangeArrowheads="1"/>
          </p:cNvSpPr>
          <p:nvPr/>
        </p:nvSpPr>
        <p:spPr bwMode="auto">
          <a:xfrm>
            <a:off x="2057400" y="37338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28714" name="TextBox 142"/>
          <p:cNvSpPr txBox="1">
            <a:spLocks noChangeArrowheads="1"/>
          </p:cNvSpPr>
          <p:nvPr/>
        </p:nvSpPr>
        <p:spPr bwMode="auto">
          <a:xfrm>
            <a:off x="3810000" y="4038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96" name="Rectangle 95"/>
          <p:cNvSpPr/>
          <p:nvPr/>
        </p:nvSpPr>
        <p:spPr>
          <a:xfrm>
            <a:off x="7250113" y="1447800"/>
            <a:ext cx="13716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M2M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tx1"/>
                </a:solidFill>
              </a:rPr>
              <a:t>Management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tx1"/>
                </a:solidFill>
              </a:rPr>
              <a:t>Functions</a:t>
            </a:r>
            <a:endParaRPr lang="de-DE" b="1" dirty="0">
              <a:solidFill>
                <a:schemeClr val="tx1"/>
              </a:solidFill>
            </a:endParaRPr>
          </a:p>
        </p:txBody>
      </p:sp>
      <p:pic>
        <p:nvPicPr>
          <p:cNvPr id="28716" name="Picture 93" descr="C:\Programme\Microsoft Office\MEDIA\CAGCAT10\j029202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9350" y="304800"/>
            <a:ext cx="8826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0" name="Straight Connector 99"/>
          <p:cNvCxnSpPr>
            <a:stCxn id="2141" idx="2"/>
            <a:endCxn id="96" idx="0"/>
          </p:cNvCxnSpPr>
          <p:nvPr/>
        </p:nvCxnSpPr>
        <p:spPr>
          <a:xfrm rot="5400000">
            <a:off x="7785894" y="1293019"/>
            <a:ext cx="304800" cy="47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Left Arrow 108"/>
          <p:cNvSpPr/>
          <p:nvPr/>
        </p:nvSpPr>
        <p:spPr>
          <a:xfrm>
            <a:off x="3897313" y="4038600"/>
            <a:ext cx="3340100" cy="457200"/>
          </a:xfrm>
          <a:prstGeom prst="leftArrow">
            <a:avLst/>
          </a:prstGeom>
          <a:solidFill>
            <a:srgbClr val="D5E1EF"/>
          </a:solidFill>
          <a:ln>
            <a:solidFill>
              <a:srgbClr val="B8CB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23" name="U-Turn Arrow 122"/>
          <p:cNvSpPr/>
          <p:nvPr/>
        </p:nvSpPr>
        <p:spPr>
          <a:xfrm rot="10800000">
            <a:off x="1847850" y="1085850"/>
            <a:ext cx="4060825" cy="838200"/>
          </a:xfrm>
          <a:prstGeom prst="uturnArrow">
            <a:avLst/>
          </a:prstGeom>
          <a:solidFill>
            <a:srgbClr val="98B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grpSp>
        <p:nvGrpSpPr>
          <p:cNvPr id="28720" name="Group 133"/>
          <p:cNvGrpSpPr>
            <a:grpSpLocks/>
          </p:cNvGrpSpPr>
          <p:nvPr/>
        </p:nvGrpSpPr>
        <p:grpSpPr bwMode="auto">
          <a:xfrm>
            <a:off x="2795588" y="1868488"/>
            <a:ext cx="1014412" cy="1025525"/>
            <a:chOff x="2795954" y="3505200"/>
            <a:chExt cx="1014046" cy="1025769"/>
          </a:xfrm>
        </p:grpSpPr>
        <p:sp>
          <p:nvSpPr>
            <p:cNvPr id="17" name="Rectangle 16"/>
            <p:cNvSpPr/>
            <p:nvPr/>
          </p:nvSpPr>
          <p:spPr>
            <a:xfrm>
              <a:off x="2795954" y="3505200"/>
              <a:ext cx="1014046" cy="1025769"/>
            </a:xfrm>
            <a:prstGeom prst="rect">
              <a:avLst/>
            </a:prstGeom>
            <a:solidFill>
              <a:srgbClr val="33FF8F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b="1" dirty="0">
                  <a:solidFill>
                    <a:schemeClr val="tx1"/>
                  </a:solidFill>
                </a:rPr>
                <a:t>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3235532" y="3798957"/>
              <a:ext cx="380863" cy="228654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Arrow Connector 83"/>
            <p:cNvCxnSpPr>
              <a:stCxn id="82" idx="2"/>
              <a:endCxn id="83" idx="0"/>
            </p:cNvCxnSpPr>
            <p:nvPr/>
          </p:nvCxnSpPr>
          <p:spPr>
            <a:xfrm rot="16200000" flipH="1">
              <a:off x="3307666" y="4145909"/>
              <a:ext cx="239770" cy="317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731" name="TextBox 84"/>
            <p:cNvSpPr txBox="1">
              <a:spLocks noChangeArrowheads="1"/>
            </p:cNvSpPr>
            <p:nvPr/>
          </p:nvSpPr>
          <p:spPr bwMode="auto">
            <a:xfrm>
              <a:off x="3429000" y="3985846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895930" y="4114945"/>
              <a:ext cx="380863" cy="228654"/>
            </a:xfrm>
            <a:prstGeom prst="rect">
              <a:avLst/>
            </a:prstGeom>
            <a:solidFill>
              <a:srgbClr val="FFC215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GIP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200620" y="4267381"/>
              <a:ext cx="457035" cy="22865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93" name="Bent Arrow 92"/>
          <p:cNvSpPr/>
          <p:nvPr/>
        </p:nvSpPr>
        <p:spPr>
          <a:xfrm rot="10800000">
            <a:off x="3875088" y="1447800"/>
            <a:ext cx="2057400" cy="990600"/>
          </a:xfrm>
          <a:prstGeom prst="bentArrow">
            <a:avLst>
              <a:gd name="adj1" fmla="val 23148"/>
              <a:gd name="adj2" fmla="val 18087"/>
              <a:gd name="adj3" fmla="val 16454"/>
              <a:gd name="adj4" fmla="val 41236"/>
            </a:avLst>
          </a:prstGeom>
          <a:solidFill>
            <a:srgbClr val="98B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94" name="TextBox 93"/>
          <p:cNvSpPr txBox="1">
            <a:spLocks noChangeArrowheads="1"/>
          </p:cNvSpPr>
          <p:nvPr/>
        </p:nvSpPr>
        <p:spPr bwMode="auto">
          <a:xfrm>
            <a:off x="247650" y="5334000"/>
            <a:ext cx="7620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de-DE" altLang="zh-CN" sz="1600"/>
              <a:t> perform lifecycle mangement of M2M applications</a:t>
            </a:r>
          </a:p>
        </p:txBody>
      </p:sp>
      <p:sp>
        <p:nvSpPr>
          <p:cNvPr id="92" name="Bent Arrow 91"/>
          <p:cNvSpPr/>
          <p:nvPr/>
        </p:nvSpPr>
        <p:spPr>
          <a:xfrm rot="10800000">
            <a:off x="3810000" y="1066800"/>
            <a:ext cx="2133600" cy="2895600"/>
          </a:xfrm>
          <a:prstGeom prst="bentArrow">
            <a:avLst>
              <a:gd name="adj1" fmla="val 10421"/>
              <a:gd name="adj2" fmla="val 11235"/>
              <a:gd name="adj3" fmla="val 11617"/>
              <a:gd name="adj4" fmla="val 41236"/>
            </a:avLst>
          </a:prstGeom>
          <a:solidFill>
            <a:srgbClr val="98B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28724" name="TextBox 94"/>
          <p:cNvSpPr txBox="1">
            <a:spLocks noChangeArrowheads="1"/>
          </p:cNvSpPr>
          <p:nvPr/>
        </p:nvSpPr>
        <p:spPr bwMode="auto">
          <a:xfrm>
            <a:off x="838200" y="4953000"/>
            <a:ext cx="3657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/>
              <a:t>M2M Management:</a:t>
            </a:r>
          </a:p>
        </p:txBody>
      </p:sp>
      <p:sp>
        <p:nvSpPr>
          <p:cNvPr id="99" name="TextBox 98"/>
          <p:cNvSpPr txBox="1">
            <a:spLocks noChangeArrowheads="1"/>
          </p:cNvSpPr>
          <p:nvPr/>
        </p:nvSpPr>
        <p:spPr bwMode="auto">
          <a:xfrm>
            <a:off x="247650" y="5638800"/>
            <a:ext cx="7620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de-DE" altLang="zh-CN" sz="1600"/>
              <a:t> initiated from Network Applications using ETSI‘s (RESTful) mIa Interface</a:t>
            </a:r>
          </a:p>
        </p:txBody>
      </p:sp>
      <p:sp>
        <p:nvSpPr>
          <p:cNvPr id="68" name="6-Point Star 67"/>
          <p:cNvSpPr/>
          <p:nvPr/>
        </p:nvSpPr>
        <p:spPr>
          <a:xfrm>
            <a:off x="8382000" y="0"/>
            <a:ext cx="762000" cy="838200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1100" b="1" dirty="0">
                <a:solidFill>
                  <a:srgbClr val="FF0000"/>
                </a:solidFill>
              </a:rPr>
              <a:t>Ani-mated</a:t>
            </a:r>
            <a:br>
              <a:rPr lang="de-DE" sz="1100" b="1" dirty="0">
                <a:solidFill>
                  <a:srgbClr val="FF0000"/>
                </a:solidFill>
              </a:rPr>
            </a:br>
            <a:r>
              <a:rPr lang="de-DE" sz="1100" b="1" dirty="0">
                <a:solidFill>
                  <a:srgbClr val="FF0000"/>
                </a:solidFill>
              </a:rPr>
              <a:t>slide</a:t>
            </a:r>
          </a:p>
        </p:txBody>
      </p:sp>
      <p:sp>
        <p:nvSpPr>
          <p:cNvPr id="70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04238" y="6372225"/>
            <a:ext cx="468312" cy="249238"/>
          </a:xfrm>
        </p:spPr>
        <p:txBody>
          <a:bodyPr/>
          <a:lstStyle/>
          <a:p>
            <a:pPr algn="ctr">
              <a:defRPr/>
            </a:pPr>
            <a:fld id="{A5C05D3D-20A5-469B-B101-37A6AE2312C8}" type="slidenum">
              <a:rPr lang="en-GB"/>
              <a:pPr algn="ctr">
                <a:defRPr/>
              </a:pPr>
              <a:t>8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4" grpId="0"/>
      <p:bldP spid="94" grpId="0"/>
      <p:bldP spid="9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Left Arrow 108"/>
          <p:cNvSpPr/>
          <p:nvPr/>
        </p:nvSpPr>
        <p:spPr>
          <a:xfrm rot="10800000">
            <a:off x="3897313" y="4038600"/>
            <a:ext cx="3340100" cy="457200"/>
          </a:xfrm>
          <a:prstGeom prst="leftArrow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7" name="Left Arrow 116"/>
          <p:cNvSpPr/>
          <p:nvPr/>
        </p:nvSpPr>
        <p:spPr>
          <a:xfrm rot="10800000">
            <a:off x="3886200" y="2514600"/>
            <a:ext cx="3338513" cy="457200"/>
          </a:xfrm>
          <a:prstGeom prst="leftArrow">
            <a:avLst/>
          </a:prstGeom>
          <a:solidFill>
            <a:schemeClr val="accent1">
              <a:alpha val="63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112" name="Left Arrow 111"/>
          <p:cNvSpPr/>
          <p:nvPr/>
        </p:nvSpPr>
        <p:spPr>
          <a:xfrm rot="10800000">
            <a:off x="2525713" y="1371600"/>
            <a:ext cx="4711700" cy="228600"/>
          </a:xfrm>
          <a:prstGeom prst="leftArrow">
            <a:avLst/>
          </a:prstGeom>
          <a:solidFill>
            <a:srgbClr val="98B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4" name="Rectangle 3"/>
          <p:cNvSpPr/>
          <p:nvPr/>
        </p:nvSpPr>
        <p:spPr>
          <a:xfrm>
            <a:off x="4495800" y="1295400"/>
            <a:ext cx="1828800" cy="1752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M2M Core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Service </a:t>
            </a:r>
            <a:br>
              <a:rPr lang="de-DE" sz="1200" b="1" dirty="0">
                <a:solidFill>
                  <a:schemeClr val="tx1"/>
                </a:solidFill>
              </a:rPr>
            </a:br>
            <a:r>
              <a:rPr lang="de-DE" sz="1200" b="1" dirty="0">
                <a:solidFill>
                  <a:schemeClr val="tx1"/>
                </a:solidFill>
              </a:rPr>
              <a:t>Capability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dirty="0">
                <a:solidFill>
                  <a:schemeClr val="tx1"/>
                </a:solidFill>
              </a:rPr>
              <a:t>platform</a:t>
            </a:r>
          </a:p>
        </p:txBody>
      </p:sp>
      <p:sp>
        <p:nvSpPr>
          <p:cNvPr id="8" name="Rectangle 7"/>
          <p:cNvSpPr/>
          <p:nvPr/>
        </p:nvSpPr>
        <p:spPr>
          <a:xfrm>
            <a:off x="5486400" y="2590800"/>
            <a:ext cx="609600" cy="3048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SCs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95800" y="1524000"/>
            <a:ext cx="533400" cy="3048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NIP</a:t>
            </a:r>
            <a:endParaRPr lang="de-DE" sz="1400" dirty="0">
              <a:solidFill>
                <a:schemeClr val="tx1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5486400" y="762000"/>
            <a:ext cx="609600" cy="3048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400" b="1" dirty="0">
                <a:solidFill>
                  <a:schemeClr val="tx1"/>
                </a:solidFill>
              </a:rPr>
              <a:t>NA</a:t>
            </a:r>
            <a:endParaRPr lang="de-DE" sz="1400" dirty="0">
              <a:solidFill>
                <a:schemeClr val="tx1"/>
              </a:solidFill>
            </a:endParaRPr>
          </a:p>
        </p:txBody>
      </p:sp>
      <p:grpSp>
        <p:nvGrpSpPr>
          <p:cNvPr id="29704" name="Group 34"/>
          <p:cNvGrpSpPr>
            <a:grpSpLocks/>
          </p:cNvGrpSpPr>
          <p:nvPr/>
        </p:nvGrpSpPr>
        <p:grpSpPr bwMode="auto">
          <a:xfrm>
            <a:off x="1752600" y="762000"/>
            <a:ext cx="674688" cy="990600"/>
            <a:chOff x="1371600" y="1981200"/>
            <a:chExt cx="674077" cy="990600"/>
          </a:xfrm>
        </p:grpSpPr>
        <p:sp>
          <p:nvSpPr>
            <p:cNvPr id="19" name="Rectangle 18"/>
            <p:cNvSpPr/>
            <p:nvPr/>
          </p:nvSpPr>
          <p:spPr>
            <a:xfrm>
              <a:off x="1371600" y="1981200"/>
              <a:ext cx="609048" cy="990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488969" y="2220913"/>
              <a:ext cx="380655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1447731" y="2667000"/>
              <a:ext cx="456786" cy="228600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31" name="Straight Arrow Connector 30"/>
            <p:cNvCxnSpPr>
              <a:stCxn id="25" idx="2"/>
              <a:endCxn id="28" idx="0"/>
            </p:cNvCxnSpPr>
            <p:nvPr/>
          </p:nvCxnSpPr>
          <p:spPr>
            <a:xfrm rot="5400000">
              <a:off x="1568967" y="2556670"/>
              <a:ext cx="217487" cy="3172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65" name="TextBox 33"/>
            <p:cNvSpPr txBox="1">
              <a:spLocks noChangeArrowheads="1"/>
            </p:cNvSpPr>
            <p:nvPr/>
          </p:nvSpPr>
          <p:spPr bwMode="auto">
            <a:xfrm>
              <a:off x="1664677" y="2397369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</p:grpSp>
      <p:cxnSp>
        <p:nvCxnSpPr>
          <p:cNvPr id="46" name="Straight Arrow Connector 45"/>
          <p:cNvCxnSpPr>
            <a:stCxn id="8" idx="0"/>
            <a:endCxn id="20" idx="2"/>
          </p:cNvCxnSpPr>
          <p:nvPr/>
        </p:nvCxnSpPr>
        <p:spPr>
          <a:xfrm rot="5400000" flipH="1" flipV="1">
            <a:off x="5029201" y="1828800"/>
            <a:ext cx="1524000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/>
          <p:nvPr/>
        </p:nvCxnSpPr>
        <p:spPr>
          <a:xfrm rot="5400000" flipH="1" flipV="1">
            <a:off x="4315619" y="2285206"/>
            <a:ext cx="9144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4" name="TextBox 95"/>
          <p:cNvSpPr txBox="1">
            <a:spLocks noChangeArrowheads="1"/>
          </p:cNvSpPr>
          <p:nvPr/>
        </p:nvSpPr>
        <p:spPr bwMode="auto">
          <a:xfrm>
            <a:off x="6096000" y="914400"/>
            <a:ext cx="855663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b="1">
                <a:solidFill>
                  <a:srgbClr val="2E6CB8"/>
                </a:solidFill>
                <a:cs typeface="Times New Roman" pitchFamily="18" charset="0"/>
              </a:rPr>
              <a:t>mIa</a:t>
            </a:r>
          </a:p>
        </p:txBody>
      </p:sp>
      <p:cxnSp>
        <p:nvCxnSpPr>
          <p:cNvPr id="98" name="Straight Arrow Connector 97"/>
          <p:cNvCxnSpPr/>
          <p:nvPr/>
        </p:nvCxnSpPr>
        <p:spPr>
          <a:xfrm rot="5400000">
            <a:off x="2933700" y="2933700"/>
            <a:ext cx="2667000" cy="0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Oval 105"/>
          <p:cNvSpPr/>
          <p:nvPr/>
        </p:nvSpPr>
        <p:spPr>
          <a:xfrm>
            <a:off x="1905000" y="192088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07" name="Straight Arrow Connector 106"/>
          <p:cNvCxnSpPr>
            <a:stCxn id="106" idx="6"/>
            <a:endCxn id="12" idx="1"/>
          </p:cNvCxnSpPr>
          <p:nvPr/>
        </p:nvCxnSpPr>
        <p:spPr>
          <a:xfrm>
            <a:off x="2209800" y="344488"/>
            <a:ext cx="2286000" cy="1331912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1" name="TextBox 110"/>
          <p:cNvSpPr txBox="1">
            <a:spLocks noChangeArrowheads="1"/>
          </p:cNvSpPr>
          <p:nvPr/>
        </p:nvSpPr>
        <p:spPr bwMode="auto">
          <a:xfrm>
            <a:off x="2743200" y="5334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grpSp>
        <p:nvGrpSpPr>
          <p:cNvPr id="29712" name="Group 122"/>
          <p:cNvGrpSpPr>
            <a:grpSpLocks/>
          </p:cNvGrpSpPr>
          <p:nvPr/>
        </p:nvGrpSpPr>
        <p:grpSpPr bwMode="auto">
          <a:xfrm>
            <a:off x="1676400" y="2325688"/>
            <a:ext cx="609600" cy="609600"/>
            <a:chOff x="4800600" y="5181600"/>
            <a:chExt cx="609600" cy="609600"/>
          </a:xfrm>
        </p:grpSpPr>
        <p:sp>
          <p:nvSpPr>
            <p:cNvPr id="124" name="Rectangle 123"/>
            <p:cNvSpPr/>
            <p:nvPr/>
          </p:nvSpPr>
          <p:spPr>
            <a:xfrm>
              <a:off x="4800600" y="5181600"/>
              <a:ext cx="609600" cy="609600"/>
            </a:xfrm>
            <a:prstGeom prst="rect">
              <a:avLst/>
            </a:prstGeom>
            <a:solidFill>
              <a:srgbClr val="FFFF00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400" b="1" dirty="0">
                  <a:solidFill>
                    <a:schemeClr val="tx1"/>
                  </a:solidFill>
                </a:rPr>
                <a:t>D‘</a:t>
              </a:r>
              <a:endParaRPr 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125" name="Rectangle 124"/>
            <p:cNvSpPr/>
            <p:nvPr/>
          </p:nvSpPr>
          <p:spPr>
            <a:xfrm>
              <a:off x="4929188" y="5486400"/>
              <a:ext cx="381000" cy="228600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DA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127" name="Oval 126"/>
          <p:cNvSpPr/>
          <p:nvPr/>
        </p:nvSpPr>
        <p:spPr>
          <a:xfrm>
            <a:off x="1828800" y="1905000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cxnSp>
        <p:nvCxnSpPr>
          <p:cNvPr id="128" name="Straight Arrow Connector 127"/>
          <p:cNvCxnSpPr/>
          <p:nvPr/>
        </p:nvCxnSpPr>
        <p:spPr>
          <a:xfrm>
            <a:off x="2185988" y="2744788"/>
            <a:ext cx="1014412" cy="1587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Arrow Connector 144"/>
          <p:cNvCxnSpPr>
            <a:stCxn id="29736" idx="1"/>
            <a:endCxn id="113" idx="1"/>
          </p:cNvCxnSpPr>
          <p:nvPr/>
        </p:nvCxnSpPr>
        <p:spPr>
          <a:xfrm rot="10800000" flipH="1" flipV="1">
            <a:off x="2133600" y="2092325"/>
            <a:ext cx="762000" cy="50006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16" name="TextBox 161"/>
          <p:cNvSpPr txBox="1">
            <a:spLocks noChangeArrowheads="1"/>
          </p:cNvSpPr>
          <p:nvPr/>
        </p:nvSpPr>
        <p:spPr bwMode="auto">
          <a:xfrm>
            <a:off x="2286000" y="2478088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29717" name="TextBox 168"/>
          <p:cNvSpPr txBox="1">
            <a:spLocks noChangeArrowheads="1"/>
          </p:cNvSpPr>
          <p:nvPr/>
        </p:nvSpPr>
        <p:spPr bwMode="auto">
          <a:xfrm>
            <a:off x="2514600" y="1323975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29718" name="TextBox 169"/>
          <p:cNvSpPr txBox="1">
            <a:spLocks noChangeArrowheads="1"/>
          </p:cNvSpPr>
          <p:nvPr/>
        </p:nvSpPr>
        <p:spPr bwMode="auto">
          <a:xfrm>
            <a:off x="3810000" y="2505075"/>
            <a:ext cx="457200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29719" name="TextBox 215"/>
          <p:cNvSpPr txBox="1">
            <a:spLocks noChangeArrowheads="1"/>
          </p:cNvSpPr>
          <p:nvPr/>
        </p:nvSpPr>
        <p:spPr bwMode="auto">
          <a:xfrm>
            <a:off x="228600" y="1524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1</a:t>
            </a:r>
          </a:p>
        </p:txBody>
      </p:sp>
      <p:sp>
        <p:nvSpPr>
          <p:cNvPr id="29720" name="TextBox 216"/>
          <p:cNvSpPr txBox="1">
            <a:spLocks noChangeArrowheads="1"/>
          </p:cNvSpPr>
          <p:nvPr/>
        </p:nvSpPr>
        <p:spPr bwMode="auto">
          <a:xfrm>
            <a:off x="228600" y="1100138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1</a:t>
            </a:r>
          </a:p>
        </p:txBody>
      </p:sp>
      <p:sp>
        <p:nvSpPr>
          <p:cNvPr id="29721" name="TextBox 217"/>
          <p:cNvSpPr txBox="1">
            <a:spLocks noChangeArrowheads="1"/>
          </p:cNvSpPr>
          <p:nvPr/>
        </p:nvSpPr>
        <p:spPr bwMode="auto">
          <a:xfrm>
            <a:off x="228600" y="2511425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Case 2</a:t>
            </a:r>
          </a:p>
        </p:txBody>
      </p:sp>
      <p:sp>
        <p:nvSpPr>
          <p:cNvPr id="29722" name="TextBox 218"/>
          <p:cNvSpPr txBox="1">
            <a:spLocks noChangeArrowheads="1"/>
          </p:cNvSpPr>
          <p:nvPr/>
        </p:nvSpPr>
        <p:spPr bwMode="auto">
          <a:xfrm>
            <a:off x="228600" y="1905000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2</a:t>
            </a:r>
          </a:p>
        </p:txBody>
      </p:sp>
      <p:sp>
        <p:nvSpPr>
          <p:cNvPr id="29723" name="TextBox 86"/>
          <p:cNvSpPr txBox="1">
            <a:spLocks noChangeArrowheads="1"/>
          </p:cNvSpPr>
          <p:nvPr/>
        </p:nvSpPr>
        <p:spPr bwMode="auto">
          <a:xfrm>
            <a:off x="4724400" y="2133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cxnSp>
        <p:nvCxnSpPr>
          <p:cNvPr id="91" name="Straight Arrow Connector 90"/>
          <p:cNvCxnSpPr/>
          <p:nvPr/>
        </p:nvCxnSpPr>
        <p:spPr>
          <a:xfrm rot="10800000">
            <a:off x="2286000" y="1600200"/>
            <a:ext cx="19812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83" idx="3"/>
            <a:endCxn id="8" idx="1"/>
          </p:cNvCxnSpPr>
          <p:nvPr/>
        </p:nvCxnSpPr>
        <p:spPr>
          <a:xfrm flipV="1">
            <a:off x="3657600" y="2743200"/>
            <a:ext cx="18288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/>
          <p:cNvSpPr/>
          <p:nvPr/>
        </p:nvSpPr>
        <p:spPr>
          <a:xfrm>
            <a:off x="1828800" y="3935413"/>
            <a:ext cx="304800" cy="304800"/>
          </a:xfrm>
          <a:prstGeom prst="ellipse">
            <a:avLst/>
          </a:prstGeom>
          <a:solidFill>
            <a:srgbClr val="CC9900"/>
          </a:solidFill>
          <a:ln w="12700"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dirty="0">
                <a:solidFill>
                  <a:schemeClr val="tx1"/>
                </a:solidFill>
              </a:rPr>
              <a:t>d</a:t>
            </a:r>
          </a:p>
        </p:txBody>
      </p:sp>
      <p:sp>
        <p:nvSpPr>
          <p:cNvPr id="118" name="Rectangle 117"/>
          <p:cNvSpPr/>
          <p:nvPr/>
        </p:nvSpPr>
        <p:spPr>
          <a:xfrm>
            <a:off x="2795588" y="3352800"/>
            <a:ext cx="1014412" cy="1025525"/>
          </a:xfrm>
          <a:prstGeom prst="rect">
            <a:avLst/>
          </a:prstGeom>
          <a:solidFill>
            <a:srgbClr val="FFFF00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b="1" dirty="0">
                <a:solidFill>
                  <a:schemeClr val="tx1"/>
                </a:solidFill>
              </a:rPr>
              <a:t>D</a:t>
            </a:r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9" name="Rectangle 118"/>
          <p:cNvSpPr/>
          <p:nvPr/>
        </p:nvSpPr>
        <p:spPr>
          <a:xfrm>
            <a:off x="3235325" y="3646488"/>
            <a:ext cx="381000" cy="228600"/>
          </a:xfrm>
          <a:prstGeom prst="rect">
            <a:avLst/>
          </a:prstGeom>
          <a:solidFill>
            <a:srgbClr val="FF3B3B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DA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20" name="Straight Arrow Connector 119"/>
          <p:cNvCxnSpPr>
            <a:stCxn id="119" idx="2"/>
            <a:endCxn id="126" idx="0"/>
          </p:cNvCxnSpPr>
          <p:nvPr/>
        </p:nvCxnSpPr>
        <p:spPr>
          <a:xfrm rot="16200000" flipH="1">
            <a:off x="3307557" y="3993356"/>
            <a:ext cx="239712" cy="3175"/>
          </a:xfrm>
          <a:prstGeom prst="straightConnector1">
            <a:avLst/>
          </a:prstGeom>
          <a:ln w="127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30" name="TextBox 120"/>
          <p:cNvSpPr txBox="1">
            <a:spLocks noChangeArrowheads="1"/>
          </p:cNvSpPr>
          <p:nvPr/>
        </p:nvSpPr>
        <p:spPr bwMode="auto">
          <a:xfrm>
            <a:off x="3429000" y="3833813"/>
            <a:ext cx="3810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dIa</a:t>
            </a:r>
          </a:p>
        </p:txBody>
      </p:sp>
      <p:sp>
        <p:nvSpPr>
          <p:cNvPr id="122" name="Rectangle 121"/>
          <p:cNvSpPr/>
          <p:nvPr/>
        </p:nvSpPr>
        <p:spPr>
          <a:xfrm>
            <a:off x="2895600" y="3962400"/>
            <a:ext cx="381000" cy="228600"/>
          </a:xfrm>
          <a:prstGeom prst="rect">
            <a:avLst/>
          </a:prstGeom>
          <a:solidFill>
            <a:srgbClr val="FFC215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DIP</a:t>
            </a:r>
            <a:endParaRPr lang="de-DE" sz="1200" dirty="0">
              <a:solidFill>
                <a:schemeClr val="tx1"/>
              </a:solidFill>
            </a:endParaRPr>
          </a:p>
        </p:txBody>
      </p:sp>
      <p:sp>
        <p:nvSpPr>
          <p:cNvPr id="126" name="Rectangle 125"/>
          <p:cNvSpPr/>
          <p:nvPr/>
        </p:nvSpPr>
        <p:spPr>
          <a:xfrm>
            <a:off x="3200400" y="4114800"/>
            <a:ext cx="457200" cy="2286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200" b="1" dirty="0">
                <a:solidFill>
                  <a:schemeClr val="tx1"/>
                </a:solidFill>
              </a:rPr>
              <a:t>SCs</a:t>
            </a:r>
            <a:endParaRPr lang="de-DE" sz="1200" dirty="0">
              <a:solidFill>
                <a:schemeClr val="tx1"/>
              </a:solidFill>
            </a:endParaRPr>
          </a:p>
        </p:txBody>
      </p:sp>
      <p:cxnSp>
        <p:nvCxnSpPr>
          <p:cNvPr id="130" name="Straight Arrow Connector 129"/>
          <p:cNvCxnSpPr>
            <a:stCxn id="116" idx="6"/>
            <a:endCxn id="122" idx="1"/>
          </p:cNvCxnSpPr>
          <p:nvPr/>
        </p:nvCxnSpPr>
        <p:spPr>
          <a:xfrm flipV="1">
            <a:off x="2133600" y="4076700"/>
            <a:ext cx="762000" cy="11113"/>
          </a:xfrm>
          <a:prstGeom prst="straightConnector1">
            <a:avLst/>
          </a:prstGeom>
          <a:ln w="1270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34" name="TextBox 132"/>
          <p:cNvSpPr txBox="1">
            <a:spLocks noChangeArrowheads="1"/>
          </p:cNvSpPr>
          <p:nvPr/>
        </p:nvSpPr>
        <p:spPr bwMode="auto">
          <a:xfrm>
            <a:off x="228600" y="3935413"/>
            <a:ext cx="12192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400">
                <a:latin typeface="Calibri" pitchFamily="34" charset="0"/>
              </a:rPr>
              <a:t>Legacy case 3</a:t>
            </a:r>
          </a:p>
        </p:txBody>
      </p:sp>
      <p:cxnSp>
        <p:nvCxnSpPr>
          <p:cNvPr id="69" name="Straight Arrow Connector 68"/>
          <p:cNvCxnSpPr/>
          <p:nvPr/>
        </p:nvCxnSpPr>
        <p:spPr>
          <a:xfrm rot="10800000">
            <a:off x="3657600" y="4267200"/>
            <a:ext cx="609600" cy="1588"/>
          </a:xfrm>
          <a:prstGeom prst="straightConnector1">
            <a:avLst/>
          </a:prstGeom>
          <a:ln w="12700">
            <a:solidFill>
              <a:schemeClr val="tx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36" name="TextBox 137"/>
          <p:cNvSpPr txBox="1">
            <a:spLocks noChangeArrowheads="1"/>
          </p:cNvSpPr>
          <p:nvPr/>
        </p:nvSpPr>
        <p:spPr bwMode="auto">
          <a:xfrm>
            <a:off x="2133600" y="1960563"/>
            <a:ext cx="9906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29737" name="TextBox 138"/>
          <p:cNvSpPr txBox="1">
            <a:spLocks noChangeArrowheads="1"/>
          </p:cNvSpPr>
          <p:nvPr/>
        </p:nvSpPr>
        <p:spPr bwMode="auto">
          <a:xfrm>
            <a:off x="2057400" y="3733800"/>
            <a:ext cx="9906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100">
                <a:latin typeface="Calibri" pitchFamily="34" charset="0"/>
              </a:rPr>
              <a:t>(out of scope)</a:t>
            </a:r>
          </a:p>
        </p:txBody>
      </p:sp>
      <p:sp>
        <p:nvSpPr>
          <p:cNvPr id="29738" name="TextBox 142"/>
          <p:cNvSpPr txBox="1">
            <a:spLocks noChangeArrowheads="1"/>
          </p:cNvSpPr>
          <p:nvPr/>
        </p:nvSpPr>
        <p:spPr bwMode="auto">
          <a:xfrm>
            <a:off x="3810000" y="4038600"/>
            <a:ext cx="4572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 sz="1200">
                <a:cs typeface="Times New Roman" pitchFamily="18" charset="0"/>
              </a:rPr>
              <a:t>mId</a:t>
            </a:r>
          </a:p>
        </p:txBody>
      </p:sp>
      <p:sp>
        <p:nvSpPr>
          <p:cNvPr id="96" name="Rectangle 95"/>
          <p:cNvSpPr/>
          <p:nvPr/>
        </p:nvSpPr>
        <p:spPr>
          <a:xfrm>
            <a:off x="7250113" y="1447800"/>
            <a:ext cx="1371600" cy="297180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b="1" dirty="0">
                <a:solidFill>
                  <a:schemeClr val="tx1"/>
                </a:solidFill>
              </a:rPr>
              <a:t>M2M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tx1"/>
                </a:solidFill>
              </a:rPr>
              <a:t>Management</a:t>
            </a:r>
            <a:br>
              <a:rPr lang="de-DE" b="1" dirty="0">
                <a:solidFill>
                  <a:schemeClr val="tx1"/>
                </a:solidFill>
              </a:rPr>
            </a:br>
            <a:r>
              <a:rPr lang="de-DE" b="1" dirty="0">
                <a:solidFill>
                  <a:schemeClr val="tx1"/>
                </a:solidFill>
              </a:rPr>
              <a:t>Functions</a:t>
            </a:r>
            <a:endParaRPr lang="de-DE" b="1" dirty="0">
              <a:solidFill>
                <a:schemeClr val="tx1"/>
              </a:solidFill>
            </a:endParaRPr>
          </a:p>
        </p:txBody>
      </p:sp>
      <p:pic>
        <p:nvPicPr>
          <p:cNvPr id="29740" name="Picture 93" descr="C:\Programme\Microsoft Office\MEDIA\CAGCAT10\j0292020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99350" y="304800"/>
            <a:ext cx="8826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0" name="Straight Connector 99"/>
          <p:cNvCxnSpPr>
            <a:stCxn id="2141" idx="2"/>
            <a:endCxn id="96" idx="0"/>
          </p:cNvCxnSpPr>
          <p:nvPr/>
        </p:nvCxnSpPr>
        <p:spPr>
          <a:xfrm rot="5400000">
            <a:off x="7785894" y="1293019"/>
            <a:ext cx="304800" cy="47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742" name="Group 133"/>
          <p:cNvGrpSpPr>
            <a:grpSpLocks/>
          </p:cNvGrpSpPr>
          <p:nvPr/>
        </p:nvGrpSpPr>
        <p:grpSpPr bwMode="auto">
          <a:xfrm>
            <a:off x="2795588" y="1868488"/>
            <a:ext cx="1014412" cy="1025525"/>
            <a:chOff x="2795954" y="3505200"/>
            <a:chExt cx="1014046" cy="1025769"/>
          </a:xfrm>
        </p:grpSpPr>
        <p:sp>
          <p:nvSpPr>
            <p:cNvPr id="17" name="Rectangle 16"/>
            <p:cNvSpPr/>
            <p:nvPr/>
          </p:nvSpPr>
          <p:spPr>
            <a:xfrm>
              <a:off x="2795954" y="3505200"/>
              <a:ext cx="1014046" cy="1025769"/>
            </a:xfrm>
            <a:prstGeom prst="rect">
              <a:avLst/>
            </a:prstGeom>
            <a:solidFill>
              <a:srgbClr val="33FF8F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b="1" dirty="0">
                  <a:solidFill>
                    <a:schemeClr val="tx1"/>
                  </a:solidFill>
                </a:rPr>
                <a:t>G</a:t>
              </a:r>
              <a:endParaRPr lang="de-DE" dirty="0">
                <a:solidFill>
                  <a:schemeClr val="tx1"/>
                </a:solidFill>
              </a:endParaRPr>
            </a:p>
          </p:txBody>
        </p:sp>
        <p:sp>
          <p:nvSpPr>
            <p:cNvPr id="82" name="Rectangle 81"/>
            <p:cNvSpPr/>
            <p:nvPr/>
          </p:nvSpPr>
          <p:spPr>
            <a:xfrm>
              <a:off x="3235532" y="3798957"/>
              <a:ext cx="380863" cy="228654"/>
            </a:xfrm>
            <a:prstGeom prst="rect">
              <a:avLst/>
            </a:prstGeom>
            <a:solidFill>
              <a:srgbClr val="FF3B3B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GA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cxnSp>
          <p:nvCxnSpPr>
            <p:cNvPr id="84" name="Straight Arrow Connector 83"/>
            <p:cNvCxnSpPr>
              <a:stCxn id="82" idx="2"/>
              <a:endCxn id="83" idx="0"/>
            </p:cNvCxnSpPr>
            <p:nvPr/>
          </p:nvCxnSpPr>
          <p:spPr>
            <a:xfrm rot="16200000" flipH="1">
              <a:off x="3307666" y="4145909"/>
              <a:ext cx="239770" cy="3174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756" name="TextBox 84"/>
            <p:cNvSpPr txBox="1">
              <a:spLocks noChangeArrowheads="1"/>
            </p:cNvSpPr>
            <p:nvPr/>
          </p:nvSpPr>
          <p:spPr bwMode="auto">
            <a:xfrm>
              <a:off x="3429000" y="3985846"/>
              <a:ext cx="381000" cy="2769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de-DE" altLang="zh-CN" sz="1200">
                  <a:cs typeface="Times New Roman" pitchFamily="18" charset="0"/>
                </a:rPr>
                <a:t>dIa</a:t>
              </a:r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2895930" y="4114945"/>
              <a:ext cx="380863" cy="228654"/>
            </a:xfrm>
            <a:prstGeom prst="rect">
              <a:avLst/>
            </a:prstGeom>
            <a:solidFill>
              <a:srgbClr val="FFC215"/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GIP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  <p:sp>
          <p:nvSpPr>
            <p:cNvPr id="83" name="Rectangle 82"/>
            <p:cNvSpPr/>
            <p:nvPr/>
          </p:nvSpPr>
          <p:spPr>
            <a:xfrm>
              <a:off x="3200620" y="4267381"/>
              <a:ext cx="457035" cy="228654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127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e-DE" sz="1200" b="1" dirty="0">
                  <a:solidFill>
                    <a:schemeClr val="tx1"/>
                  </a:solidFill>
                </a:rPr>
                <a:t>SCs</a:t>
              </a:r>
              <a:endParaRPr lang="de-DE" sz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9743" name="TextBox 94"/>
          <p:cNvSpPr txBox="1">
            <a:spLocks noChangeArrowheads="1"/>
          </p:cNvSpPr>
          <p:nvPr/>
        </p:nvSpPr>
        <p:spPr bwMode="auto">
          <a:xfrm>
            <a:off x="838200" y="4953000"/>
            <a:ext cx="36576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e-DE" altLang="zh-CN"/>
              <a:t>M2M Management:</a:t>
            </a:r>
          </a:p>
        </p:txBody>
      </p:sp>
      <p:sp>
        <p:nvSpPr>
          <p:cNvPr id="101" name="TextBox 100"/>
          <p:cNvSpPr txBox="1">
            <a:spLocks noChangeArrowheads="1"/>
          </p:cNvSpPr>
          <p:nvPr/>
        </p:nvSpPr>
        <p:spPr bwMode="auto">
          <a:xfrm>
            <a:off x="258763" y="5334000"/>
            <a:ext cx="76200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de-DE" altLang="zh-CN" sz="1600"/>
              <a:t> request and receive Fault- and Performance reporting and Alerts in O&amp;M </a:t>
            </a:r>
          </a:p>
        </p:txBody>
      </p:sp>
      <p:sp>
        <p:nvSpPr>
          <p:cNvPr id="108" name="Left Arrow 107"/>
          <p:cNvSpPr/>
          <p:nvPr/>
        </p:nvSpPr>
        <p:spPr>
          <a:xfrm rot="10800000">
            <a:off x="6172200" y="2514600"/>
            <a:ext cx="1066800" cy="457200"/>
          </a:xfrm>
          <a:prstGeom prst="leftArrow">
            <a:avLst/>
          </a:prstGeom>
          <a:solidFill>
            <a:srgbClr val="98B5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/>
          </a:p>
        </p:txBody>
      </p:sp>
      <p:sp>
        <p:nvSpPr>
          <p:cNvPr id="70" name="TextBox 69"/>
          <p:cNvSpPr txBox="1">
            <a:spLocks noChangeArrowheads="1"/>
          </p:cNvSpPr>
          <p:nvPr/>
        </p:nvSpPr>
        <p:spPr bwMode="auto">
          <a:xfrm>
            <a:off x="258763" y="5681663"/>
            <a:ext cx="867886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buFont typeface="Wingdings" pitchFamily="2" charset="2"/>
              <a:buChar char="Ø"/>
            </a:pPr>
            <a:r>
              <a:rPr lang="de-DE" altLang="zh-CN" sz="1600"/>
              <a:t> request and receive Fault- and Performance reporting and Alerts in Applications via mIa</a:t>
            </a:r>
          </a:p>
        </p:txBody>
      </p:sp>
      <p:grpSp>
        <p:nvGrpSpPr>
          <p:cNvPr id="6" name="Group 74"/>
          <p:cNvGrpSpPr>
            <a:grpSpLocks/>
          </p:cNvGrpSpPr>
          <p:nvPr/>
        </p:nvGrpSpPr>
        <p:grpSpPr bwMode="auto">
          <a:xfrm>
            <a:off x="2386013" y="1077913"/>
            <a:ext cx="3657600" cy="3276600"/>
            <a:chOff x="2438400" y="1066800"/>
            <a:chExt cx="3657600" cy="3276600"/>
          </a:xfrm>
        </p:grpSpPr>
        <p:sp>
          <p:nvSpPr>
            <p:cNvPr id="74" name="Bent Arrow 73"/>
            <p:cNvSpPr/>
            <p:nvPr/>
          </p:nvSpPr>
          <p:spPr>
            <a:xfrm rot="5400000" flipH="1">
              <a:off x="4038600" y="-381000"/>
              <a:ext cx="381000" cy="3581400"/>
            </a:xfrm>
            <a:prstGeom prst="bentArrow">
              <a:avLst>
                <a:gd name="adj1" fmla="val 55145"/>
                <a:gd name="adj2" fmla="val 50000"/>
                <a:gd name="adj3" fmla="val 10005"/>
                <a:gd name="adj4" fmla="val 41236"/>
              </a:avLst>
            </a:prstGeom>
            <a:solidFill>
              <a:srgbClr val="98B5D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72" name="Bent Arrow 71"/>
            <p:cNvSpPr/>
            <p:nvPr/>
          </p:nvSpPr>
          <p:spPr>
            <a:xfrm rot="5400000" flipH="1">
              <a:off x="4076700" y="876300"/>
              <a:ext cx="1828800" cy="2209800"/>
            </a:xfrm>
            <a:prstGeom prst="bentArrow">
              <a:avLst>
                <a:gd name="adj1" fmla="val 14035"/>
                <a:gd name="adj2" fmla="val 11948"/>
                <a:gd name="adj3" fmla="val 11617"/>
                <a:gd name="adj4" fmla="val 41236"/>
              </a:avLst>
            </a:prstGeom>
            <a:solidFill>
              <a:srgbClr val="98B5D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  <p:sp>
          <p:nvSpPr>
            <p:cNvPr id="73" name="Bent Arrow 72"/>
            <p:cNvSpPr/>
            <p:nvPr/>
          </p:nvSpPr>
          <p:spPr>
            <a:xfrm rot="5400000" flipH="1">
              <a:off x="3352800" y="1600200"/>
              <a:ext cx="3276600" cy="2209800"/>
            </a:xfrm>
            <a:prstGeom prst="bentArrow">
              <a:avLst>
                <a:gd name="adj1" fmla="val 11886"/>
                <a:gd name="adj2" fmla="val 9975"/>
                <a:gd name="adj3" fmla="val 10005"/>
                <a:gd name="adj4" fmla="val 41236"/>
              </a:avLst>
            </a:prstGeom>
            <a:solidFill>
              <a:srgbClr val="98B5D8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e-DE"/>
            </a:p>
          </p:txBody>
        </p:sp>
      </p:grpSp>
      <p:sp>
        <p:nvSpPr>
          <p:cNvPr id="71" name="6-Point Star 70"/>
          <p:cNvSpPr/>
          <p:nvPr/>
        </p:nvSpPr>
        <p:spPr>
          <a:xfrm>
            <a:off x="8382000" y="0"/>
            <a:ext cx="762000" cy="838200"/>
          </a:xfrm>
          <a:prstGeom prst="star6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ctr"/>
          <a:lstStyle/>
          <a:p>
            <a:pPr algn="ctr">
              <a:defRPr/>
            </a:pPr>
            <a:r>
              <a:rPr lang="de-DE" sz="1100" b="1" dirty="0">
                <a:solidFill>
                  <a:srgbClr val="FF0000"/>
                </a:solidFill>
              </a:rPr>
              <a:t>Ani-mated</a:t>
            </a:r>
            <a:br>
              <a:rPr lang="de-DE" sz="1100" b="1" dirty="0">
                <a:solidFill>
                  <a:srgbClr val="FF0000"/>
                </a:solidFill>
              </a:rPr>
            </a:br>
            <a:r>
              <a:rPr lang="de-DE" sz="1100" b="1" dirty="0">
                <a:solidFill>
                  <a:srgbClr val="FF0000"/>
                </a:solidFill>
              </a:rPr>
              <a:t>slide</a:t>
            </a:r>
          </a:p>
        </p:txBody>
      </p:sp>
      <p:sp>
        <p:nvSpPr>
          <p:cNvPr id="75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504238" y="6372225"/>
            <a:ext cx="468312" cy="249238"/>
          </a:xfrm>
        </p:spPr>
        <p:txBody>
          <a:bodyPr/>
          <a:lstStyle/>
          <a:p>
            <a:pPr algn="ctr">
              <a:defRPr/>
            </a:pPr>
            <a:fld id="{55F86518-BF28-4840-8EAF-A4DA1A3BBF48}" type="slidenum">
              <a:rPr lang="en-GB"/>
              <a:pPr algn="ctr">
                <a:defRPr/>
              </a:pPr>
              <a:t>9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2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  <p:bldP spid="117" grpId="0" animBg="1"/>
      <p:bldP spid="112" grpId="0" animBg="1"/>
      <p:bldP spid="2064" grpId="0"/>
      <p:bldP spid="101" grpId="0"/>
      <p:bldP spid="108" grpId="0" animBg="1"/>
      <p:bldP spid="70" grpId="0"/>
    </p:bldLst>
  </p:timing>
</p:sld>
</file>

<file path=ppt/theme/theme1.xml><?xml version="1.0" encoding="utf-8"?>
<a:theme xmlns:a="http://schemas.openxmlformats.org/drawingml/2006/main" name="Blank">
  <a:themeElements>
    <a:clrScheme name="Blank 10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637381"/>
      </a:hlink>
      <a:folHlink>
        <a:srgbClr val="637381"/>
      </a:folHlink>
    </a:clrScheme>
    <a:fontScheme name="Blank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990000"/>
        </a:hlink>
        <a:folHlink>
          <a:srgbClr val="9900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3333CC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10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637381"/>
        </a:hlink>
        <a:folHlink>
          <a:srgbClr val="63738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28</TotalTime>
  <Words>904</Words>
  <Application>Microsoft Office PowerPoint</Application>
  <PresentationFormat>On-screen Show (4:3)</PresentationFormat>
  <Paragraphs>383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7</vt:i4>
      </vt:variant>
      <vt:variant>
        <vt:lpstr>演示文稿设计模板</vt:lpstr>
      </vt:variant>
      <vt:variant>
        <vt:i4>6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5" baseType="lpstr">
      <vt:lpstr>Times New Roman</vt:lpstr>
      <vt:lpstr>宋体</vt:lpstr>
      <vt:lpstr>Arial</vt:lpstr>
      <vt:lpstr>Wingdings</vt:lpstr>
      <vt:lpstr>Times</vt:lpstr>
      <vt:lpstr>Calibri</vt:lpstr>
      <vt:lpstr>MS PGothic</vt:lpstr>
      <vt:lpstr>Blank</vt:lpstr>
      <vt:lpstr>Office Theme</vt:lpstr>
      <vt:lpstr>Blank</vt:lpstr>
      <vt:lpstr>Blank</vt:lpstr>
      <vt:lpstr>Office Theme</vt:lpstr>
      <vt:lpstr>Office Theme</vt:lpstr>
      <vt:lpstr>Microsoft Word 文档</vt:lpstr>
      <vt:lpstr>Background material for conf-call ETSI M2M with BBF</vt:lpstr>
      <vt:lpstr>What is going on in ETSI M2M Standardisation</vt:lpstr>
      <vt:lpstr>Status of current work</vt:lpstr>
      <vt:lpstr>Next meetings</vt:lpstr>
      <vt:lpstr>On M2M Entity (Device, Gateway) Management</vt:lpstr>
      <vt:lpstr>幻灯片 6</vt:lpstr>
      <vt:lpstr>幻灯片 7</vt:lpstr>
      <vt:lpstr>幻灯片 8</vt:lpstr>
      <vt:lpstr>幻灯片 9</vt:lpstr>
      <vt:lpstr>幻灯片 10</vt:lpstr>
      <vt:lpstr>Open Issues</vt:lpstr>
    </vt:vector>
  </TitlesOfParts>
  <Company>ETSI Secretariat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Kevin Flynn</dc:creator>
  <cp:lastModifiedBy>Yongjing</cp:lastModifiedBy>
  <cp:revision>350</cp:revision>
  <dcterms:created xsi:type="dcterms:W3CDTF">2007-02-07T08:33:05Z</dcterms:created>
  <dcterms:modified xsi:type="dcterms:W3CDTF">2011-02-22T10:55:20Z</dcterms:modified>
</cp:coreProperties>
</file>