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5"/>
  </p:notesMasterIdLst>
  <p:handoutMasterIdLst>
    <p:handoutMasterId r:id="rId16"/>
  </p:handoutMasterIdLst>
  <p:sldIdLst>
    <p:sldId id="293" r:id="rId2"/>
    <p:sldId id="325" r:id="rId3"/>
    <p:sldId id="318" r:id="rId4"/>
    <p:sldId id="326" r:id="rId5"/>
    <p:sldId id="323" r:id="rId6"/>
    <p:sldId id="324" r:id="rId7"/>
    <p:sldId id="327" r:id="rId8"/>
    <p:sldId id="328" r:id="rId9"/>
    <p:sldId id="329" r:id="rId10"/>
    <p:sldId id="330" r:id="rId11"/>
    <p:sldId id="332" r:id="rId12"/>
    <p:sldId id="333" r:id="rId13"/>
    <p:sldId id="334" r:id="rId14"/>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1" hangingPunct="1">
      <a:defRPr sz="2000" kern="1200">
        <a:solidFill>
          <a:schemeClr val="tx1"/>
        </a:solidFill>
        <a:latin typeface="Arial" charset="0"/>
        <a:ea typeface="+mn-ea"/>
        <a:cs typeface="+mn-cs"/>
      </a:defRPr>
    </a:lvl6pPr>
    <a:lvl7pPr marL="2743200" algn="l" defTabSz="914400" rtl="0" eaLnBrk="1" latinLnBrk="1" hangingPunct="1">
      <a:defRPr sz="2000" kern="1200">
        <a:solidFill>
          <a:schemeClr val="tx1"/>
        </a:solidFill>
        <a:latin typeface="Arial" charset="0"/>
        <a:ea typeface="+mn-ea"/>
        <a:cs typeface="+mn-cs"/>
      </a:defRPr>
    </a:lvl7pPr>
    <a:lvl8pPr marL="3200400" algn="l" defTabSz="914400" rtl="0" eaLnBrk="1" latinLnBrk="1" hangingPunct="1">
      <a:defRPr sz="2000" kern="1200">
        <a:solidFill>
          <a:schemeClr val="tx1"/>
        </a:solidFill>
        <a:latin typeface="Arial" charset="0"/>
        <a:ea typeface="+mn-ea"/>
        <a:cs typeface="+mn-cs"/>
      </a:defRPr>
    </a:lvl8pPr>
    <a:lvl9pPr marL="3657600" algn="l" defTabSz="914400" rtl="0" eaLnBrk="1" latinLnBrk="1"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731" autoAdjust="0"/>
    <p:restoredTop sz="89244" autoAdjust="0"/>
  </p:normalViewPr>
  <p:slideViewPr>
    <p:cSldViewPr>
      <p:cViewPr varScale="1">
        <p:scale>
          <a:sx n="77" d="100"/>
          <a:sy n="77" d="100"/>
        </p:scale>
        <p:origin x="1818" y="5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oleObject" Target="DMS%20and%20M2M%20Application%20Interface%20(&#54840;&#54872;%20&#47784;&#46300;)&#51032;%20&#50892;&#53356;&#49884;&#53944;"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ko-KR"/>
  <c:roundedCorners val="1"/>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5441696113074203"/>
          <c:y val="4.5070484526964855E-2"/>
          <c:w val="0.67491166077738518"/>
          <c:h val="0.75774752110959664"/>
        </c:manualLayout>
      </c:layout>
      <c:barChart>
        <c:barDir val="bar"/>
        <c:grouping val="stacked"/>
        <c:varyColors val="0"/>
        <c:ser>
          <c:idx val="0"/>
          <c:order val="0"/>
          <c:tx>
            <c:strRef>
              <c:f>'[DMS and M2M Application Interface (호환 모드)의 워크시트]Sheet2'!$B$44</c:f>
              <c:strCache>
                <c:ptCount val="1"/>
                <c:pt idx="0">
                  <c:v>Begin</c:v>
                </c:pt>
              </c:strCache>
            </c:strRef>
          </c:tx>
          <c:spPr>
            <a:noFill/>
            <a:ln w="25400">
              <a:noFill/>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워크시트]Sheet2'!$B$45:$B$48</c:f>
              <c:numCache>
                <c:formatCode>yyyy\-mm\-dd;@</c:formatCode>
                <c:ptCount val="4"/>
                <c:pt idx="0">
                  <c:v>41400</c:v>
                </c:pt>
                <c:pt idx="1">
                  <c:v>41464</c:v>
                </c:pt>
                <c:pt idx="2">
                  <c:v>41464</c:v>
                </c:pt>
                <c:pt idx="3">
                  <c:v>41400</c:v>
                </c:pt>
              </c:numCache>
            </c:numRef>
          </c:val>
        </c:ser>
        <c:ser>
          <c:idx val="1"/>
          <c:order val="1"/>
          <c:tx>
            <c:strRef>
              <c:f>'[DMS and M2M Application Interface (호환 모드)의 워크시트]Sheet2'!$C$44</c:f>
              <c:strCache>
                <c:ptCount val="1"/>
                <c:pt idx="0">
                  <c:v>Duration</c:v>
                </c:pt>
              </c:strCache>
            </c:strRef>
          </c:tx>
          <c:spPr>
            <a:gradFill rotWithShape="0">
              <a:gsLst>
                <a:gs pos="0">
                  <a:srgbClr val="FFCC99"/>
                </a:gs>
                <a:gs pos="100000">
                  <a:srgbClr val="FFCC99">
                    <a:gamma/>
                    <a:tint val="18039"/>
                    <a:invGamma/>
                  </a:srgbClr>
                </a:gs>
              </a:gsLst>
              <a:lin ang="5400000" scaled="1"/>
            </a:gradFill>
            <a:ln w="12700">
              <a:solidFill>
                <a:srgbClr val="000000"/>
              </a:solidFill>
              <a:prstDash val="solid"/>
            </a:ln>
          </c:spPr>
          <c:invertIfNegative val="0"/>
          <c:cat>
            <c:strRef>
              <c:f>'[DMS and M2M Application Interface (호환 모드)의 워크시트]Sheet2'!$A$45:$A$48</c:f>
              <c:strCache>
                <c:ptCount val="4"/>
                <c:pt idx="0">
                  <c:v>Development time to Candidate</c:v>
                </c:pt>
                <c:pt idx="1">
                  <c:v>TS</c:v>
                </c:pt>
                <c:pt idx="2">
                  <c:v>AD</c:v>
                </c:pt>
                <c:pt idx="3">
                  <c:v>RD</c:v>
                </c:pt>
              </c:strCache>
            </c:strRef>
          </c:cat>
          <c:val>
            <c:numRef>
              <c:f>'[DMS and M2M Application Interface (호환 모드)의 워크시트]Sheet2'!$C$45:$C$48</c:f>
              <c:numCache>
                <c:formatCode>General</c:formatCode>
                <c:ptCount val="4"/>
                <c:pt idx="0">
                  <c:v>481</c:v>
                </c:pt>
                <c:pt idx="1">
                  <c:v>325</c:v>
                </c:pt>
                <c:pt idx="2">
                  <c:v>83</c:v>
                </c:pt>
                <c:pt idx="3">
                  <c:v>92</c:v>
                </c:pt>
              </c:numCache>
            </c:numRef>
          </c:val>
        </c:ser>
        <c:dLbls>
          <c:showLegendKey val="0"/>
          <c:showVal val="0"/>
          <c:showCatName val="0"/>
          <c:showSerName val="0"/>
          <c:showPercent val="0"/>
          <c:showBubbleSize val="0"/>
        </c:dLbls>
        <c:gapWidth val="80"/>
        <c:overlap val="80"/>
        <c:axId val="199776584"/>
        <c:axId val="176366552"/>
      </c:barChart>
      <c:catAx>
        <c:axId val="199776584"/>
        <c:scaling>
          <c:orientation val="minMax"/>
        </c:scaling>
        <c:delete val="0"/>
        <c:axPos val="l"/>
        <c:numFmt formatCode="General" sourceLinked="1"/>
        <c:majorTickMark val="out"/>
        <c:minorTickMark val="none"/>
        <c:tickLblPos val="nextTo"/>
        <c:spPr>
          <a:ln w="3175">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176366552"/>
        <c:crosses val="autoZero"/>
        <c:auto val="1"/>
        <c:lblAlgn val="ctr"/>
        <c:lblOffset val="100"/>
        <c:tickLblSkip val="1"/>
        <c:tickMarkSkip val="1"/>
        <c:noMultiLvlLbl val="0"/>
      </c:catAx>
      <c:valAx>
        <c:axId val="176366552"/>
        <c:scaling>
          <c:orientation val="minMax"/>
          <c:max val="42000"/>
          <c:min val="41350"/>
        </c:scaling>
        <c:delete val="0"/>
        <c:axPos val="b"/>
        <c:majorGridlines>
          <c:spPr>
            <a:ln w="3175">
              <a:solidFill>
                <a:srgbClr val="000000"/>
              </a:solidFill>
              <a:prstDash val="solid"/>
            </a:ln>
          </c:spPr>
        </c:majorGridlines>
        <c:title>
          <c:tx>
            <c:rich>
              <a:bodyPr/>
              <a:lstStyle/>
              <a:p>
                <a:pPr>
                  <a:defRPr sz="1000" b="1" i="0" u="none" strike="noStrike" baseline="0">
                    <a:solidFill>
                      <a:srgbClr val="000000"/>
                    </a:solidFill>
                    <a:latin typeface="Arial"/>
                    <a:ea typeface="Arial"/>
                    <a:cs typeface="Arial"/>
                  </a:defRPr>
                </a:pPr>
                <a:r>
                  <a:rPr lang="en-US" altLang="en-US"/>
                  <a:t>Month / Year</a:t>
                </a:r>
              </a:p>
            </c:rich>
          </c:tx>
          <c:layout>
            <c:manualLayout>
              <c:xMode val="edge"/>
              <c:yMode val="edge"/>
              <c:x val="0.51766784452296821"/>
              <c:y val="0.89014202802114517"/>
            </c:manualLayout>
          </c:layout>
          <c:overlay val="0"/>
          <c:spPr>
            <a:noFill/>
            <a:ln w="25400">
              <a:noFill/>
            </a:ln>
          </c:spPr>
        </c:title>
        <c:numFmt formatCode="mm\/yyyy" sourceLinked="0"/>
        <c:majorTickMark val="out"/>
        <c:minorTickMark val="cross"/>
        <c:tickLblPos val="nextTo"/>
        <c:spPr>
          <a:ln w="12700">
            <a:solidFill>
              <a:srgbClr val="000000"/>
            </a:solidFill>
            <a:prstDash val="solid"/>
          </a:ln>
        </c:spPr>
        <c:txPr>
          <a:bodyPr rot="0" vert="horz"/>
          <a:lstStyle/>
          <a:p>
            <a:pPr>
              <a:defRPr sz="1000" b="1" i="0" u="none" strike="noStrike" baseline="0">
                <a:solidFill>
                  <a:srgbClr val="000000"/>
                </a:solidFill>
                <a:latin typeface="Arial"/>
                <a:ea typeface="Arial"/>
                <a:cs typeface="Arial"/>
              </a:defRPr>
            </a:pPr>
            <a:endParaRPr lang="ko-KR"/>
          </a:p>
        </c:txPr>
        <c:crossAx val="199776584"/>
        <c:crosses val="autoZero"/>
        <c:crossBetween val="between"/>
        <c:majorUnit val="180"/>
        <c:minorUnit val="30"/>
      </c:valAx>
      <c:spPr>
        <a:solidFill>
          <a:srgbClr val="C0C0C0"/>
        </a:solidFill>
        <a:ln w="12700">
          <a:solidFill>
            <a:srgbClr val="808080"/>
          </a:solidFill>
          <a:prstDash val="solid"/>
        </a:ln>
      </c:spPr>
    </c:plotArea>
    <c:plotVisOnly val="1"/>
    <c:dispBlanksAs val="gap"/>
    <c:showDLblsOverMax val="0"/>
  </c:chart>
  <c:spPr>
    <a:gradFill rotWithShape="0">
      <a:gsLst>
        <a:gs pos="0">
          <a:srgbClr val="CCFFCC"/>
        </a:gs>
        <a:gs pos="100000">
          <a:srgbClr val="CCFFCC">
            <a:gamma/>
            <a:tint val="12157"/>
            <a:invGamma/>
          </a:srgbClr>
        </a:gs>
      </a:gsLst>
      <a:lin ang="5400000" scaled="1"/>
    </a:gradFill>
    <a:ln w="25400">
      <a:solidFill>
        <a:srgbClr val="000000"/>
      </a:solidFill>
      <a:prstDash val="solid"/>
    </a:ln>
  </c:spPr>
  <c:txPr>
    <a:bodyPr/>
    <a:lstStyle/>
    <a:p>
      <a:pPr>
        <a:defRPr sz="1000" b="0" i="0" u="none" strike="noStrike" baseline="0">
          <a:solidFill>
            <a:srgbClr val="000000"/>
          </a:solidFill>
          <a:latin typeface="Arial"/>
          <a:ea typeface="Arial"/>
          <a:cs typeface="Arial"/>
        </a:defRPr>
      </a:pPr>
      <a:endParaRPr lang="ko-KR"/>
    </a:p>
  </c:txPr>
  <c:externalData r:id="rId2">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54012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8963589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슬라이드 이미지 개체 틀 1"/>
          <p:cNvSpPr>
            <a:spLocks noGrp="1" noRot="1" noChangeAspect="1" noTextEdit="1"/>
          </p:cNvSpPr>
          <p:nvPr>
            <p:ph type="sldImg"/>
          </p:nvPr>
        </p:nvSpPr>
        <p:spPr>
          <a:ln/>
        </p:spPr>
      </p:sp>
      <p:sp>
        <p:nvSpPr>
          <p:cNvPr id="1741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3379445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슬라이드 이미지 개체 틀 1"/>
          <p:cNvSpPr>
            <a:spLocks noGrp="1" noRot="1" noChangeAspect="1" noTextEdit="1"/>
          </p:cNvSpPr>
          <p:nvPr>
            <p:ph type="sldImg"/>
          </p:nvPr>
        </p:nvSpPr>
        <p:spPr>
          <a:ln/>
        </p:spPr>
      </p:sp>
      <p:sp>
        <p:nvSpPr>
          <p:cNvPr id="2765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266010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126046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smtClean="0">
              <a:ea typeface="굴림" pitchFamily="50" charset="-127"/>
            </a:endParaRPr>
          </a:p>
        </p:txBody>
      </p:sp>
    </p:spTree>
    <p:extLst>
      <p:ext uri="{BB962C8B-B14F-4D97-AF65-F5344CB8AC3E}">
        <p14:creationId xmlns:p14="http://schemas.microsoft.com/office/powerpoint/2010/main" val="1940330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sv-SE" altLang="ko-KR" smtClean="0">
              <a:ea typeface="굴림" pitchFamily="50" charset="-127"/>
            </a:endParaRPr>
          </a:p>
        </p:txBody>
      </p:sp>
    </p:spTree>
    <p:extLst>
      <p:ext uri="{BB962C8B-B14F-4D97-AF65-F5344CB8AC3E}">
        <p14:creationId xmlns:p14="http://schemas.microsoft.com/office/powerpoint/2010/main" val="22640303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슬라이드 이미지 개체 틀 1"/>
          <p:cNvSpPr>
            <a:spLocks noGrp="1" noRot="1" noChangeAspect="1" noTextEdit="1"/>
          </p:cNvSpPr>
          <p:nvPr>
            <p:ph type="sldImg"/>
          </p:nvPr>
        </p:nvSpPr>
        <p:spPr>
          <a:ln/>
        </p:spPr>
      </p:sp>
      <p:sp>
        <p:nvSpPr>
          <p:cNvPr id="18435"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698006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슬라이드 이미지 개체 틀 1"/>
          <p:cNvSpPr>
            <a:spLocks noGrp="1" noRot="1" noChangeAspect="1" noTextEdit="1"/>
          </p:cNvSpPr>
          <p:nvPr>
            <p:ph type="sldImg"/>
          </p:nvPr>
        </p:nvSpPr>
        <p:spPr>
          <a:ln/>
        </p:spPr>
      </p:sp>
      <p:sp>
        <p:nvSpPr>
          <p:cNvPr id="1945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dirty="0" smtClean="0"/>
          </a:p>
        </p:txBody>
      </p:sp>
    </p:spTree>
    <p:extLst>
      <p:ext uri="{BB962C8B-B14F-4D97-AF65-F5344CB8AC3E}">
        <p14:creationId xmlns:p14="http://schemas.microsoft.com/office/powerpoint/2010/main" val="427601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슬라이드 이미지 개체 틀 1"/>
          <p:cNvSpPr>
            <a:spLocks noGrp="1" noRot="1" noChangeAspect="1" noTextEdit="1"/>
          </p:cNvSpPr>
          <p:nvPr>
            <p:ph type="sldImg"/>
          </p:nvPr>
        </p:nvSpPr>
        <p:spPr>
          <a:ln/>
        </p:spPr>
      </p:sp>
      <p:sp>
        <p:nvSpPr>
          <p:cNvPr id="2048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7455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슬라이드 이미지 개체 틀 1"/>
          <p:cNvSpPr>
            <a:spLocks noGrp="1" noRot="1" noChangeAspect="1" noTextEdit="1"/>
          </p:cNvSpPr>
          <p:nvPr>
            <p:ph type="sldImg"/>
          </p:nvPr>
        </p:nvSpPr>
        <p:spPr>
          <a:ln/>
        </p:spPr>
      </p:sp>
      <p:sp>
        <p:nvSpPr>
          <p:cNvPr id="2150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2506209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슬라이드 이미지 개체 틀 1"/>
          <p:cNvSpPr>
            <a:spLocks noGrp="1" noRot="1" noChangeAspect="1" noTextEdit="1"/>
          </p:cNvSpPr>
          <p:nvPr>
            <p:ph type="sldImg"/>
          </p:nvPr>
        </p:nvSpPr>
        <p:spPr>
          <a:ln/>
        </p:spPr>
      </p:sp>
      <p:sp>
        <p:nvSpPr>
          <p:cNvPr id="22531"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95989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슬라이드 이미지 개체 틀 1"/>
          <p:cNvSpPr>
            <a:spLocks noGrp="1" noRot="1" noChangeAspect="1" noTextEdit="1"/>
          </p:cNvSpPr>
          <p:nvPr>
            <p:ph type="sldImg"/>
          </p:nvPr>
        </p:nvSpPr>
        <p:spPr>
          <a:ln/>
        </p:spPr>
      </p:sp>
      <p:sp>
        <p:nvSpPr>
          <p:cNvPr id="24579"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459764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슬라이드 이미지 개체 틀 1"/>
          <p:cNvSpPr>
            <a:spLocks noGrp="1" noRot="1" noChangeAspect="1" noTextEdit="1"/>
          </p:cNvSpPr>
          <p:nvPr>
            <p:ph type="sldImg"/>
          </p:nvPr>
        </p:nvSpPr>
        <p:spPr>
          <a:ln/>
        </p:spPr>
      </p:sp>
      <p:sp>
        <p:nvSpPr>
          <p:cNvPr id="25603"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198152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슬라이드 이미지 개체 틀 1"/>
          <p:cNvSpPr>
            <a:spLocks noGrp="1" noRot="1" noChangeAspect="1" noTextEdit="1"/>
          </p:cNvSpPr>
          <p:nvPr>
            <p:ph type="sldImg"/>
          </p:nvPr>
        </p:nvSpPr>
        <p:spPr>
          <a:ln/>
        </p:spPr>
      </p:sp>
      <p:sp>
        <p:nvSpPr>
          <p:cNvPr id="26627" name="슬라이드 노트 개체 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ko-KR" altLang="en-US" smtClean="0"/>
          </a:p>
        </p:txBody>
      </p:sp>
    </p:spTree>
    <p:extLst>
      <p:ext uri="{BB962C8B-B14F-4D97-AF65-F5344CB8AC3E}">
        <p14:creationId xmlns:p14="http://schemas.microsoft.com/office/powerpoint/2010/main" val="3640653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93213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21849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537967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883791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4976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83973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866032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171579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60100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0131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25757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34970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ko-KR">
              <a:ea typeface="굴림" pitchFamily="50"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ko-KR"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altLang="ko-KR">
              <a:ea typeface="굴림" pitchFamily="50" charset="-127"/>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altLang="ko-KR" sz="1000" b="1">
                <a:ea typeface="굴림" pitchFamily="50" charset="-127"/>
                <a:cs typeface="Times New Roman" pitchFamily="18" charset="0"/>
              </a:rPr>
              <a:t>© 2010 Open Mobile Alliance Ltd.  All Rights Reserved.</a:t>
            </a:r>
            <a:endParaRPr lang="en-US" altLang="ko-KR" sz="1000" b="1">
              <a:ea typeface="굴림" pitchFamily="50" charset="-127"/>
              <a:cs typeface="Times New Roman" pitchFamily="18" charset="0"/>
            </a:endParaRPr>
          </a:p>
          <a:p>
            <a:pPr defTabSz="403225">
              <a:tabLst>
                <a:tab pos="5372100" algn="ctr"/>
                <a:tab pos="9182100" algn="r"/>
              </a:tabLst>
            </a:pPr>
            <a:r>
              <a:rPr lang="en-US" altLang="ko-KR" sz="900" b="1">
                <a:latin typeface="Arial Narrow" pitchFamily="34" charset="0"/>
                <a:ea typeface="굴림" pitchFamily="50"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50" charset="-127"/>
              <a:cs typeface="Times New Roman" pitchFamily="18" charset="0"/>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altLang="ko-KR" sz="1800" b="1">
                <a:latin typeface="Arial Narrow" pitchFamily="34" charset="0"/>
                <a:ea typeface="굴림" pitchFamily="50" charset="-127"/>
              </a:rPr>
              <a:t>OMA-&lt;GrpCode&gt;-2012-&lt;DocNum&gt;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50" charset="-127"/>
              </a:rPr>
              <a:t>Slide #</a:t>
            </a:r>
            <a:fld id="{59967BE8-FAD1-4905-BAFD-D87BED5BDC4A}" type="slidenum">
              <a:rPr lang="en-US" altLang="ko-KR" sz="1800" b="1">
                <a:latin typeface="Arial Narrow" pitchFamily="34" charset="0"/>
                <a:ea typeface="굴림" pitchFamily="50" charset="-127"/>
              </a:rPr>
              <a:pPr algn="r" defTabSz="403225">
                <a:tabLst>
                  <a:tab pos="5372100" algn="ctr"/>
                  <a:tab pos="9182100" algn="r"/>
                </a:tabLst>
              </a:pPr>
              <a:t>‹#›</a:t>
            </a:fld>
            <a:r>
              <a:rPr lang="en-US" altLang="ko-KR" sz="1800" b="1">
                <a:latin typeface="Arial Narrow" pitchFamily="34" charset="0"/>
                <a:ea typeface="굴림" pitchFamily="50" charset="-127"/>
              </a:rPr>
              <a:t/>
            </a:r>
            <a:br>
              <a:rPr lang="en-US" altLang="ko-KR" sz="1800" b="1">
                <a:latin typeface="Arial Narrow" pitchFamily="34" charset="0"/>
                <a:ea typeface="굴림" pitchFamily="50" charset="-127"/>
              </a:rPr>
            </a:br>
            <a:r>
              <a:rPr lang="en-US" altLang="ko-KR" sz="500">
                <a:solidFill>
                  <a:srgbClr val="999999"/>
                </a:solidFill>
                <a:ea typeface="굴림" pitchFamily="50" charset="-127"/>
              </a:rPr>
              <a:t>[OMA-Template-SlideDeck-20100101-I]</a:t>
            </a:r>
            <a:endParaRPr lang="en-US" altLang="ko-KR" sz="1800" b="1">
              <a:latin typeface="Arial Narrow" pitchFamily="34" charset="0"/>
              <a:ea typeface="굴림" pitchFamily="50"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www.openmobilealliance.org/UseAgreement.html" TargetMode="External"/><Relationship Id="rId5" Type="http://schemas.openxmlformats.org/officeDocument/2006/relationships/hyperlink" Target="mailto:seongyoon.kim@lge.com" TargetMode="External"/><Relationship Id="rId4" Type="http://schemas.openxmlformats.org/officeDocument/2006/relationships/hyperlink" Target="mailto:seungk.park@lge.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chart" Target="../charts/chart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Microsoft_Excel_97-2003_____1.xls"/><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7.wmf"/><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wmf"/><Relationship Id="rId5" Type="http://schemas.openxmlformats.org/officeDocument/2006/relationships/image" Target="../media/image5.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wmf"/><Relationship Id="rId7" Type="http://schemas.openxmlformats.org/officeDocument/2006/relationships/image" Target="../media/image6.wmf"/><Relationship Id="rId12"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wmf"/><Relationship Id="rId11" Type="http://schemas.openxmlformats.org/officeDocument/2006/relationships/image" Target="../media/image11.wmf"/><Relationship Id="rId5" Type="http://schemas.openxmlformats.org/officeDocument/2006/relationships/image" Target="../media/image7.wmf"/><Relationship Id="rId10" Type="http://schemas.openxmlformats.org/officeDocument/2006/relationships/image" Target="../media/image10.wmf"/><Relationship Id="rId4" Type="http://schemas.openxmlformats.org/officeDocument/2006/relationships/image" Target="../media/image4.wmf"/><Relationship Id="rId9" Type="http://schemas.openxmlformats.org/officeDocument/2006/relationships/image" Target="../media/image9.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Submitted To:	</a:t>
            </a:r>
            <a:r>
              <a:rPr lang="en-US" altLang="ko-KR" b="1" dirty="0" smtClean="0">
                <a:latin typeface="Tahoma" pitchFamily="34" charset="0"/>
                <a:ea typeface="굴림" pitchFamily="50" charset="-127"/>
              </a:rPr>
              <a:t>DM WG</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Date:	</a:t>
            </a:r>
            <a:r>
              <a:rPr lang="en-US" altLang="ko-KR" b="1" dirty="0">
                <a:latin typeface="Tahoma" pitchFamily="34" charset="0"/>
                <a:ea typeface="굴림" pitchFamily="50" charset="-127"/>
              </a:rPr>
              <a:t>5</a:t>
            </a:r>
            <a:r>
              <a:rPr lang="en-US" altLang="ko-KR" b="1" dirty="0" smtClean="0">
                <a:latin typeface="Tahoma" pitchFamily="34" charset="0"/>
                <a:ea typeface="굴림" pitchFamily="50" charset="-127"/>
              </a:rPr>
              <a:t> </a:t>
            </a:r>
            <a:r>
              <a:rPr lang="en-US" altLang="ko-KR" b="1" dirty="0">
                <a:latin typeface="Tahoma" pitchFamily="34" charset="0"/>
                <a:ea typeface="굴림" pitchFamily="50" charset="-127"/>
              </a:rPr>
              <a:t>Feb 2013</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Contact:	Seungkyu Park, </a:t>
            </a:r>
            <a:r>
              <a:rPr lang="en-US" altLang="ko-KR" b="1" dirty="0">
                <a:latin typeface="Tahoma" pitchFamily="34" charset="0"/>
                <a:ea typeface="굴림" pitchFamily="50" charset="-127"/>
                <a:hlinkClick r:id="rId4"/>
              </a:rPr>
              <a:t>seungk.park@lge.com</a:t>
            </a:r>
            <a:r>
              <a:rPr lang="en-US" altLang="ko-KR" b="1" dirty="0">
                <a:latin typeface="Tahoma" pitchFamily="34" charset="0"/>
                <a:ea typeface="굴림" pitchFamily="50" charset="-127"/>
              </a:rPr>
              <a:t/>
            </a:r>
            <a:br>
              <a:rPr lang="en-US" altLang="ko-KR" b="1" dirty="0">
                <a:latin typeface="Tahoma" pitchFamily="34" charset="0"/>
                <a:ea typeface="굴림" pitchFamily="50" charset="-127"/>
              </a:rPr>
            </a:br>
            <a:r>
              <a:rPr lang="en-US" altLang="ko-KR" b="1" dirty="0">
                <a:latin typeface="Tahoma" pitchFamily="34" charset="0"/>
                <a:ea typeface="굴림" pitchFamily="50" charset="-127"/>
              </a:rPr>
              <a:t>		</a:t>
            </a:r>
            <a:r>
              <a:rPr lang="en-US" altLang="ko-KR" b="1" dirty="0" err="1">
                <a:latin typeface="Tahoma" pitchFamily="34" charset="0"/>
                <a:ea typeface="굴림" pitchFamily="50" charset="-127"/>
              </a:rPr>
              <a:t>Seongyoon</a:t>
            </a:r>
            <a:r>
              <a:rPr lang="en-US" altLang="ko-KR" b="1" dirty="0">
                <a:latin typeface="Tahoma" pitchFamily="34" charset="0"/>
                <a:ea typeface="굴림" pitchFamily="50" charset="-127"/>
              </a:rPr>
              <a:t> Kim, </a:t>
            </a:r>
            <a:r>
              <a:rPr lang="en-US" altLang="ko-KR" b="1" dirty="0">
                <a:latin typeface="Tahoma" pitchFamily="34" charset="0"/>
                <a:ea typeface="굴림" pitchFamily="50" charset="-127"/>
                <a:hlinkClick r:id="rId5"/>
              </a:rPr>
              <a:t>seongyoon.kim@lge.com</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Source:	LGE</a:t>
            </a:r>
          </a:p>
        </p:txBody>
      </p:sp>
      <p:sp>
        <p:nvSpPr>
          <p:cNvPr id="2052" name="Rectangle 26"/>
          <p:cNvSpPr>
            <a:spLocks noGrp="1" noChangeArrowheads="1"/>
          </p:cNvSpPr>
          <p:nvPr>
            <p:ph type="ctrTitle"/>
          </p:nvPr>
        </p:nvSpPr>
        <p:spPr>
          <a:xfrm>
            <a:off x="339725" y="228600"/>
            <a:ext cx="8685213" cy="1652588"/>
          </a:xfrm>
          <a:noFill/>
        </p:spPr>
        <p:txBody>
          <a:bodyPr anchor="t"/>
          <a:lstStyle/>
          <a:p>
            <a:r>
              <a:rPr lang="en-US" altLang="ko-KR" sz="2000" dirty="0"/>
              <a:t>OMA-DM-2013-0014-INP_M2M_Application_Interface</a:t>
            </a:r>
            <a:r>
              <a:rPr lang="en-US" altLang="ko-KR" sz="2000" dirty="0" smtClean="0">
                <a:ea typeface="굴림" pitchFamily="50" charset="-127"/>
              </a:rPr>
              <a:t/>
            </a:r>
            <a:br>
              <a:rPr lang="en-US" altLang="ko-KR" sz="2000" dirty="0" smtClean="0">
                <a:ea typeface="굴림" pitchFamily="50" charset="-127"/>
              </a:rPr>
            </a:br>
            <a:r>
              <a:rPr lang="en-US" altLang="ko-KR" sz="2000" dirty="0" smtClean="0">
                <a:ea typeface="굴림" pitchFamily="50" charset="-127"/>
              </a:rPr>
              <a:t/>
            </a:r>
            <a:br>
              <a:rPr lang="en-US" altLang="ko-KR" sz="2000" dirty="0" smtClean="0">
                <a:ea typeface="굴림" pitchFamily="50" charset="-127"/>
              </a:rPr>
            </a:br>
            <a:r>
              <a:rPr lang="en-US" altLang="ko-KR" sz="2800" dirty="0" smtClean="0">
                <a:ea typeface="굴림" pitchFamily="50" charset="-127"/>
              </a:rPr>
              <a:t>Presentation of WID Information</a:t>
            </a:r>
            <a:br>
              <a:rPr lang="en-US" altLang="ko-KR" sz="2800" dirty="0" smtClean="0">
                <a:ea typeface="굴림" pitchFamily="50" charset="-127"/>
              </a:rPr>
            </a:br>
            <a:r>
              <a:rPr lang="en-US" altLang="ko-KR" dirty="0" smtClean="0">
                <a:ea typeface="굴림" pitchFamily="50" charset="-127"/>
              </a:rPr>
              <a:t>WID XXXX - M2M Application Interface</a:t>
            </a: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ko-KR" sz="1800" b="1">
                <a:solidFill>
                  <a:srgbClr val="800000"/>
                </a:solidFill>
                <a:latin typeface="Tahoma" pitchFamily="34" charset="0"/>
                <a:ea typeface="굴림" pitchFamily="50"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ko-KR" sz="1800" b="1">
              <a:solidFill>
                <a:srgbClr val="800000"/>
              </a:solidFill>
              <a:latin typeface="Tahoma" pitchFamily="34" charset="0"/>
              <a:ea typeface="굴림" pitchFamily="50"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ko-KR" sz="900">
                <a:ea typeface="굴림" pitchFamily="50" charset="-127"/>
                <a:cs typeface="Times New Roman" pitchFamily="18" charset="0"/>
              </a:rPr>
              <a:t>USE OF THIS DOCUMENT BY NON-OMA MEMBERS IS SUBJECT TO ALL OF THE TERMS AND CONDITIONS OF THE USE AGREEMENT (located at </a:t>
            </a:r>
            <a:r>
              <a:rPr lang="en-US" altLang="ko-KR" sz="900">
                <a:ea typeface="굴림" pitchFamily="50" charset="-127"/>
                <a:cs typeface="Times New Roman" pitchFamily="18" charset="0"/>
                <a:hlinkClick r:id="rId6"/>
              </a:rPr>
              <a:t>http://www.openmobilealliance.org/UseAgreement.html</a:t>
            </a:r>
            <a:r>
              <a:rPr lang="en-US" altLang="ko-KR" sz="900">
                <a:ea typeface="굴림" pitchFamily="50" charset="-127"/>
                <a:cs typeface="Times New Roman" pitchFamily="18" charset="0"/>
              </a:rPr>
              <a:t>) AND IF YOU HAVE NOT AGREED TO THE TERMS OF THE USE AGREEMENT, YOU DO NOT HAVE THE RIGHT TO USE, COPY OR DISTRIBUTE THIS DOCUMENT.</a:t>
            </a:r>
          </a:p>
          <a:p>
            <a:pPr>
              <a:spcBef>
                <a:spcPct val="35000"/>
              </a:spcBef>
            </a:pPr>
            <a:r>
              <a:rPr lang="en-US" altLang="ko-KR" sz="900">
                <a:ea typeface="굴림" pitchFamily="50"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ko-KR" sz="900" b="1">
                <a:ea typeface="굴림" pitchFamily="50" charset="-127"/>
                <a:cs typeface="Times New Roman" pitchFamily="18" charset="0"/>
              </a:rPr>
              <a:t>Intellectual Property Rights</a:t>
            </a:r>
          </a:p>
          <a:p>
            <a:pPr>
              <a:spcBef>
                <a:spcPct val="35000"/>
              </a:spcBef>
            </a:pPr>
            <a:r>
              <a:rPr lang="en-US" altLang="ko-KR" sz="900">
                <a:ea typeface="굴림" pitchFamily="50"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제목 1"/>
          <p:cNvSpPr>
            <a:spLocks noGrp="1"/>
          </p:cNvSpPr>
          <p:nvPr>
            <p:ph type="title"/>
          </p:nvPr>
        </p:nvSpPr>
        <p:spPr/>
        <p:txBody>
          <a:bodyPr/>
          <a:lstStyle/>
          <a:p>
            <a:r>
              <a:rPr lang="en-US" altLang="ko-KR" smtClean="0">
                <a:ea typeface="굴림" pitchFamily="50" charset="-127"/>
              </a:rPr>
              <a:t>Impacts, relationships and dependencies</a:t>
            </a:r>
            <a:endParaRPr lang="ko-KR" altLang="en-US" smtClean="0">
              <a:ea typeface="굴림" pitchFamily="50" charset="-127"/>
            </a:endParaRPr>
          </a:p>
        </p:txBody>
      </p:sp>
      <p:sp>
        <p:nvSpPr>
          <p:cNvPr id="12291" name="내용 개체 틀 2"/>
          <p:cNvSpPr>
            <a:spLocks noGrp="1"/>
          </p:cNvSpPr>
          <p:nvPr>
            <p:ph idx="1"/>
          </p:nvPr>
        </p:nvSpPr>
        <p:spPr/>
        <p:txBody>
          <a:bodyPr/>
          <a:lstStyle/>
          <a:p>
            <a:r>
              <a:rPr lang="en-US" altLang="ko-KR" smtClean="0">
                <a:ea typeface="굴림" pitchFamily="50" charset="-127"/>
              </a:rPr>
              <a:t>State (potentially) related</a:t>
            </a:r>
          </a:p>
          <a:p>
            <a:pPr lvl="1"/>
            <a:r>
              <a:rPr lang="en-US" altLang="ko-KR" smtClean="0">
                <a:ea typeface="굴림" pitchFamily="50" charset="-127"/>
              </a:rPr>
              <a:t>OMA DM 1.x, OMA DM 2.0</a:t>
            </a:r>
          </a:p>
          <a:p>
            <a:r>
              <a:rPr lang="en-US" altLang="ko-KR" smtClean="0">
                <a:ea typeface="굴림" pitchFamily="50" charset="-127"/>
              </a:rPr>
              <a:t>State potential and identified dependencies</a:t>
            </a:r>
          </a:p>
          <a:p>
            <a:pPr lvl="1"/>
            <a:r>
              <a:rPr lang="en-US" altLang="ko-KR" smtClean="0">
                <a:ea typeface="굴림" pitchFamily="50" charset="-127"/>
              </a:rPr>
              <a:t>OMA DM 1.x, OMA DM 2.0</a:t>
            </a:r>
          </a:p>
          <a:p>
            <a:r>
              <a:rPr lang="en-US" altLang="ko-KR" smtClean="0">
                <a:ea typeface="굴림" pitchFamily="50" charset="-127"/>
              </a:rPr>
              <a:t>Describe impacts on different system elements</a:t>
            </a:r>
          </a:p>
          <a:p>
            <a:pPr lvl="1"/>
            <a:r>
              <a:rPr lang="en-US" altLang="ko-KR" smtClean="0">
                <a:ea typeface="굴림" pitchFamily="50" charset="-127"/>
              </a:rPr>
              <a:t>No Impacts expected</a:t>
            </a:r>
          </a:p>
          <a:p>
            <a:endParaRPr lang="ko-KR" altLang="en-US" smtClean="0">
              <a:ea typeface="굴림" pitchFamily="50" charset="-127"/>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GB" altLang="ko-KR" smtClean="0">
                <a:ea typeface="굴림" pitchFamily="50" charset="-127"/>
              </a:rPr>
              <a:t>Proposed Timeline</a:t>
            </a:r>
          </a:p>
        </p:txBody>
      </p:sp>
      <p:graphicFrame>
        <p:nvGraphicFramePr>
          <p:cNvPr id="13315" name="Object 1755"/>
          <p:cNvGraphicFramePr>
            <a:graphicFrameLocks noChangeAspect="1"/>
          </p:cNvGraphicFramePr>
          <p:nvPr/>
        </p:nvGraphicFramePr>
        <p:xfrm>
          <a:off x="795338" y="0"/>
          <a:ext cx="914400" cy="714375"/>
        </p:xfrm>
        <a:graphic>
          <a:graphicData uri="http://schemas.openxmlformats.org/presentationml/2006/ole">
            <mc:AlternateContent xmlns:mc="http://schemas.openxmlformats.org/markup-compatibility/2006">
              <mc:Choice xmlns:v="urn:schemas-microsoft-com:vml" Requires="v">
                <p:oleObj spid="_x0000_s13392" name="워크시트" showAsIcon="1" r:id="rId5" imgW="914400" imgH="714375" progId="Excel.Sheet.8">
                  <p:embed/>
                </p:oleObj>
              </mc:Choice>
              <mc:Fallback>
                <p:oleObj name="워크시트" showAsIcon="1" r:id="rId5" imgW="914400" imgH="714375" progId="Excel.Sheet.8">
                  <p:embed/>
                  <p:pic>
                    <p:nvPicPr>
                      <p:cNvPr id="0" name="Object 175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338" y="0"/>
                        <a:ext cx="9144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Tabella 7"/>
          <p:cNvGraphicFramePr>
            <a:graphicFrameLocks noGrp="1"/>
          </p:cNvGraphicFramePr>
          <p:nvPr/>
        </p:nvGraphicFramePr>
        <p:xfrm>
          <a:off x="261938" y="1149350"/>
          <a:ext cx="4419600" cy="3349630"/>
        </p:xfrm>
        <a:graphic>
          <a:graphicData uri="http://schemas.openxmlformats.org/drawingml/2006/table">
            <a:tbl>
              <a:tblPr/>
              <a:tblGrid>
                <a:gridCol w="2185987"/>
                <a:gridCol w="1085850"/>
                <a:gridCol w="361950"/>
                <a:gridCol w="423863"/>
                <a:gridCol w="361950"/>
              </a:tblGrid>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start</a:t>
                      </a:r>
                    </a:p>
                  </a:txBody>
                  <a:tcPr marL="0" marR="0" marT="0" marB="0" anchor="b" horzOverflow="overflow">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2013-05-06</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New reqs deadline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RD review start</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RD as Candidate</a:t>
                      </a:r>
                    </a:p>
                  </a:txBody>
                  <a:tcPr marL="0" marR="0" marT="0" marB="0" anchor="b" horzOverflow="overflow">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2013-08-06</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review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a:noFill/>
                    </a:lnB>
                    <a:lnTlToBr>
                      <a:noFill/>
                    </a:lnTlToBr>
                    <a:lnBlToTr>
                      <a:noFill/>
                    </a:lnBlToTr>
                    <a:solidFill>
                      <a:srgbClr val="FFFFFF"/>
                    </a:solidFill>
                  </a:tcPr>
                </a:tc>
                <a:tc>
                  <a:txBody>
                    <a:bodyPr/>
                    <a:lstStyle/>
                    <a:p>
                      <a:pPr algn="ctr" fontAlgn="b"/>
                      <a:r>
                        <a:rPr lang="en-US" altLang="ko-KR" sz="1400" b="1" i="0" u="none" strike="noStrike">
                          <a:effectLst/>
                          <a:latin typeface="Arial"/>
                        </a:rPr>
                        <a:t>2013-09-10</a:t>
                      </a:r>
                    </a:p>
                  </a:txBody>
                  <a:tcPr marL="9525" marR="9525" marT="9525" marB="0" anchor="b">
                    <a:lnL>
                      <a:noFill/>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AD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2013-09-30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Detailed spec start</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2013-07-09</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Consistency start</a:t>
                      </a:r>
                    </a:p>
                  </a:txBody>
                  <a:tcPr marL="0" marR="0" marT="0" marB="0" anchor="b" horzOverflow="overflow">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2014-05-30</a:t>
                      </a:r>
                    </a:p>
                  </a:txBody>
                  <a:tcPr marL="9525" marR="9525" marT="952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11</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13</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r>
              <a:tr h="3349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Enabler as Candidate</a:t>
                      </a:r>
                    </a:p>
                  </a:txBody>
                  <a:tcPr marL="0" marR="0" marT="0" marB="0" anchor="b" horzOverflow="overflow">
                    <a:lnL w="25400" cap="flat" cmpd="dbl"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algn="ctr" fontAlgn="b"/>
                      <a:r>
                        <a:rPr lang="en-US" altLang="ko-KR" sz="1400" b="1" i="0" u="none" strike="noStrike" dirty="0">
                          <a:effectLst/>
                          <a:latin typeface="Arial"/>
                        </a:rPr>
                        <a:t>2014-08-30</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smtClean="0">
                          <a:ln>
                            <a:noFill/>
                          </a:ln>
                          <a:solidFill>
                            <a:schemeClr val="tx1"/>
                          </a:solidFill>
                          <a:effectLst/>
                          <a:latin typeface="Arial" charset="0"/>
                          <a:ea typeface="굴림" pitchFamily="50" charset="-127"/>
                        </a:rPr>
                        <a:t> </a:t>
                      </a:r>
                    </a:p>
                  </a:txBody>
                  <a:tcPr marL="0" marR="0" marT="0" marB="0" anchor="b" horzOverflow="overflow">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 </a:t>
                      </a:r>
                    </a:p>
                  </a:txBody>
                  <a:tcPr marL="0" marR="0" marT="0" marB="0" anchor="b" horzOverflow="overflow">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r-FR" altLang="ko-KR" sz="1400" b="1" i="0" u="none" strike="noStrike" cap="none" normalizeH="0" baseline="0" dirty="0" smtClean="0">
                          <a:ln>
                            <a:noFill/>
                          </a:ln>
                          <a:solidFill>
                            <a:schemeClr val="tx1"/>
                          </a:solidFill>
                          <a:effectLst/>
                          <a:latin typeface="Arial" charset="0"/>
                          <a:ea typeface="굴림" pitchFamily="50" charset="-127"/>
                        </a:rPr>
                        <a:t>16</a:t>
                      </a:r>
                    </a:p>
                  </a:txBody>
                  <a:tcPr marL="0" marR="0" marT="0"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graphicFrame>
        <p:nvGraphicFramePr>
          <p:cNvPr id="9" name="Chart 6"/>
          <p:cNvGraphicFramePr>
            <a:graphicFrameLocks/>
          </p:cNvGraphicFramePr>
          <p:nvPr/>
        </p:nvGraphicFramePr>
        <p:xfrm>
          <a:off x="4833937" y="1149350"/>
          <a:ext cx="4343400" cy="3381375"/>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altLang="ko-KR" smtClean="0">
                <a:ea typeface="굴림" pitchFamily="50" charset="-127"/>
              </a:rPr>
              <a:t>Supporting Companies</a:t>
            </a:r>
          </a:p>
        </p:txBody>
      </p:sp>
      <p:sp>
        <p:nvSpPr>
          <p:cNvPr id="14339" name="Rectangle 3"/>
          <p:cNvSpPr>
            <a:spLocks noGrp="1" noChangeArrowheads="1"/>
          </p:cNvSpPr>
          <p:nvPr>
            <p:ph type="body" sz="half" idx="1"/>
          </p:nvPr>
        </p:nvSpPr>
        <p:spPr>
          <a:xfrm>
            <a:off x="292100" y="1169988"/>
            <a:ext cx="5608638" cy="512762"/>
          </a:xfrm>
        </p:spPr>
        <p:txBody>
          <a:bodyPr/>
          <a:lstStyle/>
          <a:p>
            <a:r>
              <a:rPr lang="en-GB" altLang="ko-KR" sz="2200" smtClean="0">
                <a:ea typeface="굴림" pitchFamily="50" charset="-127"/>
              </a:rPr>
              <a:t>The companies supporting this work item are:</a:t>
            </a:r>
          </a:p>
        </p:txBody>
      </p:sp>
      <p:graphicFrame>
        <p:nvGraphicFramePr>
          <p:cNvPr id="43044" name="Group 36"/>
          <p:cNvGraphicFramePr>
            <a:graphicFrameLocks noGrp="1"/>
          </p:cNvGraphicFramePr>
          <p:nvPr>
            <p:ph sz="half" idx="2"/>
          </p:nvPr>
        </p:nvGraphicFramePr>
        <p:xfrm>
          <a:off x="490538" y="1682750"/>
          <a:ext cx="8047037" cy="2562228"/>
        </p:xfrm>
        <a:graphic>
          <a:graphicData uri="http://schemas.openxmlformats.org/drawingml/2006/table">
            <a:tbl>
              <a:tblPr/>
              <a:tblGrid>
                <a:gridCol w="4198937"/>
                <a:gridCol w="3848100"/>
              </a:tblGrid>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Company name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2200" b="1" i="0" u="none" strike="noStrike" cap="none" normalizeH="0" baseline="0" smtClean="0">
                          <a:ln>
                            <a:noFill/>
                          </a:ln>
                          <a:solidFill>
                            <a:srgbClr val="000066"/>
                          </a:solidFill>
                          <a:effectLst/>
                          <a:latin typeface="Arial Narrow" pitchFamily="34" charset="0"/>
                          <a:ea typeface="굴림" pitchFamily="50" charset="-127"/>
                        </a:rPr>
                        <a:t>Membership type</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LG Electronics</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US" altLang="ko-KR" sz="2200" b="0" i="0" u="none" strike="noStrike" cap="none" normalizeH="0" baseline="0" smtClean="0">
                          <a:ln>
                            <a:noFill/>
                          </a:ln>
                          <a:solidFill>
                            <a:srgbClr val="800000"/>
                          </a:solidFill>
                          <a:effectLst/>
                          <a:latin typeface="Arial Narrow" pitchFamily="34" charset="0"/>
                          <a:ea typeface="굴림" pitchFamily="50" charset="-127"/>
                        </a:rPr>
                        <a:t>Full</a:t>
                      </a: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en-GB" altLang="ko-KR" sz="22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703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endParaRPr kumimoji="0" lang="fr-FR" altLang="ko-KR" sz="2200" b="0" i="0" u="none" strike="noStrike" cap="none" normalizeH="0" baseline="0" smtClean="0">
                        <a:ln>
                          <a:noFill/>
                        </a:ln>
                        <a:solidFill>
                          <a:srgbClr val="800000"/>
                        </a:solidFill>
                        <a:effectLst/>
                        <a:latin typeface="Arial Narrow" pitchFamily="34" charset="0"/>
                        <a:ea typeface="굴림" pitchFamily="50" charset="-127"/>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p:txBody>
          <a:bodyPr/>
          <a:lstStyle/>
          <a:p>
            <a:r>
              <a:rPr lang="en-GB" altLang="ko-KR" smtClean="0">
                <a:ea typeface="굴림" pitchFamily="50" charset="-127"/>
              </a:rPr>
              <a:t>Proposed Resources</a:t>
            </a:r>
          </a:p>
        </p:txBody>
      </p:sp>
      <p:sp>
        <p:nvSpPr>
          <p:cNvPr id="15363" name="Rectangle 3"/>
          <p:cNvSpPr>
            <a:spLocks noGrp="1" noChangeArrowheads="1"/>
          </p:cNvSpPr>
          <p:nvPr>
            <p:ph type="body" sz="half" idx="4294967295"/>
          </p:nvPr>
        </p:nvSpPr>
        <p:spPr>
          <a:xfrm>
            <a:off x="292100" y="996950"/>
            <a:ext cx="8732838" cy="512763"/>
          </a:xfrm>
        </p:spPr>
        <p:txBody>
          <a:bodyPr/>
          <a:lstStyle/>
          <a:p>
            <a:r>
              <a:rPr lang="en-GB" altLang="ko-KR" sz="2200" smtClean="0">
                <a:ea typeface="굴림" pitchFamily="50" charset="-127"/>
              </a:rPr>
              <a:t>The companies supporting this work item are proposing the following resources:</a:t>
            </a:r>
          </a:p>
        </p:txBody>
      </p:sp>
      <p:graphicFrame>
        <p:nvGraphicFramePr>
          <p:cNvPr id="43056" name="Group 48"/>
          <p:cNvGraphicFramePr>
            <a:graphicFrameLocks noGrp="1"/>
          </p:cNvGraphicFramePr>
          <p:nvPr>
            <p:ph sz="half" idx="4294967295"/>
          </p:nvPr>
        </p:nvGraphicFramePr>
        <p:xfrm>
          <a:off x="749300" y="1468438"/>
          <a:ext cx="8047038" cy="5033961"/>
        </p:xfrm>
        <a:graphic>
          <a:graphicData uri="http://schemas.openxmlformats.org/drawingml/2006/table">
            <a:tbl>
              <a:tblPr/>
              <a:tblGrid>
                <a:gridCol w="4648200"/>
                <a:gridCol w="3398838"/>
              </a:tblGrid>
              <a:tr h="640080">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Deliverable/Role</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1" i="0" u="none" strike="noStrike" cap="none" normalizeH="0" baseline="0" smtClean="0">
                          <a:ln>
                            <a:noFill/>
                          </a:ln>
                          <a:solidFill>
                            <a:srgbClr val="000066"/>
                          </a:solidFill>
                          <a:effectLst/>
                          <a:latin typeface="Arial Narrow" pitchFamily="34" charset="0"/>
                          <a:ea typeface="굴림" pitchFamily="50" charset="-127"/>
                        </a:rPr>
                        <a:t>Proposed volunteer editor/champion</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EEDCE"/>
                    </a:solid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Requirements Document  Review Report (RDRR)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(AD)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chemeClr val="hlink"/>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Architecture Document  Review Report (ADRR)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Technical Specification (TS)</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(ETR)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Test Requirements Review Report (ETRRR)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Enabler Release Definition (ERELD)</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Consistency Review Report (CONRR)</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WID/WISPR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TBD</a:t>
                      </a: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715">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ARC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758">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0" u="none" strike="noStrike" cap="none" normalizeH="0" baseline="0" smtClean="0">
                          <a:ln>
                            <a:noFill/>
                          </a:ln>
                          <a:solidFill>
                            <a:srgbClr val="800000"/>
                          </a:solidFill>
                          <a:effectLst/>
                          <a:latin typeface="Arial Narrow" pitchFamily="34" charset="0"/>
                          <a:ea typeface="굴림" pitchFamily="50" charset="-127"/>
                        </a:rPr>
                        <a:t>IOP Champion</a:t>
                      </a:r>
                    </a:p>
                  </a:txBody>
                  <a:tcPr marL="91434" marR="91434" marT="45718" marB="4571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584325" rtl="0" eaLnBrk="0" fontAlgn="base" latinLnBrk="0" hangingPunct="0">
                        <a:lnSpc>
                          <a:spcPct val="100000"/>
                        </a:lnSpc>
                        <a:spcBef>
                          <a:spcPct val="25000"/>
                        </a:spcBef>
                        <a:spcAft>
                          <a:spcPct val="0"/>
                        </a:spcAft>
                        <a:buClr>
                          <a:schemeClr val="tx1"/>
                        </a:buClr>
                        <a:buSzPct val="80000"/>
                        <a:buFontTx/>
                        <a:buNone/>
                        <a:tabLst/>
                      </a:pPr>
                      <a:r>
                        <a:rPr kumimoji="0" lang="en-GB" altLang="ko-KR" sz="1800" b="0" i="1" u="none" strike="noStrike" cap="none" normalizeH="0" baseline="0" smtClean="0">
                          <a:ln>
                            <a:noFill/>
                          </a:ln>
                          <a:solidFill>
                            <a:srgbClr val="800000"/>
                          </a:solidFill>
                          <a:effectLst/>
                          <a:latin typeface="Arial Narrow" pitchFamily="34" charset="0"/>
                          <a:ea typeface="굴림" pitchFamily="50" charset="-127"/>
                        </a:rPr>
                        <a:t>TBD</a:t>
                      </a:r>
                      <a:endParaRPr kumimoji="0" lang="en-GB" altLang="ko-KR" sz="1800" b="0" i="0" u="none" strike="noStrike" cap="none" normalizeH="0" baseline="0" smtClean="0">
                        <a:ln>
                          <a:noFill/>
                        </a:ln>
                        <a:solidFill>
                          <a:srgbClr val="800000"/>
                        </a:solidFill>
                        <a:effectLst/>
                        <a:latin typeface="Arial Narrow" pitchFamily="34" charset="0"/>
                        <a:ea typeface="굴림" pitchFamily="50" charset="-127"/>
                      </a:endParaRPr>
                    </a:p>
                  </a:txBody>
                  <a:tcPr marL="91434" marR="91434" marT="45718" marB="4571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p:txBody>
          <a:bodyPr/>
          <a:lstStyle/>
          <a:p>
            <a:r>
              <a:rPr lang="en-US" altLang="ko-KR" smtClean="0">
                <a:ea typeface="굴림" pitchFamily="50" charset="-127"/>
              </a:rPr>
              <a:t>General information about the Work Item</a:t>
            </a:r>
            <a:endParaRPr lang="ko-KR" altLang="en-US" smtClean="0">
              <a:ea typeface="굴림" pitchFamily="50" charset="-127"/>
            </a:endParaRPr>
          </a:p>
        </p:txBody>
      </p:sp>
      <p:sp>
        <p:nvSpPr>
          <p:cNvPr id="3075" name="내용 개체 틀 2"/>
          <p:cNvSpPr>
            <a:spLocks noGrp="1"/>
          </p:cNvSpPr>
          <p:nvPr>
            <p:ph idx="1"/>
          </p:nvPr>
        </p:nvSpPr>
        <p:spPr/>
        <p:txBody>
          <a:bodyPr/>
          <a:lstStyle/>
          <a:p>
            <a:r>
              <a:rPr lang="en-US" altLang="ko-KR" dirty="0" smtClean="0">
                <a:ea typeface="굴림" pitchFamily="50" charset="-127"/>
              </a:rPr>
              <a:t>WID Information</a:t>
            </a:r>
          </a:p>
          <a:p>
            <a:pPr lvl="1"/>
            <a:r>
              <a:rPr lang="en-US" altLang="ko-KR" dirty="0" smtClean="0">
                <a:ea typeface="굴림" pitchFamily="50" charset="-127"/>
              </a:rPr>
              <a:t>WID XXXX – M2M Application Interface</a:t>
            </a:r>
          </a:p>
          <a:p>
            <a:r>
              <a:rPr lang="en-US" altLang="ko-KR" dirty="0" smtClean="0">
                <a:ea typeface="굴림" pitchFamily="50" charset="-127"/>
              </a:rPr>
              <a:t>Short Description</a:t>
            </a:r>
          </a:p>
          <a:p>
            <a:pPr lvl="1"/>
            <a:r>
              <a:rPr lang="en-US" altLang="ko-KR" dirty="0" smtClean="0">
                <a:ea typeface="굴림" pitchFamily="50" charset="-127"/>
              </a:rPr>
              <a:t>To evolve OMA DM into the horizontal M2M Platform, M2M Application Interface is proposed as an interface between the M2M Application and M2M Server. This new interface can provide below functionalities to M2M Applications</a:t>
            </a:r>
          </a:p>
          <a:p>
            <a:pPr lvl="2"/>
            <a:r>
              <a:rPr lang="en-US" altLang="ko-KR" dirty="0" smtClean="0">
                <a:ea typeface="굴림" pitchFamily="50" charset="-127"/>
              </a:rPr>
              <a:t>Device Discovery, Subscription, Resource Group Manipulation, Command Delivery</a:t>
            </a:r>
          </a:p>
          <a:p>
            <a:pPr lvl="2"/>
            <a:r>
              <a:rPr lang="en-US" altLang="ko-KR" dirty="0" smtClean="0">
                <a:ea typeface="굴림" pitchFamily="50" charset="-127"/>
              </a:rPr>
              <a:t>M2M Application Interface interworks with DM 1.3 and DM 2.0</a:t>
            </a:r>
          </a:p>
          <a:p>
            <a:r>
              <a:rPr lang="en-US" altLang="ko-KR" dirty="0" smtClean="0">
                <a:ea typeface="굴림" pitchFamily="50" charset="-127"/>
              </a:rPr>
              <a:t>WG Handling Proposal</a:t>
            </a:r>
          </a:p>
          <a:p>
            <a:pPr lvl="1"/>
            <a:r>
              <a:rPr lang="en-US" altLang="ko-KR" dirty="0" smtClean="0">
                <a:ea typeface="굴림" pitchFamily="50" charset="-127"/>
              </a:rPr>
              <a:t>DM WG to work for the proposed new work item</a:t>
            </a:r>
          </a:p>
          <a:p>
            <a:r>
              <a:rPr lang="en-US" altLang="ko-KR" dirty="0" smtClean="0">
                <a:ea typeface="굴림" pitchFamily="50" charset="-127"/>
              </a:rPr>
              <a:t>Status of WID socialization</a:t>
            </a:r>
          </a:p>
          <a:p>
            <a:pPr lvl="1"/>
            <a:r>
              <a:rPr lang="en-US" altLang="ko-KR" dirty="0" smtClean="0">
                <a:ea typeface="굴림" pitchFamily="50" charset="-127"/>
              </a:rPr>
              <a:t>First socialization is arranged in Feb 2013 at Budapest</a:t>
            </a:r>
            <a:endParaRPr lang="ko-KR" altLang="en-US" dirty="0" smtClean="0">
              <a:ea typeface="굴림" pitchFamily="50"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Problem/Opportunity Statement 1</a:t>
            </a:r>
            <a:endParaRPr lang="ko-KR" altLang="en-US" smtClean="0">
              <a:ea typeface="굴림" pitchFamily="50" charset="-127"/>
            </a:endParaRPr>
          </a:p>
        </p:txBody>
      </p:sp>
      <p:sp>
        <p:nvSpPr>
          <p:cNvPr id="4099" name="내용 개체 틀 3"/>
          <p:cNvSpPr>
            <a:spLocks noGrp="1"/>
          </p:cNvSpPr>
          <p:nvPr>
            <p:ph idx="1"/>
          </p:nvPr>
        </p:nvSpPr>
        <p:spPr/>
        <p:txBody>
          <a:bodyPr/>
          <a:lstStyle/>
          <a:p>
            <a:r>
              <a:rPr lang="en-US" altLang="ko-KR" dirty="0" smtClean="0">
                <a:ea typeface="굴림" pitchFamily="50" charset="-127"/>
              </a:rPr>
              <a:t>In Feb 2012, OMA was united to celebrate </a:t>
            </a:r>
            <a:r>
              <a:rPr lang="en-US" altLang="ko-KR" i="1" dirty="0" smtClean="0">
                <a:ea typeface="굴림" pitchFamily="50" charset="-127"/>
              </a:rPr>
              <a:t>“OMA DM achieves 1.4 Billion Deployments”</a:t>
            </a:r>
          </a:p>
          <a:p>
            <a:endParaRPr lang="en-US" altLang="ko-KR" i="1" dirty="0" smtClean="0">
              <a:ea typeface="굴림" pitchFamily="50" charset="-127"/>
            </a:endParaRPr>
          </a:p>
          <a:p>
            <a:r>
              <a:rPr lang="en-US" altLang="ko-KR" dirty="0" smtClean="0">
                <a:ea typeface="굴림" pitchFamily="50" charset="-127"/>
              </a:rPr>
              <a:t>But looking at our reality, </a:t>
            </a:r>
            <a:r>
              <a:rPr lang="en-US" altLang="ko-KR" i="1" u="sng" dirty="0" smtClean="0">
                <a:ea typeface="굴림" pitchFamily="50" charset="-127"/>
              </a:rPr>
              <a:t>problems</a:t>
            </a:r>
            <a:r>
              <a:rPr lang="en-US" altLang="ko-KR" dirty="0" smtClean="0">
                <a:ea typeface="굴림" pitchFamily="50" charset="-127"/>
              </a:rPr>
              <a:t> are</a:t>
            </a:r>
          </a:p>
          <a:p>
            <a:pPr lvl="1"/>
            <a:r>
              <a:rPr lang="en-US" altLang="ko-KR" dirty="0" smtClean="0">
                <a:ea typeface="굴림" pitchFamily="50" charset="-127"/>
              </a:rPr>
              <a:t>Except FUMO, other enablers have been struggled for the market deployment, but far from the satisfactory results</a:t>
            </a:r>
          </a:p>
          <a:p>
            <a:pPr lvl="1"/>
            <a:r>
              <a:rPr lang="en-US" altLang="ko-KR" dirty="0" smtClean="0">
                <a:ea typeface="굴림" pitchFamily="50" charset="-127"/>
              </a:rPr>
              <a:t>The OMA DM infrastructure run by the operators/vendors are not fully utilized</a:t>
            </a:r>
          </a:p>
          <a:p>
            <a:endParaRPr lang="en-US" altLang="ko-KR" dirty="0" smtClean="0">
              <a:ea typeface="굴림" pitchFamily="50" charset="-127"/>
            </a:endParaRPr>
          </a:p>
          <a:p>
            <a:r>
              <a:rPr lang="en-US" altLang="ko-KR" i="1" u="sng" dirty="0" smtClean="0">
                <a:ea typeface="굴림" pitchFamily="50" charset="-127"/>
              </a:rPr>
              <a:t>Questions</a:t>
            </a:r>
            <a:r>
              <a:rPr lang="en-US" altLang="ko-KR" dirty="0" smtClean="0">
                <a:ea typeface="굴림" pitchFamily="50" charset="-127"/>
              </a:rPr>
              <a:t> to discover opportunities</a:t>
            </a:r>
          </a:p>
          <a:p>
            <a:pPr lvl="1"/>
            <a:r>
              <a:rPr lang="en-US" altLang="ko-KR" dirty="0" smtClean="0">
                <a:ea typeface="굴림" pitchFamily="50" charset="-127"/>
              </a:rPr>
              <a:t>“What can OMA do with this record numbers of OMA DM deployments?”</a:t>
            </a:r>
          </a:p>
          <a:p>
            <a:pPr lvl="1"/>
            <a:r>
              <a:rPr lang="en-US" altLang="ko-KR" dirty="0" smtClean="0">
                <a:ea typeface="굴림" pitchFamily="50" charset="-127"/>
              </a:rPr>
              <a:t>“What is the better way to fully leverage the current OMA DM infrastructure?”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제목 1"/>
          <p:cNvSpPr>
            <a:spLocks noGrp="1"/>
          </p:cNvSpPr>
          <p:nvPr>
            <p:ph type="title"/>
          </p:nvPr>
        </p:nvSpPr>
        <p:spPr/>
        <p:txBody>
          <a:bodyPr/>
          <a:lstStyle/>
          <a:p>
            <a:r>
              <a:rPr lang="en-US" altLang="ko-KR" dirty="0" smtClean="0">
                <a:ea typeface="굴림" pitchFamily="50" charset="-127"/>
              </a:rPr>
              <a:t>Problem/Opportunity Statement 2</a:t>
            </a:r>
            <a:endParaRPr lang="ko-KR" altLang="en-US" smtClean="0">
              <a:ea typeface="굴림" pitchFamily="50" charset="-127"/>
            </a:endParaRPr>
          </a:p>
        </p:txBody>
      </p:sp>
      <p:sp>
        <p:nvSpPr>
          <p:cNvPr id="5123" name="내용 개체 틀 3"/>
          <p:cNvSpPr>
            <a:spLocks noGrp="1"/>
          </p:cNvSpPr>
          <p:nvPr>
            <p:ph idx="1"/>
          </p:nvPr>
        </p:nvSpPr>
        <p:spPr/>
        <p:txBody>
          <a:bodyPr/>
          <a:lstStyle/>
          <a:p>
            <a:r>
              <a:rPr lang="en-US" altLang="ko-KR" dirty="0" smtClean="0">
                <a:ea typeface="굴림" pitchFamily="50" charset="-127"/>
              </a:rPr>
              <a:t>Several </a:t>
            </a:r>
            <a:r>
              <a:rPr lang="en-US" altLang="ko-KR" i="1" u="sng" dirty="0" smtClean="0">
                <a:ea typeface="굴림" pitchFamily="50" charset="-127"/>
              </a:rPr>
              <a:t>observations</a:t>
            </a:r>
          </a:p>
          <a:p>
            <a:pPr lvl="1"/>
            <a:r>
              <a:rPr lang="en-US" altLang="ko-KR" dirty="0" smtClean="0">
                <a:ea typeface="굴림" pitchFamily="50" charset="-127"/>
              </a:rPr>
              <a:t>It has been witnessed that OMA DM has the possibilities for M2M</a:t>
            </a:r>
          </a:p>
          <a:p>
            <a:pPr lvl="2"/>
            <a:r>
              <a:rPr lang="en-US" altLang="ko-KR" dirty="0" smtClean="0">
                <a:ea typeface="굴림" pitchFamily="50" charset="-127"/>
              </a:rPr>
              <a:t>OMA has promoted OMA DM as a kind of “M2M-enabling technologies”</a:t>
            </a:r>
          </a:p>
          <a:p>
            <a:pPr lvl="1"/>
            <a:r>
              <a:rPr lang="en-US" altLang="ko-KR" dirty="0" smtClean="0">
                <a:ea typeface="굴림" pitchFamily="50" charset="-127"/>
              </a:rPr>
              <a:t>Outside, OMA DM is already being used as key technical components for M2M</a:t>
            </a:r>
          </a:p>
          <a:p>
            <a:pPr lvl="2"/>
            <a:r>
              <a:rPr lang="en-US" altLang="ko-KR" dirty="0" smtClean="0">
                <a:ea typeface="굴림" pitchFamily="50" charset="-127"/>
              </a:rPr>
              <a:t>OMA DM has the responsibilities for device management in M2M system, but it has more potentials just than device management</a:t>
            </a:r>
          </a:p>
          <a:p>
            <a:pPr lvl="1"/>
            <a:r>
              <a:rPr lang="en-US" altLang="ko-KR" dirty="0" smtClean="0">
                <a:ea typeface="굴림" pitchFamily="50" charset="-127"/>
              </a:rPr>
              <a:t>From technical perspective, OMA DM can provide the general building blocks for M2M Applications (e.g., smart metering, smart home, smart car, etc.)</a:t>
            </a:r>
          </a:p>
          <a:p>
            <a:pPr lvl="2"/>
            <a:r>
              <a:rPr lang="en-US" altLang="ko-KR" dirty="0" smtClean="0">
                <a:ea typeface="굴림" pitchFamily="50" charset="-127"/>
              </a:rPr>
              <a:t>DM Core protocol (DM 1.x, DM 2.0) + Management Objects for the individual services</a:t>
            </a:r>
          </a:p>
          <a:p>
            <a:endParaRPr lang="en-US" altLang="ko-KR" dirty="0" smtClean="0">
              <a:ea typeface="굴림" pitchFamily="50" charset="-127"/>
            </a:endParaRPr>
          </a:p>
          <a:p>
            <a:r>
              <a:rPr lang="en-US" altLang="ko-KR" dirty="0" smtClean="0">
                <a:ea typeface="굴림" pitchFamily="50" charset="-127"/>
              </a:rPr>
              <a:t>Possible </a:t>
            </a:r>
            <a:r>
              <a:rPr lang="en-US" altLang="ko-KR" i="1" u="sng" dirty="0" smtClean="0">
                <a:ea typeface="굴림" pitchFamily="50" charset="-127"/>
              </a:rPr>
              <a:t>answer</a:t>
            </a:r>
            <a:r>
              <a:rPr lang="en-US" altLang="ko-KR" dirty="0" smtClean="0">
                <a:ea typeface="굴림" pitchFamily="50" charset="-127"/>
              </a:rPr>
              <a:t> for new opportunities</a:t>
            </a:r>
          </a:p>
          <a:p>
            <a:pPr lvl="1"/>
            <a:r>
              <a:rPr lang="en-US" altLang="ko-KR" i="1" dirty="0" smtClean="0">
                <a:ea typeface="굴림" pitchFamily="50" charset="-127"/>
              </a:rPr>
              <a:t>Why not evolve OMA DM into the M2M Platform? OMA DM infrastructure owned by operators/vendors can be turned into M2M Platform with easy extension</a:t>
            </a:r>
          </a:p>
          <a:p>
            <a:pPr lvl="2"/>
            <a:endParaRPr lang="en-US" altLang="ko-KR" i="1" dirty="0" smtClean="0">
              <a:ea typeface="굴림" pitchFamily="50"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제목 1"/>
          <p:cNvSpPr>
            <a:spLocks noGrp="1"/>
          </p:cNvSpPr>
          <p:nvPr>
            <p:ph type="title"/>
          </p:nvPr>
        </p:nvSpPr>
        <p:spPr/>
        <p:txBody>
          <a:bodyPr/>
          <a:lstStyle/>
          <a:p>
            <a:r>
              <a:rPr lang="en-US" altLang="ko-KR" smtClean="0">
                <a:ea typeface="굴림" pitchFamily="50" charset="-127"/>
              </a:rPr>
              <a:t>OMA DM for M2M World</a:t>
            </a:r>
            <a:endParaRPr lang="ko-KR" altLang="en-US" smtClean="0">
              <a:ea typeface="굴림" pitchFamily="50" charset="-127"/>
            </a:endParaRPr>
          </a:p>
        </p:txBody>
      </p:sp>
      <p:sp>
        <p:nvSpPr>
          <p:cNvPr id="6147" name="내용 개체 틀 5167"/>
          <p:cNvSpPr>
            <a:spLocks noGrp="1"/>
          </p:cNvSpPr>
          <p:nvPr>
            <p:ph idx="1"/>
          </p:nvPr>
        </p:nvSpPr>
        <p:spPr/>
        <p:txBody>
          <a:bodyPr/>
          <a:lstStyle/>
          <a:p>
            <a:r>
              <a:rPr lang="en-US" altLang="ko-KR" dirty="0" smtClean="0">
                <a:ea typeface="굴림" pitchFamily="50" charset="-127"/>
              </a:rPr>
              <a:t>OMA DM fits well for M2M world</a:t>
            </a:r>
          </a:p>
          <a:p>
            <a:pPr lvl="1"/>
            <a:r>
              <a:rPr lang="en-US" altLang="ko-KR" i="1" u="sng" dirty="0" smtClean="0">
                <a:ea typeface="굴림" pitchFamily="50" charset="-127"/>
              </a:rPr>
              <a:t>Minor enhancements</a:t>
            </a:r>
            <a:r>
              <a:rPr lang="en-US" altLang="ko-KR" dirty="0" smtClean="0">
                <a:ea typeface="굴림" pitchFamily="50" charset="-127"/>
              </a:rPr>
              <a:t> for OMA DM can enable below scenarios (highly extensible OMA DM) </a:t>
            </a:r>
            <a:r>
              <a:rPr lang="en-US" altLang="ko-KR" dirty="0" smtClean="0">
                <a:ea typeface="굴림" pitchFamily="50" charset="-127"/>
                <a:sym typeface="Wingdings" pitchFamily="2" charset="2"/>
              </a:rPr>
              <a:t> But, those enhancements are </a:t>
            </a:r>
            <a:r>
              <a:rPr lang="en-US" altLang="ko-KR" i="1" u="sng" dirty="0" smtClean="0">
                <a:ea typeface="굴림" pitchFamily="50" charset="-127"/>
                <a:sym typeface="Wingdings" pitchFamily="2" charset="2"/>
              </a:rPr>
              <a:t>out-of-scope</a:t>
            </a:r>
            <a:r>
              <a:rPr lang="en-US" altLang="ko-KR" dirty="0" smtClean="0">
                <a:ea typeface="굴림" pitchFamily="50" charset="-127"/>
                <a:sym typeface="Wingdings" pitchFamily="2" charset="2"/>
              </a:rPr>
              <a:t> of the proposal</a:t>
            </a:r>
            <a:endParaRPr lang="ko-KR" altLang="en-US" smtClean="0">
              <a:ea typeface="굴림" pitchFamily="50" charset="-127"/>
            </a:endParaRPr>
          </a:p>
        </p:txBody>
      </p:sp>
      <p:cxnSp>
        <p:nvCxnSpPr>
          <p:cNvPr id="48" name="직선 연결선 47"/>
          <p:cNvCxnSpPr/>
          <p:nvPr/>
        </p:nvCxnSpPr>
        <p:spPr bwMode="auto">
          <a:xfrm>
            <a:off x="4497388" y="3816350"/>
            <a:ext cx="141287" cy="1323975"/>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49" name="직선 연결선 48"/>
          <p:cNvCxnSpPr/>
          <p:nvPr/>
        </p:nvCxnSpPr>
        <p:spPr bwMode="auto">
          <a:xfrm flipH="1">
            <a:off x="2593975" y="3816350"/>
            <a:ext cx="1782763" cy="6080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0" name="직선 연결선 49"/>
          <p:cNvCxnSpPr/>
          <p:nvPr/>
        </p:nvCxnSpPr>
        <p:spPr bwMode="auto">
          <a:xfrm>
            <a:off x="4894263" y="3816350"/>
            <a:ext cx="2060575" cy="633413"/>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2" name="직선 연결선 51"/>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53" name="구름 52"/>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54" name="직선 연결선 53"/>
          <p:cNvCxnSpPr>
            <a:stCxn id="61" idx="2"/>
            <a:endCxn id="53" idx="3"/>
          </p:cNvCxnSpPr>
          <p:nvPr/>
        </p:nvCxnSpPr>
        <p:spPr bwMode="auto">
          <a:xfrm flipH="1">
            <a:off x="4438650" y="2952750"/>
            <a:ext cx="258763" cy="369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54" name="그룹 27"/>
          <p:cNvGrpSpPr>
            <a:grpSpLocks/>
          </p:cNvGrpSpPr>
          <p:nvPr/>
        </p:nvGrpSpPr>
        <p:grpSpPr bwMode="auto">
          <a:xfrm>
            <a:off x="4452938" y="4921250"/>
            <a:ext cx="760412" cy="914400"/>
            <a:chOff x="5140423" y="4921250"/>
            <a:chExt cx="760314" cy="914400"/>
          </a:xfrm>
        </p:grpSpPr>
        <p:pic>
          <p:nvPicPr>
            <p:cNvPr id="6189"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직사각형 58"/>
            <p:cNvSpPr/>
            <p:nvPr/>
          </p:nvSpPr>
          <p:spPr bwMode="auto">
            <a:xfrm>
              <a:off x="5411850" y="5264150"/>
              <a:ext cx="488887"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pic>
        <p:nvPicPr>
          <p:cNvPr id="6155"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직사각형 60"/>
          <p:cNvSpPr/>
          <p:nvPr/>
        </p:nvSpPr>
        <p:spPr bwMode="auto">
          <a:xfrm>
            <a:off x="4452938" y="2520950"/>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Server</a:t>
            </a:r>
          </a:p>
        </p:txBody>
      </p:sp>
      <p:sp>
        <p:nvSpPr>
          <p:cNvPr id="6157"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6158"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grpSp>
        <p:nvGrpSpPr>
          <p:cNvPr id="6159" name="그룹 25"/>
          <p:cNvGrpSpPr>
            <a:grpSpLocks/>
          </p:cNvGrpSpPr>
          <p:nvPr/>
        </p:nvGrpSpPr>
        <p:grpSpPr bwMode="auto">
          <a:xfrm>
            <a:off x="1023938" y="4097338"/>
            <a:ext cx="2925762" cy="2309812"/>
            <a:chOff x="1984375" y="4057650"/>
            <a:chExt cx="2925762" cy="2309813"/>
          </a:xfrm>
        </p:grpSpPr>
        <p:sp>
          <p:nvSpPr>
            <p:cNvPr id="67" name="구름 66"/>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68" name="직선 연결선 67"/>
            <p:cNvCxnSpPr/>
            <p:nvPr/>
          </p:nvCxnSpPr>
          <p:spPr bwMode="auto">
            <a:xfrm flipH="1">
              <a:off x="2868612" y="5008562"/>
              <a:ext cx="373063" cy="4968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6179"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6180" name="Picture 5" descr="C:\Users\seungk.park\AppData\Local\Microsoft\Windows\Temporary Internet Files\Content.IE5\BWVA5M9Q\MC900215437[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직사각형 72"/>
            <p:cNvSpPr/>
            <p:nvPr/>
          </p:nvSpPr>
          <p:spPr bwMode="auto">
            <a:xfrm>
              <a:off x="2379662" y="53784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cxnSp>
          <p:nvCxnSpPr>
            <p:cNvPr id="74" name="직선 연결선 73"/>
            <p:cNvCxnSpPr/>
            <p:nvPr/>
          </p:nvCxnSpPr>
          <p:spPr bwMode="auto">
            <a:xfrm>
              <a:off x="3341687" y="4806950"/>
              <a:ext cx="425450" cy="774700"/>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83" name="그룹 24"/>
            <p:cNvGrpSpPr>
              <a:grpSpLocks/>
            </p:cNvGrpSpPr>
            <p:nvPr/>
          </p:nvGrpSpPr>
          <p:grpSpPr bwMode="auto">
            <a:xfrm>
              <a:off x="3413125" y="5319183"/>
              <a:ext cx="1034377" cy="681567"/>
              <a:chOff x="3413125" y="5319183"/>
              <a:chExt cx="1034377" cy="681567"/>
            </a:xfrm>
          </p:grpSpPr>
          <p:pic>
            <p:nvPicPr>
              <p:cNvPr id="6187" name="Picture 45" descr="C:\Users\seungk.park\AppData\Local\Microsoft\Windows\Temporary Internet Files\Content.IE5\K7TPWU7U\MC900332472[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직사각형 80"/>
              <p:cNvSpPr/>
              <p:nvPr/>
            </p:nvSpPr>
            <p:spPr bwMode="auto">
              <a:xfrm>
                <a:off x="3538537" y="5568951"/>
                <a:ext cx="488950" cy="431800"/>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6184" name="그룹 13"/>
            <p:cNvGrpSpPr>
              <a:grpSpLocks/>
            </p:cNvGrpSpPr>
            <p:nvPr/>
          </p:nvGrpSpPr>
          <p:grpSpPr bwMode="auto">
            <a:xfrm>
              <a:off x="3033713" y="4057650"/>
              <a:ext cx="757237" cy="1001713"/>
              <a:chOff x="1181188" y="3728729"/>
              <a:chExt cx="757149" cy="1002021"/>
            </a:xfrm>
          </p:grpSpPr>
          <p:pic>
            <p:nvPicPr>
              <p:cNvPr id="6185" name="Picture 3" descr="C:\Users\seungk.park\AppData\Local\Microsoft\Windows\Temporary Internet Files\Content.IE5\JWT0Q7WV\MC900424190[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직사각형 78"/>
              <p:cNvSpPr/>
              <p:nvPr/>
            </p:nvSpPr>
            <p:spPr bwMode="auto">
              <a:xfrm>
                <a:off x="1211346" y="3904995"/>
                <a:ext cx="488893" cy="431933"/>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6160" name="그룹 5166"/>
          <p:cNvGrpSpPr>
            <a:grpSpLocks/>
          </p:cNvGrpSpPr>
          <p:nvPr/>
        </p:nvGrpSpPr>
        <p:grpSpPr bwMode="auto">
          <a:xfrm>
            <a:off x="5561013" y="4106863"/>
            <a:ext cx="3235325" cy="2497137"/>
            <a:chOff x="6018212" y="4106319"/>
            <a:chExt cx="3235325" cy="2497231"/>
          </a:xfrm>
        </p:grpSpPr>
        <p:pic>
          <p:nvPicPr>
            <p:cNvPr id="84"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6162"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87" name="직사각형 86"/>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6164"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9" name="직선 연결선 88"/>
            <p:cNvCxnSpPr/>
            <p:nvPr/>
          </p:nvCxnSpPr>
          <p:spPr bwMode="auto">
            <a:xfrm>
              <a:off x="7948612" y="4501621"/>
              <a:ext cx="646112" cy="596922"/>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6" name="그룹 5154"/>
            <p:cNvGrpSpPr>
              <a:grpSpLocks/>
            </p:cNvGrpSpPr>
            <p:nvPr/>
          </p:nvGrpSpPr>
          <p:grpSpPr bwMode="auto">
            <a:xfrm>
              <a:off x="8281710" y="4879001"/>
              <a:ext cx="971827" cy="1223349"/>
              <a:chOff x="8205510" y="4730750"/>
              <a:chExt cx="971827" cy="1223349"/>
            </a:xfrm>
          </p:grpSpPr>
          <p:pic>
            <p:nvPicPr>
              <p:cNvPr id="6175"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직사각형 99"/>
              <p:cNvSpPr/>
              <p:nvPr/>
            </p:nvSpPr>
            <p:spPr bwMode="auto">
              <a:xfrm>
                <a:off x="8594724" y="483916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
          <p:nvSpPr>
            <p:cNvPr id="6167"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92" name="직선 연결선 56"/>
            <p:cNvCxnSpPr>
              <a:cxnSpLocks noChangeShapeType="1"/>
            </p:cNvCxnSpPr>
            <p:nvPr/>
          </p:nvCxnSpPr>
          <p:spPr bwMode="auto">
            <a:xfrm>
              <a:off x="7666037" y="4601638"/>
              <a:ext cx="82550" cy="1438329"/>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6169" name="그룹 8"/>
            <p:cNvGrpSpPr>
              <a:grpSpLocks/>
            </p:cNvGrpSpPr>
            <p:nvPr/>
          </p:nvGrpSpPr>
          <p:grpSpPr bwMode="auto">
            <a:xfrm>
              <a:off x="7262274" y="4208561"/>
              <a:ext cx="924463" cy="564124"/>
              <a:chOff x="6891337" y="4208561"/>
              <a:chExt cx="924463" cy="564124"/>
            </a:xfrm>
          </p:grpSpPr>
          <p:pic>
            <p:nvPicPr>
              <p:cNvPr id="6173"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직사각형 97"/>
              <p:cNvSpPr/>
              <p:nvPr/>
            </p:nvSpPr>
            <p:spPr bwMode="auto">
              <a:xfrm>
                <a:off x="7326850" y="4207923"/>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6170"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1"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96" name="직사각형 95"/>
            <p:cNvSpPr/>
            <p:nvPr/>
          </p:nvSpPr>
          <p:spPr bwMode="auto">
            <a:xfrm>
              <a:off x="7148512" y="5701816"/>
              <a:ext cx="488950" cy="431816"/>
            </a:xfrm>
            <a:prstGeom prst="rect">
              <a:avLst/>
            </a:prstGeom>
            <a:solidFill>
              <a:schemeClr val="accent2">
                <a:lumMod val="20000"/>
                <a:lumOff val="80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직선 연결선 18"/>
          <p:cNvCxnSpPr/>
          <p:nvPr/>
        </p:nvCxnSpPr>
        <p:spPr bwMode="auto">
          <a:xfrm>
            <a:off x="4497388" y="3816350"/>
            <a:ext cx="141287" cy="1323975"/>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3" name="직선 연결선 22"/>
          <p:cNvCxnSpPr/>
          <p:nvPr/>
        </p:nvCxnSpPr>
        <p:spPr bwMode="auto">
          <a:xfrm flipH="1">
            <a:off x="2593975" y="3816350"/>
            <a:ext cx="1782763" cy="6080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7" name="직선 연결선 56"/>
          <p:cNvCxnSpPr/>
          <p:nvPr/>
        </p:nvCxnSpPr>
        <p:spPr bwMode="auto">
          <a:xfrm>
            <a:off x="4894263" y="3816350"/>
            <a:ext cx="2060575" cy="633413"/>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59" name="직선 연결선 58"/>
          <p:cNvCxnSpPr/>
          <p:nvPr/>
        </p:nvCxnSpPr>
        <p:spPr bwMode="auto">
          <a:xfrm>
            <a:off x="719138" y="21399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5" name="직선 연결선 64"/>
          <p:cNvCxnSpPr>
            <a:endCxn id="82" idx="0"/>
          </p:cNvCxnSpPr>
          <p:nvPr/>
        </p:nvCxnSpPr>
        <p:spPr bwMode="auto">
          <a:xfrm flipH="1">
            <a:off x="3935413" y="1682750"/>
            <a:ext cx="1704975" cy="83820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7" name="직선 연결선 16"/>
          <p:cNvCxnSpPr/>
          <p:nvPr/>
        </p:nvCxnSpPr>
        <p:spPr bwMode="auto">
          <a:xfrm>
            <a:off x="719138" y="3968750"/>
            <a:ext cx="7019925" cy="0"/>
          </a:xfrm>
          <a:prstGeom prst="line">
            <a:avLst/>
          </a:prstGeom>
          <a:ln>
            <a:prstDash val="dash"/>
            <a:headEnd type="none" w="med" len="med"/>
            <a:tailEnd type="none" w="med" len="med"/>
          </a:ln>
        </p:spPr>
        <p:style>
          <a:lnRef idx="2">
            <a:schemeClr val="dk1"/>
          </a:lnRef>
          <a:fillRef idx="0">
            <a:schemeClr val="dk1"/>
          </a:fillRef>
          <a:effectRef idx="1">
            <a:schemeClr val="dk1"/>
          </a:effectRef>
          <a:fontRef idx="minor">
            <a:schemeClr val="tx1"/>
          </a:fontRef>
        </p:style>
      </p:cxnSp>
      <p:sp>
        <p:nvSpPr>
          <p:cNvPr id="7176" name="제목 1"/>
          <p:cNvSpPr>
            <a:spLocks noGrp="1"/>
          </p:cNvSpPr>
          <p:nvPr>
            <p:ph type="title"/>
          </p:nvPr>
        </p:nvSpPr>
        <p:spPr/>
        <p:txBody>
          <a:bodyPr/>
          <a:lstStyle/>
          <a:p>
            <a:r>
              <a:rPr lang="en-US" altLang="ko-KR" smtClean="0">
                <a:ea typeface="굴림" pitchFamily="50" charset="-127"/>
              </a:rPr>
              <a:t>M2M Application Interface</a:t>
            </a:r>
            <a:br>
              <a:rPr lang="en-US" altLang="ko-KR" smtClean="0">
                <a:ea typeface="굴림" pitchFamily="50" charset="-127"/>
              </a:rPr>
            </a:br>
            <a:r>
              <a:rPr lang="en-US" altLang="ko-KR" sz="2400" smtClean="0">
                <a:ea typeface="굴림" pitchFamily="50" charset="-127"/>
              </a:rPr>
              <a:t>(Evolving OMA DM for M2M Platform)</a:t>
            </a:r>
            <a:endParaRPr lang="ko-KR" altLang="en-US" sz="2400" smtClean="0">
              <a:ea typeface="굴림" pitchFamily="50" charset="-127"/>
            </a:endParaRPr>
          </a:p>
        </p:txBody>
      </p:sp>
      <p:sp>
        <p:nvSpPr>
          <p:cNvPr id="8" name="구름 7"/>
          <p:cNvSpPr/>
          <p:nvPr/>
        </p:nvSpPr>
        <p:spPr bwMode="auto">
          <a:xfrm>
            <a:off x="2800350" y="3282950"/>
            <a:ext cx="3276600" cy="685800"/>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r>
              <a:rPr lang="en-US" altLang="ko-KR" sz="1400" b="1">
                <a:ea typeface="굴림" pitchFamily="50" charset="-127"/>
              </a:rPr>
              <a:t>Access Networks</a:t>
            </a:r>
          </a:p>
          <a:p>
            <a:pPr algn="ctr">
              <a:defRPr/>
            </a:pPr>
            <a:r>
              <a:rPr lang="en-US" altLang="ko-KR" sz="1200">
                <a:ea typeface="굴림" pitchFamily="50" charset="-127"/>
              </a:rPr>
              <a:t>(3GPP, LTE, WLAN, etc.)</a:t>
            </a:r>
            <a:endParaRPr lang="ko-KR" altLang="en-US" sz="1200">
              <a:ea typeface="굴림" pitchFamily="50" charset="-127"/>
            </a:endParaRPr>
          </a:p>
        </p:txBody>
      </p:sp>
      <p:cxnSp>
        <p:nvCxnSpPr>
          <p:cNvPr id="21" name="직선 연결선 20"/>
          <p:cNvCxnSpPr>
            <a:stCxn id="30" idx="2"/>
            <a:endCxn id="8" idx="3"/>
          </p:cNvCxnSpPr>
          <p:nvPr/>
        </p:nvCxnSpPr>
        <p:spPr bwMode="auto">
          <a:xfrm flipH="1">
            <a:off x="4438650" y="2952750"/>
            <a:ext cx="258763" cy="369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179" name="그룹 27"/>
          <p:cNvGrpSpPr>
            <a:grpSpLocks/>
          </p:cNvGrpSpPr>
          <p:nvPr/>
        </p:nvGrpSpPr>
        <p:grpSpPr bwMode="auto">
          <a:xfrm>
            <a:off x="4452938" y="4921250"/>
            <a:ext cx="760412" cy="914400"/>
            <a:chOff x="5140423" y="4921250"/>
            <a:chExt cx="760314" cy="914400"/>
          </a:xfrm>
        </p:grpSpPr>
        <p:pic>
          <p:nvPicPr>
            <p:cNvPr id="7235" name="Picture 46" descr="C:\Users\seungk.park\AppData\Local\Microsoft\Windows\Temporary Internet Files\Content.IE5\JWT0Q7WV\MC900391202[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0423" y="4921250"/>
              <a:ext cx="33832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직사각형 44"/>
            <p:cNvSpPr/>
            <p:nvPr/>
          </p:nvSpPr>
          <p:spPr bwMode="auto">
            <a:xfrm>
              <a:off x="5411850" y="5264150"/>
              <a:ext cx="488887"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pic>
        <p:nvPicPr>
          <p:cNvPr id="7180"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37000" y="1149350"/>
            <a:ext cx="439738"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5" name="직선 연결선 34"/>
          <p:cNvCxnSpPr>
            <a:endCxn id="82" idx="0"/>
          </p:cNvCxnSpPr>
          <p:nvPr/>
        </p:nvCxnSpPr>
        <p:spPr bwMode="auto">
          <a:xfrm>
            <a:off x="3398838" y="1662113"/>
            <a:ext cx="536575" cy="858837"/>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62" name="직선 연결선 61"/>
          <p:cNvCxnSpPr>
            <a:endCxn id="82" idx="0"/>
          </p:cNvCxnSpPr>
          <p:nvPr/>
        </p:nvCxnSpPr>
        <p:spPr bwMode="auto">
          <a:xfrm flipH="1">
            <a:off x="3935413" y="1766888"/>
            <a:ext cx="441325" cy="754062"/>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pic>
        <p:nvPicPr>
          <p:cNvPr id="7183"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05275" y="2216150"/>
            <a:ext cx="676275"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직사각형 29"/>
          <p:cNvSpPr/>
          <p:nvPr/>
        </p:nvSpPr>
        <p:spPr bwMode="auto">
          <a:xfrm>
            <a:off x="4452938" y="2520950"/>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Server</a:t>
            </a:r>
          </a:p>
        </p:txBody>
      </p:sp>
      <p:pic>
        <p:nvPicPr>
          <p:cNvPr id="7185"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89563" y="1073150"/>
            <a:ext cx="5873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86" name="TextBox 67"/>
          <p:cNvSpPr txBox="1">
            <a:spLocks noChangeArrowheads="1"/>
          </p:cNvSpPr>
          <p:nvPr/>
        </p:nvSpPr>
        <p:spPr bwMode="auto">
          <a:xfrm>
            <a:off x="4376738" y="974725"/>
            <a:ext cx="10509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Healthcare</a:t>
            </a:r>
          </a:p>
          <a:p>
            <a:pPr algn="ctr"/>
            <a:r>
              <a:rPr lang="en-US" altLang="ko-KR" sz="1400">
                <a:ea typeface="굴림" pitchFamily="50" charset="-127"/>
              </a:rPr>
              <a:t>M2M App</a:t>
            </a:r>
            <a:endParaRPr lang="ko-KR" altLang="en-US" sz="1400">
              <a:ea typeface="굴림" pitchFamily="50" charset="-127"/>
            </a:endParaRPr>
          </a:p>
        </p:txBody>
      </p:sp>
      <p:sp>
        <p:nvSpPr>
          <p:cNvPr id="7187" name="TextBox 68"/>
          <p:cNvSpPr txBox="1">
            <a:spLocks noChangeArrowheads="1"/>
          </p:cNvSpPr>
          <p:nvPr/>
        </p:nvSpPr>
        <p:spPr bwMode="auto">
          <a:xfrm>
            <a:off x="719138" y="1662113"/>
            <a:ext cx="1257300"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Applications</a:t>
            </a:r>
          </a:p>
          <a:p>
            <a:r>
              <a:rPr lang="en-US" altLang="ko-KR" sz="1400" b="1">
                <a:ea typeface="굴림" pitchFamily="50" charset="-127"/>
              </a:rPr>
              <a:t>Domain</a:t>
            </a:r>
            <a:endParaRPr lang="ko-KR" altLang="en-US" sz="1400" b="1">
              <a:ea typeface="굴림" pitchFamily="50" charset="-127"/>
            </a:endParaRPr>
          </a:p>
        </p:txBody>
      </p:sp>
      <p:sp>
        <p:nvSpPr>
          <p:cNvPr id="7188" name="TextBox 71"/>
          <p:cNvSpPr txBox="1">
            <a:spLocks noChangeArrowheads="1"/>
          </p:cNvSpPr>
          <p:nvPr/>
        </p:nvSpPr>
        <p:spPr bwMode="auto">
          <a:xfrm>
            <a:off x="719138" y="2803525"/>
            <a:ext cx="8921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Network</a:t>
            </a:r>
          </a:p>
          <a:p>
            <a:r>
              <a:rPr lang="en-US" altLang="ko-KR" sz="1400" b="1">
                <a:ea typeface="굴림" pitchFamily="50" charset="-127"/>
              </a:rPr>
              <a:t>Domain</a:t>
            </a:r>
            <a:endParaRPr lang="ko-KR" altLang="en-US" sz="1400" b="1">
              <a:ea typeface="굴림" pitchFamily="50" charset="-127"/>
            </a:endParaRPr>
          </a:p>
        </p:txBody>
      </p:sp>
      <p:sp>
        <p:nvSpPr>
          <p:cNvPr id="7189" name="TextBox 72"/>
          <p:cNvSpPr txBox="1">
            <a:spLocks noChangeArrowheads="1"/>
          </p:cNvSpPr>
          <p:nvPr/>
        </p:nvSpPr>
        <p:spPr bwMode="auto">
          <a:xfrm>
            <a:off x="719138" y="4022725"/>
            <a:ext cx="84137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b="1">
                <a:ea typeface="굴림" pitchFamily="50" charset="-127"/>
              </a:rPr>
              <a:t>Device</a:t>
            </a:r>
          </a:p>
          <a:p>
            <a:r>
              <a:rPr lang="en-US" altLang="ko-KR" sz="1400" b="1">
                <a:ea typeface="굴림" pitchFamily="50" charset="-127"/>
              </a:rPr>
              <a:t>Domain</a:t>
            </a:r>
            <a:endParaRPr lang="ko-KR" altLang="en-US" sz="1400" b="1">
              <a:ea typeface="굴림" pitchFamily="50" charset="-127"/>
            </a:endParaRPr>
          </a:p>
        </p:txBody>
      </p:sp>
      <p:sp>
        <p:nvSpPr>
          <p:cNvPr id="7190" name="TextBox 73"/>
          <p:cNvSpPr txBox="1">
            <a:spLocks noChangeArrowheads="1"/>
          </p:cNvSpPr>
          <p:nvPr/>
        </p:nvSpPr>
        <p:spPr bwMode="auto">
          <a:xfrm>
            <a:off x="6078265" y="1301750"/>
            <a:ext cx="149887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dirty="0" smtClean="0">
                <a:ea typeface="굴림" pitchFamily="50" charset="-127"/>
              </a:rPr>
              <a:t>M2M Application</a:t>
            </a:r>
          </a:p>
          <a:p>
            <a:pPr algn="ctr"/>
            <a:r>
              <a:rPr lang="en-US" altLang="ko-KR" sz="1400" dirty="0" smtClean="0">
                <a:ea typeface="굴림" pitchFamily="50" charset="-127"/>
              </a:rPr>
              <a:t>In handsets</a:t>
            </a:r>
            <a:endParaRPr lang="ko-KR" altLang="en-US" sz="1400">
              <a:ea typeface="굴림" pitchFamily="50" charset="-127"/>
            </a:endParaRPr>
          </a:p>
        </p:txBody>
      </p:sp>
      <p:pic>
        <p:nvPicPr>
          <p:cNvPr id="7191" name="Picture 2" descr="C:\Users\seungk.park\AppData\Local\Microsoft\Windows\Temporary Internet Files\Content.IE5\JWT0Q7WV\MC900428969[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28938" y="1073150"/>
            <a:ext cx="439737"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92" name="TextBox 32"/>
          <p:cNvSpPr txBox="1">
            <a:spLocks noChangeArrowheads="1"/>
          </p:cNvSpPr>
          <p:nvPr/>
        </p:nvSpPr>
        <p:spPr bwMode="auto">
          <a:xfrm>
            <a:off x="2014538" y="1127125"/>
            <a:ext cx="941387"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a:ea typeface="굴림" pitchFamily="50" charset="-127"/>
              </a:rPr>
              <a:t>Metering</a:t>
            </a:r>
          </a:p>
          <a:p>
            <a:pPr algn="ctr"/>
            <a:r>
              <a:rPr lang="en-US" altLang="ko-KR" sz="1400">
                <a:ea typeface="굴림" pitchFamily="50" charset="-127"/>
              </a:rPr>
              <a:t>M2M App</a:t>
            </a:r>
            <a:endParaRPr lang="ko-KR" altLang="en-US" sz="1400">
              <a:ea typeface="굴림" pitchFamily="50" charset="-127"/>
            </a:endParaRPr>
          </a:p>
        </p:txBody>
      </p:sp>
      <p:sp>
        <p:nvSpPr>
          <p:cNvPr id="79" name="직사각형 78"/>
          <p:cNvSpPr/>
          <p:nvPr/>
        </p:nvSpPr>
        <p:spPr bwMode="auto">
          <a:xfrm>
            <a:off x="32019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0" name="직사각형 79"/>
          <p:cNvSpPr/>
          <p:nvPr/>
        </p:nvSpPr>
        <p:spPr bwMode="auto">
          <a:xfrm>
            <a:off x="4148138" y="14541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1" name="직사각형 80"/>
          <p:cNvSpPr/>
          <p:nvPr/>
        </p:nvSpPr>
        <p:spPr bwMode="auto">
          <a:xfrm>
            <a:off x="5640388" y="1377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App</a:t>
            </a:r>
          </a:p>
        </p:txBody>
      </p:sp>
      <p:sp>
        <p:nvSpPr>
          <p:cNvPr id="82" name="직사각형 81"/>
          <p:cNvSpPr/>
          <p:nvPr/>
        </p:nvSpPr>
        <p:spPr bwMode="auto">
          <a:xfrm>
            <a:off x="3690938" y="2520950"/>
            <a:ext cx="488950" cy="431800"/>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M2M</a:t>
            </a:r>
          </a:p>
          <a:p>
            <a:pPr algn="ctr">
              <a:defRPr/>
            </a:pPr>
            <a:r>
              <a:rPr lang="en-US" altLang="ko-KR" sz="1200" b="1" dirty="0">
                <a:solidFill>
                  <a:schemeClr val="tx1"/>
                </a:solidFill>
                <a:latin typeface="Arial" charset="0"/>
                <a:ea typeface="굴림" pitchFamily="50" charset="-127"/>
              </a:rPr>
              <a:t>Server</a:t>
            </a:r>
          </a:p>
        </p:txBody>
      </p:sp>
      <p:grpSp>
        <p:nvGrpSpPr>
          <p:cNvPr id="7197" name="그룹 25"/>
          <p:cNvGrpSpPr>
            <a:grpSpLocks/>
          </p:cNvGrpSpPr>
          <p:nvPr/>
        </p:nvGrpSpPr>
        <p:grpSpPr bwMode="auto">
          <a:xfrm>
            <a:off x="1023938" y="4097338"/>
            <a:ext cx="2925762" cy="2309812"/>
            <a:chOff x="1984375" y="4057650"/>
            <a:chExt cx="2925762" cy="2309813"/>
          </a:xfrm>
        </p:grpSpPr>
        <p:sp>
          <p:nvSpPr>
            <p:cNvPr id="76" name="구름 75"/>
            <p:cNvSpPr/>
            <p:nvPr/>
          </p:nvSpPr>
          <p:spPr bwMode="auto">
            <a:xfrm>
              <a:off x="1984375" y="4665662"/>
              <a:ext cx="2765425" cy="1701801"/>
            </a:xfrm>
            <a:prstGeom prst="cloud">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wrap="none"/>
            <a:lstStyle/>
            <a:p>
              <a:pPr algn="ctr">
                <a:defRPr/>
              </a:pPr>
              <a:endParaRPr lang="ko-KR" altLang="en-US" sz="1200" dirty="0"/>
            </a:p>
          </p:txBody>
        </p:sp>
        <p:cxnSp>
          <p:nvCxnSpPr>
            <p:cNvPr id="29" name="직선 연결선 28"/>
            <p:cNvCxnSpPr/>
            <p:nvPr/>
          </p:nvCxnSpPr>
          <p:spPr bwMode="auto">
            <a:xfrm flipH="1">
              <a:off x="2868612" y="5008562"/>
              <a:ext cx="373063" cy="496888"/>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25" name="TextBox 76"/>
            <p:cNvSpPr txBox="1">
              <a:spLocks noChangeArrowheads="1"/>
            </p:cNvSpPr>
            <p:nvPr/>
          </p:nvSpPr>
          <p:spPr bwMode="auto">
            <a:xfrm>
              <a:off x="3462336" y="4730750"/>
              <a:ext cx="1447801"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PAN</a:t>
              </a:r>
            </a:p>
            <a:p>
              <a:pPr algn="ctr"/>
              <a:r>
                <a:rPr lang="en-US" altLang="ko-KR" sz="1200">
                  <a:ea typeface="굴림" pitchFamily="50" charset="-127"/>
                </a:rPr>
                <a:t>(Bluetooth)</a:t>
              </a:r>
              <a:endParaRPr lang="ko-KR" altLang="en-US" sz="1200">
                <a:ea typeface="굴림" pitchFamily="50" charset="-127"/>
              </a:endParaRPr>
            </a:p>
          </p:txBody>
        </p:sp>
        <p:pic>
          <p:nvPicPr>
            <p:cNvPr id="7226" name="Picture 5" descr="C:\Users\seungk.park\AppData\Local\Microsoft\Windows\Temporary Internet Files\Content.IE5\BWVA5M9Q\MC900215437[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5688" y="5253038"/>
              <a:ext cx="84137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직사각형 39"/>
            <p:cNvSpPr/>
            <p:nvPr/>
          </p:nvSpPr>
          <p:spPr bwMode="auto">
            <a:xfrm>
              <a:off x="2379662" y="53784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cxnSp>
          <p:nvCxnSpPr>
            <p:cNvPr id="70" name="직선 연결선 69"/>
            <p:cNvCxnSpPr/>
            <p:nvPr/>
          </p:nvCxnSpPr>
          <p:spPr bwMode="auto">
            <a:xfrm>
              <a:off x="3341687" y="4806950"/>
              <a:ext cx="425450" cy="774700"/>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29" name="그룹 24"/>
            <p:cNvGrpSpPr>
              <a:grpSpLocks/>
            </p:cNvGrpSpPr>
            <p:nvPr/>
          </p:nvGrpSpPr>
          <p:grpSpPr bwMode="auto">
            <a:xfrm>
              <a:off x="3413125" y="5319183"/>
              <a:ext cx="1034377" cy="681567"/>
              <a:chOff x="3413125" y="5319183"/>
              <a:chExt cx="1034377" cy="681567"/>
            </a:xfrm>
          </p:grpSpPr>
          <p:pic>
            <p:nvPicPr>
              <p:cNvPr id="7233" name="Picture 45" descr="C:\Users\seungk.park\AppData\Local\Microsoft\Windows\Temporary Internet Files\Content.IE5\K7TPWU7U\MC900332472[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13125" y="5319183"/>
                <a:ext cx="1034377" cy="589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직사각형 68"/>
              <p:cNvSpPr/>
              <p:nvPr/>
            </p:nvSpPr>
            <p:spPr bwMode="auto">
              <a:xfrm>
                <a:off x="3538537" y="5568951"/>
                <a:ext cx="488950" cy="431800"/>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7230" name="그룹 13"/>
            <p:cNvGrpSpPr>
              <a:grpSpLocks/>
            </p:cNvGrpSpPr>
            <p:nvPr/>
          </p:nvGrpSpPr>
          <p:grpSpPr bwMode="auto">
            <a:xfrm>
              <a:off x="3033713" y="4057650"/>
              <a:ext cx="757237" cy="1001713"/>
              <a:chOff x="1181188" y="3728729"/>
              <a:chExt cx="757149" cy="1002021"/>
            </a:xfrm>
          </p:grpSpPr>
          <p:pic>
            <p:nvPicPr>
              <p:cNvPr id="7231" name="Picture 3" descr="C:\Users\seungk.park\AppData\Local\Microsoft\Windows\Temporary Internet Files\Content.IE5\JWT0Q7WV\MC900424190[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81188" y="3728729"/>
                <a:ext cx="757149" cy="1002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직사각형 30"/>
              <p:cNvSpPr/>
              <p:nvPr/>
            </p:nvSpPr>
            <p:spPr bwMode="auto">
              <a:xfrm>
                <a:off x="1211346" y="3904995"/>
                <a:ext cx="488893" cy="431933"/>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grpSp>
      <p:grpSp>
        <p:nvGrpSpPr>
          <p:cNvPr id="7198" name="그룹 5166"/>
          <p:cNvGrpSpPr>
            <a:grpSpLocks/>
          </p:cNvGrpSpPr>
          <p:nvPr/>
        </p:nvGrpSpPr>
        <p:grpSpPr bwMode="auto">
          <a:xfrm>
            <a:off x="5561013" y="4106863"/>
            <a:ext cx="3235325" cy="2497137"/>
            <a:chOff x="6018212" y="4106319"/>
            <a:chExt cx="3235325" cy="2497231"/>
          </a:xfrm>
        </p:grpSpPr>
        <p:pic>
          <p:nvPicPr>
            <p:cNvPr id="5162" name="Picture 42" descr="C:\Users\seungk.park\AppData\Local\Microsoft\Windows\Temporary Internet Files\Content.IE5\Q80BN0RC\MC900431627[1].png"/>
            <p:cNvPicPr>
              <a:picLocks noChangeAspect="1" noChangeArrowheads="1"/>
            </p:cNvPicPr>
            <p:nvPr/>
          </p:nvPicPr>
          <p:blipFill>
            <a:blip r:embed="rId8">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62737" y="4106319"/>
              <a:ext cx="2171212" cy="2171212"/>
            </a:xfrm>
            <a:prstGeom prst="rect">
              <a:avLst/>
            </a:prstGeom>
            <a:noFill/>
            <a:extLst>
              <a:ext uri="{909E8E84-426E-40DD-AFC4-6F175D3DCCD1}">
                <a14:hiddenFill xmlns:a14="http://schemas.microsoft.com/office/drawing/2010/main">
                  <a:solidFill>
                    <a:srgbClr val="FFFFFF"/>
                  </a:solidFill>
                </a14:hiddenFill>
              </a:ext>
            </a:extLst>
          </p:spPr>
        </p:pic>
        <p:cxnSp>
          <p:nvCxnSpPr>
            <p:cNvPr id="7208" name="직선 연결선 56"/>
            <p:cNvCxnSpPr>
              <a:cxnSpLocks noChangeShapeType="1"/>
            </p:cNvCxnSpPr>
            <p:nvPr/>
          </p:nvCxnSpPr>
          <p:spPr bwMode="auto">
            <a:xfrm flipH="1">
              <a:off x="6662737" y="4504166"/>
              <a:ext cx="971538" cy="986509"/>
            </a:xfrm>
            <a:prstGeom prst="line">
              <a:avLst/>
            </a:prstGeom>
            <a:noFill/>
            <a:ln w="25400" algn="ctr">
              <a:solidFill>
                <a:schemeClr val="tx1"/>
              </a:solidFill>
              <a:prstDash val="sysDash"/>
              <a:round/>
              <a:headEnd/>
              <a:tailEnd/>
            </a:ln>
            <a:extLst>
              <a:ext uri="{909E8E84-426E-40DD-AFC4-6F175D3DCCD1}">
                <a14:hiddenFill xmlns:a14="http://schemas.microsoft.com/office/drawing/2010/main">
                  <a:noFill/>
                </a14:hiddenFill>
              </a:ext>
            </a:extLst>
          </p:spPr>
        </p:cxnSp>
        <p:sp>
          <p:nvSpPr>
            <p:cNvPr id="43" name="직사각형 42"/>
            <p:cNvSpPr/>
            <p:nvPr/>
          </p:nvSpPr>
          <p:spPr bwMode="auto">
            <a:xfrm>
              <a:off x="6018212" y="5974876"/>
              <a:ext cx="949325" cy="431816"/>
            </a:xfrm>
            <a:prstGeom prst="rect">
              <a:avLst/>
            </a:prstGeom>
            <a:no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err="1">
                  <a:solidFill>
                    <a:schemeClr val="tx1"/>
                  </a:solidFill>
                  <a:latin typeface="Arial" charset="0"/>
                  <a:ea typeface="굴림" pitchFamily="50" charset="-127"/>
                </a:rPr>
                <a:t>ZigBee</a:t>
              </a:r>
              <a:endParaRPr lang="en-US" altLang="ko-KR" sz="1200" b="1" dirty="0">
                <a:solidFill>
                  <a:schemeClr val="tx1"/>
                </a:solidFill>
                <a:latin typeface="Arial" charset="0"/>
                <a:ea typeface="굴림" pitchFamily="50" charset="-127"/>
              </a:endParaRPr>
            </a:p>
            <a:p>
              <a:pPr algn="ctr">
                <a:defRPr/>
              </a:pPr>
              <a:r>
                <a:rPr lang="en-US" altLang="ko-KR" sz="1200" b="1" dirty="0">
                  <a:solidFill>
                    <a:schemeClr val="tx1"/>
                  </a:solidFill>
                  <a:latin typeface="Arial" charset="0"/>
                  <a:ea typeface="굴림" pitchFamily="50" charset="-127"/>
                </a:rPr>
                <a:t>Device</a:t>
              </a:r>
            </a:p>
          </p:txBody>
        </p:sp>
        <p:pic>
          <p:nvPicPr>
            <p:cNvPr id="7210" name="Picture 43" descr="C:\Users\seungk.park\AppData\Local\Microsoft\Windows\Temporary Internet Files\Content.IE5\K7TPWU7U\MC900211979[1].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313434" y="5202022"/>
              <a:ext cx="654103" cy="824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5" name="직선 연결선 54"/>
            <p:cNvCxnSpPr/>
            <p:nvPr/>
          </p:nvCxnSpPr>
          <p:spPr bwMode="auto">
            <a:xfrm>
              <a:off x="7948612" y="4501621"/>
              <a:ext cx="646112" cy="596922"/>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2" name="그룹 5154"/>
            <p:cNvGrpSpPr>
              <a:grpSpLocks/>
            </p:cNvGrpSpPr>
            <p:nvPr/>
          </p:nvGrpSpPr>
          <p:grpSpPr bwMode="auto">
            <a:xfrm>
              <a:off x="8281710" y="4879001"/>
              <a:ext cx="971827" cy="1223349"/>
              <a:chOff x="8205510" y="4730750"/>
              <a:chExt cx="971827" cy="1223349"/>
            </a:xfrm>
          </p:grpSpPr>
          <p:pic>
            <p:nvPicPr>
              <p:cNvPr id="7221" name="Picture 44" descr="C:\Users\seungk.park\AppData\Local\Microsoft\Windows\Temporary Internet Files\Content.IE5\K7TPWU7U\MC900215895[1].wmf"/>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205510" y="4730750"/>
                <a:ext cx="971827" cy="12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직사각형 65"/>
              <p:cNvSpPr/>
              <p:nvPr/>
            </p:nvSpPr>
            <p:spPr bwMode="auto">
              <a:xfrm>
                <a:off x="8594724" y="483916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sp>
          <p:nvSpPr>
            <p:cNvPr id="7213" name="TextBox 76"/>
            <p:cNvSpPr txBox="1">
              <a:spLocks noChangeArrowheads="1"/>
            </p:cNvSpPr>
            <p:nvPr/>
          </p:nvSpPr>
          <p:spPr bwMode="auto">
            <a:xfrm>
              <a:off x="6205537" y="4583118"/>
              <a:ext cx="143258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400" b="1">
                  <a:ea typeface="굴림" pitchFamily="50" charset="-127"/>
                </a:rPr>
                <a:t>HAN</a:t>
              </a:r>
            </a:p>
            <a:p>
              <a:pPr algn="ctr"/>
              <a:r>
                <a:rPr lang="en-US" altLang="ko-KR" sz="1200">
                  <a:ea typeface="굴림" pitchFamily="50" charset="-127"/>
                </a:rPr>
                <a:t>(WLAN, ZigBee)</a:t>
              </a:r>
              <a:endParaRPr lang="ko-KR" altLang="en-US" sz="1200">
                <a:ea typeface="굴림" pitchFamily="50" charset="-127"/>
              </a:endParaRPr>
            </a:p>
          </p:txBody>
        </p:sp>
        <p:cxnSp>
          <p:nvCxnSpPr>
            <p:cNvPr id="83" name="직선 연결선 56"/>
            <p:cNvCxnSpPr>
              <a:cxnSpLocks noChangeShapeType="1"/>
            </p:cNvCxnSpPr>
            <p:nvPr/>
          </p:nvCxnSpPr>
          <p:spPr bwMode="auto">
            <a:xfrm>
              <a:off x="7666037" y="4601638"/>
              <a:ext cx="82550" cy="1438329"/>
            </a:xfrm>
            <a:prstGeom prst="line">
              <a:avLst/>
            </a:prstGeom>
            <a:ln>
              <a:solidFill>
                <a:schemeClr val="bg1">
                  <a:lumMod val="75000"/>
                </a:schemeClr>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nvGrpSpPr>
            <p:cNvPr id="7215" name="그룹 8"/>
            <p:cNvGrpSpPr>
              <a:grpSpLocks/>
            </p:cNvGrpSpPr>
            <p:nvPr/>
          </p:nvGrpSpPr>
          <p:grpSpPr bwMode="auto">
            <a:xfrm>
              <a:off x="7262274" y="4208561"/>
              <a:ext cx="924463" cy="564124"/>
              <a:chOff x="6891337" y="4208561"/>
              <a:chExt cx="924463" cy="564124"/>
            </a:xfrm>
          </p:grpSpPr>
          <p:pic>
            <p:nvPicPr>
              <p:cNvPr id="7219" name="Picture 41" descr="C:\Users\seungk.park\AppData\Local\Microsoft\Windows\Temporary Internet Files\Content.IE5\JWT0Q7WV\MC900428991[1].wmf"/>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91337" y="4235647"/>
                <a:ext cx="744001" cy="5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직사각형 46"/>
              <p:cNvSpPr/>
              <p:nvPr/>
            </p:nvSpPr>
            <p:spPr bwMode="auto">
              <a:xfrm>
                <a:off x="7326850" y="4207923"/>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GW</a:t>
                </a:r>
              </a:p>
            </p:txBody>
          </p:sp>
        </p:grpSp>
        <p:pic>
          <p:nvPicPr>
            <p:cNvPr id="7216" name="Picture 4" descr="C:\Users\seungk.park\AppData\Local\Microsoft\Windows\Temporary Internet Files\Content.IE5\BWVA5M9Q\MP900437189[1].jp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91941" y="5873750"/>
              <a:ext cx="742396" cy="494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17" name="TextBox 76"/>
            <p:cNvSpPr txBox="1">
              <a:spLocks noChangeArrowheads="1"/>
            </p:cNvSpPr>
            <p:nvPr/>
          </p:nvSpPr>
          <p:spPr bwMode="auto">
            <a:xfrm>
              <a:off x="6973397" y="6345018"/>
              <a:ext cx="1432584" cy="258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ctr"/>
              <a:r>
                <a:rPr lang="en-US" altLang="ko-KR" sz="1200" b="1">
                  <a:ea typeface="굴림" pitchFamily="50" charset="-127"/>
                </a:rPr>
                <a:t>Metering</a:t>
              </a:r>
              <a:endParaRPr lang="ko-KR" altLang="en-US" sz="1200" b="1">
                <a:ea typeface="굴림" pitchFamily="50" charset="-127"/>
              </a:endParaRPr>
            </a:p>
          </p:txBody>
        </p:sp>
        <p:sp>
          <p:nvSpPr>
            <p:cNvPr id="85" name="직사각형 84"/>
            <p:cNvSpPr/>
            <p:nvPr/>
          </p:nvSpPr>
          <p:spPr bwMode="auto">
            <a:xfrm>
              <a:off x="7148512" y="5701816"/>
              <a:ext cx="488950" cy="431816"/>
            </a:xfrm>
            <a:prstGeom prst="rect">
              <a:avLst/>
            </a:prstGeom>
            <a:solidFill>
              <a:schemeClr val="bg1">
                <a:lumMod val="75000"/>
              </a:schemeClr>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r>
                <a:rPr lang="en-US" altLang="ko-KR" sz="1200" b="1" dirty="0">
                  <a:solidFill>
                    <a:schemeClr val="tx1"/>
                  </a:solidFill>
                  <a:latin typeface="Arial" charset="0"/>
                  <a:ea typeface="굴림" pitchFamily="50" charset="-127"/>
                </a:rPr>
                <a:t>DM</a:t>
              </a:r>
            </a:p>
            <a:p>
              <a:pPr algn="ctr">
                <a:defRPr/>
              </a:pPr>
              <a:r>
                <a:rPr lang="en-US" altLang="ko-KR" sz="1200" b="1" dirty="0">
                  <a:solidFill>
                    <a:schemeClr val="tx1"/>
                  </a:solidFill>
                  <a:latin typeface="Arial" charset="0"/>
                  <a:ea typeface="굴림" pitchFamily="50" charset="-127"/>
                </a:rPr>
                <a:t>Client</a:t>
              </a:r>
            </a:p>
          </p:txBody>
        </p:sp>
      </p:grpSp>
      <p:grpSp>
        <p:nvGrpSpPr>
          <p:cNvPr id="7199" name="그룹 3"/>
          <p:cNvGrpSpPr>
            <a:grpSpLocks/>
          </p:cNvGrpSpPr>
          <p:nvPr/>
        </p:nvGrpSpPr>
        <p:grpSpPr bwMode="auto">
          <a:xfrm>
            <a:off x="7289800" y="2813050"/>
            <a:ext cx="479425" cy="457200"/>
            <a:chOff x="7196137" y="2520950"/>
            <a:chExt cx="479425" cy="457866"/>
          </a:xfrm>
        </p:grpSpPr>
        <p:cxnSp>
          <p:nvCxnSpPr>
            <p:cNvPr id="61" name="직선 연결선 60"/>
            <p:cNvCxnSpPr/>
            <p:nvPr/>
          </p:nvCxnSpPr>
          <p:spPr bwMode="auto">
            <a:xfrm flipH="1" flipV="1">
              <a:off x="7196137" y="2520950"/>
              <a:ext cx="479425" cy="0"/>
            </a:xfrm>
            <a:prstGeom prst="line">
              <a:avLst/>
            </a:prstGeom>
            <a:ln>
              <a:solidFill>
                <a:srgbClr val="FFC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63" name="직사각형 62"/>
            <p:cNvSpPr/>
            <p:nvPr/>
          </p:nvSpPr>
          <p:spPr bwMode="auto">
            <a:xfrm>
              <a:off x="7281862" y="2706959"/>
              <a:ext cx="307975" cy="271857"/>
            </a:xfrm>
            <a:prstGeom prst="rect">
              <a:avLst/>
            </a:prstGeom>
            <a:solidFill>
              <a:srgbClr val="FFC000"/>
            </a:solidFill>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wrap="none" anchor="ctr"/>
            <a:lstStyle/>
            <a:p>
              <a:pPr algn="ctr">
                <a:defRPr/>
              </a:pPr>
              <a:endParaRPr lang="en-US" altLang="ko-KR" sz="1200" b="1" dirty="0">
                <a:solidFill>
                  <a:schemeClr val="tx1"/>
                </a:solidFill>
                <a:latin typeface="Arial" charset="0"/>
                <a:ea typeface="굴림" pitchFamily="50" charset="-127"/>
              </a:endParaRPr>
            </a:p>
          </p:txBody>
        </p:sp>
      </p:grpSp>
      <p:sp>
        <p:nvSpPr>
          <p:cNvPr id="7200" name="TextBox 2"/>
          <p:cNvSpPr txBox="1">
            <a:spLocks noChangeArrowheads="1"/>
          </p:cNvSpPr>
          <p:nvPr/>
        </p:nvSpPr>
        <p:spPr bwMode="auto">
          <a:xfrm>
            <a:off x="7899400" y="2801938"/>
            <a:ext cx="1279525"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r>
              <a:rPr lang="en-US" altLang="ko-KR" sz="1400">
                <a:ea typeface="굴림" pitchFamily="50" charset="-127"/>
              </a:rPr>
              <a:t>Scope of </a:t>
            </a:r>
          </a:p>
          <a:p>
            <a:r>
              <a:rPr lang="en-US" altLang="ko-KR" sz="1400">
                <a:ea typeface="굴림" pitchFamily="50" charset="-127"/>
              </a:rPr>
              <a:t>this work item</a:t>
            </a:r>
            <a:endParaRPr lang="ko-KR" altLang="en-US" sz="1400">
              <a:ea typeface="굴림" pitchFamily="50" charset="-127"/>
            </a:endParaRPr>
          </a:p>
        </p:txBody>
      </p:sp>
      <p:sp>
        <p:nvSpPr>
          <p:cNvPr id="5" name="직사각형 4"/>
          <p:cNvSpPr/>
          <p:nvPr/>
        </p:nvSpPr>
        <p:spPr bwMode="auto">
          <a:xfrm>
            <a:off x="7067550" y="2649538"/>
            <a:ext cx="2185988" cy="785812"/>
          </a:xfrm>
          <a:prstGeom prst="rect">
            <a:avLst/>
          </a:prstGeom>
          <a:noFill/>
          <a:ln w="12700" cap="flat" cmpd="sng" algn="ctr">
            <a:solidFill>
              <a:schemeClr val="bg1">
                <a:lumMod val="75000"/>
              </a:schemeClr>
            </a:solidFill>
            <a:prstDash val="dash"/>
            <a:round/>
            <a:headEnd type="none" w="med" len="med"/>
            <a:tailEnd type="none" w="med" len="med"/>
          </a:ln>
          <a:effectLst/>
        </p:spPr>
        <p:txBody>
          <a:bodyPr/>
          <a:lstStyle/>
          <a:p>
            <a:pPr>
              <a:defRPr/>
            </a:pPr>
            <a:endParaRPr lang="ko-KR" altLang="en-US">
              <a:ea typeface="굴림" pitchFamily="50" charset="-127"/>
            </a:endParaRPr>
          </a:p>
        </p:txBody>
      </p:sp>
      <p:cxnSp>
        <p:nvCxnSpPr>
          <p:cNvPr id="71" name="직선 연결선 70"/>
          <p:cNvCxnSpPr>
            <a:stCxn id="82" idx="3"/>
            <a:endCxn id="30" idx="1"/>
          </p:cNvCxnSpPr>
          <p:nvPr/>
        </p:nvCxnSpPr>
        <p:spPr bwMode="auto">
          <a:xfrm>
            <a:off x="4179888" y="2736850"/>
            <a:ext cx="273050" cy="0"/>
          </a:xfrm>
          <a:prstGeom prst="line">
            <a:avLst/>
          </a:prstGeom>
          <a:ln>
            <a:prstDash val="sysDot"/>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7203" name="TextBox 2"/>
          <p:cNvSpPr txBox="1">
            <a:spLocks noChangeArrowheads="1"/>
          </p:cNvSpPr>
          <p:nvPr/>
        </p:nvSpPr>
        <p:spPr bwMode="auto">
          <a:xfrm>
            <a:off x="1785938" y="2312988"/>
            <a:ext cx="149860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gn="r"/>
            <a:r>
              <a:rPr lang="en-US" altLang="ko-KR" sz="1400">
                <a:solidFill>
                  <a:srgbClr val="FF0000"/>
                </a:solidFill>
                <a:ea typeface="굴림" pitchFamily="50" charset="-127"/>
              </a:rPr>
              <a:t>M2M Application</a:t>
            </a:r>
          </a:p>
          <a:p>
            <a:pPr algn="r"/>
            <a:r>
              <a:rPr lang="en-US" altLang="ko-KR" sz="1400">
                <a:solidFill>
                  <a:srgbClr val="FF0000"/>
                </a:solidFill>
                <a:ea typeface="굴림" pitchFamily="50" charset="-127"/>
              </a:rPr>
              <a:t>Interface</a:t>
            </a:r>
            <a:endParaRPr lang="ko-KR" altLang="en-US" sz="1400">
              <a:solidFill>
                <a:srgbClr val="FF0000"/>
              </a:solidFill>
              <a:ea typeface="굴림" pitchFamily="50" charset="-127"/>
            </a:endParaRPr>
          </a:p>
        </p:txBody>
      </p:sp>
      <p:sp>
        <p:nvSpPr>
          <p:cNvPr id="7204" name="자유형 10"/>
          <p:cNvSpPr>
            <a:spLocks/>
          </p:cNvSpPr>
          <p:nvPr/>
        </p:nvSpPr>
        <p:spPr bwMode="auto">
          <a:xfrm>
            <a:off x="2757488" y="1997075"/>
            <a:ext cx="703262" cy="381000"/>
          </a:xfrm>
          <a:custGeom>
            <a:avLst/>
            <a:gdLst>
              <a:gd name="T0" fmla="*/ 0 w 703384"/>
              <a:gd name="T1" fmla="*/ 382176 h 379828"/>
              <a:gd name="T2" fmla="*/ 239068 w 703384"/>
              <a:gd name="T3" fmla="*/ 56619 h 379828"/>
              <a:gd name="T4" fmla="*/ 379695 w 703384"/>
              <a:gd name="T5" fmla="*/ 226475 h 379828"/>
              <a:gd name="T6" fmla="*/ 703140 w 703384"/>
              <a:gd name="T7" fmla="*/ 0 h 3798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3384" h="379828">
                <a:moveTo>
                  <a:pt x="0" y="379828"/>
                </a:moveTo>
                <a:cubicBezTo>
                  <a:pt x="87923" y="230945"/>
                  <a:pt x="175846" y="82062"/>
                  <a:pt x="239150" y="56271"/>
                </a:cubicBezTo>
                <a:cubicBezTo>
                  <a:pt x="302455" y="30480"/>
                  <a:pt x="302455" y="234461"/>
                  <a:pt x="379827" y="225083"/>
                </a:cubicBezTo>
                <a:cubicBezTo>
                  <a:pt x="457199" y="215705"/>
                  <a:pt x="580291" y="107852"/>
                  <a:pt x="703384" y="0"/>
                </a:cubicBezTo>
              </a:path>
            </a:pathLst>
          </a:custGeom>
          <a:noFill/>
          <a:ln w="12700" cap="flat" cmpd="sng" algn="ctr">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ko-KR"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smtClean="0">
                <a:ea typeface="굴림" pitchFamily="50" charset="-127"/>
              </a:rPr>
              <a:t>Notes for M2M Application Interface</a:t>
            </a:r>
            <a:endParaRPr lang="ko-KR" altLang="en-US" smtClean="0">
              <a:ea typeface="굴림" pitchFamily="50" charset="-127"/>
            </a:endParaRPr>
          </a:p>
        </p:txBody>
      </p:sp>
      <p:sp>
        <p:nvSpPr>
          <p:cNvPr id="9219" name="내용 개체 틀 2"/>
          <p:cNvSpPr>
            <a:spLocks noGrp="1"/>
          </p:cNvSpPr>
          <p:nvPr>
            <p:ph idx="1"/>
          </p:nvPr>
        </p:nvSpPr>
        <p:spPr/>
        <p:txBody>
          <a:bodyPr/>
          <a:lstStyle/>
          <a:p>
            <a:r>
              <a:rPr lang="en-US" altLang="ko-KR" dirty="0" smtClean="0">
                <a:ea typeface="굴림" pitchFamily="50" charset="-127"/>
              </a:rPr>
              <a:t>OMA DM Protocol is NOT affected by M2M Application Interface</a:t>
            </a:r>
          </a:p>
          <a:p>
            <a:r>
              <a:rPr lang="en-US" altLang="ko-KR" dirty="0" smtClean="0">
                <a:ea typeface="굴림" pitchFamily="50" charset="-127"/>
              </a:rPr>
              <a:t>M2M Application Interface will be specified between M2M Application and M2M Server</a:t>
            </a:r>
          </a:p>
          <a:p>
            <a:r>
              <a:rPr lang="en-US" altLang="ko-KR" dirty="0" smtClean="0">
                <a:ea typeface="굴림" pitchFamily="50" charset="-127"/>
              </a:rPr>
              <a:t>M2M Application Interface </a:t>
            </a:r>
            <a:r>
              <a:rPr lang="en-US" altLang="ko-KR" i="1" dirty="0" smtClean="0">
                <a:ea typeface="굴림" pitchFamily="50" charset="-127"/>
              </a:rPr>
              <a:t>conceptually</a:t>
            </a:r>
            <a:r>
              <a:rPr lang="en-US" altLang="ko-KR" dirty="0" smtClean="0">
                <a:ea typeface="굴림" pitchFamily="50" charset="-127"/>
              </a:rPr>
              <a:t> reuses the data models defined by OMA DM</a:t>
            </a:r>
          </a:p>
          <a:p>
            <a:pPr lvl="1"/>
            <a:r>
              <a:rPr lang="en-US" altLang="ko-KR" dirty="0" smtClean="0">
                <a:ea typeface="굴림" pitchFamily="50" charset="-127"/>
              </a:rPr>
              <a:t>For example, MOID-based capability discovery, DDF to learn the MO structure, Generic Alerts for Client Events</a:t>
            </a:r>
          </a:p>
          <a:p>
            <a:r>
              <a:rPr lang="en-US" altLang="ko-KR" dirty="0" smtClean="0">
                <a:ea typeface="굴림" pitchFamily="50" charset="-127"/>
              </a:rPr>
              <a:t>The DM protocol (e.g., DM 1.x, DM 2.0) between the DM Server and the DM Client is transparent to the M2M Application Interface</a:t>
            </a:r>
          </a:p>
          <a:p>
            <a:pPr lvl="1"/>
            <a:r>
              <a:rPr lang="en-US" altLang="ko-KR" dirty="0" smtClean="0">
                <a:ea typeface="굴림" pitchFamily="50" charset="-127"/>
              </a:rPr>
              <a:t>It doesn’t matter whether DM 1.x or DM 2.0 is running between DM Server and DM Client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제목 1"/>
          <p:cNvSpPr>
            <a:spLocks noGrp="1"/>
          </p:cNvSpPr>
          <p:nvPr>
            <p:ph type="title"/>
          </p:nvPr>
        </p:nvSpPr>
        <p:spPr/>
        <p:txBody>
          <a:bodyPr/>
          <a:lstStyle/>
          <a:p>
            <a:r>
              <a:rPr lang="en-US" altLang="ko-KR" smtClean="0">
                <a:ea typeface="굴림" pitchFamily="50" charset="-127"/>
              </a:rPr>
              <a:t>Use Cases</a:t>
            </a:r>
            <a:endParaRPr lang="ko-KR" altLang="en-US" smtClean="0">
              <a:ea typeface="굴림" pitchFamily="50" charset="-127"/>
            </a:endParaRPr>
          </a:p>
        </p:txBody>
      </p:sp>
      <p:sp>
        <p:nvSpPr>
          <p:cNvPr id="10243" name="내용 개체 틀 2"/>
          <p:cNvSpPr>
            <a:spLocks noGrp="1"/>
          </p:cNvSpPr>
          <p:nvPr>
            <p:ph idx="1"/>
          </p:nvPr>
        </p:nvSpPr>
        <p:spPr/>
        <p:txBody>
          <a:bodyPr/>
          <a:lstStyle/>
          <a:p>
            <a:r>
              <a:rPr lang="en-US" altLang="ko-KR" dirty="0">
                <a:ea typeface="굴림" pitchFamily="50" charset="-127"/>
              </a:rPr>
              <a:t>M2M Application Interface can provide below use cases to the M2M Application (e.g., smart metering, smart home, smart car, etc</a:t>
            </a:r>
            <a:r>
              <a:rPr lang="en-US" altLang="ko-KR" dirty="0" smtClean="0">
                <a:ea typeface="굴림" pitchFamily="50" charset="-127"/>
              </a:rPr>
              <a:t>.)</a:t>
            </a:r>
          </a:p>
          <a:p>
            <a:pPr lvl="1"/>
            <a:r>
              <a:rPr lang="en-US" altLang="ko-KR" b="1" dirty="0" smtClean="0">
                <a:ea typeface="굴림" pitchFamily="50" charset="-127"/>
              </a:rPr>
              <a:t>Device Discovery </a:t>
            </a:r>
            <a:r>
              <a:rPr lang="en-US" altLang="ko-KR" dirty="0" smtClean="0">
                <a:ea typeface="굴림" pitchFamily="50" charset="-127"/>
              </a:rPr>
              <a:t>– Smart Grid M2M Application can discover its devices by using the device identifier (or by other means like a name)</a:t>
            </a:r>
          </a:p>
          <a:p>
            <a:pPr lvl="1"/>
            <a:r>
              <a:rPr lang="en-US" altLang="ko-KR" b="1" dirty="0" smtClean="0">
                <a:ea typeface="굴림" pitchFamily="50" charset="-127"/>
              </a:rPr>
              <a:t>Command Delivery </a:t>
            </a:r>
            <a:r>
              <a:rPr lang="en-US" altLang="ko-KR" dirty="0" smtClean="0">
                <a:ea typeface="굴림" pitchFamily="50" charset="-127"/>
              </a:rPr>
              <a:t>– Healthcare M2M Application can read the measurement values from the device, and write configurations to the device</a:t>
            </a:r>
            <a:endParaRPr lang="en-US" altLang="ko-KR" b="1" dirty="0" smtClean="0">
              <a:ea typeface="굴림" pitchFamily="50" charset="-127"/>
            </a:endParaRPr>
          </a:p>
          <a:p>
            <a:pPr lvl="1"/>
            <a:r>
              <a:rPr lang="en-US" altLang="ko-KR" b="1" dirty="0" smtClean="0">
                <a:ea typeface="굴림" pitchFamily="50" charset="-127"/>
              </a:rPr>
              <a:t>Subscription</a:t>
            </a:r>
            <a:r>
              <a:rPr lang="en-US" altLang="ko-KR" dirty="0" smtClean="0">
                <a:ea typeface="굴림" pitchFamily="50" charset="-127"/>
              </a:rPr>
              <a:t> – Smart Home M2M Application can subscribe to the wash completion of the washing machine, and can subscribe to the device attachment of new home appliances</a:t>
            </a:r>
          </a:p>
          <a:p>
            <a:pPr lvl="1"/>
            <a:r>
              <a:rPr lang="en-US" altLang="ko-KR" b="1" dirty="0" smtClean="0">
                <a:ea typeface="굴림" pitchFamily="50" charset="-127"/>
              </a:rPr>
              <a:t>Resource Group</a:t>
            </a:r>
            <a:r>
              <a:rPr lang="en-US" altLang="ko-KR" dirty="0" smtClean="0">
                <a:ea typeface="굴림" pitchFamily="50" charset="-127"/>
              </a:rPr>
              <a:t> – Smart Car M2M Application can create a resource group that represents the drive distance of hundreds of smart cars. Smart Car M2M Application can read all of measurement by sending one command (M2M Server can aggregate the results)</a:t>
            </a:r>
          </a:p>
          <a:p>
            <a:pPr lvl="1"/>
            <a:endParaRPr lang="en-US" altLang="ko-KR" dirty="0" smtClean="0">
              <a:ea typeface="굴림" pitchFamily="50" charset="-127"/>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p:txBody>
          <a:bodyPr/>
          <a:lstStyle/>
          <a:p>
            <a:r>
              <a:rPr lang="en-US" altLang="ko-KR" smtClean="0">
                <a:ea typeface="굴림" pitchFamily="50" charset="-127"/>
              </a:rPr>
              <a:t>How OMA can help</a:t>
            </a:r>
            <a:endParaRPr lang="ko-KR" altLang="en-US" smtClean="0">
              <a:ea typeface="굴림" pitchFamily="50" charset="-127"/>
            </a:endParaRPr>
          </a:p>
        </p:txBody>
      </p:sp>
      <p:sp>
        <p:nvSpPr>
          <p:cNvPr id="11267" name="내용 개체 틀 2"/>
          <p:cNvSpPr>
            <a:spLocks noGrp="1"/>
          </p:cNvSpPr>
          <p:nvPr>
            <p:ph idx="1"/>
          </p:nvPr>
        </p:nvSpPr>
        <p:spPr/>
        <p:txBody>
          <a:bodyPr/>
          <a:lstStyle/>
          <a:p>
            <a:r>
              <a:rPr lang="en-US" altLang="ko-KR" smtClean="0">
                <a:ea typeface="굴림" pitchFamily="50" charset="-127"/>
              </a:rPr>
              <a:t>OMA can help with this new Work Item leveraging the expertise in OMA DM WG</a:t>
            </a:r>
          </a:p>
          <a:p>
            <a:pPr lvl="1"/>
            <a:r>
              <a:rPr lang="en-US" altLang="ko-KR" smtClean="0">
                <a:ea typeface="굴림" pitchFamily="50" charset="-127"/>
              </a:rPr>
              <a:t>Sub Work Item can be created under OMA DM WG</a:t>
            </a:r>
          </a:p>
          <a:p>
            <a:endParaRPr lang="en-US" altLang="ko-KR" smtClean="0">
              <a:ea typeface="굴림" pitchFamily="50" charset="-127"/>
            </a:endParaRPr>
          </a:p>
          <a:p>
            <a:r>
              <a:rPr lang="en-US" altLang="ko-KR" smtClean="0">
                <a:ea typeface="굴림" pitchFamily="50" charset="-127"/>
              </a:rPr>
              <a:t>Once this Work Item starts, OMA can promote the M2M platform consisting of M2M Application Interface and OMA DM Protocol</a:t>
            </a:r>
          </a:p>
          <a:p>
            <a:endParaRPr lang="ko-KR" altLang="en-US" smtClean="0">
              <a:ea typeface="굴림" pitchFamily="50" charset="-127"/>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6534</TotalTime>
  <Pages>15</Pages>
  <Words>1173</Words>
  <Application>Microsoft Office PowerPoint</Application>
  <PresentationFormat>사용자 지정</PresentationFormat>
  <Paragraphs>236</Paragraphs>
  <Slides>13</Slides>
  <Notes>13</Notes>
  <HiddenSlides>0</HiddenSlides>
  <MMClips>0</MMClips>
  <ScaleCrop>false</ScaleCrop>
  <HeadingPairs>
    <vt:vector size="8" baseType="variant">
      <vt:variant>
        <vt:lpstr>사용한 글꼴</vt:lpstr>
      </vt:variant>
      <vt:variant>
        <vt:i4>7</vt:i4>
      </vt:variant>
      <vt:variant>
        <vt:lpstr>테마</vt:lpstr>
      </vt:variant>
      <vt:variant>
        <vt:i4>1</vt:i4>
      </vt:variant>
      <vt:variant>
        <vt:lpstr>포함된 OLE 서버</vt:lpstr>
      </vt:variant>
      <vt:variant>
        <vt:i4>1</vt:i4>
      </vt:variant>
      <vt:variant>
        <vt:lpstr>슬라이드 제목</vt:lpstr>
      </vt:variant>
      <vt:variant>
        <vt:i4>13</vt:i4>
      </vt:variant>
    </vt:vector>
  </HeadingPairs>
  <TitlesOfParts>
    <vt:vector size="22" baseType="lpstr">
      <vt:lpstr>굴림</vt:lpstr>
      <vt:lpstr>맑은 고딕</vt:lpstr>
      <vt:lpstr>Arial</vt:lpstr>
      <vt:lpstr>Arial Narrow</vt:lpstr>
      <vt:lpstr>Tahoma</vt:lpstr>
      <vt:lpstr>Times New Roman</vt:lpstr>
      <vt:lpstr>Wingdings</vt:lpstr>
      <vt:lpstr>OMA Template</vt:lpstr>
      <vt:lpstr>워크시트</vt:lpstr>
      <vt:lpstr>OMA-DM-2013-0014-INP_M2M_Application_Interface  Presentation of WID Information WID XXXX - M2M Application Interface</vt:lpstr>
      <vt:lpstr>General information about the Work Item</vt:lpstr>
      <vt:lpstr>Problem/Opportunity Statement 1</vt:lpstr>
      <vt:lpstr>Problem/Opportunity Statement 2</vt:lpstr>
      <vt:lpstr>OMA DM for M2M World</vt:lpstr>
      <vt:lpstr>M2M Application Interface (Evolving OMA DM for M2M Platform)</vt:lpstr>
      <vt:lpstr>Notes for M2M Application Interface</vt:lpstr>
      <vt:lpstr>Use Cases</vt:lpstr>
      <vt:lpstr>How OMA can help</vt:lpstr>
      <vt:lpstr>Impacts, relationships and dependencies</vt:lpstr>
      <vt:lpstr>Proposed Timeline</vt:lpstr>
      <vt:lpstr>Supporting Companies</vt:lpstr>
      <vt:lpstr>Proposed Resources</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LGE</cp:lastModifiedBy>
  <cp:revision>357</cp:revision>
  <cp:lastPrinted>1999-04-27T06:51:51Z</cp:lastPrinted>
  <dcterms:created xsi:type="dcterms:W3CDTF">2002-03-19T14:05:12Z</dcterms:created>
  <dcterms:modified xsi:type="dcterms:W3CDTF">2013-02-05T02:38:35Z</dcterms:modified>
</cp:coreProperties>
</file>