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74" r:id="rId2"/>
    <p:sldId id="375" r:id="rId3"/>
    <p:sldId id="376" r:id="rId4"/>
    <p:sldId id="377"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700000"/>
    <a:srgbClr val="6A93FA"/>
    <a:srgbClr val="608CFA"/>
    <a:srgbClr val="3A70F8"/>
    <a:srgbClr val="799EFB"/>
    <a:srgbClr val="9AB6FC"/>
    <a:srgbClr val="B5CAFD"/>
    <a:srgbClr val="88A9FC"/>
    <a:srgbClr val="FFCC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28" autoAdjust="0"/>
    <p:restoredTop sz="94746" autoAdjust="0"/>
  </p:normalViewPr>
  <p:slideViewPr>
    <p:cSldViewPr>
      <p:cViewPr>
        <p:scale>
          <a:sx n="70" d="100"/>
          <a:sy n="70" d="100"/>
        </p:scale>
        <p:origin x="-804" y="-534"/>
      </p:cViewPr>
      <p:guideLst>
        <p:guide orient="horz" pos="2208"/>
        <p:guide pos="261"/>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217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charts/_rels/chart1.xml.rels><?xml version="1.0" encoding="UTF-8" standalone="yes"?>
<Relationships xmlns="http://schemas.openxmlformats.org/package/2006/relationships"><Relationship Id="rId1" Type="http://schemas.openxmlformats.org/officeDocument/2006/relationships/oleObject" Target="file:///C:\Users\Sramanan\AppData\Local\Microsoft\Windows\Temporary%20Internet%20Files\Low\Content.IE5\NW5LB1LO\OMA-WISPR_TPApproval-GwMO_1_1-20130808133828%5b1%5d.xls"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GB"/>
  <c:chart>
    <c:plotArea>
      <c:layout>
        <c:manualLayout>
          <c:layoutTarget val="inner"/>
          <c:xMode val="edge"/>
          <c:yMode val="edge"/>
          <c:x val="9.4106463878327065E-2"/>
          <c:y val="1.3966480446927387E-2"/>
          <c:w val="0.90114068441064643"/>
          <c:h val="0.90502793296089423"/>
        </c:manualLayout>
      </c:layout>
      <c:barChart>
        <c:barDir val="bar"/>
        <c:grouping val="clustered"/>
        <c:ser>
          <c:idx val="4"/>
          <c:order val="0"/>
          <c:tx>
            <c:strRef>
              <c:f>Data!$D$1</c:f>
              <c:strCache>
                <c:ptCount val="1"/>
                <c:pt idx="0">
                  <c:v>Proposed</c:v>
                </c:pt>
              </c:strCache>
            </c:strRef>
          </c:tx>
          <c:spPr>
            <a:solidFill>
              <a:srgbClr val="4BACC6"/>
            </a:solidFill>
            <a:ln w="12700">
              <a:solidFill>
                <a:srgbClr val="000000"/>
              </a:solidFill>
              <a:prstDash val="solid"/>
            </a:ln>
            <a:effectLst>
              <a:outerShdw dist="35921" dir="2700000" algn="br">
                <a:srgbClr val="000000"/>
              </a:outerShdw>
            </a:effectLst>
          </c:spPr>
          <c:dLbls>
            <c:spPr>
              <a:noFill/>
              <a:ln w="25400">
                <a:noFill/>
              </a:ln>
            </c:spPr>
            <c:showVal val="1"/>
            <c:showSerName val="1"/>
          </c:dLbls>
          <c:cat>
            <c:strRef>
              <c:f>Data!$A$2:$A$8</c:f>
              <c:strCache>
                <c:ptCount val="7"/>
                <c:pt idx="0">
                  <c:v>Release approved as candidate</c:v>
                </c:pt>
                <c:pt idx="1">
                  <c:v>Architecture - Approved as Candidate</c:v>
                </c:pt>
                <c:pt idx="2">
                  <c:v>RD Approved as Candidate</c:v>
                </c:pt>
                <c:pt idx="6">
                  <c:v>Knock on effect from the delay in RD &amp; AD completion (about two months). _x000d_
Delay in progressing the specification development (i.e., awaiting for response from BBF and ZigBee Alliance)_x000d_
Allow at least two face-to-face meetings  (Bangkok, Las Vegas) for TS</c:v>
                </c:pt>
              </c:strCache>
            </c:strRef>
          </c:cat>
          <c:val>
            <c:numRef>
              <c:f>Data!$D$2:$D$4</c:f>
              <c:numCache>
                <c:formatCode>General</c:formatCode>
                <c:ptCount val="3"/>
                <c:pt idx="0" formatCode="yyyy\-mm\-dd;@">
                  <c:v>41698</c:v>
                </c:pt>
              </c:numCache>
            </c:numRef>
          </c:val>
        </c:ser>
        <c:ser>
          <c:idx val="0"/>
          <c:order val="1"/>
          <c:tx>
            <c:strRef>
              <c:f>Data!$C$1</c:f>
              <c:strCache>
                <c:ptCount val="1"/>
                <c:pt idx="0">
                  <c:v>Current</c:v>
                </c:pt>
              </c:strCache>
            </c:strRef>
          </c:tx>
          <c:spPr>
            <a:solidFill>
              <a:srgbClr val="FFFF99"/>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separator> </c:separator>
          </c:dLbls>
          <c:cat>
            <c:strRef>
              <c:f>Data!$A$2:$A$8</c:f>
              <c:strCache>
                <c:ptCount val="7"/>
                <c:pt idx="0">
                  <c:v>Release approved as candidate</c:v>
                </c:pt>
                <c:pt idx="1">
                  <c:v>Architecture - Approved as Candidate</c:v>
                </c:pt>
                <c:pt idx="2">
                  <c:v>RD Approved as Candidate</c:v>
                </c:pt>
                <c:pt idx="6">
                  <c:v>Knock on effect from the delay in RD &amp; AD completion (about two months). _x000d_
Delay in progressing the specification development (i.e., awaiting for response from BBF and ZigBee Alliance)_x000d_
Allow at least two face-to-face meetings  (Bangkok, Las Vegas) for TS</c:v>
                </c:pt>
              </c:strCache>
            </c:strRef>
          </c:cat>
          <c:val>
            <c:numRef>
              <c:f>Data!$C$2:$C$4</c:f>
              <c:numCache>
                <c:formatCode>yyyy\-mm\-dd;@</c:formatCode>
                <c:ptCount val="3"/>
                <c:pt idx="0">
                  <c:v>41562</c:v>
                </c:pt>
                <c:pt idx="1">
                  <c:v>41425</c:v>
                </c:pt>
                <c:pt idx="2">
                  <c:v>41334</c:v>
                </c:pt>
              </c:numCache>
            </c:numRef>
          </c:val>
        </c:ser>
        <c:ser>
          <c:idx val="1"/>
          <c:order val="2"/>
          <c:tx>
            <c:strRef>
              <c:f>Data!$B$1</c:f>
              <c:strCache>
                <c:ptCount val="1"/>
                <c:pt idx="0">
                  <c:v>Original</c:v>
                </c:pt>
              </c:strCache>
            </c:strRef>
          </c:tx>
          <c:spPr>
            <a:solidFill>
              <a:srgbClr val="FF9900"/>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dLbls>
          <c:cat>
            <c:strRef>
              <c:f>Data!$A$2:$A$8</c:f>
              <c:strCache>
                <c:ptCount val="7"/>
                <c:pt idx="0">
                  <c:v>Release approved as candidate</c:v>
                </c:pt>
                <c:pt idx="1">
                  <c:v>Architecture - Approved as Candidate</c:v>
                </c:pt>
                <c:pt idx="2">
                  <c:v>RD Approved as Candidate</c:v>
                </c:pt>
                <c:pt idx="6">
                  <c:v>Knock on effect from the delay in RD &amp; AD completion (about two months). _x000d_
Delay in progressing the specification development (i.e., awaiting for response from BBF and ZigBee Alliance)_x000d_
Allow at least two face-to-face meetings  (Bangkok, Las Vegas) for TS</c:v>
                </c:pt>
              </c:strCache>
            </c:strRef>
          </c:cat>
          <c:val>
            <c:numRef>
              <c:f>Data!$B$2:$B$4</c:f>
              <c:numCache>
                <c:formatCode>yyyy\-mm\-dd;@</c:formatCode>
                <c:ptCount val="3"/>
                <c:pt idx="0">
                  <c:v>41562</c:v>
                </c:pt>
                <c:pt idx="1">
                  <c:v>41338</c:v>
                </c:pt>
                <c:pt idx="2">
                  <c:v>41274</c:v>
                </c:pt>
              </c:numCache>
            </c:numRef>
          </c:val>
        </c:ser>
        <c:dLbls>
          <c:showSerName val="1"/>
        </c:dLbls>
        <c:axId val="118672384"/>
        <c:axId val="118682368"/>
      </c:barChart>
      <c:scatterChart>
        <c:scatterStyle val="lineMarker"/>
        <c:ser>
          <c:idx val="3"/>
          <c:order val="3"/>
          <c:tx>
            <c:strRef>
              <c:f>Data!$F$1</c:f>
              <c:strCache>
                <c:ptCount val="1"/>
                <c:pt idx="0">
                  <c:v>2013-08-08</c:v>
                </c:pt>
              </c:strCache>
            </c:strRef>
          </c:tx>
          <c:spPr>
            <a:ln w="22225">
              <a:solidFill>
                <a:srgbClr val="FF0000"/>
              </a:solidFill>
            </a:ln>
          </c:spPr>
          <c:marker>
            <c:symbol val="none"/>
          </c:marker>
          <c:dLbls>
            <c:delete val="1"/>
          </c:dLbls>
          <c:xVal>
            <c:numRef>
              <c:f>Data!$F$2:$F$3</c:f>
              <c:numCache>
                <c:formatCode>yyyy\-mm\-dd\ hh:mm</c:formatCode>
                <c:ptCount val="2"/>
                <c:pt idx="0">
                  <c:v>41494.610087962959</c:v>
                </c:pt>
                <c:pt idx="1">
                  <c:v>41494.610087962959</c:v>
                </c:pt>
              </c:numCache>
            </c:numRef>
          </c:xVal>
          <c:yVal>
            <c:numRef>
              <c:f>Data!$G$2:$G$3</c:f>
              <c:numCache>
                <c:formatCode>General</c:formatCode>
                <c:ptCount val="2"/>
                <c:pt idx="0">
                  <c:v>0</c:v>
                </c:pt>
                <c:pt idx="1">
                  <c:v>1</c:v>
                </c:pt>
              </c:numCache>
            </c:numRef>
          </c:yVal>
        </c:ser>
        <c:dLbls>
          <c:showSerName val="1"/>
        </c:dLbls>
        <c:axId val="118683904"/>
        <c:axId val="35061760"/>
      </c:scatterChart>
      <c:catAx>
        <c:axId val="118672384"/>
        <c:scaling>
          <c:orientation val="minMax"/>
        </c:scaling>
        <c:axPos val="l"/>
        <c:numFmt formatCode="dd/mm/yyyy" sourceLinked="0"/>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en-US"/>
          </a:p>
        </c:txPr>
        <c:crossAx val="118682368"/>
        <c:crossesAt val="40909"/>
        <c:auto val="1"/>
        <c:lblAlgn val="ctr"/>
        <c:lblOffset val="100"/>
        <c:tickLblSkip val="1"/>
        <c:tickMarkSkip val="1"/>
      </c:catAx>
      <c:valAx>
        <c:axId val="118682368"/>
        <c:scaling>
          <c:orientation val="minMax"/>
          <c:max val="42004"/>
          <c:min val="40909"/>
        </c:scaling>
        <c:delete val="1"/>
        <c:axPos val="b"/>
        <c:numFmt formatCode="yyyy\-mm\-dd;@" sourceLinked="1"/>
        <c:tickLblPos val="none"/>
        <c:crossAx val="118672384"/>
        <c:crosses val="autoZero"/>
        <c:crossBetween val="between"/>
      </c:valAx>
      <c:valAx>
        <c:axId val="118683904"/>
        <c:scaling>
          <c:orientation val="minMax"/>
        </c:scaling>
        <c:delete val="1"/>
        <c:axPos val="b"/>
        <c:numFmt formatCode="yyyy\-mm\-dd\ hh:mm" sourceLinked="1"/>
        <c:tickLblPos val="none"/>
        <c:crossAx val="35061760"/>
        <c:crosses val="autoZero"/>
        <c:crossBetween val="midCat"/>
      </c:valAx>
      <c:valAx>
        <c:axId val="35061760"/>
        <c:scaling>
          <c:orientation val="minMax"/>
          <c:max val="1"/>
          <c:min val="0"/>
        </c:scaling>
        <c:delete val="1"/>
        <c:axPos val="r"/>
        <c:numFmt formatCode="General" sourceLinked="1"/>
        <c:tickLblPos val="none"/>
        <c:crossAx val="118683904"/>
        <c:crosses val="max"/>
        <c:crossBetween val="midCat"/>
      </c:valAx>
      <c:spPr>
        <a:solidFill>
          <a:srgbClr val="C0C0C0"/>
        </a:solidFill>
        <a:ln w="12700">
          <a:solidFill>
            <a:srgbClr val="808080"/>
          </a:solidFill>
          <a:prstDash val="solid"/>
        </a:ln>
      </c:spPr>
    </c:plotArea>
    <c:legend>
      <c:legendPos val="r"/>
      <c:layout>
        <c:manualLayout>
          <c:xMode val="edge"/>
          <c:yMode val="edge"/>
          <c:x val="0.22345358921389583"/>
          <c:y val="0.9313388759365977"/>
          <c:w val="0.53277975709310166"/>
          <c:h val="3.6971803105617457E-2"/>
        </c:manualLayout>
      </c:layout>
    </c:legend>
    <c:plotVisOnly val="1"/>
    <c:dispBlanksAs val="gap"/>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5929503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 xmlns:p14="http://schemas.microsoft.com/office/powerpoint/2010/main" val="2935124950"/>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2013 </a:t>
            </a:r>
            <a:r>
              <a:rPr lang="en-GB" altLang="zh-CN" sz="1000" b="1" dirty="0">
                <a:ea typeface="宋体" charset="-122"/>
                <a:cs typeface="Times New Roman" pitchFamily="18" charset="0"/>
              </a:rPr>
              <a:t>Open Mobile Alliance Ltd.  All Rights Reserved.</a:t>
            </a:r>
            <a:endParaRPr lang="en-US" altLang="zh-CN" sz="1000" b="1" dirty="0">
              <a:ea typeface="宋体" charset="-122"/>
              <a:cs typeface="Times New Roman" pitchFamily="18" charset="0"/>
            </a:endParaRPr>
          </a:p>
          <a:p>
            <a:pPr defTabSz="403225">
              <a:tabLst>
                <a:tab pos="5372100" algn="ctr"/>
                <a:tab pos="9182100" algn="r"/>
              </a:tabLst>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39067"/>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GB" sz="1800" dirty="0" smtClean="0"/>
              <a:t>OMA-DM-2013-0071</a:t>
            </a:r>
            <a:endParaRPr lang="en-US" altLang="zh-CN" sz="1800" b="1" dirty="0">
              <a:latin typeface="Arial Narrow" pitchFamily="34" charset="0"/>
              <a:ea typeface="宋体" charset="-122"/>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dirty="0">
                <a:latin typeface="Arial Narrow" pitchFamily="34" charset="0"/>
                <a:ea typeface="宋体" charset="-122"/>
              </a:rPr>
              <a:t>Slide #</a:t>
            </a:r>
            <a:fld id="{8B97EA87-F88A-45C1-B743-9B7F1188B242}" type="slidenum">
              <a:rPr lang="en-US" altLang="zh-CN" sz="1800" b="1">
                <a:latin typeface="Arial Narrow" pitchFamily="34" charset="0"/>
                <a:ea typeface="宋体" charset="-122"/>
              </a:rPr>
              <a:pPr algn="r" defTabSz="403225">
                <a:tabLst>
                  <a:tab pos="5372100" algn="ctr"/>
                  <a:tab pos="9182100" algn="r"/>
                </a:tabLst>
              </a:pP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OMA-Template-TPslides-20120101-I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dirty="0" smtClean="0"/>
              <a:t>1st Level Bullet</a:t>
            </a:r>
          </a:p>
          <a:p>
            <a:pPr lvl="1"/>
            <a:r>
              <a:rPr lang="en-GB" altLang="zh-CN" dirty="0" smtClean="0"/>
              <a:t>2nd Level Bullet</a:t>
            </a:r>
          </a:p>
          <a:p>
            <a:pPr lvl="2"/>
            <a:r>
              <a:rPr lang="en-GB" altLang="zh-CN" dirty="0" smtClean="0"/>
              <a:t>3rd Level Bullet</a:t>
            </a:r>
          </a:p>
          <a:p>
            <a:pPr lvl="3"/>
            <a:r>
              <a:rPr lang="en-GB" altLang="zh-CN" dirty="0" smtClean="0"/>
              <a:t>4th Level Bullet</a:t>
            </a:r>
          </a:p>
          <a:p>
            <a:pPr lvl="4"/>
            <a:r>
              <a:rPr lang="en-GB" altLang="zh-CN" dirty="0"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n-uchida@cq.jp.nec.com" TargetMode="External"/><Relationship Id="rId4" Type="http://schemas.openxmlformats.org/officeDocument/2006/relationships/hyperlink" Target="mailto:S.Ramanan@emea.nec.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8" y="2444750"/>
            <a:ext cx="8077200" cy="21399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a:t>
            </a:r>
            <a:r>
              <a:rPr lang="en-US" altLang="zh-CN" sz="2000" b="1" dirty="0" smtClean="0">
                <a:latin typeface="Tahoma" pitchFamily="34" charset="0"/>
                <a:ea typeface="宋体" charset="-122"/>
              </a:rPr>
              <a:t>DM</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	</a:t>
            </a:r>
            <a:r>
              <a:rPr lang="en-US" altLang="zh-CN" sz="2000" b="1" dirty="0" smtClean="0">
                <a:latin typeface="Tahoma" pitchFamily="34" charset="0"/>
                <a:ea typeface="宋体" charset="-122"/>
              </a:rPr>
              <a:t>24</a:t>
            </a:r>
            <a:r>
              <a:rPr lang="en-US" altLang="zh-CN" sz="2000" b="1" baseline="30000" dirty="0" smtClean="0">
                <a:latin typeface="Tahoma" pitchFamily="34" charset="0"/>
                <a:ea typeface="宋体" charset="-122"/>
              </a:rPr>
              <a:t>th</a:t>
            </a:r>
            <a:r>
              <a:rPr lang="en-US" altLang="zh-CN" sz="2000" b="1" dirty="0" smtClean="0">
                <a:latin typeface="Tahoma" pitchFamily="34" charset="0"/>
                <a:ea typeface="宋体" charset="-122"/>
              </a:rPr>
              <a:t> July 2013</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smtClean="0">
                <a:latin typeface="Tahoma" pitchFamily="34" charset="0"/>
                <a:ea typeface="宋体" charset="-122"/>
              </a:rPr>
              <a:t>S. Ramanan, NEC </a:t>
            </a:r>
            <a:r>
              <a:rPr lang="en-US" altLang="zh-CN" sz="2000" b="1" dirty="0" smtClean="0">
                <a:latin typeface="Tahoma" pitchFamily="34" charset="0"/>
                <a:ea typeface="宋体" charset="-122"/>
                <a:hlinkClick r:id="rId4"/>
              </a:rPr>
              <a:t>S.Ramanan@emea.nec.com</a:t>
            </a:r>
            <a:endParaRPr lang="en-US" altLang="zh-CN" sz="2000"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smtClean="0">
                <a:latin typeface="Tahoma" pitchFamily="34" charset="0"/>
                <a:ea typeface="宋体" charset="-122"/>
              </a:rPr>
              <a:t>		Norio Uchida, NEC </a:t>
            </a:r>
            <a:r>
              <a:rPr lang="en-US" altLang="zh-CN" sz="2000" b="1" dirty="0" smtClean="0">
                <a:latin typeface="Tahoma" pitchFamily="34" charset="0"/>
                <a:ea typeface="宋体" charset="-122"/>
                <a:hlinkClick r:id="rId5"/>
              </a:rPr>
              <a:t>n-uchida@cq.jp.nec.com</a:t>
            </a:r>
            <a:r>
              <a:rPr lang="en-US" altLang="zh-CN" sz="2000" b="1" dirty="0" smtClean="0">
                <a:latin typeface="Tahoma" pitchFamily="34" charset="0"/>
                <a:ea typeface="宋体" charset="-122"/>
              </a:rPr>
              <a:t> </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a:t>
            </a:r>
            <a:r>
              <a:rPr lang="en-US" altLang="zh-CN" sz="2000" b="1" dirty="0" smtClean="0">
                <a:latin typeface="Tahoma" pitchFamily="34" charset="0"/>
                <a:ea typeface="宋体" charset="-122"/>
              </a:rPr>
              <a:t>DM WG (WI Champion &amp; TS Editor)</a:t>
            </a:r>
            <a:endParaRPr lang="en-US" altLang="zh-CN" sz="2000" b="1" dirty="0">
              <a:latin typeface="Tahoma" pitchFamily="34" charset="0"/>
              <a:ea typeface="宋体" charset="-122"/>
            </a:endParaRPr>
          </a:p>
        </p:txBody>
      </p:sp>
      <p:sp>
        <p:nvSpPr>
          <p:cNvPr id="2052" name="Rectangle 4"/>
          <p:cNvSpPr>
            <a:spLocks noGrp="1" noChangeArrowheads="1"/>
          </p:cNvSpPr>
          <p:nvPr>
            <p:ph type="ctrTitle"/>
          </p:nvPr>
        </p:nvSpPr>
        <p:spPr>
          <a:xfrm>
            <a:off x="414337" y="228600"/>
            <a:ext cx="8458200" cy="2139950"/>
          </a:xfrm>
          <a:noFill/>
        </p:spPr>
        <p:txBody>
          <a:bodyPr anchor="t"/>
          <a:lstStyle/>
          <a:p>
            <a:r>
              <a:rPr lang="en-GB" sz="2000" dirty="0" smtClean="0"/>
              <a:t>OMA-DM-2013-0071-INP_GwMO_v1.1_Slippage_request </a:t>
            </a:r>
            <a:r>
              <a:rPr lang="en-US" altLang="zh-CN" sz="2000" dirty="0" smtClean="0">
                <a:ea typeface="宋体" charset="-122"/>
              </a:rPr>
              <a:t> </a:t>
            </a:r>
            <a:r>
              <a:rPr lang="en-US" altLang="zh-CN" sz="2400" dirty="0" smtClean="0">
                <a:ea typeface="宋体" charset="-122"/>
              </a:rPr>
              <a:t/>
            </a:r>
            <a:br>
              <a:rPr lang="en-US" altLang="zh-CN" sz="2400" dirty="0" smtClean="0">
                <a:ea typeface="宋体" charset="-122"/>
              </a:rPr>
            </a:br>
            <a:r>
              <a:rPr lang="en-US" altLang="zh-CN" sz="2400" dirty="0" smtClean="0">
                <a:ea typeface="宋体" charset="-122"/>
              </a:rPr>
              <a:t/>
            </a:r>
            <a:br>
              <a:rPr lang="en-US" altLang="zh-CN" sz="2400" dirty="0" smtClean="0">
                <a:ea typeface="宋体" charset="-122"/>
              </a:rPr>
            </a:br>
            <a:r>
              <a:rPr lang="en-US" altLang="zh-CN" dirty="0" err="1">
                <a:ea typeface="宋体" charset="-122"/>
              </a:rPr>
              <a:t>GwMO</a:t>
            </a:r>
            <a:r>
              <a:rPr lang="en-US" altLang="zh-CN" sz="2400" dirty="0" smtClean="0">
                <a:ea typeface="宋体" charset="-122"/>
              </a:rPr>
              <a:t> </a:t>
            </a:r>
            <a:r>
              <a:rPr lang="en-US" altLang="zh-CN" dirty="0">
                <a:ea typeface="宋体" charset="-122"/>
              </a:rPr>
              <a:t>v1.1 Slip Request</a:t>
            </a:r>
            <a:r>
              <a:rPr lang="en-US" altLang="zh-CN" dirty="0" smtClean="0">
                <a:ea typeface="宋体" charset="-122"/>
              </a:rPr>
              <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endParaRPr lang="en-US" altLang="zh-CN" dirty="0" smtClean="0">
              <a:ea typeface="宋体" charset="-122"/>
            </a:endParaRPr>
          </a:p>
        </p:txBody>
      </p:sp>
      <p:sp>
        <p:nvSpPr>
          <p:cNvPr id="2053" name="Text Box 5"/>
          <p:cNvSpPr txBox="1">
            <a:spLocks noChangeArrowheads="1"/>
          </p:cNvSpPr>
          <p:nvPr/>
        </p:nvSpPr>
        <p:spPr bwMode="auto">
          <a:xfrm>
            <a:off x="2743200" y="323850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a:solidFill>
                <a:srgbClr val="800000"/>
              </a:solidFill>
              <a:latin typeface="Tahoma" pitchFamily="34" charset="0"/>
              <a:ea typeface="宋体" charset="-122"/>
            </a:endParaRPr>
          </a:p>
        </p:txBody>
      </p:sp>
      <p:sp>
        <p:nvSpPr>
          <p:cNvPr id="2054" name="Text Box 6"/>
          <p:cNvSpPr txBox="1">
            <a:spLocks noChangeArrowheads="1"/>
          </p:cNvSpPr>
          <p:nvPr/>
        </p:nvSpPr>
        <p:spPr bwMode="auto">
          <a:xfrm>
            <a:off x="4398963" y="323850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altLang="zh-CN" sz="1800" b="1" dirty="0">
                <a:solidFill>
                  <a:srgbClr val="800000"/>
                </a:solidFill>
                <a:latin typeface="Tahoma" pitchFamily="34" charset="0"/>
                <a:ea typeface="宋体" charset="-122"/>
              </a:rPr>
              <a:t>X</a:t>
            </a: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6"/>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r>
              <a:rPr lang="en-GB" altLang="ko-KR" smtClean="0">
                <a:ea typeface="굴림" pitchFamily="34" charset="-127"/>
              </a:rPr>
              <a:t>WISPR date slips</a:t>
            </a:r>
            <a:r>
              <a:rPr lang="en-GB" altLang="zh-CN" smtClean="0">
                <a:ea typeface="宋体" charset="-122"/>
              </a:rPr>
              <a:t> for approval</a:t>
            </a:r>
          </a:p>
        </p:txBody>
      </p:sp>
      <p:sp>
        <p:nvSpPr>
          <p:cNvPr id="3075" name="Rectangle 2"/>
          <p:cNvSpPr>
            <a:spLocks noGrp="1" noChangeArrowheads="1"/>
          </p:cNvSpPr>
          <p:nvPr>
            <p:ph type="body" idx="1"/>
          </p:nvPr>
        </p:nvSpPr>
        <p:spPr>
          <a:xfrm>
            <a:off x="292100" y="1011238"/>
            <a:ext cx="8778875" cy="5853112"/>
          </a:xfrm>
        </p:spPr>
        <p:txBody>
          <a:bodyPr/>
          <a:lstStyle/>
          <a:p>
            <a:pPr>
              <a:lnSpc>
                <a:spcPct val="90000"/>
              </a:lnSpc>
            </a:pPr>
            <a:r>
              <a:rPr lang="en-CA" altLang="zh-CN" sz="2000" dirty="0" smtClean="0">
                <a:ea typeface="宋体" charset="-122"/>
              </a:rPr>
              <a:t>New WISPR date request </a:t>
            </a:r>
            <a:r>
              <a:rPr lang="en-CA" altLang="ko-KR" sz="2000" dirty="0" smtClean="0">
                <a:ea typeface="굴림" pitchFamily="34" charset="-127"/>
              </a:rPr>
              <a:t>for </a:t>
            </a:r>
            <a:r>
              <a:rPr lang="en-US" altLang="ko-KR" sz="2000" dirty="0" smtClean="0">
                <a:ea typeface="굴림" pitchFamily="34" charset="-127"/>
              </a:rPr>
              <a:t>WID </a:t>
            </a:r>
            <a:r>
              <a:rPr lang="en-US" altLang="ko-KR" sz="2000" dirty="0" smtClean="0">
                <a:solidFill>
                  <a:srgbClr val="FF0000"/>
                </a:solidFill>
                <a:ea typeface="굴림" pitchFamily="34" charset="-127"/>
              </a:rPr>
              <a:t>0272</a:t>
            </a:r>
            <a:r>
              <a:rPr lang="en-US" altLang="ko-KR" sz="2000" dirty="0" smtClean="0">
                <a:ea typeface="굴림" pitchFamily="34" charset="-127"/>
              </a:rPr>
              <a:t> </a:t>
            </a:r>
            <a:r>
              <a:rPr lang="en-US" altLang="ko-KR" sz="2000" dirty="0" err="1" smtClean="0">
                <a:ea typeface="굴림" pitchFamily="34" charset="-127"/>
              </a:rPr>
              <a:t>GwMO</a:t>
            </a:r>
            <a:r>
              <a:rPr lang="en-US" altLang="ko-KR" sz="2000" dirty="0" smtClean="0">
                <a:ea typeface="굴림" pitchFamily="34" charset="-127"/>
              </a:rPr>
              <a:t> v1.1</a:t>
            </a:r>
          </a:p>
          <a:p>
            <a:pPr>
              <a:lnSpc>
                <a:spcPct val="90000"/>
              </a:lnSpc>
            </a:pPr>
            <a:r>
              <a:rPr lang="en-CA" altLang="ko-KR" sz="2000" dirty="0" smtClean="0">
                <a:ea typeface="굴림" pitchFamily="34" charset="-127"/>
              </a:rPr>
              <a:t>Justification</a:t>
            </a:r>
            <a:r>
              <a:rPr lang="en-CA" altLang="zh-CN" sz="2000" dirty="0" smtClean="0">
                <a:ea typeface="宋体" charset="-122"/>
              </a:rPr>
              <a:t>:</a:t>
            </a:r>
            <a:endParaRPr lang="en-US" altLang="zh-CN" sz="2000" dirty="0" smtClean="0">
              <a:ea typeface="宋体" charset="-122"/>
            </a:endParaRPr>
          </a:p>
          <a:p>
            <a:pPr lvl="1">
              <a:lnSpc>
                <a:spcPct val="90000"/>
              </a:lnSpc>
            </a:pPr>
            <a:r>
              <a:rPr lang="en-CA" altLang="zh-CN" sz="1800" dirty="0" smtClean="0">
                <a:ea typeface="굴림" pitchFamily="34" charset="-127"/>
              </a:rPr>
              <a:t>Knock on effect from the delay in RD &amp; AD completion (about two months). </a:t>
            </a:r>
          </a:p>
          <a:p>
            <a:pPr lvl="1">
              <a:lnSpc>
                <a:spcPct val="90000"/>
              </a:lnSpc>
            </a:pPr>
            <a:r>
              <a:rPr lang="en-CA" altLang="zh-CN" sz="1800" dirty="0" smtClean="0">
                <a:ea typeface="굴림" pitchFamily="34" charset="-127"/>
              </a:rPr>
              <a:t>Delay in progressing the specification development (i.e., awaiting for response from BBF and </a:t>
            </a:r>
            <a:r>
              <a:rPr lang="en-CA" altLang="zh-CN" sz="1800" dirty="0" err="1" smtClean="0">
                <a:ea typeface="굴림" pitchFamily="34" charset="-127"/>
              </a:rPr>
              <a:t>ZigBee</a:t>
            </a:r>
            <a:r>
              <a:rPr lang="en-CA" altLang="zh-CN" sz="1800" dirty="0" smtClean="0">
                <a:ea typeface="굴림" pitchFamily="34" charset="-127"/>
              </a:rPr>
              <a:t> </a:t>
            </a:r>
            <a:r>
              <a:rPr lang="en-CA" altLang="zh-CN" sz="1800" dirty="0" smtClean="0">
                <a:ea typeface="굴림" pitchFamily="34" charset="-127"/>
              </a:rPr>
              <a:t>Alliance )</a:t>
            </a:r>
            <a:endParaRPr lang="en-CA" altLang="zh-CN" sz="1800" dirty="0" smtClean="0">
              <a:ea typeface="굴림" pitchFamily="34" charset="-127"/>
            </a:endParaRPr>
          </a:p>
          <a:p>
            <a:pPr lvl="1">
              <a:lnSpc>
                <a:spcPct val="90000"/>
              </a:lnSpc>
            </a:pPr>
            <a:r>
              <a:rPr lang="en-CA" altLang="zh-CN" sz="1800" dirty="0" smtClean="0">
                <a:ea typeface="굴림" pitchFamily="34" charset="-127"/>
              </a:rPr>
              <a:t>Allow at least two face-to-face meetings  (Bangkok, Las Vegas) for TS discussions</a:t>
            </a:r>
            <a:r>
              <a:rPr lang="en-CA" altLang="zh-CN" sz="1800" dirty="0" smtClean="0">
                <a:ea typeface="굴림" pitchFamily="34" charset="-127"/>
              </a:rPr>
              <a:t>.</a:t>
            </a:r>
          </a:p>
          <a:p>
            <a:pPr lvl="2">
              <a:lnSpc>
                <a:spcPct val="90000"/>
              </a:lnSpc>
            </a:pPr>
            <a:r>
              <a:rPr lang="en-CA" altLang="zh-CN" sz="1600" smtClean="0">
                <a:ea typeface="굴림" pitchFamily="34" charset="-127"/>
              </a:rPr>
              <a:t>Note  that taking </a:t>
            </a:r>
            <a:r>
              <a:rPr lang="en-CA" altLang="zh-CN" sz="1600" dirty="0" smtClean="0">
                <a:ea typeface="굴림" pitchFamily="34" charset="-127"/>
              </a:rPr>
              <a:t>into account the </a:t>
            </a:r>
            <a:r>
              <a:rPr lang="en-CA" altLang="zh-CN" sz="1600" dirty="0" smtClean="0">
                <a:ea typeface="굴림" pitchFamily="34" charset="-127"/>
              </a:rPr>
              <a:t>D</a:t>
            </a:r>
            <a:r>
              <a:rPr lang="en-CA" altLang="zh-CN" sz="1600" dirty="0" smtClean="0">
                <a:ea typeface="굴림" pitchFamily="34" charset="-127"/>
              </a:rPr>
              <a:t>ecember holidays, consistency review start date is moved to January 2014.</a:t>
            </a:r>
            <a:endParaRPr lang="en-CA" altLang="zh-CN" sz="1600" dirty="0" smtClean="0">
              <a:ea typeface="굴림" pitchFamily="34" charset="-127"/>
            </a:endParaRPr>
          </a:p>
          <a:p>
            <a:pPr>
              <a:lnSpc>
                <a:spcPct val="90000"/>
              </a:lnSpc>
            </a:pPr>
            <a:r>
              <a:rPr lang="en-CA" altLang="zh-CN" sz="2000" dirty="0" smtClean="0">
                <a:ea typeface="굴림" pitchFamily="34" charset="-127"/>
              </a:rPr>
              <a:t>Corrective action</a:t>
            </a:r>
            <a:r>
              <a:rPr lang="en-CA" altLang="zh-CN" sz="2000" dirty="0" smtClean="0">
                <a:ea typeface="宋体" charset="-122"/>
              </a:rPr>
              <a:t>:</a:t>
            </a:r>
            <a:endParaRPr lang="en-US" altLang="zh-CN" sz="2000" dirty="0" smtClean="0">
              <a:ea typeface="宋体" charset="-122"/>
            </a:endParaRPr>
          </a:p>
          <a:p>
            <a:pPr lvl="1">
              <a:lnSpc>
                <a:spcPct val="90000"/>
              </a:lnSpc>
            </a:pPr>
            <a:r>
              <a:rPr lang="en-US" altLang="zh-CN" sz="1800" dirty="0" smtClean="0">
                <a:ea typeface="宋体" charset="-122"/>
              </a:rPr>
              <a:t>Progress in parallel the specification development for DM Gateway adaptation for various non-OMA DM protocols</a:t>
            </a:r>
          </a:p>
          <a:p>
            <a:pPr lvl="1">
              <a:lnSpc>
                <a:spcPct val="90000"/>
              </a:lnSpc>
            </a:pPr>
            <a:r>
              <a:rPr lang="en-US" altLang="zh-CN" sz="1800" dirty="0" smtClean="0">
                <a:ea typeface="宋体" charset="-122"/>
              </a:rPr>
              <a:t> Encourage offline discussions for review and build consensus on the proposals</a:t>
            </a:r>
          </a:p>
          <a:p>
            <a:pPr>
              <a:lnSpc>
                <a:spcPct val="90000"/>
              </a:lnSpc>
            </a:pPr>
            <a:r>
              <a:rPr lang="en-CA" altLang="ko-KR" sz="2000" dirty="0" smtClean="0">
                <a:ea typeface="굴림" pitchFamily="34" charset="-127"/>
              </a:rPr>
              <a:t>“Hard” WISPR dates affected: </a:t>
            </a:r>
            <a:endParaRPr lang="en-CA" altLang="ko-KR" sz="1600" b="1" dirty="0" smtClean="0">
              <a:solidFill>
                <a:srgbClr val="FF0000"/>
              </a:solidFill>
              <a:ea typeface="굴림" pitchFamily="34" charset="-127"/>
            </a:endParaRPr>
          </a:p>
          <a:p>
            <a:pPr lvl="1">
              <a:lnSpc>
                <a:spcPct val="90000"/>
              </a:lnSpc>
            </a:pPr>
            <a:r>
              <a:rPr lang="fr-FR" altLang="ko-KR" sz="1800" dirty="0" err="1" smtClean="0">
                <a:ea typeface="굴림" pitchFamily="34" charset="-127"/>
              </a:rPr>
              <a:t>Consistency</a:t>
            </a:r>
            <a:r>
              <a:rPr lang="fr-FR" altLang="ko-KR" sz="1800" dirty="0" smtClean="0">
                <a:ea typeface="굴림" pitchFamily="34" charset="-127"/>
              </a:rPr>
              <a:t>/</a:t>
            </a:r>
            <a:r>
              <a:rPr lang="fr-FR" altLang="ko-KR" sz="1800" dirty="0" err="1" smtClean="0">
                <a:ea typeface="굴림" pitchFamily="34" charset="-127"/>
              </a:rPr>
              <a:t>Closure</a:t>
            </a:r>
            <a:r>
              <a:rPr lang="fr-FR" altLang="ko-KR" sz="1800" dirty="0" smtClean="0">
                <a:ea typeface="굴림" pitchFamily="34" charset="-127"/>
              </a:rPr>
              <a:t> </a:t>
            </a:r>
            <a:r>
              <a:rPr lang="fr-FR" altLang="ko-KR" sz="1800" dirty="0" err="1" smtClean="0">
                <a:ea typeface="굴림" pitchFamily="34" charset="-127"/>
              </a:rPr>
              <a:t>Review</a:t>
            </a:r>
            <a:r>
              <a:rPr lang="fr-FR" altLang="ko-KR" sz="1800" dirty="0" smtClean="0">
                <a:ea typeface="굴림" pitchFamily="34" charset="-127"/>
              </a:rPr>
              <a:t> Start </a:t>
            </a:r>
            <a:r>
              <a:rPr lang="en-CA" altLang="ko-KR" sz="1800" dirty="0" smtClean="0">
                <a:ea typeface="굴림" pitchFamily="34" charset="-127"/>
              </a:rPr>
              <a:t>: </a:t>
            </a:r>
            <a:r>
              <a:rPr lang="en-CA" altLang="ko-KR" sz="1800" dirty="0" smtClean="0">
                <a:solidFill>
                  <a:srgbClr val="000066"/>
                </a:solidFill>
                <a:ea typeface="굴림" pitchFamily="34" charset="-127"/>
              </a:rPr>
              <a:t>Existing Date: </a:t>
            </a:r>
            <a:r>
              <a:rPr lang="en-CA" altLang="ko-KR" sz="1800" dirty="0" smtClean="0">
                <a:solidFill>
                  <a:srgbClr val="FF0000"/>
                </a:solidFill>
                <a:ea typeface="굴림" pitchFamily="34" charset="-127"/>
              </a:rPr>
              <a:t>2013-09-15</a:t>
            </a:r>
            <a:r>
              <a:rPr lang="en-CA" altLang="ko-KR" sz="1800" dirty="0" smtClean="0">
                <a:solidFill>
                  <a:schemeClr val="hlink"/>
                </a:solidFill>
                <a:ea typeface="굴림" pitchFamily="34" charset="-127"/>
              </a:rPr>
              <a:t> </a:t>
            </a:r>
            <a:r>
              <a:rPr lang="en-CA" altLang="ko-KR" sz="1800" dirty="0" smtClean="0">
                <a:solidFill>
                  <a:srgbClr val="000066"/>
                </a:solidFill>
                <a:ea typeface="굴림" pitchFamily="34" charset="-127"/>
                <a:sym typeface="Wingdings" pitchFamily="2" charset="2"/>
              </a:rPr>
              <a:t></a:t>
            </a:r>
            <a:r>
              <a:rPr lang="en-CA" altLang="ko-KR" sz="1800" dirty="0" smtClean="0">
                <a:solidFill>
                  <a:srgbClr val="000066"/>
                </a:solidFill>
                <a:ea typeface="굴림" pitchFamily="34" charset="-127"/>
              </a:rPr>
              <a:t>  New Date: </a:t>
            </a:r>
            <a:r>
              <a:rPr lang="en-CA" altLang="ko-KR" sz="1800" dirty="0" smtClean="0">
                <a:solidFill>
                  <a:srgbClr val="FF0000"/>
                </a:solidFill>
                <a:ea typeface="굴림" pitchFamily="34" charset="-127"/>
              </a:rPr>
              <a:t>2014-01-08</a:t>
            </a:r>
          </a:p>
          <a:p>
            <a:pPr lvl="1">
              <a:lnSpc>
                <a:spcPct val="90000"/>
              </a:lnSpc>
            </a:pPr>
            <a:r>
              <a:rPr lang="fr-FR" altLang="ko-KR" sz="1800" dirty="0" smtClean="0">
                <a:solidFill>
                  <a:srgbClr val="700000"/>
                </a:solidFill>
                <a:ea typeface="굴림" pitchFamily="34" charset="-127"/>
              </a:rPr>
              <a:t>Release </a:t>
            </a:r>
            <a:r>
              <a:rPr lang="fr-FR" altLang="ko-KR" sz="1800" dirty="0" err="1" smtClean="0">
                <a:solidFill>
                  <a:srgbClr val="700000"/>
                </a:solidFill>
                <a:ea typeface="굴림" pitchFamily="34" charset="-127"/>
              </a:rPr>
              <a:t>Approved</a:t>
            </a:r>
            <a:r>
              <a:rPr lang="fr-FR" altLang="ko-KR" sz="1800" dirty="0" smtClean="0">
                <a:solidFill>
                  <a:srgbClr val="700000"/>
                </a:solidFill>
                <a:ea typeface="굴림" pitchFamily="34" charset="-127"/>
              </a:rPr>
              <a:t> </a:t>
            </a:r>
            <a:r>
              <a:rPr lang="en-CA" altLang="ko-KR" sz="1800" dirty="0" smtClean="0">
                <a:solidFill>
                  <a:srgbClr val="700000"/>
                </a:solidFill>
                <a:ea typeface="굴림" pitchFamily="34" charset="-127"/>
              </a:rPr>
              <a:t>as Candidate:</a:t>
            </a:r>
            <a:r>
              <a:rPr lang="en-CA" altLang="ko-KR" sz="1800" dirty="0" smtClean="0">
                <a:solidFill>
                  <a:srgbClr val="7030A0"/>
                </a:solidFill>
                <a:ea typeface="굴림" pitchFamily="34" charset="-127"/>
              </a:rPr>
              <a:t> </a:t>
            </a:r>
            <a:r>
              <a:rPr lang="en-CA" altLang="ko-KR" sz="1800" dirty="0" smtClean="0">
                <a:solidFill>
                  <a:srgbClr val="000066"/>
                </a:solidFill>
                <a:ea typeface="굴림" pitchFamily="34" charset="-127"/>
              </a:rPr>
              <a:t>Existing Date: </a:t>
            </a:r>
            <a:r>
              <a:rPr lang="en-CA" altLang="ko-KR" sz="1800" dirty="0" smtClean="0">
                <a:solidFill>
                  <a:srgbClr val="FF0000"/>
                </a:solidFill>
                <a:ea typeface="굴림" pitchFamily="34" charset="-127"/>
              </a:rPr>
              <a:t>2013-10-15</a:t>
            </a:r>
            <a:r>
              <a:rPr lang="en-CA" altLang="ko-KR" sz="1800" dirty="0" smtClean="0">
                <a:solidFill>
                  <a:schemeClr val="hlink"/>
                </a:solidFill>
                <a:ea typeface="굴림" pitchFamily="34" charset="-127"/>
              </a:rPr>
              <a:t> </a:t>
            </a:r>
            <a:r>
              <a:rPr lang="en-CA" altLang="ko-KR" sz="1800" dirty="0" smtClean="0">
                <a:solidFill>
                  <a:srgbClr val="000066"/>
                </a:solidFill>
                <a:ea typeface="굴림" pitchFamily="34" charset="-127"/>
                <a:sym typeface="Wingdings" pitchFamily="2" charset="2"/>
              </a:rPr>
              <a:t></a:t>
            </a:r>
            <a:r>
              <a:rPr lang="en-CA" altLang="ko-KR" sz="1800" dirty="0" smtClean="0">
                <a:solidFill>
                  <a:srgbClr val="000066"/>
                </a:solidFill>
                <a:ea typeface="굴림" pitchFamily="34" charset="-127"/>
              </a:rPr>
              <a:t> New Date: </a:t>
            </a:r>
            <a:r>
              <a:rPr lang="en-CA" altLang="ko-KR" sz="1800" dirty="0" smtClean="0">
                <a:solidFill>
                  <a:srgbClr val="FF0000"/>
                </a:solidFill>
                <a:ea typeface="굴림" pitchFamily="34" charset="-127"/>
              </a:rPr>
              <a:t>2014-02-28</a:t>
            </a:r>
            <a:endParaRPr lang="en-CA" altLang="ko-KR" sz="1800" dirty="0" smtClean="0">
              <a:ea typeface="굴림" pitchFamily="34" charset="-127"/>
            </a:endParaRPr>
          </a:p>
          <a:p>
            <a:pPr lvl="1">
              <a:lnSpc>
                <a:spcPct val="90000"/>
              </a:lnSpc>
              <a:buNone/>
            </a:pPr>
            <a:endParaRPr lang="en-CA" altLang="ko-KR" sz="1600" dirty="0" smtClean="0">
              <a:ea typeface="굴림" pitchFamily="34" charset="-127"/>
            </a:endParaRPr>
          </a:p>
          <a:p>
            <a:pPr lvl="1">
              <a:lnSpc>
                <a:spcPct val="90000"/>
              </a:lnSpc>
              <a:buNone/>
            </a:pPr>
            <a:endParaRPr lang="en-CA" altLang="ko-KR" sz="1600" dirty="0" smtClean="0">
              <a:ea typeface="굴림" pitchFamily="34" charset="-127"/>
            </a:endParaRPr>
          </a:p>
          <a:p>
            <a:pPr lvl="2">
              <a:lnSpc>
                <a:spcPct val="90000"/>
              </a:lnSpc>
            </a:pPr>
            <a:endParaRPr lang="en-US" altLang="ja-JP" sz="1600" dirty="0" smtClean="0">
              <a:ea typeface="MS PGothic" pitchFamily="34" charset="-128"/>
            </a:endParaRPr>
          </a:p>
          <a:p>
            <a:pPr lvl="2">
              <a:lnSpc>
                <a:spcPct val="90000"/>
              </a:lnSpc>
            </a:pPr>
            <a:endParaRPr lang="en-US" altLang="ja-JP" sz="1600" dirty="0" smtClean="0">
              <a:ea typeface="MS PGothic" pitchFamily="34" charset="-128"/>
            </a:endParaRPr>
          </a:p>
          <a:p>
            <a:pPr lvl="2">
              <a:lnSpc>
                <a:spcPct val="90000"/>
              </a:lnSpc>
            </a:pPr>
            <a:endParaRPr lang="en-CA" altLang="ko-KR" sz="1600" dirty="0" smtClean="0">
              <a:ea typeface="굴림" pitchFamily="34" charset="-127"/>
            </a:endParaRPr>
          </a:p>
          <a:p>
            <a:pPr lvl="2">
              <a:lnSpc>
                <a:spcPct val="90000"/>
              </a:lnSpc>
            </a:pPr>
            <a:endParaRPr lang="en-CA" altLang="zh-CN" sz="1600" dirty="0" smtClean="0">
              <a:ea typeface="宋体"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p:txBody>
          <a:bodyPr/>
          <a:lstStyle/>
          <a:p>
            <a:r>
              <a:rPr lang="en-GB" altLang="ko-KR" smtClean="0">
                <a:ea typeface="굴림" pitchFamily="34" charset="-127"/>
              </a:rPr>
              <a:t>Slip Report </a:t>
            </a:r>
            <a:endParaRPr lang="en-GB" altLang="zh-CN" smtClean="0">
              <a:ea typeface="宋体" charset="-122"/>
            </a:endParaRPr>
          </a:p>
        </p:txBody>
      </p:sp>
      <p:graphicFrame>
        <p:nvGraphicFramePr>
          <p:cNvPr id="7" name="Chart 6"/>
          <p:cNvGraphicFramePr>
            <a:graphicFrameLocks/>
          </p:cNvGraphicFramePr>
          <p:nvPr/>
        </p:nvGraphicFramePr>
        <p:xfrm>
          <a:off x="338137" y="1225550"/>
          <a:ext cx="8839200" cy="2895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Table 8"/>
          <p:cNvGraphicFramePr>
            <a:graphicFrameLocks noGrp="1"/>
          </p:cNvGraphicFramePr>
          <p:nvPr/>
        </p:nvGraphicFramePr>
        <p:xfrm>
          <a:off x="185737" y="4273551"/>
          <a:ext cx="8991600" cy="2286000"/>
        </p:xfrm>
        <a:graphic>
          <a:graphicData uri="http://schemas.openxmlformats.org/drawingml/2006/table">
            <a:tbl>
              <a:tblPr/>
              <a:tblGrid>
                <a:gridCol w="2558586"/>
                <a:gridCol w="1388946"/>
                <a:gridCol w="1652115"/>
                <a:gridCol w="1739838"/>
                <a:gridCol w="1652115"/>
              </a:tblGrid>
              <a:tr h="123444">
                <a:tc>
                  <a:txBody>
                    <a:bodyPr/>
                    <a:lstStyle/>
                    <a:p>
                      <a:pPr algn="l" fontAlgn="b"/>
                      <a:r>
                        <a:rPr lang="en-GB" sz="900" b="1" i="0" u="none" strike="noStrike" dirty="0">
                          <a:latin typeface="Verdana"/>
                        </a:rPr>
                        <a:t>Milestone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GB" sz="900" b="1" i="0" u="none" strike="noStrike">
                          <a:latin typeface="Verdana"/>
                        </a:rPr>
                        <a:t>Original 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GB" sz="900" b="1" i="0" u="none" strike="noStrike">
                          <a:latin typeface="Verdana"/>
                        </a:rPr>
                        <a:t>Current Target</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GB" sz="900" b="1" i="0" u="none" strike="noStrike">
                          <a:latin typeface="Verdana"/>
                        </a:rPr>
                        <a:t>Proposed Target</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GB" sz="900" b="1" i="0" u="none" strike="noStrike">
                          <a:latin typeface="Verdana"/>
                        </a:rPr>
                        <a:t>Slippage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123444">
                <a:tc>
                  <a:txBody>
                    <a:bodyPr/>
                    <a:lstStyle/>
                    <a:p>
                      <a:pPr algn="l" fontAlgn="b"/>
                      <a:r>
                        <a:rPr lang="en-GB" sz="900" b="1" i="0" u="none" strike="noStrike">
                          <a:latin typeface="Verdana"/>
                        </a:rPr>
                        <a:t>RD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2012-12-31</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123444">
                <a:tc>
                  <a:txBody>
                    <a:bodyPr/>
                    <a:lstStyle/>
                    <a:p>
                      <a:pPr algn="l" fontAlgn="b"/>
                      <a:r>
                        <a:rPr lang="en-GB" sz="900" b="1" i="0" u="none" strike="noStrike">
                          <a:latin typeface="Verdana"/>
                        </a:rPr>
                        <a:t>AD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2013-03-05</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2013-05-31</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123444">
                <a:tc>
                  <a:txBody>
                    <a:bodyPr/>
                    <a:lstStyle/>
                    <a:p>
                      <a:pPr algn="l" fontAlgn="b"/>
                      <a:r>
                        <a:rPr lang="en-GB" sz="900" b="1" i="0" u="none" strike="noStrike">
                          <a:latin typeface="Verdana"/>
                        </a:rPr>
                        <a:t>ERP/RRP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2013-10-15</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n-GB" sz="900" b="0" i="0" u="none" strike="noStrike">
                          <a:latin typeface="Verdana"/>
                        </a:rPr>
                        <a:t>2013-10-15</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n-GB" sz="900" b="0" i="0" u="none" strike="noStrike">
                          <a:latin typeface="Verdana"/>
                        </a:rPr>
                        <a:t>2014-02-28</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n-GB" sz="900" b="0" i="0" u="none" strike="noStrike">
                          <a:latin typeface="Verdana"/>
                        </a:rPr>
                        <a:t>4 months</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109728">
                <a:tc>
                  <a:txBody>
                    <a:bodyPr/>
                    <a:lstStyle/>
                    <a:p>
                      <a:pPr algn="ctr" fontAlgn="b"/>
                      <a:endParaRPr lang="en-GB" sz="800" b="1"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c>
                  <a:txBody>
                    <a:bodyPr/>
                    <a:lstStyle/>
                    <a:p>
                      <a:pPr algn="ctr" fontAlgn="b"/>
                      <a:endParaRPr lang="en-GB" sz="800" b="1"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c>
                  <a:txBody>
                    <a:bodyPr/>
                    <a:lstStyle/>
                    <a:p>
                      <a:pPr algn="ctr" fontAlgn="b"/>
                      <a:endParaRPr lang="en-GB" sz="800" b="0"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c>
                  <a:txBody>
                    <a:bodyPr/>
                    <a:lstStyle/>
                    <a:p>
                      <a:pPr algn="ctr" fontAlgn="b"/>
                      <a:endParaRPr lang="en-GB" sz="800" b="0"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c>
                  <a:txBody>
                    <a:bodyPr/>
                    <a:lstStyle/>
                    <a:p>
                      <a:pPr algn="ctr" fontAlgn="b"/>
                      <a:endParaRPr lang="en-GB" sz="800" b="1"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r>
              <a:tr h="109728">
                <a:tc>
                  <a:txBody>
                    <a:bodyPr/>
                    <a:lstStyle/>
                    <a:p>
                      <a:pPr algn="ctr" fontAlgn="b"/>
                      <a:endParaRPr lang="en-GB" sz="800" b="1" i="0" u="none" strike="noStrike">
                        <a:latin typeface="Verdana"/>
                      </a:endParaRPr>
                    </a:p>
                  </a:txBody>
                  <a:tcPr marL="0" marR="0" marT="0" marB="0" anchor="b">
                    <a:lnL>
                      <a:noFill/>
                    </a:lnL>
                    <a:lnR>
                      <a:noFill/>
                    </a:lnR>
                    <a:lnT>
                      <a:noFill/>
                    </a:lnT>
                    <a:lnB>
                      <a:noFill/>
                    </a:lnB>
                  </a:tcPr>
                </a:tc>
                <a:tc>
                  <a:txBody>
                    <a:bodyPr/>
                    <a:lstStyle/>
                    <a:p>
                      <a:pPr algn="ctr" fontAlgn="b"/>
                      <a:endParaRPr lang="en-GB" sz="800" b="1" i="0" u="none" strike="noStrike">
                        <a:latin typeface="Verdana"/>
                      </a:endParaRPr>
                    </a:p>
                  </a:txBody>
                  <a:tcPr marL="0" marR="0" marT="0" marB="0" anchor="b">
                    <a:lnL>
                      <a:noFill/>
                    </a:lnL>
                    <a:lnR>
                      <a:noFill/>
                    </a:lnR>
                    <a:lnT>
                      <a:noFill/>
                    </a:lnT>
                    <a:lnB>
                      <a:noFill/>
                    </a:lnB>
                  </a:tcPr>
                </a:tc>
                <a:tc>
                  <a:txBody>
                    <a:bodyPr/>
                    <a:lstStyle/>
                    <a:p>
                      <a:pPr algn="ctr" fontAlgn="b"/>
                      <a:endParaRPr lang="en-GB" sz="800" b="0" i="0" u="none" strike="noStrike">
                        <a:latin typeface="Verdana"/>
                      </a:endParaRPr>
                    </a:p>
                  </a:txBody>
                  <a:tcPr marL="0" marR="0" marT="0" marB="0" anchor="b">
                    <a:lnL>
                      <a:noFill/>
                    </a:lnL>
                    <a:lnR>
                      <a:noFill/>
                    </a:lnR>
                    <a:lnT>
                      <a:noFill/>
                    </a:lnT>
                    <a:lnB>
                      <a:noFill/>
                    </a:lnB>
                  </a:tcPr>
                </a:tc>
                <a:tc>
                  <a:txBody>
                    <a:bodyPr/>
                    <a:lstStyle/>
                    <a:p>
                      <a:pPr algn="ctr" fontAlgn="b"/>
                      <a:endParaRPr lang="en-GB" sz="800" b="0" i="0" u="none" strike="noStrike">
                        <a:latin typeface="Verdana"/>
                      </a:endParaRPr>
                    </a:p>
                  </a:txBody>
                  <a:tcPr marL="0" marR="0" marT="0" marB="0" anchor="b">
                    <a:lnL>
                      <a:noFill/>
                    </a:lnL>
                    <a:lnR>
                      <a:noFill/>
                    </a:lnR>
                    <a:lnT>
                      <a:noFill/>
                    </a:lnT>
                    <a:lnB>
                      <a:noFill/>
                    </a:lnB>
                  </a:tcPr>
                </a:tc>
                <a:tc>
                  <a:txBody>
                    <a:bodyPr/>
                    <a:lstStyle/>
                    <a:p>
                      <a:pPr algn="ctr" fontAlgn="b"/>
                      <a:endParaRPr lang="en-GB" sz="800" b="1" i="0" u="none" strike="noStrike">
                        <a:latin typeface="Verdana"/>
                      </a:endParaRPr>
                    </a:p>
                  </a:txBody>
                  <a:tcPr marL="0" marR="0" marT="0" marB="0" anchor="b">
                    <a:lnL>
                      <a:noFill/>
                    </a:lnL>
                    <a:lnR>
                      <a:noFill/>
                    </a:lnR>
                    <a:lnT>
                      <a:noFill/>
                    </a:lnT>
                    <a:lnB>
                      <a:noFill/>
                    </a:lnB>
                  </a:tcPr>
                </a:tc>
              </a:tr>
              <a:tr h="109728">
                <a:tc>
                  <a:txBody>
                    <a:bodyPr/>
                    <a:lstStyle/>
                    <a:p>
                      <a:pPr algn="ctr" fontAlgn="b"/>
                      <a:endParaRPr lang="en-GB" sz="800" b="1"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c>
                  <a:txBody>
                    <a:bodyPr/>
                    <a:lstStyle/>
                    <a:p>
                      <a:pPr algn="ctr" fontAlgn="b"/>
                      <a:endParaRPr lang="en-GB" sz="800" b="1"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c>
                  <a:txBody>
                    <a:bodyPr/>
                    <a:lstStyle/>
                    <a:p>
                      <a:pPr algn="ctr" fontAlgn="b"/>
                      <a:endParaRPr lang="en-GB" sz="800" b="0"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c>
                  <a:txBody>
                    <a:bodyPr/>
                    <a:lstStyle/>
                    <a:p>
                      <a:pPr algn="ctr" fontAlgn="b"/>
                      <a:endParaRPr lang="en-GB" sz="800" b="0"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c>
                  <a:txBody>
                    <a:bodyPr/>
                    <a:lstStyle/>
                    <a:p>
                      <a:pPr algn="ctr" fontAlgn="b"/>
                      <a:endParaRPr lang="en-GB" sz="800" b="1"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r>
              <a:tr h="548640">
                <a:tc>
                  <a:txBody>
                    <a:bodyPr/>
                    <a:lstStyle/>
                    <a:p>
                      <a:pPr algn="l" fontAlgn="b"/>
                      <a:r>
                        <a:rPr lang="en-GB" sz="900" b="1" i="0" u="none" strike="noStrike" dirty="0">
                          <a:latin typeface="Verdana"/>
                        </a:rPr>
                        <a:t>Reason for delayed milestones</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gridSpan="4">
                  <a:txBody>
                    <a:bodyPr/>
                    <a:lstStyle/>
                    <a:p>
                      <a:pPr algn="l" fontAlgn="b"/>
                      <a:r>
                        <a:rPr lang="en-GB" sz="1000" b="0" i="0" u="none" strike="noStrike" dirty="0">
                          <a:latin typeface="Verdana"/>
                        </a:rPr>
                        <a:t>Knock on effect from the delay in RD &amp; AD completion (about two months). </a:t>
                      </a:r>
                      <a:br>
                        <a:rPr lang="en-GB" sz="1000" b="0" i="0" u="none" strike="noStrike" dirty="0">
                          <a:latin typeface="Verdana"/>
                        </a:rPr>
                      </a:br>
                      <a:r>
                        <a:rPr lang="en-GB" sz="1000" b="0" i="0" u="none" strike="noStrike" dirty="0" smtClean="0">
                          <a:latin typeface="Verdana"/>
                        </a:rPr>
                        <a:t>Delay </a:t>
                      </a:r>
                      <a:r>
                        <a:rPr lang="en-GB" sz="1000" b="0" i="0" u="none" strike="noStrike" dirty="0">
                          <a:latin typeface="Verdana"/>
                        </a:rPr>
                        <a:t>in progressing the specification development (i.e., awaiting for response from BBF and </a:t>
                      </a:r>
                      <a:r>
                        <a:rPr lang="en-GB" sz="1000" b="0" i="0" u="none" strike="noStrike" dirty="0" err="1">
                          <a:latin typeface="Verdana"/>
                        </a:rPr>
                        <a:t>ZigBee</a:t>
                      </a:r>
                      <a:r>
                        <a:rPr lang="en-GB" sz="1000" b="0" i="0" u="none" strike="noStrike" dirty="0">
                          <a:latin typeface="Verdana"/>
                        </a:rPr>
                        <a:t> Alliance)</a:t>
                      </a:r>
                      <a:br>
                        <a:rPr lang="en-GB" sz="1000" b="0" i="0" u="none" strike="noStrike" dirty="0">
                          <a:latin typeface="Verdana"/>
                        </a:rPr>
                      </a:br>
                      <a:r>
                        <a:rPr lang="en-GB" sz="1000" b="0" i="0" u="none" strike="noStrike" dirty="0" smtClean="0">
                          <a:latin typeface="Verdana"/>
                        </a:rPr>
                        <a:t>Allow </a:t>
                      </a:r>
                      <a:r>
                        <a:rPr lang="en-GB" sz="1000" b="0" i="0" u="none" strike="noStrike" dirty="0">
                          <a:latin typeface="Verdana"/>
                        </a:rPr>
                        <a:t>at least two face-to-face meetings  (Bangkok, Las Vegas) for TS</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hMerge="1">
                  <a:txBody>
                    <a:bodyPr/>
                    <a:lstStyle/>
                    <a:p>
                      <a:endParaRPr lang="en-GB"/>
                    </a:p>
                  </a:txBody>
                  <a:tcPr/>
                </a:tc>
                <a:tc hMerge="1">
                  <a:txBody>
                    <a:bodyPr/>
                    <a:lstStyle/>
                    <a:p>
                      <a:endParaRPr lang="en-GB"/>
                    </a:p>
                  </a:txBody>
                  <a:tcPr/>
                </a:tc>
                <a:tc hMerge="1">
                  <a:txBody>
                    <a:bodyPr/>
                    <a:lstStyle/>
                    <a:p>
                      <a:endParaRPr lang="en-GB"/>
                    </a:p>
                  </a:txBody>
                  <a:tcPr/>
                </a:tc>
              </a:tr>
              <a:tr h="685800">
                <a:tc>
                  <a:txBody>
                    <a:bodyPr/>
                    <a:lstStyle/>
                    <a:p>
                      <a:pPr algn="l" fontAlgn="b"/>
                      <a:r>
                        <a:rPr lang="en-GB" sz="900" b="1" i="0" u="none" strike="noStrike" dirty="0">
                          <a:latin typeface="Verdana"/>
                        </a:rPr>
                        <a:t>Corrective action</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gridSpan="4">
                  <a:txBody>
                    <a:bodyPr/>
                    <a:lstStyle/>
                    <a:p>
                      <a:pPr algn="l" fontAlgn="b"/>
                      <a:r>
                        <a:rPr lang="en-GB" sz="1000" b="0" i="0" u="none" strike="noStrike" dirty="0">
                          <a:latin typeface="Verdana"/>
                        </a:rPr>
                        <a:t>Progress in parallel the specification development for DM Gateway adaptation for various non-OMA DM protocols</a:t>
                      </a:r>
                      <a:br>
                        <a:rPr lang="en-GB" sz="1000" b="0" i="0" u="none" strike="noStrike" dirty="0">
                          <a:latin typeface="Verdana"/>
                        </a:rPr>
                      </a:br>
                      <a:r>
                        <a:rPr lang="en-GB" sz="1000" b="0" i="0" u="none" strike="noStrike" dirty="0" smtClean="0">
                          <a:latin typeface="Verdana"/>
                        </a:rPr>
                        <a:t>Encourage </a:t>
                      </a:r>
                      <a:r>
                        <a:rPr lang="en-GB" sz="1000" b="0" i="0" u="none" strike="noStrike" dirty="0">
                          <a:latin typeface="Verdana"/>
                        </a:rPr>
                        <a:t>offline discussions for review and build consensus on the proposals</a:t>
                      </a:r>
                      <a:br>
                        <a:rPr lang="en-GB" sz="1000" b="0" i="0" u="none" strike="noStrike" dirty="0">
                          <a:latin typeface="Verdana"/>
                        </a:rPr>
                      </a:br>
                      <a:r>
                        <a:rPr lang="en-GB" sz="1000" b="0" i="0" u="none" strike="noStrike" dirty="0">
                          <a:latin typeface="Verdana"/>
                        </a:rPr>
                        <a:t/>
                      </a:r>
                      <a:br>
                        <a:rPr lang="en-GB" sz="1000" b="0" i="0" u="none" strike="noStrike" dirty="0">
                          <a:latin typeface="Verdana"/>
                        </a:rPr>
                      </a:br>
                      <a:endParaRPr lang="en-GB" sz="1000" b="0" i="0" u="none" strike="noStrike" dirty="0">
                        <a:latin typeface="Verdana"/>
                      </a:endParaRP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ko-KR" smtClean="0">
                <a:ea typeface="굴림" pitchFamily="34" charset="-127"/>
              </a:rPr>
              <a:t>Recommendation</a:t>
            </a:r>
            <a:endParaRPr lang="en-GB" altLang="zh-CN" smtClean="0">
              <a:ea typeface="宋体" charset="-122"/>
            </a:endParaRPr>
          </a:p>
        </p:txBody>
      </p:sp>
      <p:sp>
        <p:nvSpPr>
          <p:cNvPr id="5123" name="Rectangle 5"/>
          <p:cNvSpPr>
            <a:spLocks noGrp="1" noChangeArrowheads="1"/>
          </p:cNvSpPr>
          <p:nvPr>
            <p:ph type="body" idx="1"/>
          </p:nvPr>
        </p:nvSpPr>
        <p:spPr/>
        <p:txBody>
          <a:bodyPr/>
          <a:lstStyle/>
          <a:p>
            <a:pPr marL="0" indent="0">
              <a:buFontTx/>
              <a:buNone/>
            </a:pPr>
            <a:r>
              <a:rPr lang="en-GB" altLang="ko-KR" sz="2400" dirty="0" smtClean="0">
                <a:solidFill>
                  <a:srgbClr val="01186C"/>
                </a:solidFill>
                <a:ea typeface="굴림" pitchFamily="34" charset="-127"/>
              </a:rPr>
              <a:t>TP is kindly requested to agree on the new WISPR dates for the </a:t>
            </a:r>
            <a:r>
              <a:rPr lang="en-GB" altLang="ko-KR" sz="2400" dirty="0" err="1" smtClean="0">
                <a:solidFill>
                  <a:srgbClr val="01186C"/>
                </a:solidFill>
                <a:ea typeface="굴림" pitchFamily="34" charset="-127"/>
              </a:rPr>
              <a:t>GwMO</a:t>
            </a:r>
            <a:r>
              <a:rPr lang="en-GB" altLang="ko-KR" sz="2400" dirty="0" smtClean="0">
                <a:solidFill>
                  <a:srgbClr val="01186C"/>
                </a:solidFill>
                <a:ea typeface="굴림" pitchFamily="34" charset="-127"/>
              </a:rPr>
              <a:t> </a:t>
            </a:r>
            <a:r>
              <a:rPr lang="en-US" altLang="ko-KR" sz="2400" dirty="0" smtClean="0">
                <a:solidFill>
                  <a:srgbClr val="01186C"/>
                </a:solidFill>
                <a:ea typeface="굴림" pitchFamily="34" charset="-127"/>
              </a:rPr>
              <a:t>v1.1 </a:t>
            </a:r>
            <a:r>
              <a:rPr lang="en-GB" altLang="ko-KR" sz="2400" dirty="0" smtClean="0">
                <a:solidFill>
                  <a:srgbClr val="01186C"/>
                </a:solidFill>
                <a:ea typeface="굴림" pitchFamily="34" charset="-127"/>
              </a:rPr>
              <a:t>work item.</a:t>
            </a:r>
          </a:p>
          <a:p>
            <a:pPr marL="0" indent="0">
              <a:buFontTx/>
              <a:buNone/>
            </a:pPr>
            <a:endParaRPr lang="en-GB" altLang="zh-CN" sz="2400" dirty="0" smtClean="0">
              <a:solidFill>
                <a:srgbClr val="01186C"/>
              </a:solidFill>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689</TotalTime>
  <Pages>15</Pages>
  <Words>426</Words>
  <Application>Microsoft Office PowerPoint</Application>
  <PresentationFormat>Custom</PresentationFormat>
  <Paragraphs>56</Paragraphs>
  <Slides>4</Slides>
  <Notes>4</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OMA Template</vt:lpstr>
      <vt:lpstr>OMA-DM-2013-0071-INP_GwMO_v1.1_Slippage_request    GwMO v1.1 Slip Request    </vt:lpstr>
      <vt:lpstr>WISPR date slips for approval</vt:lpstr>
      <vt:lpstr>Slip Report </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Sramanan</cp:lastModifiedBy>
  <cp:revision>545</cp:revision>
  <cp:lastPrinted>1999-04-27T06:51:51Z</cp:lastPrinted>
  <dcterms:created xsi:type="dcterms:W3CDTF">2002-03-19T14:05:12Z</dcterms:created>
  <dcterms:modified xsi:type="dcterms:W3CDTF">2013-08-09T10:56:36Z</dcterms:modified>
</cp:coreProperties>
</file>