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7"/>
  </p:notesMasterIdLst>
  <p:handoutMasterIdLst>
    <p:handoutMasterId r:id="rId18"/>
  </p:handoutMasterIdLst>
  <p:sldIdLst>
    <p:sldId id="282" r:id="rId2"/>
    <p:sldId id="508" r:id="rId3"/>
    <p:sldId id="312" r:id="rId4"/>
    <p:sldId id="526" r:id="rId5"/>
    <p:sldId id="311" r:id="rId6"/>
    <p:sldId id="564" r:id="rId7"/>
    <p:sldId id="565" r:id="rId8"/>
    <p:sldId id="566" r:id="rId9"/>
    <p:sldId id="567" r:id="rId10"/>
    <p:sldId id="557" r:id="rId11"/>
    <p:sldId id="562" r:id="rId12"/>
    <p:sldId id="554" r:id="rId13"/>
    <p:sldId id="555" r:id="rId14"/>
    <p:sldId id="556" r:id="rId15"/>
    <p:sldId id="563"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clrMode="gray" hiddenSlides="1" frameSlides="1"/>
  <p:clrMru>
    <a:srgbClr val="FF6600"/>
    <a:srgbClr val="FF8000"/>
    <a:srgbClr val="F85D1E"/>
    <a:srgbClr val="174599"/>
    <a:srgbClr val="F66A2C"/>
    <a:srgbClr val="FF2C00"/>
    <a:srgbClr val="083B7C"/>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601" autoAdjust="0"/>
    <p:restoredTop sz="94660"/>
  </p:normalViewPr>
  <p:slideViewPr>
    <p:cSldViewPr snapToGrid="0" snapToObjects="1">
      <p:cViewPr varScale="1">
        <p:scale>
          <a:sx n="97" d="100"/>
          <a:sy n="97" d="100"/>
        </p:scale>
        <p:origin x="-368"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00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9B23C8F-D72D-A64A-8A12-7CED6399ED17}" type="datetimeFigureOut">
              <a:rPr lang="en-US" smtClean="0"/>
              <a:pPr/>
              <a:t>24-09-13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4A2ECF0-BD12-ED4C-A010-3FAC1C065E59}" type="slidenum">
              <a:rPr lang="en-US" smtClean="0"/>
              <a:pPr/>
              <a:t>‹nr.›</a:t>
            </a:fld>
            <a:endParaRPr lang="en-US"/>
          </a:p>
        </p:txBody>
      </p:sp>
    </p:spTree>
    <p:extLst>
      <p:ext uri="{BB962C8B-B14F-4D97-AF65-F5344CB8AC3E}">
        <p14:creationId xmlns:p14="http://schemas.microsoft.com/office/powerpoint/2010/main" val="25932841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0066AF-03B2-E348-B864-38A7BA5AD7D0}" type="datetimeFigureOut">
              <a:rPr lang="en-US" smtClean="0"/>
              <a:pPr/>
              <a:t>24-09-13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5BD76E-2783-D746-A15E-513EB89D92E2}" type="slidenum">
              <a:rPr lang="en-US" smtClean="0"/>
              <a:pPr/>
              <a:t>‹nr.›</a:t>
            </a:fld>
            <a:endParaRPr lang="en-US"/>
          </a:p>
        </p:txBody>
      </p:sp>
    </p:spTree>
    <p:extLst>
      <p:ext uri="{BB962C8B-B14F-4D97-AF65-F5344CB8AC3E}">
        <p14:creationId xmlns:p14="http://schemas.microsoft.com/office/powerpoint/2010/main" val="8335097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1B1E89-F25B-4A9C-90DF-038903C47348}" type="slidenum">
              <a:rPr lang="en-GB"/>
              <a:pPr/>
              <a:t>2</a:t>
            </a:fld>
            <a:endParaRPr lang="en-GB"/>
          </a:p>
        </p:txBody>
      </p:sp>
      <p:sp>
        <p:nvSpPr>
          <p:cNvPr id="152580" name="Rectangle 4"/>
          <p:cNvSpPr>
            <a:spLocks noGrp="1" noRot="1" noChangeAspect="1" noChangeArrowheads="1" noTextEdit="1"/>
          </p:cNvSpPr>
          <p:nvPr>
            <p:ph type="sldImg"/>
          </p:nvPr>
        </p:nvSpPr>
        <p:spPr>
          <a:ln/>
        </p:spPr>
      </p:sp>
      <p:sp>
        <p:nvSpPr>
          <p:cNvPr id="152581" name="Rectangle 5"/>
          <p:cNvSpPr>
            <a:spLocks noGrp="1" noChangeArrowheads="1"/>
          </p:cNvSpPr>
          <p:nvPr>
            <p:ph type="body" idx="1"/>
          </p:nvPr>
        </p:nvSpPr>
        <p:spPr/>
        <p:txBody>
          <a:bodyPr/>
          <a:lstStyle/>
          <a:p>
            <a:pPr>
              <a:buFontTx/>
              <a:buChar char="•"/>
            </a:pPr>
            <a:r>
              <a:rPr lang="en-GB" altLang="en-GB" dirty="0" smtClean="0"/>
              <a:t> Introduction on one2many </a:t>
            </a:r>
          </a:p>
          <a:p>
            <a:pPr>
              <a:buFontTx/>
              <a:buChar char="•"/>
            </a:pPr>
            <a:r>
              <a:rPr lang="en-GB" altLang="en-GB" dirty="0" smtClean="0"/>
              <a:t> Overview </a:t>
            </a:r>
            <a:r>
              <a:rPr lang="en-GB" altLang="en-GB" dirty="0"/>
              <a:t>= Explanation of what CB is</a:t>
            </a:r>
          </a:p>
          <a:p>
            <a:pPr>
              <a:buFontTx/>
              <a:buChar char="•"/>
            </a:pPr>
            <a:r>
              <a:rPr lang="en-GB" altLang="en-GB" dirty="0" smtClean="0"/>
              <a:t> Environment = Explanation how CBS interfaces to its environment </a:t>
            </a:r>
          </a:p>
          <a:p>
            <a:pPr>
              <a:buFontTx/>
              <a:buChar char="•"/>
            </a:pPr>
            <a:r>
              <a:rPr lang="en-GB" altLang="en-GB" dirty="0" smtClean="0"/>
              <a:t> Platform </a:t>
            </a:r>
            <a:r>
              <a:rPr lang="en-GB" altLang="en-GB" dirty="0"/>
              <a:t>= Hardware</a:t>
            </a:r>
          </a:p>
          <a:p>
            <a:pPr>
              <a:buFontTx/>
              <a:buChar char="•"/>
            </a:pPr>
            <a:r>
              <a:rPr lang="en-GB" altLang="en-GB" dirty="0" smtClean="0"/>
              <a:t> Roadmap </a:t>
            </a:r>
            <a:r>
              <a:rPr lang="en-GB" altLang="en-GB" dirty="0"/>
              <a:t>= Future development of </a:t>
            </a:r>
            <a:r>
              <a:rPr lang="en-GB" altLang="en-GB" dirty="0" smtClean="0"/>
              <a:t>Acision’s </a:t>
            </a:r>
            <a:r>
              <a:rPr lang="en-GB" altLang="en-GB" dirty="0"/>
              <a:t>CBS</a:t>
            </a:r>
          </a:p>
          <a:p>
            <a:pPr>
              <a:buFont typeface="Arial" pitchFamily="34" charset="0"/>
              <a:buChar char="•"/>
            </a:pPr>
            <a:r>
              <a:rPr lang="en-GB" altLang="en-GB" dirty="0" smtClean="0"/>
              <a:t> Service Concepts = Examples of services that include CB</a:t>
            </a:r>
          </a:p>
          <a:p>
            <a:endParaRPr lang="en-GB" altLang="en-GB" dirty="0" smtClean="0"/>
          </a:p>
          <a:p>
            <a:r>
              <a:rPr lang="nl-NL" dirty="0" smtClean="0"/>
              <a:t>1) Product overview on CBC - HW, SW, capacity and functionality</a:t>
            </a:r>
          </a:p>
          <a:p>
            <a:r>
              <a:rPr lang="nl-NL" dirty="0" smtClean="0"/>
              <a:t>2) Dimensioning on CBC</a:t>
            </a:r>
          </a:p>
          <a:p>
            <a:r>
              <a:rPr lang="nl-NL" dirty="0" smtClean="0"/>
              <a:t>3) Use cases</a:t>
            </a:r>
          </a:p>
          <a:p>
            <a:r>
              <a:rPr lang="nl-NL" dirty="0" smtClean="0"/>
              <a:t>4) Reference, especially on 3G (WCDMA), as we understand there is limited implemented on 3G network.</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r>
              <a:rPr lang="en-US" dirty="0" smtClean="0">
                <a:latin typeface="Arial" pitchFamily="34" charset="0"/>
              </a:rPr>
              <a:t>Experience</a:t>
            </a:r>
            <a:r>
              <a:rPr lang="en-US" baseline="0" dirty="0" smtClean="0">
                <a:latin typeface="Arial" pitchFamily="34" charset="0"/>
              </a:rPr>
              <a:t> transferred, business virtually zero</a:t>
            </a:r>
            <a:endParaRPr lang="en-US" dirty="0" smtClean="0">
              <a:latin typeface="Arial" pitchFamily="34" charset="0"/>
            </a:endParaRPr>
          </a:p>
        </p:txBody>
      </p:sp>
      <p:sp>
        <p:nvSpPr>
          <p:cNvPr id="52228" name="Slide Number Placeholder 3"/>
          <p:cNvSpPr>
            <a:spLocks noGrp="1"/>
          </p:cNvSpPr>
          <p:nvPr>
            <p:ph type="sldNum" sz="quarter" idx="5"/>
          </p:nvPr>
        </p:nvSpPr>
        <p:spPr>
          <a:noFill/>
        </p:spPr>
        <p:txBody>
          <a:bodyPr/>
          <a:lstStyle/>
          <a:p>
            <a:fld id="{C49CE51D-553E-4585-A796-021AF7346C24}" type="slidenum">
              <a:rPr lang="en-US" smtClean="0">
                <a:latin typeface="Arial" pitchFamily="34" charset="0"/>
              </a:rPr>
              <a:pPr/>
              <a:t>4</a:t>
            </a:fld>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35F0AEE-48E8-4AA2-BA71-5B036EE44311}" type="slidenum">
              <a:rPr lang="en-GB" smtClean="0">
                <a:latin typeface="Arial" pitchFamily="34" charset="0"/>
              </a:rPr>
              <a:pPr/>
              <a:t>8</a:t>
            </a:fld>
            <a:endParaRPr lang="en-GB" smtClean="0">
              <a:latin typeface="Arial" pitchFamily="34"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r>
              <a:rPr lang="en-US" dirty="0" smtClean="0">
                <a:latin typeface="Arial" pitchFamily="34" charset="0"/>
              </a:rPr>
              <a:t>For further information refer to the White Paper of the Cell Broadcast Forum: “Cell Broadcast in Public Warning Systems” (www.cellbroadcastforum.org)</a:t>
            </a:r>
          </a:p>
          <a:p>
            <a:pPr marL="171418" indent="-171418">
              <a:buFont typeface="Arial" pitchFamily="34" charset="0"/>
              <a:buChar char="•"/>
            </a:pPr>
            <a:r>
              <a:rPr lang="en-US" dirty="0" smtClean="0">
                <a:latin typeface="Arial" pitchFamily="34" charset="0"/>
              </a:rPr>
              <a:t>One single message can reach all subscribers,</a:t>
            </a:r>
          </a:p>
          <a:p>
            <a:pPr marL="171418" indent="-171418">
              <a:buFont typeface="Arial" pitchFamily="34" charset="0"/>
              <a:buChar char="•"/>
            </a:pPr>
            <a:r>
              <a:rPr lang="en-US" dirty="0" smtClean="0">
                <a:latin typeface="Arial" pitchFamily="34" charset="0"/>
              </a:rPr>
              <a:t>Including roamers on the network</a:t>
            </a:r>
          </a:p>
          <a:p>
            <a:pPr marL="171418" indent="-171418">
              <a:buFont typeface="Arial" pitchFamily="34" charset="0"/>
              <a:buChar char="•"/>
            </a:pPr>
            <a:r>
              <a:rPr lang="en-US" dirty="0" smtClean="0">
                <a:latin typeface="Arial" pitchFamily="34" charset="0"/>
              </a:rPr>
              <a:t>Getting one message to potentially millions of people only takes a few</a:t>
            </a:r>
            <a:r>
              <a:rPr lang="en-US" baseline="0" dirty="0" smtClean="0">
                <a:latin typeface="Arial" pitchFamily="34" charset="0"/>
              </a:rPr>
              <a:t> seconds</a:t>
            </a:r>
            <a:endParaRPr lang="en-US" dirty="0" smtClean="0">
              <a:latin typeface="Arial" pitchFamily="34" charset="0"/>
            </a:endParaRPr>
          </a:p>
          <a:p>
            <a:pPr marL="171418" indent="-171418">
              <a:buFont typeface="Arial" pitchFamily="34" charset="0"/>
              <a:buChar char="•"/>
            </a:pPr>
            <a:r>
              <a:rPr lang="en-US" dirty="0" smtClean="0">
                <a:latin typeface="Arial" pitchFamily="34" charset="0"/>
              </a:rPr>
              <a:t>Messages can be broadcast in a single cell, a cluster of cells or network wide</a:t>
            </a:r>
          </a:p>
          <a:p>
            <a:pPr marL="171418" indent="-171418">
              <a:buFont typeface="Arial" pitchFamily="34" charset="0"/>
              <a:buChar char="•"/>
            </a:pPr>
            <a:r>
              <a:rPr lang="en-US" dirty="0" smtClean="0">
                <a:latin typeface="Arial" pitchFamily="34" charset="0"/>
              </a:rPr>
              <a:t>Broadcasting messages in various languages is supported.</a:t>
            </a:r>
          </a:p>
          <a:p>
            <a:pPr marL="171418" indent="-171418">
              <a:buFont typeface="Arial" pitchFamily="34" charset="0"/>
              <a:buChar char="•"/>
            </a:pPr>
            <a:r>
              <a:rPr lang="en-GB" dirty="0" smtClean="0"/>
              <a:t>Defined in 3GPP TS 23.041 for GSM, UMTS and </a:t>
            </a:r>
            <a:r>
              <a:rPr lang="en-GB" i="1" dirty="0" smtClean="0"/>
              <a:t>LTE</a:t>
            </a:r>
            <a:r>
              <a:rPr lang="en-GB" dirty="0" smtClean="0"/>
              <a:t> </a:t>
            </a:r>
          </a:p>
          <a:p>
            <a:pPr marL="171418" indent="-171418">
              <a:buFont typeface="Arial" pitchFamily="34" charset="0"/>
              <a:buChar char="•"/>
            </a:pPr>
            <a:r>
              <a:rPr lang="en-GB" dirty="0" smtClean="0"/>
              <a:t>Defined in TIA IS-824 &amp; IS-637 for CDMA</a:t>
            </a:r>
            <a:endParaRPr lang="en-US" dirty="0" smtClean="0">
              <a:latin typeface="Arial" pitchFamily="34" charset="0"/>
            </a:endParaRPr>
          </a:p>
          <a:p>
            <a:pPr eaLnBrk="1" hangingPunct="1"/>
            <a:endParaRPr lang="en-US" sz="1000" dirty="0" smtClean="0">
              <a:latin typeface="Arial" pitchFamily="34" charset="0"/>
            </a:endParaRPr>
          </a:p>
          <a:p>
            <a:pPr eaLnBrk="1" hangingPunct="1"/>
            <a:endParaRPr lang="en-US" dirty="0"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E029ADD1-0732-46DC-9FC1-FC0303CB599D}" type="slidenum">
              <a:rPr lang="en-GB" smtClean="0">
                <a:latin typeface="Arial" pitchFamily="34" charset="0"/>
              </a:rPr>
              <a:pPr/>
              <a:t>9</a:t>
            </a:fld>
            <a:endParaRPr lang="en-GB" smtClean="0">
              <a:latin typeface="Arial" pitchFamily="34"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r>
              <a:rPr lang="en-US" smtClean="0">
                <a:latin typeface="Arial" pitchFamily="34" charset="0"/>
              </a:rPr>
              <a:t>The CBC is addressed by the information providers using a CBE. The requests are processed by the CBC, and 3GPP 23.041 compliant commands are sent to the Base Station Controllers (BSCs). Not all BSCs are 3GPP compliant, and therefore the CBC is equipped with additional interfaces which are able to communicate with non-3GPP compliant BSCs.</a:t>
            </a:r>
          </a:p>
          <a:p>
            <a:pPr eaLnBrk="1" hangingPunct="1"/>
            <a:r>
              <a:rPr lang="en-US" smtClean="0">
                <a:latin typeface="Arial" pitchFamily="34" charset="0"/>
              </a:rPr>
              <a:t>The BSCs are then responsible for the transmission of the CBC messages by the Base Transceiver Stations (BTS) over the air interface to the GSM mobiles.</a:t>
            </a:r>
          </a:p>
          <a:p>
            <a:pPr eaLnBrk="1" hangingPunct="1"/>
            <a:r>
              <a:rPr lang="nl-NL" smtClean="0">
                <a:latin typeface="Arial" pitchFamily="34" charset="0"/>
              </a:rPr>
              <a:t>BSC and BTS = 2G, RNC/node B = 3G</a:t>
            </a:r>
            <a:endParaRPr lang="en-US" smtClean="0">
              <a:latin typeface="Arial" pitchFamily="34" charset="0"/>
            </a:endParaRPr>
          </a:p>
          <a:p>
            <a:pPr eaLnBrk="1" hangingPunct="1"/>
            <a:r>
              <a:rPr lang="en-US" smtClean="0">
                <a:latin typeface="Arial" pitchFamily="34" charset="0"/>
              </a:rPr>
              <a:t>The CBC is managed by a web based management system from an Operation and Maintenance Center.</a:t>
            </a:r>
          </a:p>
          <a:p>
            <a:pPr eaLnBrk="1" hangingPunct="1"/>
            <a:r>
              <a:rPr lang="en-US" smtClean="0">
                <a:latin typeface="Arial" pitchFamily="34" charset="0"/>
              </a:rPr>
              <a:t>It is able to provide billing information about CBE requests and actually transmitted messages for the billing system.</a:t>
            </a:r>
            <a:endParaRPr lang="en-GB" smtClean="0">
              <a:latin typeface="Arial" pitchFamily="34" charset="0"/>
            </a:endParaRPr>
          </a:p>
          <a:p>
            <a:pPr eaLnBrk="1" hangingPunct="1"/>
            <a:endParaRPr lang="en-GB" smtClean="0">
              <a:latin typeface="Arial" pitchFamily="34" charset="0"/>
            </a:endParaRPr>
          </a:p>
          <a:p>
            <a:pPr eaLnBrk="1" hangingPunct="1"/>
            <a:endParaRPr lang="en-GB"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dirty="0" smtClean="0">
                <a:ea typeface="ＭＳ Ｐゴシック" pitchFamily="34" charset="-128"/>
              </a:rPr>
              <a:t>EU: The Netherlands, EU Cooperation on CB, Israel</a:t>
            </a:r>
          </a:p>
          <a:p>
            <a:pPr lvl="0"/>
            <a:r>
              <a:rPr lang="en-GB" dirty="0" smtClean="0">
                <a:ea typeface="ＭＳ Ｐゴシック" pitchFamily="34" charset="-128"/>
              </a:rPr>
              <a:t>US: WARN act, Commercial Mobile Alert Service (CMAS), ATIS</a:t>
            </a:r>
          </a:p>
          <a:p>
            <a:pPr lvl="0"/>
            <a:r>
              <a:rPr lang="en-GB" dirty="0" smtClean="0">
                <a:ea typeface="ＭＳ Ｐゴシック" pitchFamily="34" charset="-128"/>
              </a:rPr>
              <a:t>JAPAN: Earthquake and Tsunami Warning System (ETWS)</a:t>
            </a:r>
          </a:p>
          <a:p>
            <a:endParaRPr lang="en-GB" dirty="0" smtClean="0"/>
          </a:p>
          <a:p>
            <a:r>
              <a:rPr lang="en-GB" dirty="0" smtClean="0"/>
              <a:t>Cell Broadcast</a:t>
            </a:r>
            <a:r>
              <a:rPr lang="en-GB" baseline="0" dirty="0" smtClean="0"/>
              <a:t> is gaining notoriety as the bearer of choice for reaching the public en masse and for truly critical information.</a:t>
            </a:r>
            <a:endParaRPr lang="en-GB" dirty="0"/>
          </a:p>
        </p:txBody>
      </p:sp>
      <p:sp>
        <p:nvSpPr>
          <p:cNvPr id="4" name="Slide Number Placeholder 3"/>
          <p:cNvSpPr>
            <a:spLocks noGrp="1"/>
          </p:cNvSpPr>
          <p:nvPr>
            <p:ph type="sldNum" sz="quarter" idx="10"/>
          </p:nvPr>
        </p:nvSpPr>
        <p:spPr/>
        <p:txBody>
          <a:bodyPr/>
          <a:lstStyle/>
          <a:p>
            <a:pPr>
              <a:defRPr/>
            </a:pPr>
            <a:fld id="{5032DC21-B7BC-40F5-B35E-59D0ECF1A23D}" type="slidenum">
              <a:rPr lang="en-GB" smtClean="0"/>
              <a:pPr>
                <a:defRPr/>
              </a:pPr>
              <a:t>10</a:t>
            </a:fld>
            <a:endParaRPr lang="en-GB"/>
          </a:p>
        </p:txBody>
      </p:sp>
    </p:spTree>
    <p:extLst>
      <p:ext uri="{BB962C8B-B14F-4D97-AF65-F5344CB8AC3E}">
        <p14:creationId xmlns:p14="http://schemas.microsoft.com/office/powerpoint/2010/main" val="33168053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endParaRPr lang="en-US" dirty="0" smtClean="0"/>
          </a:p>
        </p:txBody>
      </p:sp>
      <p:sp>
        <p:nvSpPr>
          <p:cNvPr id="20484" name="Slide Number Placeholder 3"/>
          <p:cNvSpPr>
            <a:spLocks noGrp="1"/>
          </p:cNvSpPr>
          <p:nvPr>
            <p:ph type="sldNum" sz="quarter" idx="5"/>
          </p:nvPr>
        </p:nvSpPr>
        <p:spPr>
          <a:noFill/>
        </p:spPr>
        <p:txBody>
          <a:bodyPr/>
          <a:lstStyle/>
          <a:p>
            <a:fld id="{3E25EE16-4FD7-496D-9FDF-B2FAEE9874F6}" type="slidenum">
              <a:rPr lang="en-US" smtClean="0"/>
              <a:pPr/>
              <a:t>13</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a:lum/>
          </a:blip>
          <a:srcRect/>
          <a:stretch>
            <a:fillRect l="-15000" r="-15000"/>
          </a:stretch>
        </a:blipFill>
        <a:effectLst/>
      </p:bgPr>
    </p:bg>
    <p:spTree>
      <p:nvGrpSpPr>
        <p:cNvPr id="1" name=""/>
        <p:cNvGrpSpPr/>
        <p:nvPr/>
      </p:nvGrpSpPr>
      <p:grpSpPr>
        <a:xfrm>
          <a:off x="0" y="0"/>
          <a:ext cx="0" cy="0"/>
          <a:chOff x="0" y="0"/>
          <a:chExt cx="0" cy="0"/>
        </a:xfrm>
      </p:grpSpPr>
      <p:pic>
        <p:nvPicPr>
          <p:cNvPr id="11" name="Picture 10" descr="40_cell-broadcast-bg.jpg"/>
          <p:cNvPicPr>
            <a:picLocks noChangeAspect="1"/>
          </p:cNvPicPr>
          <p:nvPr userDrawn="1"/>
        </p:nvPicPr>
        <p:blipFill>
          <a:blip r:embed="rId2"/>
          <a:stretch>
            <a:fillRect/>
          </a:stretch>
        </p:blipFill>
        <p:spPr>
          <a:xfrm>
            <a:off x="-1771650" y="-4805"/>
            <a:ext cx="14417669" cy="6912000"/>
          </a:xfrm>
          <a:prstGeom prst="rect">
            <a:avLst/>
          </a:prstGeom>
        </p:spPr>
      </p:pic>
      <p:pic>
        <p:nvPicPr>
          <p:cNvPr id="8" name="Picture 7" descr="background_title_02.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6343" y="495301"/>
            <a:ext cx="6346613" cy="2379980"/>
          </a:xfrm>
          <a:prstGeom prst="rect">
            <a:avLst/>
          </a:prstGeom>
        </p:spPr>
      </p:pic>
      <p:sp>
        <p:nvSpPr>
          <p:cNvPr id="3" name="Date Placeholder 2"/>
          <p:cNvSpPr>
            <a:spLocks noGrp="1"/>
          </p:cNvSpPr>
          <p:nvPr>
            <p:ph type="dt" sz="half" idx="10"/>
          </p:nvPr>
        </p:nvSpPr>
        <p:spPr>
          <a:xfrm>
            <a:off x="8433664" y="6492875"/>
            <a:ext cx="710336" cy="365125"/>
          </a:xfrm>
        </p:spPr>
        <p:txBody>
          <a:bodyPr/>
          <a:lstStyle/>
          <a:p>
            <a:r>
              <a:rPr lang="en-GB" smtClean="0"/>
              <a:t>27/03/2012</a:t>
            </a:r>
            <a:endParaRPr lang="en-US" dirty="0"/>
          </a:p>
        </p:txBody>
      </p:sp>
      <p:sp>
        <p:nvSpPr>
          <p:cNvPr id="5" name="Title 4"/>
          <p:cNvSpPr>
            <a:spLocks noGrp="1"/>
          </p:cNvSpPr>
          <p:nvPr>
            <p:ph type="title" hasCustomPrompt="1"/>
          </p:nvPr>
        </p:nvSpPr>
        <p:spPr>
          <a:xfrm>
            <a:off x="617297" y="532184"/>
            <a:ext cx="5984240" cy="741363"/>
          </a:xfrm>
          <a:prstGeom prst="rect">
            <a:avLst/>
          </a:prstGeom>
        </p:spPr>
        <p:txBody>
          <a:bodyPr vert="horz"/>
          <a:lstStyle>
            <a:lvl1pPr>
              <a:defRPr sz="3600" b="0" i="0" baseline="0">
                <a:solidFill>
                  <a:srgbClr val="FF8000"/>
                </a:solidFill>
                <a:latin typeface="Helvetica Neue UltraLight"/>
                <a:cs typeface="Helvetica Neue UltraLight"/>
              </a:defRPr>
            </a:lvl1pPr>
          </a:lstStyle>
          <a:p>
            <a:r>
              <a:rPr lang="en-GB" dirty="0" smtClean="0"/>
              <a:t>Cell Broadcast System PWS</a:t>
            </a:r>
            <a:endParaRPr lang="en-US" dirty="0"/>
          </a:p>
        </p:txBody>
      </p:sp>
      <p:sp>
        <p:nvSpPr>
          <p:cNvPr id="7" name="Title 4"/>
          <p:cNvSpPr txBox="1">
            <a:spLocks/>
          </p:cNvSpPr>
          <p:nvPr userDrawn="1"/>
        </p:nvSpPr>
        <p:spPr>
          <a:xfrm>
            <a:off x="670560" y="1168717"/>
            <a:ext cx="5984240" cy="406083"/>
          </a:xfrm>
          <a:prstGeom prst="rect">
            <a:avLst/>
          </a:prstGeom>
        </p:spPr>
        <p:txBody>
          <a:bodyPr vert="horz"/>
          <a:lstStyle>
            <a:lvl1pPr algn="l" defTabSz="457200" rtl="0" eaLnBrk="1" latinLnBrk="0" hangingPunct="1">
              <a:spcBef>
                <a:spcPct val="0"/>
              </a:spcBef>
              <a:buNone/>
              <a:defRPr sz="3800" b="0" i="0" kern="1200" cap="none" spc="0" baseline="0">
                <a:ln w="12700">
                  <a:noFill/>
                  <a:prstDash val="solid"/>
                </a:ln>
                <a:solidFill>
                  <a:srgbClr val="FF8000"/>
                </a:solidFill>
                <a:effectLst/>
                <a:latin typeface="Helvetica Neue UltraLight"/>
                <a:ea typeface="+mj-ea"/>
                <a:cs typeface="Helvetica Neue UltraLight"/>
              </a:defRPr>
            </a:lvl1pPr>
          </a:lstStyle>
          <a:p>
            <a:r>
              <a:rPr lang="en-GB" sz="1700" b="0" i="0" dirty="0" smtClean="0">
                <a:solidFill>
                  <a:schemeClr val="bg1"/>
                </a:solidFill>
                <a:latin typeface="Helvetica Neue Light"/>
                <a:cs typeface="Helvetica Neue Light"/>
              </a:rPr>
              <a:t>one2many - the leading cell broadcast company</a:t>
            </a:r>
          </a:p>
        </p:txBody>
      </p:sp>
      <p:sp>
        <p:nvSpPr>
          <p:cNvPr id="9" name="Title 4"/>
          <p:cNvSpPr txBox="1">
            <a:spLocks/>
          </p:cNvSpPr>
          <p:nvPr userDrawn="1"/>
        </p:nvSpPr>
        <p:spPr>
          <a:xfrm>
            <a:off x="670560" y="2215197"/>
            <a:ext cx="5984240" cy="406083"/>
          </a:xfrm>
          <a:prstGeom prst="rect">
            <a:avLst/>
          </a:prstGeom>
        </p:spPr>
        <p:txBody>
          <a:bodyPr vert="horz"/>
          <a:lstStyle>
            <a:lvl1pPr algn="l" defTabSz="457200" rtl="0" eaLnBrk="1" latinLnBrk="0" hangingPunct="1">
              <a:spcBef>
                <a:spcPct val="0"/>
              </a:spcBef>
              <a:buNone/>
              <a:defRPr sz="3800" b="0" i="0" kern="1200" cap="none" spc="0" baseline="0">
                <a:ln w="12700">
                  <a:noFill/>
                  <a:prstDash val="solid"/>
                </a:ln>
                <a:solidFill>
                  <a:srgbClr val="FF8000"/>
                </a:solidFill>
                <a:effectLst/>
                <a:latin typeface="Helvetica Neue UltraLight"/>
                <a:ea typeface="+mj-ea"/>
                <a:cs typeface="Helvetica Neue UltraLight"/>
              </a:defRPr>
            </a:lvl1pPr>
          </a:lstStyle>
          <a:p>
            <a:r>
              <a:rPr lang="en-GB" sz="1200" b="0" i="0" dirty="0" smtClean="0">
                <a:solidFill>
                  <a:schemeClr val="bg1"/>
                </a:solidFill>
                <a:latin typeface="Helvetica Neue Light"/>
                <a:cs typeface="Helvetica Neue Light"/>
              </a:rPr>
              <a:t>Manuel </a:t>
            </a:r>
            <a:r>
              <a:rPr lang="en-GB" sz="1200" b="0" i="0" dirty="0" err="1" smtClean="0">
                <a:solidFill>
                  <a:schemeClr val="bg1"/>
                </a:solidFill>
                <a:latin typeface="Helvetica Neue Light"/>
                <a:cs typeface="Helvetica Neue Light"/>
              </a:rPr>
              <a:t>Cornelisse</a:t>
            </a:r>
            <a:r>
              <a:rPr lang="en-GB" sz="1200" b="0" i="0" dirty="0" smtClean="0">
                <a:solidFill>
                  <a:schemeClr val="bg1"/>
                </a:solidFill>
                <a:latin typeface="Helvetica Neue Light"/>
                <a:cs typeface="Helvetica Neue Light"/>
              </a:rPr>
              <a:t>  |  Sales &amp; Marketing Director</a:t>
            </a:r>
          </a:p>
          <a:p>
            <a:r>
              <a:rPr lang="en-GB" sz="1200" b="0" i="0" dirty="0" smtClean="0">
                <a:solidFill>
                  <a:schemeClr val="bg1"/>
                </a:solidFill>
                <a:latin typeface="Helvetica Neue Light"/>
                <a:cs typeface="Helvetica Neue Light"/>
              </a:rPr>
              <a:t>Manuel.Cornelisse@one2many.eu</a:t>
            </a:r>
          </a:p>
        </p:txBody>
      </p:sp>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799539" y="-62976"/>
            <a:ext cx="1229268" cy="605895"/>
          </a:xfrm>
          <a:prstGeom prst="rect">
            <a:avLst/>
          </a:prstGeom>
        </p:spPr>
      </p:pic>
    </p:spTree>
    <p:extLst>
      <p:ext uri="{BB962C8B-B14F-4D97-AF65-F5344CB8AC3E}">
        <p14:creationId xmlns:p14="http://schemas.microsoft.com/office/powerpoint/2010/main" val="1634696250"/>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0" name="Picture 9" descr="footer_hire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6000" y="6300001"/>
            <a:ext cx="9697212" cy="650748"/>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9961" y="249729"/>
            <a:ext cx="9143999" cy="512932"/>
          </a:xfrm>
          <a:prstGeom prst="rect">
            <a:avLst/>
          </a:prstGeom>
        </p:spPr>
      </p:pic>
      <p:sp>
        <p:nvSpPr>
          <p:cNvPr id="3" name="Content Placeholder 2"/>
          <p:cNvSpPr>
            <a:spLocks noGrp="1"/>
          </p:cNvSpPr>
          <p:nvPr>
            <p:ph idx="1"/>
          </p:nvPr>
        </p:nvSpPr>
        <p:spPr>
          <a:xfrm>
            <a:off x="457200" y="986973"/>
            <a:ext cx="8229600" cy="5081135"/>
          </a:xfrm>
          <a:prstGeom prst="rect">
            <a:avLst/>
          </a:prstGeo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7" name="Title Placeholder 1"/>
          <p:cNvSpPr>
            <a:spLocks noGrp="1"/>
          </p:cNvSpPr>
          <p:nvPr>
            <p:ph type="title"/>
          </p:nvPr>
        </p:nvSpPr>
        <p:spPr>
          <a:xfrm>
            <a:off x="1526738" y="253323"/>
            <a:ext cx="8229600" cy="410111"/>
          </a:xfrm>
          <a:prstGeom prst="rect">
            <a:avLst/>
          </a:prstGeom>
          <a:noFill/>
          <a:ln>
            <a:noFill/>
          </a:ln>
          <a:effectLst/>
        </p:spPr>
        <p:txBody>
          <a:bodyPr vert="horz" lIns="91440" tIns="45720" rIns="91440" bIns="45720" rtlCol="0" anchor="ctr">
            <a:normAutofit/>
          </a:bodyPr>
          <a:lstStyle/>
          <a:p>
            <a:r>
              <a:rPr lang="en-GB" dirty="0" smtClean="0"/>
              <a:t>Click to edit Master title style</a:t>
            </a:r>
            <a:endParaRPr lang="en-US" dirty="0"/>
          </a:p>
        </p:txBody>
      </p:sp>
      <p:sp>
        <p:nvSpPr>
          <p:cNvPr id="4" name="Date Placeholder 3"/>
          <p:cNvSpPr>
            <a:spLocks noGrp="1"/>
          </p:cNvSpPr>
          <p:nvPr>
            <p:ph type="dt" sz="half" idx="10"/>
          </p:nvPr>
        </p:nvSpPr>
        <p:spPr>
          <a:xfrm>
            <a:off x="7545749" y="6406768"/>
            <a:ext cx="710336" cy="365125"/>
          </a:xfrm>
        </p:spPr>
        <p:txBody>
          <a:bodyPr/>
          <a:lstStyle>
            <a:lvl1pPr>
              <a:defRPr sz="700"/>
            </a:lvl1pPr>
          </a:lstStyle>
          <a:p>
            <a:r>
              <a:rPr lang="en-GB" dirty="0" smtClean="0"/>
              <a:t>27/03/2012</a:t>
            </a:r>
            <a:endParaRPr lang="en-US" dirty="0"/>
          </a:p>
        </p:txBody>
      </p:sp>
      <p:sp>
        <p:nvSpPr>
          <p:cNvPr id="6" name="Slide Number Placeholder 5"/>
          <p:cNvSpPr>
            <a:spLocks noGrp="1"/>
          </p:cNvSpPr>
          <p:nvPr>
            <p:ph type="sldNum" sz="quarter" idx="12"/>
          </p:nvPr>
        </p:nvSpPr>
        <p:spPr>
          <a:xfrm>
            <a:off x="8329025" y="6406768"/>
            <a:ext cx="569614" cy="365125"/>
          </a:xfrm>
        </p:spPr>
        <p:txBody>
          <a:bodyPr/>
          <a:lstStyle>
            <a:lvl1pPr>
              <a:defRPr sz="700"/>
            </a:lvl1pPr>
          </a:lstStyle>
          <a:p>
            <a:fld id="{FBA9B605-6703-F948-B7FA-E4749E2F3AE7}" type="slidenum">
              <a:rPr lang="en-US" smtClean="0"/>
              <a:pPr/>
              <a:t>‹nr.›</a:t>
            </a:fld>
            <a:endParaRPr lang="en-US" dirty="0"/>
          </a:p>
        </p:txBody>
      </p:sp>
    </p:spTree>
    <p:extLst>
      <p:ext uri="{BB962C8B-B14F-4D97-AF65-F5344CB8AC3E}">
        <p14:creationId xmlns:p14="http://schemas.microsoft.com/office/powerpoint/2010/main" val="828870043"/>
      </p:ext>
    </p:extLst>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8" name="Picture 7" descr="footer_hire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6000" y="6300001"/>
            <a:ext cx="9697212" cy="650748"/>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9961" y="249729"/>
            <a:ext cx="9143999" cy="512932"/>
          </a:xfrm>
          <a:prstGeom prst="rect">
            <a:avLst/>
          </a:prstGeom>
        </p:spPr>
      </p:pic>
      <p:sp>
        <p:nvSpPr>
          <p:cNvPr id="6" name="Title Placeholder 1"/>
          <p:cNvSpPr>
            <a:spLocks noGrp="1"/>
          </p:cNvSpPr>
          <p:nvPr>
            <p:ph type="title"/>
          </p:nvPr>
        </p:nvSpPr>
        <p:spPr>
          <a:xfrm>
            <a:off x="1526738" y="253323"/>
            <a:ext cx="8229600" cy="410111"/>
          </a:xfrm>
          <a:prstGeom prst="rect">
            <a:avLst/>
          </a:prstGeom>
          <a:noFill/>
          <a:ln>
            <a:noFill/>
          </a:ln>
          <a:effectLst/>
        </p:spPr>
        <p:txBody>
          <a:bodyPr vert="horz" lIns="91440" tIns="45720" rIns="91440" bIns="45720" rtlCol="0" anchor="ctr">
            <a:normAutofit/>
          </a:bodyPr>
          <a:lstStyle/>
          <a:p>
            <a:r>
              <a:rPr lang="en-GB" dirty="0" smtClean="0"/>
              <a:t>Click to edit Master title style</a:t>
            </a:r>
            <a:endParaRPr lang="en-US" dirty="0"/>
          </a:p>
        </p:txBody>
      </p:sp>
      <p:sp>
        <p:nvSpPr>
          <p:cNvPr id="9" name="Date Placeholder 3"/>
          <p:cNvSpPr>
            <a:spLocks noGrp="1"/>
          </p:cNvSpPr>
          <p:nvPr>
            <p:ph type="dt" sz="half" idx="10"/>
          </p:nvPr>
        </p:nvSpPr>
        <p:spPr>
          <a:xfrm>
            <a:off x="7555274" y="6397243"/>
            <a:ext cx="710336" cy="365125"/>
          </a:xfrm>
        </p:spPr>
        <p:txBody>
          <a:bodyPr/>
          <a:lstStyle>
            <a:lvl1pPr>
              <a:defRPr sz="700"/>
            </a:lvl1pPr>
          </a:lstStyle>
          <a:p>
            <a:r>
              <a:rPr lang="en-GB" dirty="0" smtClean="0"/>
              <a:t>27/03/2012</a:t>
            </a:r>
            <a:endParaRPr lang="en-US" dirty="0"/>
          </a:p>
        </p:txBody>
      </p:sp>
      <p:sp>
        <p:nvSpPr>
          <p:cNvPr id="13" name="Slide Number Placeholder 5"/>
          <p:cNvSpPr>
            <a:spLocks noGrp="1"/>
          </p:cNvSpPr>
          <p:nvPr>
            <p:ph type="sldNum" sz="quarter" idx="12"/>
          </p:nvPr>
        </p:nvSpPr>
        <p:spPr>
          <a:xfrm>
            <a:off x="8338550" y="6397243"/>
            <a:ext cx="569614" cy="365125"/>
          </a:xfrm>
        </p:spPr>
        <p:txBody>
          <a:bodyPr/>
          <a:lstStyle>
            <a:lvl1pPr>
              <a:defRPr sz="700"/>
            </a:lvl1pPr>
          </a:lstStyle>
          <a:p>
            <a:fld id="{FBA9B605-6703-F948-B7FA-E4749E2F3AE7}" type="slidenum">
              <a:rPr lang="en-US" smtClean="0"/>
              <a:pPr/>
              <a:t>‹nr.›</a:t>
            </a:fld>
            <a:endParaRPr lang="en-US" dirty="0"/>
          </a:p>
        </p:txBody>
      </p:sp>
    </p:spTree>
    <p:extLst>
      <p:ext uri="{BB962C8B-B14F-4D97-AF65-F5344CB8AC3E}">
        <p14:creationId xmlns:p14="http://schemas.microsoft.com/office/powerpoint/2010/main" val="880518612"/>
      </p:ext>
    </p:extLst>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el en object">
    <p:spTree>
      <p:nvGrpSpPr>
        <p:cNvPr id="1" name=""/>
        <p:cNvGrpSpPr/>
        <p:nvPr/>
      </p:nvGrpSpPr>
      <p:grpSpPr>
        <a:xfrm>
          <a:off x="0" y="0"/>
          <a:ext cx="0" cy="0"/>
          <a:chOff x="0" y="0"/>
          <a:chExt cx="0" cy="0"/>
        </a:xfrm>
      </p:grpSpPr>
      <p:pic>
        <p:nvPicPr>
          <p:cNvPr id="6" name="Picture 5" descr="footer_hires.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6000" y="6300001"/>
            <a:ext cx="9697212" cy="650748"/>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9961" y="249729"/>
            <a:ext cx="9143999" cy="512932"/>
          </a:xfrm>
          <a:prstGeom prst="rect">
            <a:avLst/>
          </a:prstGeom>
        </p:spPr>
      </p:pic>
      <p:sp>
        <p:nvSpPr>
          <p:cNvPr id="8" name="Content Placeholder 2"/>
          <p:cNvSpPr>
            <a:spLocks noGrp="1"/>
          </p:cNvSpPr>
          <p:nvPr>
            <p:ph idx="12"/>
          </p:nvPr>
        </p:nvSpPr>
        <p:spPr>
          <a:xfrm>
            <a:off x="457200" y="986973"/>
            <a:ext cx="8229600" cy="5081135"/>
          </a:xfrm>
          <a:prstGeom prst="rect">
            <a:avLst/>
          </a:prstGeom>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11" name="Title Placeholder 1"/>
          <p:cNvSpPr txBox="1">
            <a:spLocks/>
          </p:cNvSpPr>
          <p:nvPr userDrawn="1"/>
        </p:nvSpPr>
        <p:spPr>
          <a:xfrm>
            <a:off x="1526738" y="253323"/>
            <a:ext cx="8229600" cy="410111"/>
          </a:xfrm>
          <a:prstGeom prst="rect">
            <a:avLst/>
          </a:prstGeom>
          <a:noFill/>
          <a:ln>
            <a:noFill/>
          </a:ln>
          <a:effectLst/>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GB" sz="1800" b="0" i="0" u="none" strike="noStrike" kern="1200" cap="none" spc="0" normalizeH="0" baseline="0" noProof="0" smtClean="0">
                <a:ln w="12700">
                  <a:noFill/>
                  <a:prstDash val="solid"/>
                </a:ln>
                <a:solidFill>
                  <a:schemeClr val="tx1">
                    <a:lumMod val="65000"/>
                    <a:lumOff val="35000"/>
                  </a:schemeClr>
                </a:solidFill>
                <a:effectLst/>
                <a:uLnTx/>
                <a:uFillTx/>
                <a:latin typeface="Helvetica Light"/>
                <a:ea typeface="+mj-ea"/>
                <a:cs typeface="Helvetica Light"/>
              </a:rPr>
              <a:t>Click to edit Master title style</a:t>
            </a:r>
            <a:endParaRPr kumimoji="0" lang="en-US" sz="1800" b="0" i="0" u="none" strike="noStrike" kern="1200" cap="none" spc="0" normalizeH="0" baseline="0" noProof="0" dirty="0">
              <a:ln w="12700">
                <a:noFill/>
                <a:prstDash val="solid"/>
              </a:ln>
              <a:solidFill>
                <a:schemeClr val="tx1">
                  <a:lumMod val="65000"/>
                  <a:lumOff val="35000"/>
                </a:schemeClr>
              </a:solidFill>
              <a:effectLst/>
              <a:uLnTx/>
              <a:uFillTx/>
              <a:latin typeface="Helvetica Light"/>
              <a:ea typeface="+mj-ea"/>
              <a:cs typeface="Helvetica Light"/>
            </a:endParaRPr>
          </a:p>
        </p:txBody>
      </p:sp>
      <p:sp>
        <p:nvSpPr>
          <p:cNvPr id="9" name="Date Placeholder 3"/>
          <p:cNvSpPr>
            <a:spLocks noGrp="1"/>
          </p:cNvSpPr>
          <p:nvPr>
            <p:ph type="dt" sz="half" idx="13"/>
          </p:nvPr>
        </p:nvSpPr>
        <p:spPr>
          <a:xfrm>
            <a:off x="7555274" y="6397243"/>
            <a:ext cx="710336" cy="365125"/>
          </a:xfrm>
        </p:spPr>
        <p:txBody>
          <a:bodyPr/>
          <a:lstStyle>
            <a:lvl1pPr>
              <a:defRPr sz="700"/>
            </a:lvl1pPr>
          </a:lstStyle>
          <a:p>
            <a:r>
              <a:rPr lang="en-GB" dirty="0" smtClean="0"/>
              <a:t>27/03/2012</a:t>
            </a:r>
            <a:endParaRPr lang="en-US" dirty="0"/>
          </a:p>
        </p:txBody>
      </p:sp>
      <p:sp>
        <p:nvSpPr>
          <p:cNvPr id="10" name="Slide Number Placeholder 5"/>
          <p:cNvSpPr txBox="1">
            <a:spLocks/>
          </p:cNvSpPr>
          <p:nvPr userDrawn="1"/>
        </p:nvSpPr>
        <p:spPr>
          <a:xfrm>
            <a:off x="8338550" y="6397243"/>
            <a:ext cx="569614" cy="365125"/>
          </a:xfrm>
          <a:prstGeom prst="rect">
            <a:avLst/>
          </a:prstGeom>
        </p:spPr>
        <p:txBody>
          <a:bodyPr vert="horz" lIns="91440" tIns="45720" rIns="91440" bIns="45720" rtlCol="0" anchor="ctr"/>
          <a:lstStyle>
            <a:lvl1pPr>
              <a:defRPr sz="700"/>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FBA9B605-6703-F948-B7FA-E4749E2F3AE7}" type="slidenum">
              <a:rPr kumimoji="0" lang="en-US" sz="700" b="0" i="0" u="none" strike="noStrike" kern="1200" cap="none" spc="0" normalizeH="0" baseline="0" noProof="0" smtClean="0">
                <a:ln>
                  <a:noFill/>
                </a:ln>
                <a:solidFill>
                  <a:srgbClr val="FFFFFF"/>
                </a:solidFill>
                <a:effectLst/>
                <a:uLnTx/>
                <a:uFillTx/>
                <a:latin typeface="Helvetica"/>
                <a:ea typeface="+mn-ea"/>
                <a:cs typeface="Helvetica"/>
              </a:rPr>
              <a:pPr marL="0" marR="0" lvl="0" indent="0" algn="r" defTabSz="457200" rtl="0" eaLnBrk="1" fontAlgn="auto" latinLnBrk="0" hangingPunct="1">
                <a:lnSpc>
                  <a:spcPct val="100000"/>
                </a:lnSpc>
                <a:spcBef>
                  <a:spcPts val="0"/>
                </a:spcBef>
                <a:spcAft>
                  <a:spcPts val="0"/>
                </a:spcAft>
                <a:buClrTx/>
                <a:buSzTx/>
                <a:buFontTx/>
                <a:buNone/>
                <a:tabLst/>
                <a:defRPr/>
              </a:pPr>
              <a:t>‹nr.›</a:t>
            </a:fld>
            <a:endParaRPr kumimoji="0" lang="en-US" sz="700" b="0" i="0" u="none" strike="noStrike" kern="1200" cap="none" spc="0" normalizeH="0" baseline="0" noProof="0" dirty="0">
              <a:ln>
                <a:noFill/>
              </a:ln>
              <a:solidFill>
                <a:srgbClr val="FFFFFF"/>
              </a:solidFill>
              <a:effectLst/>
              <a:uLnTx/>
              <a:uFillTx/>
              <a:latin typeface="Helvetica"/>
              <a:ea typeface="+mn-ea"/>
              <a:cs typeface="Helvetica"/>
            </a:endParaRPr>
          </a:p>
        </p:txBody>
      </p:sp>
    </p:spTree>
    <p:extLst>
      <p:ext uri="{BB962C8B-B14F-4D97-AF65-F5344CB8AC3E}">
        <p14:creationId xmlns:p14="http://schemas.microsoft.com/office/powerpoint/2010/main" val="2992160556"/>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7453674" y="6387083"/>
            <a:ext cx="710336" cy="365125"/>
          </a:xfrm>
          <a:prstGeom prst="rect">
            <a:avLst/>
          </a:prstGeom>
        </p:spPr>
        <p:txBody>
          <a:bodyPr vert="horz" lIns="91440" tIns="45720" rIns="91440" bIns="45720" rtlCol="0" anchor="ctr"/>
          <a:lstStyle>
            <a:lvl1pPr algn="l">
              <a:defRPr sz="800" b="0" i="0">
                <a:solidFill>
                  <a:schemeClr val="bg1"/>
                </a:solidFill>
                <a:latin typeface="Helvetica"/>
                <a:cs typeface="Helvetica"/>
              </a:defRPr>
            </a:lvl1pPr>
          </a:lstStyle>
          <a:p>
            <a:r>
              <a:rPr lang="en-GB" smtClean="0"/>
              <a:t>27/03/2012</a:t>
            </a:r>
            <a:endParaRPr lang="en-US" dirty="0"/>
          </a:p>
        </p:txBody>
      </p:sp>
      <p:sp>
        <p:nvSpPr>
          <p:cNvPr id="6" name="Slide Number Placeholder 5"/>
          <p:cNvSpPr>
            <a:spLocks noGrp="1"/>
          </p:cNvSpPr>
          <p:nvPr>
            <p:ph type="sldNum" sz="quarter" idx="4"/>
          </p:nvPr>
        </p:nvSpPr>
        <p:spPr>
          <a:xfrm>
            <a:off x="8291814" y="6387083"/>
            <a:ext cx="569614" cy="365125"/>
          </a:xfrm>
          <a:prstGeom prst="rect">
            <a:avLst/>
          </a:prstGeom>
        </p:spPr>
        <p:txBody>
          <a:bodyPr vert="horz" lIns="91440" tIns="45720" rIns="91440" bIns="45720" rtlCol="0" anchor="ctr"/>
          <a:lstStyle>
            <a:lvl1pPr algn="r">
              <a:defRPr sz="1200" b="0" i="0">
                <a:solidFill>
                  <a:srgbClr val="FFFFFF"/>
                </a:solidFill>
                <a:latin typeface="Helvetica"/>
                <a:cs typeface="Helvetica"/>
              </a:defRPr>
            </a:lvl1pPr>
          </a:lstStyle>
          <a:p>
            <a:fld id="{FBA9B605-6703-F948-B7FA-E4749E2F3AE7}" type="slidenum">
              <a:rPr lang="en-US" smtClean="0"/>
              <a:pPr/>
              <a:t>‹nr.›</a:t>
            </a:fld>
            <a:endParaRPr lang="en-US" dirty="0"/>
          </a:p>
        </p:txBody>
      </p:sp>
    </p:spTree>
    <p:extLst>
      <p:ext uri="{BB962C8B-B14F-4D97-AF65-F5344CB8AC3E}">
        <p14:creationId xmlns:p14="http://schemas.microsoft.com/office/powerpoint/2010/main" val="1858120335"/>
      </p:ext>
    </p:extLst>
  </p:cSld>
  <p:clrMap bg1="lt1" tx1="dk1" bg2="lt2" tx2="dk2" accent1="accent1" accent2="accent2" accent3="accent3" accent4="accent4" accent5="accent5" accent6="accent6" hlink="hlink" folHlink="folHlink"/>
  <p:sldLayoutIdLst>
    <p:sldLayoutId id="2147483683" r:id="rId1"/>
    <p:sldLayoutId id="2147483674" r:id="rId2"/>
    <p:sldLayoutId id="2147483686" r:id="rId3"/>
    <p:sldLayoutId id="2147483687" r:id="rId4"/>
  </p:sldLayoutIdLst>
  <p:timing>
    <p:tnLst>
      <p:par>
        <p:cTn xmlns:p14="http://schemas.microsoft.com/office/powerpoint/2010/main" id="1" dur="indefinite" restart="never" nodeType="tmRoot"/>
      </p:par>
    </p:tnLst>
  </p:timing>
  <p:hf hdr="0" ftr="0"/>
  <p:txStyles>
    <p:titleStyle>
      <a:lvl1pPr algn="l" defTabSz="457200" rtl="0" eaLnBrk="1" latinLnBrk="0" hangingPunct="1">
        <a:spcBef>
          <a:spcPct val="0"/>
        </a:spcBef>
        <a:buNone/>
        <a:defRPr sz="1800" b="0" i="0" kern="1200" cap="none" spc="0">
          <a:ln w="12700">
            <a:noFill/>
            <a:prstDash val="solid"/>
          </a:ln>
          <a:solidFill>
            <a:schemeClr val="tx1">
              <a:lumMod val="65000"/>
              <a:lumOff val="35000"/>
            </a:schemeClr>
          </a:solidFill>
          <a:effectLst/>
          <a:latin typeface="Helvetica Light"/>
          <a:ea typeface="+mj-ea"/>
          <a:cs typeface="Helvetica Light"/>
        </a:defRPr>
      </a:lvl1pPr>
    </p:titleStyle>
    <p:bodyStyle>
      <a:lvl1pPr marL="342900" indent="-342900" algn="l" defTabSz="457200" rtl="0" eaLnBrk="1" latinLnBrk="0" hangingPunct="1">
        <a:spcBef>
          <a:spcPct val="20000"/>
        </a:spcBef>
        <a:buFont typeface="Arial"/>
        <a:buChar char="•"/>
        <a:defRPr sz="2000" b="0" i="0" kern="1200">
          <a:solidFill>
            <a:srgbClr val="FF6600"/>
          </a:solidFill>
          <a:latin typeface="Helvetica"/>
          <a:ea typeface="+mn-ea"/>
          <a:cs typeface="Helvetica"/>
        </a:defRPr>
      </a:lvl1pPr>
      <a:lvl2pPr marL="742950" indent="-285750" algn="l" defTabSz="457200" rtl="0" eaLnBrk="1" latinLnBrk="0" hangingPunct="1">
        <a:spcBef>
          <a:spcPct val="20000"/>
        </a:spcBef>
        <a:buFont typeface="Arial"/>
        <a:buChar char="–"/>
        <a:defRPr sz="1800" b="0" i="0" kern="1200">
          <a:solidFill>
            <a:schemeClr val="tx1">
              <a:lumMod val="50000"/>
              <a:lumOff val="50000"/>
            </a:schemeClr>
          </a:solidFill>
          <a:latin typeface="Helvetica Light"/>
          <a:ea typeface="+mn-ea"/>
          <a:cs typeface="Helvetica Light"/>
        </a:defRPr>
      </a:lvl2pPr>
      <a:lvl3pPr marL="1143000" indent="-228600" algn="l" defTabSz="457200" rtl="0" eaLnBrk="1" latinLnBrk="0" hangingPunct="1">
        <a:spcBef>
          <a:spcPct val="20000"/>
        </a:spcBef>
        <a:buFont typeface="Arial"/>
        <a:buChar char="•"/>
        <a:defRPr sz="1800" kern="1200">
          <a:solidFill>
            <a:srgbClr val="FF6600"/>
          </a:solidFill>
          <a:latin typeface="+mn-lt"/>
          <a:ea typeface="+mn-ea"/>
          <a:cs typeface="+mn-cs"/>
        </a:defRPr>
      </a:lvl3pPr>
      <a:lvl4pPr marL="1600200" indent="-228600" algn="l" defTabSz="457200" rtl="0" eaLnBrk="1" latinLnBrk="0" hangingPunct="1">
        <a:spcBef>
          <a:spcPct val="20000"/>
        </a:spcBef>
        <a:buFont typeface="Arial"/>
        <a:buChar char="–"/>
        <a:defRPr sz="1800" b="0" i="0" kern="1200">
          <a:solidFill>
            <a:srgbClr val="7F7F7F"/>
          </a:solidFill>
          <a:latin typeface="Helvetica Light"/>
          <a:ea typeface="+mn-ea"/>
          <a:cs typeface="Helvetica Light"/>
        </a:defRPr>
      </a:lvl4pPr>
      <a:lvl5pPr marL="2057400" indent="-228600" algn="l" defTabSz="457200" rtl="0" eaLnBrk="1" latinLnBrk="0" hangingPunct="1">
        <a:spcBef>
          <a:spcPct val="20000"/>
        </a:spcBef>
        <a:buFont typeface="Arial"/>
        <a:buChar char="»"/>
        <a:defRPr sz="1800" b="0" i="0" kern="1200">
          <a:solidFill>
            <a:srgbClr val="7F7F7F"/>
          </a:solidFill>
          <a:latin typeface="Helvetica Light"/>
          <a:ea typeface="+mn-ea"/>
          <a:cs typeface="Helvetica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10.xml.rels><?xml version="1.0" encoding="UTF-8" standalone="yes"?>
<Relationships xmlns="http://schemas.openxmlformats.org/package/2006/relationships"><Relationship Id="rId11" Type="http://schemas.openxmlformats.org/officeDocument/2006/relationships/image" Target="../media/image39.gif"/><Relationship Id="rId12" Type="http://schemas.openxmlformats.org/officeDocument/2006/relationships/image" Target="../media/image40.jpeg"/><Relationship Id="rId13" Type="http://schemas.openxmlformats.org/officeDocument/2006/relationships/image" Target="../media/image41.jpeg"/><Relationship Id="rId1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1.jpeg"/><Relationship Id="rId4" Type="http://schemas.openxmlformats.org/officeDocument/2006/relationships/image" Target="../media/image32.png"/><Relationship Id="rId5" Type="http://schemas.openxmlformats.org/officeDocument/2006/relationships/image" Target="../media/image33.png"/><Relationship Id="rId6" Type="http://schemas.openxmlformats.org/officeDocument/2006/relationships/image" Target="../media/image34.png"/><Relationship Id="rId7" Type="http://schemas.openxmlformats.org/officeDocument/2006/relationships/image" Target="../media/image35.jpg"/><Relationship Id="rId8" Type="http://schemas.openxmlformats.org/officeDocument/2006/relationships/image" Target="../media/image36.jpg"/><Relationship Id="rId9" Type="http://schemas.openxmlformats.org/officeDocument/2006/relationships/image" Target="../media/image37.png"/><Relationship Id="rId10" Type="http://schemas.openxmlformats.org/officeDocument/2006/relationships/image" Target="../media/image38.png"/></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eg"/><Relationship Id="rId3"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hyperlink" Target="http://www.one2many.eu/en/company/standardisation" TargetMode="External"/><Relationship Id="rId4" Type="http://schemas.openxmlformats.org/officeDocument/2006/relationships/image" Target="../media/image47.png"/><Relationship Id="rId5" Type="http://schemas.openxmlformats.org/officeDocument/2006/relationships/image" Target="../media/image48.jpg"/><Relationship Id="rId6" Type="http://schemas.openxmlformats.org/officeDocument/2006/relationships/image" Target="../media/image49.png"/><Relationship Id="rId7" Type="http://schemas.openxmlformats.org/officeDocument/2006/relationships/image" Target="../media/image50.png"/><Relationship Id="rId8" Type="http://schemas.openxmlformats.org/officeDocument/2006/relationships/image" Target="../media/image51.png"/><Relationship Id="rId9" Type="http://schemas.openxmlformats.org/officeDocument/2006/relationships/image" Target="../media/image52.png"/><Relationship Id="rId10" Type="http://schemas.openxmlformats.org/officeDocument/2006/relationships/image" Target="../media/image53.png"/><Relationship Id="rId11"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jpeg"/><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image" Target="../media/image14.gif"/><Relationship Id="rId7" Type="http://schemas.openxmlformats.org/officeDocument/2006/relationships/image" Target="../media/image15.jpeg"/><Relationship Id="rId8" Type="http://schemas.openxmlformats.org/officeDocument/2006/relationships/image" Target="../media/image16.png"/><Relationship Id="rId9" Type="http://schemas.openxmlformats.org/officeDocument/2006/relationships/image" Target="../media/image17.png"/><Relationship Id="rId10" Type="http://schemas.openxmlformats.org/officeDocument/2006/relationships/image" Target="../media/image18.png"/><Relationship Id="rId11"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hyperlink" Target="https://vimeo.com/42212995" TargetMode="External"/><Relationship Id="rId5" Type="http://schemas.openxmlformats.org/officeDocument/2006/relationships/image" Target="../media/image22.png"/><Relationship Id="rId1" Type="http://schemas.microsoft.com/office/2007/relationships/media" Target="file:///C:\Users\mcornelisse\Documents\Werk%20dir\Presentations\6_how-it-works.wmv" TargetMode="External"/><Relationship Id="rId2" Type="http://schemas.openxmlformats.org/officeDocument/2006/relationships/video" Target="file:///C:\Users\mcornelisse\Documents\Werk%20dir\Presentations\6_how-it-works.wmv"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png"/><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jpeg"/><Relationship Id="rId5" Type="http://schemas.openxmlformats.org/officeDocument/2006/relationships/image" Target="../media/image27.jpe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6" name="Title 15"/>
          <p:cNvSpPr>
            <a:spLocks noGrp="1"/>
          </p:cNvSpPr>
          <p:nvPr>
            <p:ph type="title"/>
          </p:nvPr>
        </p:nvSpPr>
        <p:spPr>
          <a:xfrm>
            <a:off x="630176" y="557942"/>
            <a:ext cx="5984240" cy="741363"/>
          </a:xfrm>
        </p:spPr>
        <p:txBody>
          <a:bodyPr/>
          <a:lstStyle/>
          <a:p>
            <a:r>
              <a:rPr lang="en-US" dirty="0" smtClean="0">
                <a:latin typeface="Helvetica Neue Light"/>
                <a:cs typeface="Helvetica Neue Light"/>
              </a:rPr>
              <a:t>Cell Broadcast</a:t>
            </a:r>
            <a:endParaRPr lang="en-US" dirty="0">
              <a:latin typeface="Helvetica Neue Light"/>
              <a:cs typeface="Helvetica Neue Light"/>
            </a:endParaRPr>
          </a:p>
        </p:txBody>
      </p:sp>
      <p:sp>
        <p:nvSpPr>
          <p:cNvPr id="2" name="Date Placeholder 1"/>
          <p:cNvSpPr>
            <a:spLocks noGrp="1"/>
          </p:cNvSpPr>
          <p:nvPr>
            <p:ph type="dt" sz="half" idx="10"/>
          </p:nvPr>
        </p:nvSpPr>
        <p:spPr>
          <a:xfrm>
            <a:off x="8107680" y="6492875"/>
            <a:ext cx="1036320" cy="365125"/>
          </a:xfrm>
        </p:spPr>
        <p:txBody>
          <a:bodyPr/>
          <a:lstStyle/>
          <a:p>
            <a:r>
              <a:rPr lang="en-GB" b="1" dirty="0" smtClean="0"/>
              <a:t>CONFIDENTIAL</a:t>
            </a:r>
            <a:endParaRPr lang="en-US" b="1" dirty="0"/>
          </a:p>
        </p:txBody>
      </p:sp>
    </p:spTree>
    <p:extLst>
      <p:ext uri="{BB962C8B-B14F-4D97-AF65-F5344CB8AC3E}">
        <p14:creationId xmlns:p14="http://schemas.microsoft.com/office/powerpoint/2010/main" val="397035104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a:prstGeom prst="rect">
            <a:avLst/>
          </a:prstGeom>
        </p:spPr>
        <p:txBody>
          <a:bodyPr>
            <a:normAutofit/>
          </a:bodyPr>
          <a:lstStyle/>
          <a:p>
            <a:r>
              <a:rPr lang="en-GB" sz="2000" dirty="0" smtClean="0">
                <a:ea typeface="ＭＳ Ｐゴシック" pitchFamily="34" charset="-128"/>
              </a:rPr>
              <a:t>Governments worldwide have </a:t>
            </a:r>
            <a:r>
              <a:rPr lang="en-GB" sz="2000" dirty="0">
                <a:ea typeface="ＭＳ Ｐゴシック" pitchFamily="34" charset="-128"/>
              </a:rPr>
              <a:t>acknowledged the need for </a:t>
            </a:r>
            <a:r>
              <a:rPr lang="en-GB" sz="2000" dirty="0" smtClean="0">
                <a:ea typeface="ＭＳ Ｐゴシック" pitchFamily="34" charset="-128"/>
              </a:rPr>
              <a:t>and are implementing Cell Broadcast Emergency Alerts.</a:t>
            </a:r>
            <a:endParaRPr lang="en-GB" sz="2000" dirty="0">
              <a:ea typeface="ＭＳ Ｐゴシック" pitchFamily="34" charset="-128"/>
            </a:endParaRPr>
          </a:p>
        </p:txBody>
      </p:sp>
      <p:sp>
        <p:nvSpPr>
          <p:cNvPr id="18434" name="Title 1"/>
          <p:cNvSpPr>
            <a:spLocks noGrp="1"/>
          </p:cNvSpPr>
          <p:nvPr>
            <p:ph type="title"/>
          </p:nvPr>
        </p:nvSpPr>
        <p:spPr>
          <a:prstGeom prst="rect">
            <a:avLst/>
          </a:prstGeom>
        </p:spPr>
        <p:txBody>
          <a:bodyPr>
            <a:normAutofit/>
          </a:bodyPr>
          <a:lstStyle/>
          <a:p>
            <a:r>
              <a:rPr lang="en-US" dirty="0" smtClean="0">
                <a:ea typeface="ＭＳ Ｐゴシック" pitchFamily="34" charset="-128"/>
              </a:rPr>
              <a:t>Use cases: Wireless Emergency Alerts - worldwide</a:t>
            </a:r>
          </a:p>
        </p:txBody>
      </p:sp>
      <p:sp>
        <p:nvSpPr>
          <p:cNvPr id="2" name="Rectangle 1"/>
          <p:cNvSpPr/>
          <p:nvPr/>
        </p:nvSpPr>
        <p:spPr>
          <a:xfrm>
            <a:off x="2271632" y="1994258"/>
            <a:ext cx="1334789" cy="1631216"/>
          </a:xfrm>
          <a:prstGeom prst="rect">
            <a:avLst/>
          </a:prstGeom>
        </p:spPr>
        <p:txBody>
          <a:bodyPr wrap="square">
            <a:spAutoFit/>
          </a:bodyPr>
          <a:lstStyle/>
          <a:p>
            <a:r>
              <a:rPr lang="en-GB" sz="2000" b="1" dirty="0" smtClean="0">
                <a:latin typeface="+mn-lt"/>
              </a:rPr>
              <a:t>W</a:t>
            </a:r>
            <a:r>
              <a:rPr lang="en-GB" sz="2000" dirty="0" smtClean="0">
                <a:latin typeface="+mn-lt"/>
              </a:rPr>
              <a:t>ireless</a:t>
            </a:r>
          </a:p>
          <a:p>
            <a:r>
              <a:rPr lang="en-GB" sz="2000" b="1" dirty="0" smtClean="0"/>
              <a:t>E</a:t>
            </a:r>
            <a:r>
              <a:rPr lang="en-GB" sz="2000" dirty="0" smtClean="0"/>
              <a:t>mergency</a:t>
            </a:r>
            <a:endParaRPr lang="en-GB" sz="2000" dirty="0" smtClean="0">
              <a:latin typeface="+mn-lt"/>
            </a:endParaRPr>
          </a:p>
          <a:p>
            <a:r>
              <a:rPr lang="en-GB" sz="2000" b="1" dirty="0" smtClean="0">
                <a:latin typeface="+mn-lt"/>
              </a:rPr>
              <a:t>A</a:t>
            </a:r>
            <a:r>
              <a:rPr lang="en-GB" sz="2000" dirty="0" smtClean="0">
                <a:latin typeface="+mn-lt"/>
              </a:rPr>
              <a:t>lerts</a:t>
            </a:r>
          </a:p>
          <a:p>
            <a:endParaRPr lang="en-GB" sz="2000" dirty="0" smtClean="0"/>
          </a:p>
          <a:p>
            <a:r>
              <a:rPr lang="en-GB" sz="2000" b="1" i="1" dirty="0" smtClean="0">
                <a:latin typeface="+mn-lt"/>
              </a:rPr>
              <a:t>CMAS</a:t>
            </a:r>
          </a:p>
        </p:txBody>
      </p:sp>
      <p:sp>
        <p:nvSpPr>
          <p:cNvPr id="7" name="TextBox 6"/>
          <p:cNvSpPr txBox="1"/>
          <p:nvPr/>
        </p:nvSpPr>
        <p:spPr>
          <a:xfrm>
            <a:off x="7468216" y="2029449"/>
            <a:ext cx="1196161" cy="400110"/>
          </a:xfrm>
          <a:prstGeom prst="rect">
            <a:avLst/>
          </a:prstGeom>
          <a:noFill/>
        </p:spPr>
        <p:txBody>
          <a:bodyPr wrap="none" rtlCol="0">
            <a:spAutoFit/>
          </a:bodyPr>
          <a:lstStyle/>
          <a:p>
            <a:r>
              <a:rPr lang="en-GB" sz="2000" b="1" dirty="0" smtClean="0">
                <a:latin typeface="+mn-lt"/>
              </a:rPr>
              <a:t>EU-Alert</a:t>
            </a:r>
            <a:endParaRPr lang="en-GB" sz="2000" b="1" dirty="0">
              <a:latin typeface="+mn-lt"/>
            </a:endParaRPr>
          </a:p>
        </p:txBody>
      </p:sp>
      <p:sp>
        <p:nvSpPr>
          <p:cNvPr id="15" name="TextBox 14"/>
          <p:cNvSpPr txBox="1"/>
          <p:nvPr/>
        </p:nvSpPr>
        <p:spPr>
          <a:xfrm>
            <a:off x="7446724" y="3939932"/>
            <a:ext cx="1877437" cy="1323439"/>
          </a:xfrm>
          <a:prstGeom prst="rect">
            <a:avLst/>
          </a:prstGeom>
          <a:noFill/>
        </p:spPr>
        <p:txBody>
          <a:bodyPr wrap="none" rtlCol="0">
            <a:spAutoFit/>
          </a:bodyPr>
          <a:lstStyle/>
          <a:p>
            <a:r>
              <a:rPr lang="en-GB" sz="2000" b="1" dirty="0" smtClean="0">
                <a:latin typeface="+mn-lt"/>
              </a:rPr>
              <a:t>E</a:t>
            </a:r>
            <a:r>
              <a:rPr lang="en-GB" sz="2000" dirty="0" smtClean="0">
                <a:latin typeface="+mn-lt"/>
              </a:rPr>
              <a:t>arthquake &amp;</a:t>
            </a:r>
          </a:p>
          <a:p>
            <a:r>
              <a:rPr lang="en-GB" sz="2000" b="1" dirty="0">
                <a:latin typeface="+mn-lt"/>
              </a:rPr>
              <a:t>T</a:t>
            </a:r>
            <a:r>
              <a:rPr lang="en-GB" sz="2000" dirty="0" smtClean="0">
                <a:latin typeface="+mn-lt"/>
              </a:rPr>
              <a:t>sunami</a:t>
            </a:r>
          </a:p>
          <a:p>
            <a:r>
              <a:rPr lang="en-GB" sz="2000" b="1" dirty="0">
                <a:latin typeface="+mn-lt"/>
              </a:rPr>
              <a:t>W</a:t>
            </a:r>
            <a:r>
              <a:rPr lang="en-GB" sz="2000" dirty="0" smtClean="0">
                <a:latin typeface="+mn-lt"/>
              </a:rPr>
              <a:t>arning</a:t>
            </a:r>
          </a:p>
          <a:p>
            <a:r>
              <a:rPr lang="en-GB" sz="2000" b="1" dirty="0">
                <a:latin typeface="+mn-lt"/>
              </a:rPr>
              <a:t>S</a:t>
            </a:r>
            <a:r>
              <a:rPr lang="en-GB" sz="2000" dirty="0" smtClean="0">
                <a:latin typeface="+mn-lt"/>
              </a:rPr>
              <a:t>ystem</a:t>
            </a:r>
            <a:endParaRPr lang="en-GB" sz="2000" dirty="0">
              <a:latin typeface="+mn-lt"/>
            </a:endParaRPr>
          </a:p>
        </p:txBody>
      </p:sp>
      <p:sp>
        <p:nvSpPr>
          <p:cNvPr id="17" name="TextBox 16"/>
          <p:cNvSpPr txBox="1"/>
          <p:nvPr/>
        </p:nvSpPr>
        <p:spPr>
          <a:xfrm>
            <a:off x="2113775" y="4179078"/>
            <a:ext cx="2428870" cy="707886"/>
          </a:xfrm>
          <a:prstGeom prst="rect">
            <a:avLst/>
          </a:prstGeom>
          <a:noFill/>
        </p:spPr>
        <p:txBody>
          <a:bodyPr wrap="none" rtlCol="0">
            <a:spAutoFit/>
          </a:bodyPr>
          <a:lstStyle/>
          <a:p>
            <a:r>
              <a:rPr lang="en-GB" sz="2000" b="1" dirty="0" smtClean="0">
                <a:latin typeface="+mn-lt"/>
              </a:rPr>
              <a:t>Personal Message</a:t>
            </a:r>
          </a:p>
          <a:p>
            <a:r>
              <a:rPr lang="en-GB" sz="2000" dirty="0" smtClean="0">
                <a:latin typeface="+mn-lt"/>
              </a:rPr>
              <a:t>Rocket alert</a:t>
            </a:r>
            <a:endParaRPr lang="en-GB" sz="2000" dirty="0">
              <a:latin typeface="+mn-lt"/>
            </a:endParaRPr>
          </a:p>
        </p:txBody>
      </p:sp>
      <p:pic>
        <p:nvPicPr>
          <p:cNvPr id="1030" name="Picture 6" descr="http://www.hzz.hr/cards2003/userdocsimages/EU_Fla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87420" y="1951956"/>
            <a:ext cx="1433419" cy="973737"/>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Front"/>
            <a:lightRig rig="threePt" dir="t"/>
          </a:scene3d>
          <a:extLst>
            <a:ext uri="{909E8E84-426E-40dd-AFC4-6F175D3DCCD1}">
              <a14:hiddenFill xmlns:a14="http://schemas.microsoft.com/office/drawing/2010/main">
                <a:solidFill>
                  <a:srgbClr val="FFFFFF"/>
                </a:solidFill>
              </a14:hiddenFill>
            </a:ext>
          </a:extLst>
        </p:spPr>
      </p:pic>
      <p:pic>
        <p:nvPicPr>
          <p:cNvPr id="949254" name="Picture 6"/>
          <p:cNvPicPr>
            <a:picLocks noChangeAspect="1" noChangeArrowheads="1"/>
          </p:cNvPicPr>
          <p:nvPr/>
        </p:nvPicPr>
        <p:blipFill>
          <a:blip r:embed="rId4" cstate="print"/>
          <a:srcRect/>
          <a:stretch>
            <a:fillRect/>
          </a:stretch>
        </p:blipFill>
        <p:spPr bwMode="auto">
          <a:xfrm>
            <a:off x="6009001" y="4067058"/>
            <a:ext cx="1124321" cy="749079"/>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Front"/>
            <a:lightRig rig="threePt" dir="t"/>
          </a:scene3d>
        </p:spPr>
      </p:pic>
      <p:pic>
        <p:nvPicPr>
          <p:cNvPr id="949255" name="Picture 7"/>
          <p:cNvPicPr>
            <a:picLocks noChangeAspect="1" noChangeArrowheads="1"/>
          </p:cNvPicPr>
          <p:nvPr/>
        </p:nvPicPr>
        <p:blipFill>
          <a:blip r:embed="rId5" cstate="print"/>
          <a:srcRect/>
          <a:stretch>
            <a:fillRect/>
          </a:stretch>
        </p:blipFill>
        <p:spPr bwMode="auto">
          <a:xfrm>
            <a:off x="851846" y="4047299"/>
            <a:ext cx="1196030" cy="869840"/>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Front"/>
            <a:lightRig rig="threePt" dir="t"/>
          </a:scene3d>
        </p:spPr>
      </p:pic>
      <p:sp>
        <p:nvSpPr>
          <p:cNvPr id="30" name="TextBox 29"/>
          <p:cNvSpPr txBox="1"/>
          <p:nvPr/>
        </p:nvSpPr>
        <p:spPr>
          <a:xfrm>
            <a:off x="3907018" y="5451460"/>
            <a:ext cx="3462294" cy="707886"/>
          </a:xfrm>
          <a:prstGeom prst="rect">
            <a:avLst/>
          </a:prstGeom>
          <a:noFill/>
        </p:spPr>
        <p:txBody>
          <a:bodyPr wrap="none" rtlCol="0">
            <a:spAutoFit/>
          </a:bodyPr>
          <a:lstStyle/>
          <a:p>
            <a:r>
              <a:rPr lang="en-GB" sz="2000" dirty="0" smtClean="0">
                <a:latin typeface="+mn-lt"/>
              </a:rPr>
              <a:t>‘</a:t>
            </a:r>
            <a:r>
              <a:rPr lang="en-GB" sz="2000" b="1" dirty="0" smtClean="0">
                <a:latin typeface="+mn-lt"/>
              </a:rPr>
              <a:t>LATAM-Alert</a:t>
            </a:r>
            <a:r>
              <a:rPr lang="en-GB" sz="2000" dirty="0" smtClean="0">
                <a:latin typeface="+mn-lt"/>
              </a:rPr>
              <a:t>’</a:t>
            </a:r>
          </a:p>
          <a:p>
            <a:r>
              <a:rPr lang="en-GB" sz="2000" dirty="0" smtClean="0"/>
              <a:t>Earthquake &amp; Tsunami Warning</a:t>
            </a:r>
            <a:endParaRPr lang="en-GB" sz="2000" dirty="0">
              <a:latin typeface="+mn-lt"/>
            </a:endParaRPr>
          </a:p>
        </p:txBody>
      </p:sp>
      <p:sp>
        <p:nvSpPr>
          <p:cNvPr id="19" name="Date Placeholder 2"/>
          <p:cNvSpPr>
            <a:spLocks noGrp="1"/>
          </p:cNvSpPr>
          <p:nvPr>
            <p:ph type="dt" sz="half" idx="10"/>
          </p:nvPr>
        </p:nvSpPr>
        <p:spPr>
          <a:xfrm>
            <a:off x="7555274" y="6397243"/>
            <a:ext cx="710336" cy="365125"/>
          </a:xfrm>
        </p:spPr>
        <p:txBody>
          <a:bodyPr/>
          <a:lstStyle/>
          <a:p>
            <a:r>
              <a:rPr lang="en-GB" smtClean="0"/>
              <a:t>27/03/2012</a:t>
            </a:r>
            <a:endParaRPr lang="en-US" dirty="0"/>
          </a:p>
        </p:txBody>
      </p:sp>
      <p:sp>
        <p:nvSpPr>
          <p:cNvPr id="20" name="Slide Number Placeholder 3"/>
          <p:cNvSpPr>
            <a:spLocks noGrp="1"/>
          </p:cNvSpPr>
          <p:nvPr>
            <p:ph type="sldNum" sz="quarter" idx="12"/>
          </p:nvPr>
        </p:nvSpPr>
        <p:spPr>
          <a:xfrm>
            <a:off x="8338550" y="6397243"/>
            <a:ext cx="569614" cy="365125"/>
          </a:xfrm>
        </p:spPr>
        <p:txBody>
          <a:bodyPr/>
          <a:lstStyle/>
          <a:p>
            <a:fld id="{FBA9B605-6703-F948-B7FA-E4749E2F3AE7}" type="slidenum">
              <a:rPr lang="en-US" smtClean="0"/>
              <a:pPr/>
              <a:t>10</a:t>
            </a:fld>
            <a:endParaRPr lang="en-US" dirty="0"/>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0551" y="2057915"/>
            <a:ext cx="1530696" cy="1530696"/>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6200000">
            <a:off x="2878398" y="2964855"/>
            <a:ext cx="858181" cy="367028"/>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71031" y="1860184"/>
            <a:ext cx="892082" cy="1913805"/>
          </a:xfrm>
          <a:prstGeom prst="rect">
            <a:avLst/>
          </a:prstGeom>
        </p:spPr>
      </p:pic>
      <p:pic>
        <p:nvPicPr>
          <p:cNvPr id="949250" name="Picture 2"/>
          <p:cNvPicPr>
            <a:picLocks noChangeAspect="1" noChangeArrowheads="1"/>
          </p:cNvPicPr>
          <p:nvPr/>
        </p:nvPicPr>
        <p:blipFill>
          <a:blip r:embed="rId9" cstate="print"/>
          <a:srcRect/>
          <a:stretch>
            <a:fillRect/>
          </a:stretch>
        </p:blipFill>
        <p:spPr bwMode="auto">
          <a:xfrm>
            <a:off x="5417072" y="2637825"/>
            <a:ext cx="972408" cy="647867"/>
          </a:xfrm>
          <a:prstGeom prst="rect">
            <a:avLst/>
          </a:prstGeom>
          <a:noFill/>
          <a:ln w="9525">
            <a:noFill/>
            <a:miter lim="800000"/>
            <a:headEnd/>
            <a:tailEnd/>
          </a:ln>
          <a:effectLst>
            <a:outerShdw blurRad="50800" dist="38100" dir="2700000" algn="tl" rotWithShape="0">
              <a:prstClr val="black">
                <a:alpha val="40000"/>
              </a:prstClr>
            </a:outerShdw>
          </a:effectLst>
          <a:scene3d>
            <a:camera prst="perspectiveContrastingRightFacing"/>
            <a:lightRig rig="threePt" dir="t"/>
          </a:scene3d>
        </p:spPr>
      </p:pic>
      <p:pic>
        <p:nvPicPr>
          <p:cNvPr id="9" name="Picture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05798" y="5270515"/>
            <a:ext cx="1001220" cy="978692"/>
          </a:xfrm>
          <a:prstGeom prst="rect">
            <a:avLst/>
          </a:prstGeom>
        </p:spPr>
      </p:pic>
      <p:pic>
        <p:nvPicPr>
          <p:cNvPr id="10" name="Picture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85530" y="4900184"/>
            <a:ext cx="1771261" cy="462068"/>
          </a:xfrm>
          <a:prstGeom prst="rect">
            <a:avLst/>
          </a:prstGeom>
        </p:spPr>
      </p:pic>
      <p:pic>
        <p:nvPicPr>
          <p:cNvPr id="26" name="Picture 9" descr="1077"/>
          <p:cNvPicPr>
            <a:picLocks noChangeAspect="1" noChangeArrowheads="1"/>
          </p:cNvPicPr>
          <p:nvPr/>
        </p:nvPicPr>
        <p:blipFill>
          <a:blip r:embed="rId12" cstate="print"/>
          <a:srcRect/>
          <a:stretch>
            <a:fillRect/>
          </a:stretch>
        </p:blipFill>
        <p:spPr bwMode="auto">
          <a:xfrm>
            <a:off x="412009" y="4669501"/>
            <a:ext cx="1114729" cy="1309399"/>
          </a:xfrm>
          <a:prstGeom prst="rect">
            <a:avLst/>
          </a:prstGeom>
          <a:noFill/>
        </p:spPr>
      </p:pic>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746489" y="2631724"/>
            <a:ext cx="1536306" cy="912713"/>
          </a:xfrm>
          <a:prstGeom prst="rect">
            <a:avLst/>
          </a:prstGeom>
          <a:scene3d>
            <a:camera prst="perspectiveHeroicExtremeLeftFacing"/>
            <a:lightRig rig="threePt" dir="t"/>
          </a:scene3d>
        </p:spPr>
      </p:pic>
    </p:spTree>
    <p:extLst>
      <p:ext uri="{BB962C8B-B14F-4D97-AF65-F5344CB8AC3E}">
        <p14:creationId xmlns:p14="http://schemas.microsoft.com/office/powerpoint/2010/main" val="131709867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Tijdelijke aanduiding voor inhoud 5"/>
          <p:cNvPicPr>
            <a:picLocks noGrp="1" noChangeAspect="1"/>
          </p:cNvPicPr>
          <p:nvPr>
            <p:ph idx="1"/>
          </p:nvPr>
        </p:nvPicPr>
        <p:blipFill>
          <a:blip r:embed="rId2"/>
          <a:srcRect t="9770" b="9770"/>
          <a:stretch>
            <a:fillRect/>
          </a:stretch>
        </p:blipFill>
        <p:spPr>
          <a:xfrm>
            <a:off x="431282" y="688939"/>
            <a:ext cx="4441198" cy="2742093"/>
          </a:xfrm>
        </p:spPr>
      </p:pic>
      <p:sp>
        <p:nvSpPr>
          <p:cNvPr id="3" name="Titel 2"/>
          <p:cNvSpPr>
            <a:spLocks noGrp="1"/>
          </p:cNvSpPr>
          <p:nvPr>
            <p:ph type="title"/>
          </p:nvPr>
        </p:nvSpPr>
        <p:spPr/>
        <p:txBody>
          <a:bodyPr/>
          <a:lstStyle/>
          <a:p>
            <a:r>
              <a:rPr lang="en-US" dirty="0" smtClean="0"/>
              <a:t>Use cases: M2M</a:t>
            </a:r>
            <a:endParaRPr lang="en-US" dirty="0"/>
          </a:p>
        </p:txBody>
      </p:sp>
      <p:sp>
        <p:nvSpPr>
          <p:cNvPr id="4" name="Tijdelijke aanduiding voor datum 3"/>
          <p:cNvSpPr>
            <a:spLocks noGrp="1"/>
          </p:cNvSpPr>
          <p:nvPr>
            <p:ph type="dt" sz="half" idx="10"/>
          </p:nvPr>
        </p:nvSpPr>
        <p:spPr/>
        <p:txBody>
          <a:bodyPr/>
          <a:lstStyle/>
          <a:p>
            <a:r>
              <a:rPr lang="en-GB" dirty="0" smtClean="0"/>
              <a:t>27/03/2012</a:t>
            </a:r>
            <a:endParaRPr lang="en-US" dirty="0"/>
          </a:p>
        </p:txBody>
      </p:sp>
      <p:sp>
        <p:nvSpPr>
          <p:cNvPr id="5" name="Tijdelijke aanduiding voor dianummer 4"/>
          <p:cNvSpPr>
            <a:spLocks noGrp="1"/>
          </p:cNvSpPr>
          <p:nvPr>
            <p:ph type="sldNum" sz="quarter" idx="12"/>
          </p:nvPr>
        </p:nvSpPr>
        <p:spPr/>
        <p:txBody>
          <a:bodyPr/>
          <a:lstStyle/>
          <a:p>
            <a:fld id="{FBA9B605-6703-F948-B7FA-E4749E2F3AE7}" type="slidenum">
              <a:rPr lang="en-US" smtClean="0"/>
              <a:pPr/>
              <a:t>11</a:t>
            </a:fld>
            <a:endParaRPr lang="en-US" dirty="0"/>
          </a:p>
        </p:txBody>
      </p:sp>
      <p:pic>
        <p:nvPicPr>
          <p:cNvPr id="7" name="Afbeelding 6"/>
          <p:cNvPicPr>
            <a:picLocks noChangeAspect="1"/>
          </p:cNvPicPr>
          <p:nvPr/>
        </p:nvPicPr>
        <p:blipFill>
          <a:blip r:embed="rId3"/>
          <a:stretch>
            <a:fillRect/>
          </a:stretch>
        </p:blipFill>
        <p:spPr>
          <a:xfrm>
            <a:off x="4786583" y="253323"/>
            <a:ext cx="4357418" cy="3188957"/>
          </a:xfrm>
          <a:prstGeom prst="rect">
            <a:avLst/>
          </a:prstGeom>
        </p:spPr>
      </p:pic>
      <p:pic>
        <p:nvPicPr>
          <p:cNvPr id="8" name="Afbeelding 7"/>
          <p:cNvPicPr>
            <a:picLocks noChangeAspect="1"/>
          </p:cNvPicPr>
          <p:nvPr/>
        </p:nvPicPr>
        <p:blipFill>
          <a:blip r:embed="rId4"/>
          <a:stretch>
            <a:fillRect/>
          </a:stretch>
        </p:blipFill>
        <p:spPr>
          <a:xfrm>
            <a:off x="431282" y="3442280"/>
            <a:ext cx="4271520" cy="2986250"/>
          </a:xfrm>
          <a:prstGeom prst="rect">
            <a:avLst/>
          </a:prstGeom>
        </p:spPr>
      </p:pic>
      <p:pic>
        <p:nvPicPr>
          <p:cNvPr id="9" name="Afbeelding 8"/>
          <p:cNvPicPr>
            <a:picLocks noChangeAspect="1"/>
          </p:cNvPicPr>
          <p:nvPr/>
        </p:nvPicPr>
        <p:blipFill>
          <a:blip r:embed="rId5"/>
          <a:stretch>
            <a:fillRect/>
          </a:stretch>
        </p:blipFill>
        <p:spPr>
          <a:xfrm>
            <a:off x="4716971" y="3431142"/>
            <a:ext cx="4427029" cy="3044973"/>
          </a:xfrm>
          <a:prstGeom prst="rect">
            <a:avLst/>
          </a:prstGeom>
        </p:spPr>
      </p:pic>
    </p:spTree>
    <p:extLst>
      <p:ext uri="{BB962C8B-B14F-4D97-AF65-F5344CB8AC3E}">
        <p14:creationId xmlns:p14="http://schemas.microsoft.com/office/powerpoint/2010/main" val="291222479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17" descr="Tornado.jpg"/>
          <p:cNvPicPr>
            <a:picLocks noGrp="1" noChangeAspect="1"/>
          </p:cNvPicPr>
          <p:nvPr>
            <p:ph idx="1"/>
          </p:nvPr>
        </p:nvPicPr>
        <p:blipFill>
          <a:blip r:embed="rId2"/>
          <a:stretch>
            <a:fillRect/>
          </a:stretch>
        </p:blipFill>
        <p:spPr>
          <a:xfrm>
            <a:off x="-1" y="0"/>
            <a:ext cx="9597201" cy="6858000"/>
          </a:xfrm>
        </p:spPr>
      </p:pic>
      <p:grpSp>
        <p:nvGrpSpPr>
          <p:cNvPr id="2" name="Group 4"/>
          <p:cNvGrpSpPr/>
          <p:nvPr/>
        </p:nvGrpSpPr>
        <p:grpSpPr>
          <a:xfrm>
            <a:off x="391641" y="3960000"/>
            <a:ext cx="5934075" cy="1019251"/>
            <a:chOff x="1038225" y="4581525"/>
            <a:chExt cx="5934075" cy="1019251"/>
          </a:xfrm>
        </p:grpSpPr>
        <p:sp>
          <p:nvSpPr>
            <p:cNvPr id="7" name="Rectangle 6"/>
            <p:cNvSpPr/>
            <p:nvPr/>
          </p:nvSpPr>
          <p:spPr>
            <a:xfrm>
              <a:off x="1038225" y="4618803"/>
              <a:ext cx="4608352" cy="981973"/>
            </a:xfrm>
            <a:prstGeom prst="rect">
              <a:avLst/>
            </a:prstGeom>
            <a:solidFill>
              <a:schemeClr val="tx1">
                <a:lumMod val="85000"/>
                <a:lumOff val="15000"/>
                <a:alpha val="69000"/>
              </a:schemeClr>
            </a:solidFill>
            <a:ln w="73025" cap="rnd">
              <a:solidFill>
                <a:schemeClr val="bg1">
                  <a:alpha val="21000"/>
                </a:schemeClr>
              </a:solidFill>
              <a:bevel/>
            </a:ln>
            <a:scene3d>
              <a:camera prst="orthographicFront"/>
              <a:lightRig rig="threePt" dir="t"/>
            </a:scene3d>
            <a:sp3d prstMaterial="fla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9" name="Title 4"/>
            <p:cNvSpPr txBox="1">
              <a:spLocks/>
            </p:cNvSpPr>
            <p:nvPr/>
          </p:nvSpPr>
          <p:spPr>
            <a:xfrm>
              <a:off x="1038225" y="4581525"/>
              <a:ext cx="5905874" cy="575890"/>
            </a:xfrm>
            <a:prstGeom prst="rect">
              <a:avLst/>
            </a:prstGeom>
          </p:spPr>
          <p:txBody>
            <a:bodyPr vert="horz"/>
            <a:lstStyle>
              <a:lvl1pPr>
                <a:defRPr sz="3200" b="0" i="0" baseline="0">
                  <a:solidFill>
                    <a:srgbClr val="FF8000"/>
                  </a:solidFill>
                  <a:latin typeface="Helvetica Neue UltraLight"/>
                  <a:cs typeface="Helvetica Neue UltraLight"/>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noProof="0" dirty="0" smtClean="0">
                  <a:ln w="12700">
                    <a:noFill/>
                    <a:prstDash val="solid"/>
                  </a:ln>
                  <a:ea typeface="+mj-ea"/>
                </a:rPr>
                <a:t>Standardization</a:t>
              </a:r>
              <a:endParaRPr kumimoji="0" lang="en-US" sz="3200" b="0" i="0" u="none" strike="noStrike" kern="1200" cap="none" spc="0" normalizeH="0" baseline="0" noProof="0" dirty="0">
                <a:ln w="12700">
                  <a:noFill/>
                  <a:prstDash val="solid"/>
                </a:ln>
                <a:solidFill>
                  <a:srgbClr val="FF8000"/>
                </a:solidFill>
                <a:effectLst/>
                <a:uLnTx/>
                <a:uFillTx/>
                <a:latin typeface="Helvetica Neue UltraLight"/>
                <a:ea typeface="+mj-ea"/>
                <a:cs typeface="Helvetica Neue UltraLight"/>
              </a:endParaRPr>
            </a:p>
          </p:txBody>
        </p:sp>
        <p:sp>
          <p:nvSpPr>
            <p:cNvPr id="10" name="Title 4"/>
            <p:cNvSpPr txBox="1">
              <a:spLocks/>
            </p:cNvSpPr>
            <p:nvPr/>
          </p:nvSpPr>
          <p:spPr>
            <a:xfrm>
              <a:off x="1066426" y="5176465"/>
              <a:ext cx="5905874" cy="406083"/>
            </a:xfrm>
            <a:prstGeom prst="rect">
              <a:avLst/>
            </a:prstGeom>
          </p:spPr>
          <p:txBody>
            <a:bodyPr vert="horz"/>
            <a:lstStyle>
              <a:lvl1pPr algn="l" defTabSz="457200" rtl="0" eaLnBrk="1" latinLnBrk="0" hangingPunct="1">
                <a:spcBef>
                  <a:spcPct val="0"/>
                </a:spcBef>
                <a:buNone/>
                <a:defRPr sz="3800" b="0" i="0" kern="1200" cap="none" spc="0" baseline="0">
                  <a:ln w="12700">
                    <a:noFill/>
                    <a:prstDash val="solid"/>
                  </a:ln>
                  <a:solidFill>
                    <a:srgbClr val="FF8000"/>
                  </a:solidFill>
                  <a:effectLst/>
                  <a:latin typeface="Helvetica Neue UltraLight"/>
                  <a:ea typeface="+mj-ea"/>
                  <a:cs typeface="Helvetica Neue UltraLight"/>
                </a:defRPr>
              </a:lvl1pPr>
            </a:lstStyle>
            <a:p>
              <a:r>
                <a:rPr lang="en-GB" sz="1700" dirty="0" smtClean="0">
                  <a:solidFill>
                    <a:schemeClr val="bg1"/>
                  </a:solidFill>
                  <a:latin typeface="Helvetica Neue Light"/>
                  <a:cs typeface="Helvetica Neue Light"/>
                </a:rPr>
                <a:t>One2many’s activities</a:t>
              </a:r>
              <a:endParaRPr lang="en-GB" sz="1700" b="0" i="0" dirty="0" smtClean="0">
                <a:solidFill>
                  <a:schemeClr val="bg1"/>
                </a:solidFill>
                <a:latin typeface="Helvetica Neue Light"/>
                <a:cs typeface="Helvetica Neue Light"/>
              </a:endParaRPr>
            </a:p>
          </p:txBody>
        </p:sp>
      </p:grpSp>
      <p:cxnSp>
        <p:nvCxnSpPr>
          <p:cNvPr id="12" name="Straight Connector 11"/>
          <p:cNvCxnSpPr/>
          <p:nvPr/>
        </p:nvCxnSpPr>
        <p:spPr>
          <a:xfrm>
            <a:off x="419842" y="4535890"/>
            <a:ext cx="4536000" cy="0"/>
          </a:xfrm>
          <a:prstGeom prst="line">
            <a:avLst/>
          </a:prstGeom>
          <a:ln w="9525">
            <a:solidFill>
              <a:schemeClr val="bg1">
                <a:lumMod val="75000"/>
                <a:alpha val="25000"/>
              </a:schemeClr>
            </a:solidFill>
          </a:ln>
        </p:spPr>
        <p:style>
          <a:lnRef idx="2">
            <a:schemeClr val="accent1"/>
          </a:lnRef>
          <a:fillRef idx="0">
            <a:schemeClr val="accent1"/>
          </a:fillRef>
          <a:effectRef idx="1">
            <a:schemeClr val="accent1"/>
          </a:effectRef>
          <a:fontRef idx="minor">
            <a:schemeClr val="tx1"/>
          </a:fontRef>
        </p:style>
      </p:cxnSp>
      <p:sp>
        <p:nvSpPr>
          <p:cNvPr id="13" name="Title 12"/>
          <p:cNvSpPr>
            <a:spLocks noGrp="1"/>
          </p:cNvSpPr>
          <p:nvPr>
            <p:ph type="title"/>
          </p:nvPr>
        </p:nvSpPr>
        <p:spPr/>
        <p:txBody>
          <a:bodyPr/>
          <a:lstStyle/>
          <a:p>
            <a:endParaRPr lang="nl-NL"/>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9539" y="-62976"/>
            <a:ext cx="1229268" cy="605895"/>
          </a:xfrm>
          <a:prstGeom prst="rect">
            <a:avLst/>
          </a:prstGeom>
        </p:spPr>
      </p:pic>
    </p:spTree>
    <p:extLst>
      <p:ext uri="{BB962C8B-B14F-4D97-AF65-F5344CB8AC3E}">
        <p14:creationId xmlns:p14="http://schemas.microsoft.com/office/powerpoint/2010/main" val="2077618133"/>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457200" y="857250"/>
            <a:ext cx="8229600" cy="555625"/>
          </a:xfrm>
          <a:prstGeom prst="rect">
            <a:avLst/>
          </a:prstGeom>
        </p:spPr>
        <p:txBody>
          <a:bodyPr/>
          <a:lstStyle/>
          <a:p>
            <a:pPr eaLnBrk="1" hangingPunct="1">
              <a:lnSpc>
                <a:spcPct val="80000"/>
              </a:lnSpc>
              <a:buFont typeface="Wingdings" pitchFamily="2" charset="2"/>
              <a:buNone/>
            </a:pPr>
            <a:endParaRPr lang="en-GB" altLang="ja-JP" sz="1000" dirty="0" smtClean="0">
              <a:ea typeface="ＭＳ Ｐゴシック"/>
              <a:cs typeface="ＭＳ Ｐゴシック"/>
            </a:endParaRPr>
          </a:p>
          <a:p>
            <a:pPr eaLnBrk="1" hangingPunct="1">
              <a:lnSpc>
                <a:spcPct val="150000"/>
              </a:lnSpc>
            </a:pPr>
            <a:r>
              <a:rPr lang="en-US" altLang="ja-JP" dirty="0" smtClean="0">
                <a:ea typeface="ＭＳ Ｐゴシック"/>
                <a:cs typeface="ＭＳ Ｐゴシック"/>
                <a:hlinkClick r:id="rId3"/>
              </a:rPr>
              <a:t>Updated information on website</a:t>
            </a:r>
            <a:endParaRPr lang="en-US" altLang="ja-JP" dirty="0" smtClean="0">
              <a:ea typeface="ＭＳ Ｐゴシック"/>
              <a:cs typeface="ＭＳ Ｐゴシック"/>
            </a:endParaRPr>
          </a:p>
        </p:txBody>
      </p:sp>
      <p:sp>
        <p:nvSpPr>
          <p:cNvPr id="16386" name="Rectangle 2"/>
          <p:cNvSpPr>
            <a:spLocks noGrp="1" noChangeArrowheads="1"/>
          </p:cNvSpPr>
          <p:nvPr>
            <p:ph type="title"/>
          </p:nvPr>
        </p:nvSpPr>
        <p:spPr>
          <a:prstGeom prst="rect">
            <a:avLst/>
          </a:prstGeom>
        </p:spPr>
        <p:txBody>
          <a:bodyPr>
            <a:normAutofit/>
          </a:bodyPr>
          <a:lstStyle/>
          <a:p>
            <a:pPr eaLnBrk="1" hangingPunct="1"/>
            <a:r>
              <a:rPr lang="en-US" dirty="0" smtClean="0"/>
              <a:t>Standardization</a:t>
            </a:r>
            <a:endParaRPr lang="en-GB" sz="3600" dirty="0" smtClean="0"/>
          </a:p>
        </p:txBody>
      </p:sp>
      <p:sp>
        <p:nvSpPr>
          <p:cNvPr id="4" name="Date Placeholder 2"/>
          <p:cNvSpPr>
            <a:spLocks noGrp="1"/>
          </p:cNvSpPr>
          <p:nvPr>
            <p:ph type="dt" sz="half" idx="10"/>
          </p:nvPr>
        </p:nvSpPr>
        <p:spPr>
          <a:xfrm>
            <a:off x="7555274" y="6397243"/>
            <a:ext cx="710336" cy="365125"/>
          </a:xfrm>
        </p:spPr>
        <p:txBody>
          <a:bodyPr/>
          <a:lstStyle/>
          <a:p>
            <a:r>
              <a:rPr lang="en-GB" smtClean="0"/>
              <a:t>27/03/2012</a:t>
            </a:r>
            <a:endParaRPr lang="en-US" dirty="0"/>
          </a:p>
        </p:txBody>
      </p:sp>
      <p:sp>
        <p:nvSpPr>
          <p:cNvPr id="5" name="Slide Number Placeholder 3"/>
          <p:cNvSpPr>
            <a:spLocks noGrp="1"/>
          </p:cNvSpPr>
          <p:nvPr>
            <p:ph type="sldNum" sz="quarter" idx="12"/>
          </p:nvPr>
        </p:nvSpPr>
        <p:spPr>
          <a:xfrm>
            <a:off x="8338550" y="6397243"/>
            <a:ext cx="569614" cy="365125"/>
          </a:xfrm>
        </p:spPr>
        <p:txBody>
          <a:bodyPr/>
          <a:lstStyle/>
          <a:p>
            <a:fld id="{FBA9B605-6703-F948-B7FA-E4749E2F3AE7}" type="slidenum">
              <a:rPr lang="en-US" smtClean="0"/>
              <a:pPr/>
              <a:t>13</a:t>
            </a:fld>
            <a:endParaRPr lang="en-US" dirty="0"/>
          </a:p>
        </p:txBody>
      </p:sp>
      <p:pic>
        <p:nvPicPr>
          <p:cNvPr id="2" name="Afbeelding 1"/>
          <p:cNvPicPr>
            <a:picLocks noChangeAspect="1"/>
          </p:cNvPicPr>
          <p:nvPr/>
        </p:nvPicPr>
        <p:blipFill>
          <a:blip r:embed="rId4"/>
          <a:stretch>
            <a:fillRect/>
          </a:stretch>
        </p:blipFill>
        <p:spPr>
          <a:xfrm>
            <a:off x="3746500" y="1715261"/>
            <a:ext cx="2256366" cy="867833"/>
          </a:xfrm>
          <a:prstGeom prst="rect">
            <a:avLst/>
          </a:prstGeom>
        </p:spPr>
      </p:pic>
      <p:pic>
        <p:nvPicPr>
          <p:cNvPr id="3" name="Afbeelding 2" descr="ETSI Blanc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067" y="1715261"/>
            <a:ext cx="3410242" cy="1406821"/>
          </a:xfrm>
          <a:prstGeom prst="rect">
            <a:avLst/>
          </a:prstGeom>
        </p:spPr>
      </p:pic>
      <p:pic>
        <p:nvPicPr>
          <p:cNvPr id="6" name="Afbeelding 5"/>
          <p:cNvPicPr>
            <a:picLocks noChangeAspect="1"/>
          </p:cNvPicPr>
          <p:nvPr/>
        </p:nvPicPr>
        <p:blipFill>
          <a:blip r:embed="rId6"/>
          <a:stretch>
            <a:fillRect/>
          </a:stretch>
        </p:blipFill>
        <p:spPr>
          <a:xfrm>
            <a:off x="2984500" y="2565400"/>
            <a:ext cx="3162300" cy="1727200"/>
          </a:xfrm>
          <a:prstGeom prst="rect">
            <a:avLst/>
          </a:prstGeom>
        </p:spPr>
      </p:pic>
      <p:pic>
        <p:nvPicPr>
          <p:cNvPr id="7" name="Afbeelding 6"/>
          <p:cNvPicPr>
            <a:picLocks noChangeAspect="1"/>
          </p:cNvPicPr>
          <p:nvPr/>
        </p:nvPicPr>
        <p:blipFill>
          <a:blip r:embed="rId7"/>
          <a:stretch>
            <a:fillRect/>
          </a:stretch>
        </p:blipFill>
        <p:spPr>
          <a:xfrm>
            <a:off x="6380864" y="1715261"/>
            <a:ext cx="2527300" cy="1752600"/>
          </a:xfrm>
          <a:prstGeom prst="rect">
            <a:avLst/>
          </a:prstGeom>
        </p:spPr>
      </p:pic>
      <p:pic>
        <p:nvPicPr>
          <p:cNvPr id="8" name="Afbeelding 7"/>
          <p:cNvPicPr>
            <a:picLocks noChangeAspect="1"/>
          </p:cNvPicPr>
          <p:nvPr/>
        </p:nvPicPr>
        <p:blipFill>
          <a:blip r:embed="rId8"/>
          <a:stretch>
            <a:fillRect/>
          </a:stretch>
        </p:blipFill>
        <p:spPr>
          <a:xfrm>
            <a:off x="457200" y="3429000"/>
            <a:ext cx="2641600" cy="1168400"/>
          </a:xfrm>
          <a:prstGeom prst="rect">
            <a:avLst/>
          </a:prstGeom>
        </p:spPr>
      </p:pic>
      <p:pic>
        <p:nvPicPr>
          <p:cNvPr id="9" name="Afbeelding 8"/>
          <p:cNvPicPr>
            <a:picLocks noChangeAspect="1"/>
          </p:cNvPicPr>
          <p:nvPr/>
        </p:nvPicPr>
        <p:blipFill>
          <a:blip r:embed="rId9"/>
          <a:stretch>
            <a:fillRect/>
          </a:stretch>
        </p:blipFill>
        <p:spPr>
          <a:xfrm>
            <a:off x="6190024" y="253323"/>
            <a:ext cx="2730500" cy="1473200"/>
          </a:xfrm>
          <a:prstGeom prst="rect">
            <a:avLst/>
          </a:prstGeom>
        </p:spPr>
      </p:pic>
      <p:pic>
        <p:nvPicPr>
          <p:cNvPr id="10" name="Afbeelding 9"/>
          <p:cNvPicPr>
            <a:picLocks noChangeAspect="1"/>
          </p:cNvPicPr>
          <p:nvPr/>
        </p:nvPicPr>
        <p:blipFill>
          <a:blip r:embed="rId10"/>
          <a:stretch>
            <a:fillRect/>
          </a:stretch>
        </p:blipFill>
        <p:spPr>
          <a:xfrm>
            <a:off x="586609" y="4690941"/>
            <a:ext cx="3060700" cy="1104900"/>
          </a:xfrm>
          <a:prstGeom prst="rect">
            <a:avLst/>
          </a:prstGeom>
        </p:spPr>
      </p:pic>
      <p:pic>
        <p:nvPicPr>
          <p:cNvPr id="11" name="Afbeelding 10"/>
          <p:cNvPicPr>
            <a:picLocks noChangeAspect="1"/>
          </p:cNvPicPr>
          <p:nvPr/>
        </p:nvPicPr>
        <p:blipFill>
          <a:blip r:embed="rId11"/>
          <a:stretch>
            <a:fillRect/>
          </a:stretch>
        </p:blipFill>
        <p:spPr>
          <a:xfrm>
            <a:off x="3878624" y="3967041"/>
            <a:ext cx="4622800" cy="1447800"/>
          </a:xfrm>
          <a:prstGeom prst="rect">
            <a:avLst/>
          </a:prstGeom>
        </p:spPr>
      </p:pic>
    </p:spTree>
    <p:extLst>
      <p:ext uri="{BB962C8B-B14F-4D97-AF65-F5344CB8AC3E}">
        <p14:creationId xmlns:p14="http://schemas.microsoft.com/office/powerpoint/2010/main" val="3330156746"/>
      </p:ext>
    </p:extLst>
  </p:cSld>
  <p:clrMapOvr>
    <a:masterClrMapping/>
  </p:clrMapOvr>
  <p:transition xmlns:p14="http://schemas.microsoft.com/office/powerpoint/2010/main" advTm="42407"/>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dirty="0" smtClean="0"/>
              <a:t>3GPP and 3GPP2 protocols for Cell Broadcast</a:t>
            </a:r>
            <a:endParaRPr lang="en-US" dirty="0"/>
          </a:p>
        </p:txBody>
      </p:sp>
      <p:sp>
        <p:nvSpPr>
          <p:cNvPr id="4" name="Slide Number Placeholder 3"/>
          <p:cNvSpPr>
            <a:spLocks noGrp="1"/>
          </p:cNvSpPr>
          <p:nvPr>
            <p:ph type="sldNum" sz="quarter" idx="12"/>
          </p:nvPr>
        </p:nvSpPr>
        <p:spPr/>
        <p:txBody>
          <a:bodyPr/>
          <a:lstStyle/>
          <a:p>
            <a:pPr>
              <a:defRPr/>
            </a:pPr>
            <a:fld id="{E28E4D06-66E2-4B57-8EEB-4A384EED2D1C}" type="slidenum">
              <a:rPr lang="nl-NL" smtClean="0"/>
              <a:pPr>
                <a:defRPr/>
              </a:pPr>
              <a:t>14</a:t>
            </a:fld>
            <a:endParaRPr lang="nl-NL"/>
          </a:p>
        </p:txBody>
      </p:sp>
      <p:pic>
        <p:nvPicPr>
          <p:cNvPr id="8" name="Content Placeholder 7" descr="3GPP(2) CB interfaces.png"/>
          <p:cNvPicPr>
            <a:picLocks noGrp="1" noChangeAspect="1"/>
          </p:cNvPicPr>
          <p:nvPr>
            <p:ph idx="4294967295"/>
          </p:nvPr>
        </p:nvPicPr>
        <p:blipFill>
          <a:blip r:embed="rId2" cstate="print"/>
          <a:stretch>
            <a:fillRect/>
          </a:stretch>
        </p:blipFill>
        <p:spPr>
          <a:xfrm>
            <a:off x="587375" y="949325"/>
            <a:ext cx="8070850" cy="5021263"/>
          </a:xfrm>
          <a:prstGeom prst="rect">
            <a:avLst/>
          </a:prstGeom>
        </p:spPr>
      </p:pic>
    </p:spTree>
    <p:extLst>
      <p:ext uri="{BB962C8B-B14F-4D97-AF65-F5344CB8AC3E}">
        <p14:creationId xmlns:p14="http://schemas.microsoft.com/office/powerpoint/2010/main" val="336114913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Open Mobile Alliance</a:t>
            </a:r>
            <a:endParaRPr lang="nl-NL" dirty="0"/>
          </a:p>
        </p:txBody>
      </p:sp>
      <p:sp>
        <p:nvSpPr>
          <p:cNvPr id="3" name="Tijdelijke aanduiding voor datum 2"/>
          <p:cNvSpPr>
            <a:spLocks noGrp="1"/>
          </p:cNvSpPr>
          <p:nvPr>
            <p:ph type="dt" sz="half" idx="10"/>
          </p:nvPr>
        </p:nvSpPr>
        <p:spPr/>
        <p:txBody>
          <a:bodyPr/>
          <a:lstStyle/>
          <a:p>
            <a:r>
              <a:rPr lang="en-GB" smtClean="0"/>
              <a:t>27/03/2012</a:t>
            </a:r>
            <a:endParaRPr lang="en-US" dirty="0"/>
          </a:p>
        </p:txBody>
      </p:sp>
      <p:sp>
        <p:nvSpPr>
          <p:cNvPr id="4" name="Tijdelijke aanduiding voor dianummer 3"/>
          <p:cNvSpPr>
            <a:spLocks noGrp="1"/>
          </p:cNvSpPr>
          <p:nvPr>
            <p:ph type="sldNum" sz="quarter" idx="12"/>
          </p:nvPr>
        </p:nvSpPr>
        <p:spPr/>
        <p:txBody>
          <a:bodyPr/>
          <a:lstStyle/>
          <a:p>
            <a:fld id="{FBA9B605-6703-F948-B7FA-E4749E2F3AE7}" type="slidenum">
              <a:rPr lang="en-US" smtClean="0"/>
              <a:pPr/>
              <a:t>15</a:t>
            </a:fld>
            <a:endParaRPr lang="en-US" dirty="0"/>
          </a:p>
        </p:txBody>
      </p:sp>
      <p:sp>
        <p:nvSpPr>
          <p:cNvPr id="5" name="Tekstvak 4"/>
          <p:cNvSpPr txBox="1"/>
          <p:nvPr/>
        </p:nvSpPr>
        <p:spPr>
          <a:xfrm>
            <a:off x="479473" y="796883"/>
            <a:ext cx="8571577" cy="369332"/>
          </a:xfrm>
          <a:prstGeom prst="rect">
            <a:avLst/>
          </a:prstGeom>
          <a:noFill/>
        </p:spPr>
        <p:txBody>
          <a:bodyPr wrap="none" rtlCol="0">
            <a:spAutoFit/>
          </a:bodyPr>
          <a:lstStyle/>
          <a:p>
            <a:r>
              <a:rPr lang="en-US" dirty="0" smtClean="0"/>
              <a:t>CR for Lightweight M2M: New functionality: add Cell Broadcast as a binder, besides SMS</a:t>
            </a:r>
            <a:endParaRPr lang="en-US" dirty="0"/>
          </a:p>
        </p:txBody>
      </p:sp>
    </p:spTree>
    <p:extLst>
      <p:ext uri="{BB962C8B-B14F-4D97-AF65-F5344CB8AC3E}">
        <p14:creationId xmlns:p14="http://schemas.microsoft.com/office/powerpoint/2010/main" val="1117007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3"/>
          <p:cNvSpPr>
            <a:spLocks noGrp="1" noChangeArrowheads="1"/>
          </p:cNvSpPr>
          <p:nvPr>
            <p:ph idx="1"/>
          </p:nvPr>
        </p:nvSpPr>
        <p:spPr/>
        <p:txBody>
          <a:bodyPr>
            <a:normAutofit/>
          </a:bodyPr>
          <a:lstStyle/>
          <a:p>
            <a:r>
              <a:rPr lang="en-US" sz="2400" dirty="0" smtClean="0"/>
              <a:t>About One2many   </a:t>
            </a:r>
          </a:p>
          <a:p>
            <a:r>
              <a:rPr lang="en-GB" sz="2400" dirty="0" smtClean="0"/>
              <a:t>CBS </a:t>
            </a:r>
            <a:r>
              <a:rPr lang="en-GB" sz="2400" dirty="0"/>
              <a:t>Technology</a:t>
            </a:r>
          </a:p>
          <a:p>
            <a:r>
              <a:rPr lang="en-US" sz="2400" dirty="0" smtClean="0"/>
              <a:t>Use Cases</a:t>
            </a:r>
          </a:p>
          <a:p>
            <a:pPr lvl="1"/>
            <a:r>
              <a:rPr lang="en-US" sz="2200" dirty="0" smtClean="0"/>
              <a:t>Cell Broadcast in Public Warning</a:t>
            </a:r>
          </a:p>
          <a:p>
            <a:pPr lvl="1"/>
            <a:r>
              <a:rPr lang="en-GB" sz="2200" dirty="0" smtClean="0"/>
              <a:t>Cell Broadcast M2M</a:t>
            </a:r>
          </a:p>
          <a:p>
            <a:r>
              <a:rPr lang="en-GB" sz="2400" dirty="0" smtClean="0"/>
              <a:t>One2many Standardization</a:t>
            </a:r>
            <a:endParaRPr lang="en-US" altLang="en-GB" sz="1100" dirty="0"/>
          </a:p>
          <a:p>
            <a:pPr lvl="1">
              <a:buFontTx/>
              <a:buNone/>
            </a:pPr>
            <a:endParaRPr lang="en-GB" dirty="0"/>
          </a:p>
        </p:txBody>
      </p:sp>
      <p:sp>
        <p:nvSpPr>
          <p:cNvPr id="4" name="Slide Number Placeholder 3"/>
          <p:cNvSpPr>
            <a:spLocks noGrp="1"/>
          </p:cNvSpPr>
          <p:nvPr>
            <p:ph type="sldNum" sz="quarter" idx="12"/>
          </p:nvPr>
        </p:nvSpPr>
        <p:spPr/>
        <p:txBody>
          <a:bodyPr/>
          <a:lstStyle/>
          <a:p>
            <a:pPr>
              <a:defRPr/>
            </a:pPr>
            <a:fld id="{E28E4D06-66E2-4B57-8EEB-4A384EED2D1C}" type="slidenum">
              <a:rPr lang="nl-NL" smtClean="0"/>
              <a:pPr>
                <a:defRPr/>
              </a:pPr>
              <a:t>2</a:t>
            </a:fld>
            <a:endParaRPr lang="nl-NL"/>
          </a:p>
        </p:txBody>
      </p:sp>
      <p:sp>
        <p:nvSpPr>
          <p:cNvPr id="80898" name="Rectangle 2"/>
          <p:cNvSpPr>
            <a:spLocks noGrp="1" noChangeArrowheads="1"/>
          </p:cNvSpPr>
          <p:nvPr>
            <p:ph type="title"/>
          </p:nvPr>
        </p:nvSpPr>
        <p:spPr/>
        <p:txBody>
          <a:bodyPr/>
          <a:lstStyle/>
          <a:p>
            <a:r>
              <a:rPr lang="nl-NL"/>
              <a:t>Agenda</a:t>
            </a:r>
            <a:endParaRPr lang="en-GB"/>
          </a:p>
        </p:txBody>
      </p:sp>
      <p:pic>
        <p:nvPicPr>
          <p:cNvPr id="5" name="Picture 4" descr="C:\Documents and Settings\Maarten Mes\My Documents\one2many\webpage\NEW Website\pictures\agenda.jpg"/>
          <p:cNvPicPr>
            <a:picLocks noChangeAspect="1" noChangeArrowheads="1"/>
          </p:cNvPicPr>
          <p:nvPr/>
        </p:nvPicPr>
        <p:blipFill>
          <a:blip r:embed="rId3" cstate="print"/>
          <a:srcRect/>
          <a:stretch>
            <a:fillRect/>
          </a:stretch>
        </p:blipFill>
        <p:spPr bwMode="auto">
          <a:xfrm>
            <a:off x="5963804" y="1822883"/>
            <a:ext cx="2459038" cy="3429000"/>
          </a:xfrm>
          <a:prstGeom prst="rect">
            <a:avLst/>
          </a:prstGeom>
          <a:noFill/>
          <a:ln w="9525">
            <a:noFill/>
            <a:miter lim="800000"/>
            <a:headEnd/>
            <a:tailEnd/>
          </a:ln>
        </p:spPr>
      </p:pic>
      <p:sp>
        <p:nvSpPr>
          <p:cNvPr id="6" name="Date Placeholder 3"/>
          <p:cNvSpPr txBox="1">
            <a:spLocks/>
          </p:cNvSpPr>
          <p:nvPr/>
        </p:nvSpPr>
        <p:spPr>
          <a:xfrm>
            <a:off x="7555274" y="6397243"/>
            <a:ext cx="710336" cy="365125"/>
          </a:xfrm>
          <a:prstGeom prst="rect">
            <a:avLst/>
          </a:prstGeom>
        </p:spPr>
        <p:txBody>
          <a:bodyPr vert="horz" lIns="91440" tIns="45720" rIns="91440" bIns="45720" rtlCol="0" anchor="ctr"/>
          <a:lstStyle>
            <a:lvl1pPr>
              <a:defRPr sz="700"/>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smtClean="0">
                <a:ln>
                  <a:noFill/>
                </a:ln>
                <a:solidFill>
                  <a:schemeClr val="bg1"/>
                </a:solidFill>
                <a:effectLst/>
                <a:uLnTx/>
                <a:uFillTx/>
                <a:latin typeface="Helvetica"/>
                <a:ea typeface="+mn-ea"/>
                <a:cs typeface="Helvetica"/>
              </a:rPr>
              <a:t>27/03/2012</a:t>
            </a:r>
            <a:endParaRPr kumimoji="0" lang="en-US" sz="700" b="0" i="0" u="none" strike="noStrike" kern="1200" cap="none" spc="0" normalizeH="0" baseline="0" noProof="0" dirty="0">
              <a:ln>
                <a:noFill/>
              </a:ln>
              <a:solidFill>
                <a:schemeClr val="bg1"/>
              </a:solidFill>
              <a:effectLst/>
              <a:uLnTx/>
              <a:uFillTx/>
              <a:latin typeface="Helvetica"/>
              <a:ea typeface="+mn-ea"/>
              <a:cs typeface="Helvetica"/>
            </a:endParaRPr>
          </a:p>
        </p:txBody>
      </p:sp>
      <p:sp>
        <p:nvSpPr>
          <p:cNvPr id="7" name="Slide Number Placeholder 5"/>
          <p:cNvSpPr txBox="1">
            <a:spLocks/>
          </p:cNvSpPr>
          <p:nvPr/>
        </p:nvSpPr>
        <p:spPr>
          <a:xfrm>
            <a:off x="8338550" y="6397243"/>
            <a:ext cx="569614" cy="365125"/>
          </a:xfrm>
          <a:prstGeom prst="rect">
            <a:avLst/>
          </a:prstGeom>
        </p:spPr>
        <p:txBody>
          <a:bodyPr vert="horz" lIns="91440" tIns="45720" rIns="91440" bIns="45720" rtlCol="0" anchor="ctr"/>
          <a:lstStyle>
            <a:lvl1pPr>
              <a:defRPr sz="700"/>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FBA9B605-6703-F948-B7FA-E4749E2F3AE7}" type="slidenum">
              <a:rPr kumimoji="0" lang="en-US" sz="700" b="0" i="0" u="none" strike="noStrike" kern="1200" cap="none" spc="0" normalizeH="0" baseline="0" noProof="0" smtClean="0">
                <a:ln>
                  <a:noFill/>
                </a:ln>
                <a:solidFill>
                  <a:srgbClr val="FFFFFF"/>
                </a:solidFill>
                <a:effectLst/>
                <a:uLnTx/>
                <a:uFillTx/>
                <a:latin typeface="Helvetica"/>
                <a:ea typeface="+mn-ea"/>
                <a:cs typeface="Helvetica"/>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700" b="0" i="0" u="none" strike="noStrike" kern="1200" cap="none" spc="0" normalizeH="0" baseline="0" noProof="0" dirty="0">
              <a:ln>
                <a:noFill/>
              </a:ln>
              <a:solidFill>
                <a:srgbClr val="FFFFFF"/>
              </a:solidFill>
              <a:effectLst/>
              <a:uLnTx/>
              <a:uFillTx/>
              <a:latin typeface="Helvetica"/>
              <a:ea typeface="+mn-ea"/>
              <a:cs typeface="Helvetica"/>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Content Placeholder 17" descr="18_contact-netherlands-bg.jpg"/>
          <p:cNvPicPr>
            <a:picLocks noGrp="1" noChangeAspect="1"/>
          </p:cNvPicPr>
          <p:nvPr>
            <p:ph idx="1"/>
          </p:nvPr>
        </p:nvPicPr>
        <p:blipFill>
          <a:blip r:embed="rId2"/>
          <a:stretch>
            <a:fillRect/>
          </a:stretch>
        </p:blipFill>
        <p:spPr>
          <a:xfrm>
            <a:off x="-3022190" y="0"/>
            <a:ext cx="14417669" cy="6912000"/>
          </a:xfrm>
        </p:spPr>
      </p:pic>
      <p:pic>
        <p:nvPicPr>
          <p:cNvPr id="6" name="Picture 5" descr="nav_hir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641" y="251409"/>
            <a:ext cx="9144000" cy="512932"/>
          </a:xfrm>
          <a:prstGeom prst="rect">
            <a:avLst/>
          </a:prstGeom>
        </p:spPr>
      </p:pic>
      <p:sp>
        <p:nvSpPr>
          <p:cNvPr id="15" name="Title 14"/>
          <p:cNvSpPr>
            <a:spLocks noGrp="1"/>
          </p:cNvSpPr>
          <p:nvPr>
            <p:ph type="title"/>
          </p:nvPr>
        </p:nvSpPr>
        <p:spPr/>
        <p:txBody>
          <a:bodyPr/>
          <a:lstStyle/>
          <a:p>
            <a:r>
              <a:rPr lang="en-US" dirty="0" smtClean="0"/>
              <a:t>History and timelines</a:t>
            </a:r>
            <a:endParaRPr lang="nl-NL" dirty="0"/>
          </a:p>
        </p:txBody>
      </p:sp>
      <p:pic>
        <p:nvPicPr>
          <p:cNvPr id="19" name="Content Placeholder 5" descr="78_timeline.jpg"/>
          <p:cNvPicPr>
            <a:picLocks noChangeAspect="1"/>
          </p:cNvPicPr>
          <p:nvPr/>
        </p:nvPicPr>
        <p:blipFill>
          <a:blip r:embed="rId4"/>
          <a:stretch>
            <a:fillRect/>
          </a:stretch>
        </p:blipFill>
        <p:spPr>
          <a:xfrm>
            <a:off x="-2" y="4370381"/>
            <a:ext cx="9144000" cy="2472613"/>
          </a:xfrm>
          <a:prstGeom prst="rect">
            <a:avLst/>
          </a:prstGeom>
        </p:spPr>
      </p:pic>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7705" y="1341328"/>
            <a:ext cx="3284495" cy="2463371"/>
          </a:xfrm>
          <a:prstGeom prst="rect">
            <a:avLst/>
          </a:prstGeom>
        </p:spPr>
      </p:pic>
      <p:sp>
        <p:nvSpPr>
          <p:cNvPr id="16387" name="Rectangle 3"/>
          <p:cNvSpPr>
            <a:spLocks noGrp="1" noChangeArrowheads="1"/>
          </p:cNvSpPr>
          <p:nvPr>
            <p:ph idx="1"/>
          </p:nvPr>
        </p:nvSpPr>
        <p:spPr>
          <a:xfrm>
            <a:off x="457200" y="663434"/>
            <a:ext cx="8229600" cy="5713615"/>
          </a:xfrm>
        </p:spPr>
        <p:txBody>
          <a:bodyPr/>
          <a:lstStyle/>
          <a:p>
            <a:pPr eaLnBrk="1" hangingPunct="1">
              <a:lnSpc>
                <a:spcPct val="80000"/>
              </a:lnSpc>
              <a:buFont typeface="Wingdings" pitchFamily="2" charset="2"/>
              <a:buNone/>
            </a:pPr>
            <a:endParaRPr lang="en-GB" altLang="ja-JP" sz="1000" dirty="0" smtClean="0">
              <a:ea typeface="ＭＳ Ｐゴシック" pitchFamily="34" charset="-128"/>
            </a:endParaRPr>
          </a:p>
          <a:p>
            <a:pPr>
              <a:lnSpc>
                <a:spcPct val="150000"/>
              </a:lnSpc>
            </a:pPr>
            <a:r>
              <a:rPr lang="nl-NL" altLang="ja-JP" sz="1800" dirty="0" smtClean="0">
                <a:ea typeface="ＭＳ Ｐゴシック" pitchFamily="34" charset="-128"/>
              </a:rPr>
              <a:t>Started in ‘07 as MBO of Cell Broadcast product unit</a:t>
            </a:r>
          </a:p>
          <a:p>
            <a:pPr lvl="1" eaLnBrk="1" hangingPunct="1">
              <a:lnSpc>
                <a:spcPct val="150000"/>
              </a:lnSpc>
            </a:pPr>
            <a:r>
              <a:rPr lang="nl-NL" altLang="ja-JP" sz="1200" dirty="0" smtClean="0">
                <a:ea typeface="ＭＳ Ｐゴシック" pitchFamily="34" charset="-128"/>
              </a:rPr>
              <a:t>Acquired CBS Intellectual Property Rights (including patents) from Acision (LogicaCMG)</a:t>
            </a:r>
          </a:p>
          <a:p>
            <a:pPr lvl="1" eaLnBrk="1" hangingPunct="1">
              <a:lnSpc>
                <a:spcPct val="150000"/>
              </a:lnSpc>
            </a:pPr>
            <a:r>
              <a:rPr lang="en-US" altLang="ja-JP" sz="1200" dirty="0" smtClean="0">
                <a:ea typeface="ＭＳ Ｐゴシック" pitchFamily="34" charset="-128"/>
              </a:rPr>
              <a:t>Continued product and support responsibilities</a:t>
            </a:r>
          </a:p>
          <a:p>
            <a:pPr lvl="1" eaLnBrk="1" hangingPunct="1">
              <a:lnSpc>
                <a:spcPct val="150000"/>
              </a:lnSpc>
            </a:pPr>
            <a:r>
              <a:rPr lang="nl-NL" altLang="ja-JP" sz="1200" dirty="0" smtClean="0">
                <a:ea typeface="ＭＳ Ｐゴシック" pitchFamily="34" charset="-128"/>
              </a:rPr>
              <a:t>All key personnel and knowledge transferred</a:t>
            </a:r>
          </a:p>
          <a:p>
            <a:pPr lvl="1" eaLnBrk="1" hangingPunct="1">
              <a:lnSpc>
                <a:spcPct val="150000"/>
              </a:lnSpc>
            </a:pPr>
            <a:r>
              <a:rPr lang="nl-NL" altLang="ja-JP" sz="1200" dirty="0" smtClean="0">
                <a:ea typeface="ＭＳ Ｐゴシック" pitchFamily="34" charset="-128"/>
              </a:rPr>
              <a:t>Backed financially by TIIN Capital</a:t>
            </a:r>
          </a:p>
          <a:p>
            <a:pPr eaLnBrk="1" hangingPunct="1">
              <a:lnSpc>
                <a:spcPct val="150000"/>
              </a:lnSpc>
            </a:pPr>
            <a:r>
              <a:rPr lang="nl-NL" altLang="ja-JP" sz="1800" dirty="0" smtClean="0">
                <a:ea typeface="ＭＳ Ｐゴシック" pitchFamily="34" charset="-128"/>
              </a:rPr>
              <a:t>Global leader in Cell Broadcast solutions</a:t>
            </a:r>
          </a:p>
          <a:p>
            <a:pPr lvl="1" eaLnBrk="1" hangingPunct="1">
              <a:lnSpc>
                <a:spcPct val="150000"/>
              </a:lnSpc>
            </a:pPr>
            <a:r>
              <a:rPr lang="nl-NL" altLang="ja-JP" sz="1200" dirty="0" smtClean="0">
                <a:ea typeface="ＭＳ Ｐゴシック" pitchFamily="34" charset="-128"/>
              </a:rPr>
              <a:t>CB software for mobile Telecom operators</a:t>
            </a:r>
          </a:p>
          <a:p>
            <a:pPr lvl="1" eaLnBrk="1" hangingPunct="1">
              <a:lnSpc>
                <a:spcPct val="150000"/>
              </a:lnSpc>
            </a:pPr>
            <a:r>
              <a:rPr lang="nl-NL" altLang="ja-JP" sz="1200" dirty="0" smtClean="0">
                <a:ea typeface="ＭＳ Ｐゴシック" pitchFamily="34" charset="-128"/>
              </a:rPr>
              <a:t>Over 80 installations, a</a:t>
            </a:r>
            <a:r>
              <a:rPr lang="en-US" altLang="ja-JP" sz="1200" dirty="0" smtClean="0">
                <a:ea typeface="ＭＳ Ｐゴシック" pitchFamily="34" charset="-128"/>
              </a:rPr>
              <a:t>t 50 customers</a:t>
            </a:r>
            <a:r>
              <a:rPr lang="nl-NL" altLang="ja-JP" sz="1200" dirty="0" smtClean="0">
                <a:ea typeface="ＭＳ Ｐゴシック" pitchFamily="34" charset="-128"/>
              </a:rPr>
              <a:t>, more than 30 countries</a:t>
            </a:r>
          </a:p>
          <a:p>
            <a:pPr lvl="1">
              <a:lnSpc>
                <a:spcPct val="150000"/>
              </a:lnSpc>
            </a:pPr>
            <a:r>
              <a:rPr lang="nl-NL" altLang="ja-JP" sz="1200" dirty="0" smtClean="0">
                <a:ea typeface="ＭＳ Ｐゴシック" pitchFamily="34" charset="-128"/>
              </a:rPr>
              <a:t>Sales </a:t>
            </a:r>
            <a:r>
              <a:rPr lang="en-US" altLang="ja-JP" sz="1200" dirty="0" smtClean="0">
                <a:ea typeface="ＭＳ Ｐゴシック" pitchFamily="34" charset="-128"/>
              </a:rPr>
              <a:t>mobile Telecom operators via Value Adding Resellers</a:t>
            </a:r>
            <a:r>
              <a:rPr lang="nl-NL" altLang="ja-JP" sz="1200" dirty="0" smtClean="0">
                <a:ea typeface="ＭＳ Ｐゴシック" pitchFamily="34" charset="-128"/>
              </a:rPr>
              <a:t> </a:t>
            </a:r>
          </a:p>
          <a:p>
            <a:pPr>
              <a:lnSpc>
                <a:spcPct val="150000"/>
              </a:lnSpc>
            </a:pPr>
            <a:r>
              <a:rPr lang="nl-NL" altLang="ja-JP" sz="1800" dirty="0" smtClean="0">
                <a:ea typeface="ＭＳ Ｐゴシック" pitchFamily="34" charset="-128"/>
              </a:rPr>
              <a:t>Offices</a:t>
            </a:r>
          </a:p>
          <a:p>
            <a:pPr lvl="1">
              <a:lnSpc>
                <a:spcPct val="150000"/>
              </a:lnSpc>
            </a:pPr>
            <a:r>
              <a:rPr lang="nl-NL" altLang="ja-JP" sz="1200" dirty="0" smtClean="0">
                <a:ea typeface="ＭＳ Ｐゴシック" pitchFamily="34" charset="-128"/>
              </a:rPr>
              <a:t>Netherlands (Product management, Sales, Development, Implementation and Support)</a:t>
            </a:r>
          </a:p>
          <a:p>
            <a:pPr lvl="1">
              <a:lnSpc>
                <a:spcPct val="150000"/>
              </a:lnSpc>
            </a:pPr>
            <a:r>
              <a:rPr lang="en-US" altLang="ja-JP" sz="1200" dirty="0" smtClean="0">
                <a:ea typeface="ＭＳ Ｐゴシック" pitchFamily="34" charset="-128"/>
              </a:rPr>
              <a:t>UAE Dubai (Sales, Implementation and Support)</a:t>
            </a:r>
          </a:p>
          <a:p>
            <a:pPr lvl="1">
              <a:lnSpc>
                <a:spcPct val="150000"/>
              </a:lnSpc>
            </a:pPr>
            <a:r>
              <a:rPr lang="en-US" altLang="ja-JP" sz="1200" dirty="0" smtClean="0">
                <a:ea typeface="ＭＳ Ｐゴシック" pitchFamily="34" charset="-128"/>
              </a:rPr>
              <a:t>Serbia (near shore Development, I&amp;S)</a:t>
            </a:r>
          </a:p>
          <a:p>
            <a:pPr lvl="1">
              <a:lnSpc>
                <a:spcPct val="150000"/>
              </a:lnSpc>
            </a:pPr>
            <a:r>
              <a:rPr lang="en-US" altLang="ja-JP" sz="1200" dirty="0" smtClean="0">
                <a:ea typeface="ＭＳ Ｐゴシック" pitchFamily="34" charset="-128"/>
              </a:rPr>
              <a:t>Canada (Sales</a:t>
            </a:r>
            <a:r>
              <a:rPr lang="en-US" altLang="ja-JP" sz="1200" i="1" dirty="0" smtClean="0">
                <a:ea typeface="ＭＳ Ｐゴシック" pitchFamily="34" charset="-128"/>
              </a:rPr>
              <a:t>, Implementation and Support</a:t>
            </a:r>
            <a:r>
              <a:rPr lang="en-US" altLang="ja-JP" sz="1200" dirty="0" smtClean="0">
                <a:ea typeface="ＭＳ Ｐゴシック" pitchFamily="34" charset="-128"/>
              </a:rPr>
              <a:t>)</a:t>
            </a:r>
          </a:p>
          <a:p>
            <a:pPr lvl="1">
              <a:lnSpc>
                <a:spcPct val="150000"/>
              </a:lnSpc>
            </a:pPr>
            <a:r>
              <a:rPr lang="en-US" altLang="ja-JP" sz="1200" dirty="0" smtClean="0">
                <a:ea typeface="ＭＳ Ｐゴシック" pitchFamily="34" charset="-128"/>
              </a:rPr>
              <a:t>Kuala Lumpur (Sales)</a:t>
            </a:r>
          </a:p>
          <a:p>
            <a:pPr>
              <a:lnSpc>
                <a:spcPct val="150000"/>
              </a:lnSpc>
            </a:pPr>
            <a:r>
              <a:rPr lang="en-US" sz="1400" dirty="0"/>
              <a:t>Member of ETSI, 3GPP, ATIS, EMTEL, CHORIST, the Cell Broadcast Forum</a:t>
            </a:r>
            <a:endParaRPr lang="en-US" altLang="ja-JP" sz="1400" dirty="0">
              <a:ea typeface="ＭＳ Ｐゴシック" pitchFamily="34" charset="-128"/>
            </a:endParaRPr>
          </a:p>
          <a:p>
            <a:pPr>
              <a:lnSpc>
                <a:spcPct val="150000"/>
              </a:lnSpc>
            </a:pPr>
            <a:endParaRPr lang="nl-NL" altLang="ja-JP" sz="1400" dirty="0" smtClean="0">
              <a:ea typeface="ＭＳ Ｐゴシック" pitchFamily="34" charset="-128"/>
            </a:endParaRPr>
          </a:p>
          <a:p>
            <a:pPr>
              <a:lnSpc>
                <a:spcPct val="150000"/>
              </a:lnSpc>
            </a:pPr>
            <a:endParaRPr lang="nl-NL" altLang="ja-JP" sz="1600" dirty="0" smtClean="0">
              <a:ea typeface="ＭＳ Ｐゴシック" pitchFamily="34" charset="-128"/>
            </a:endParaRPr>
          </a:p>
        </p:txBody>
      </p:sp>
      <p:sp>
        <p:nvSpPr>
          <p:cNvPr id="16386" name="Rectangle 2"/>
          <p:cNvSpPr>
            <a:spLocks noGrp="1" noChangeArrowheads="1"/>
          </p:cNvSpPr>
          <p:nvPr>
            <p:ph type="title"/>
          </p:nvPr>
        </p:nvSpPr>
        <p:spPr/>
        <p:txBody>
          <a:bodyPr>
            <a:normAutofit/>
          </a:bodyPr>
          <a:lstStyle/>
          <a:p>
            <a:pPr eaLnBrk="1" hangingPunct="1"/>
            <a:r>
              <a:rPr lang="en-US" dirty="0" smtClean="0"/>
              <a:t>one2many</a:t>
            </a:r>
            <a:endParaRPr lang="en-GB" dirty="0" smtClean="0"/>
          </a:p>
        </p:txBody>
      </p:sp>
      <p:grpSp>
        <p:nvGrpSpPr>
          <p:cNvPr id="2" name="Group 8"/>
          <p:cNvGrpSpPr/>
          <p:nvPr/>
        </p:nvGrpSpPr>
        <p:grpSpPr>
          <a:xfrm>
            <a:off x="5281358" y="4928441"/>
            <a:ext cx="3727175" cy="1080000"/>
            <a:chOff x="5281358" y="4922084"/>
            <a:chExt cx="3727175" cy="1080000"/>
          </a:xfrm>
        </p:grpSpPr>
        <p:pic>
          <p:nvPicPr>
            <p:cNvPr id="5" name="Picture 4" descr="r_leeuwenbrug_westzijde.jpg"/>
            <p:cNvPicPr>
              <a:picLocks noChangeAspect="1"/>
            </p:cNvPicPr>
            <p:nvPr/>
          </p:nvPicPr>
          <p:blipFill>
            <a:blip r:embed="rId4" cstate="print"/>
            <a:stretch>
              <a:fillRect/>
            </a:stretch>
          </p:blipFill>
          <p:spPr>
            <a:xfrm>
              <a:off x="5281358" y="4922084"/>
              <a:ext cx="1389999" cy="1080000"/>
            </a:xfrm>
            <a:prstGeom prst="rect">
              <a:avLst/>
            </a:prstGeom>
          </p:spPr>
        </p:pic>
        <p:pic>
          <p:nvPicPr>
            <p:cNvPr id="6" name="Picture 5" descr="Office_dubai.jpg"/>
            <p:cNvPicPr>
              <a:picLocks noChangeAspect="1"/>
            </p:cNvPicPr>
            <p:nvPr/>
          </p:nvPicPr>
          <p:blipFill>
            <a:blip r:embed="rId5" cstate="print"/>
            <a:stretch>
              <a:fillRect/>
            </a:stretch>
          </p:blipFill>
          <p:spPr>
            <a:xfrm>
              <a:off x="6659308" y="4922084"/>
              <a:ext cx="742500" cy="1080000"/>
            </a:xfrm>
            <a:prstGeom prst="rect">
              <a:avLst/>
            </a:prstGeom>
          </p:spPr>
        </p:pic>
        <p:pic>
          <p:nvPicPr>
            <p:cNvPr id="7" name="Picture 6" descr="Office_serbia.gif"/>
            <p:cNvPicPr>
              <a:picLocks noChangeAspect="1"/>
            </p:cNvPicPr>
            <p:nvPr/>
          </p:nvPicPr>
          <p:blipFill>
            <a:blip r:embed="rId6" cstate="print"/>
            <a:stretch>
              <a:fillRect/>
            </a:stretch>
          </p:blipFill>
          <p:spPr>
            <a:xfrm>
              <a:off x="7370508" y="4922084"/>
              <a:ext cx="720000" cy="1080000"/>
            </a:xfrm>
            <a:prstGeom prst="rect">
              <a:avLst/>
            </a:prstGeom>
          </p:spPr>
        </p:pic>
        <p:pic>
          <p:nvPicPr>
            <p:cNvPr id="8" name="Picture 7" descr="0428_01.jpg"/>
            <p:cNvPicPr>
              <a:picLocks noChangeAspect="1"/>
            </p:cNvPicPr>
            <p:nvPr/>
          </p:nvPicPr>
          <p:blipFill>
            <a:blip r:embed="rId7" cstate="print"/>
            <a:stretch>
              <a:fillRect/>
            </a:stretch>
          </p:blipFill>
          <p:spPr>
            <a:xfrm>
              <a:off x="8037258" y="4922084"/>
              <a:ext cx="971275" cy="1080000"/>
            </a:xfrm>
            <a:prstGeom prst="rect">
              <a:avLst/>
            </a:prstGeom>
          </p:spPr>
        </p:pic>
      </p:grpSp>
      <p:pic>
        <p:nvPicPr>
          <p:cNvPr id="11" name="Picture 5"/>
          <p:cNvPicPr>
            <a:picLocks noChangeAspect="1" noChangeArrowheads="1"/>
          </p:cNvPicPr>
          <p:nvPr/>
        </p:nvPicPr>
        <p:blipFill>
          <a:blip r:embed="rId8" cstate="print"/>
          <a:srcRect/>
          <a:stretch>
            <a:fillRect/>
          </a:stretch>
        </p:blipFill>
        <p:spPr bwMode="auto">
          <a:xfrm>
            <a:off x="5844334" y="3598319"/>
            <a:ext cx="1140665" cy="525350"/>
          </a:xfrm>
          <a:prstGeom prst="rect">
            <a:avLst/>
          </a:prstGeom>
          <a:noFill/>
          <a:ln w="9525">
            <a:noFill/>
            <a:miter lim="800000"/>
            <a:headEnd/>
            <a:tailEnd/>
          </a:ln>
        </p:spPr>
      </p:pic>
      <p:pic>
        <p:nvPicPr>
          <p:cNvPr id="12" name="Picture 3"/>
          <p:cNvPicPr>
            <a:picLocks noChangeAspect="1" noChangeArrowheads="1"/>
          </p:cNvPicPr>
          <p:nvPr/>
        </p:nvPicPr>
        <p:blipFill>
          <a:blip r:embed="rId9" cstate="print"/>
          <a:srcRect/>
          <a:stretch>
            <a:fillRect/>
          </a:stretch>
        </p:blipFill>
        <p:spPr bwMode="auto">
          <a:xfrm>
            <a:off x="7061200" y="3414653"/>
            <a:ext cx="558800" cy="570839"/>
          </a:xfrm>
          <a:prstGeom prst="rect">
            <a:avLst/>
          </a:prstGeom>
          <a:noFill/>
          <a:ln w="9525">
            <a:noFill/>
            <a:miter lim="800000"/>
            <a:headEnd/>
            <a:tailEnd/>
          </a:ln>
        </p:spPr>
      </p:pic>
      <p:pic>
        <p:nvPicPr>
          <p:cNvPr id="13" name="Picture 4"/>
          <p:cNvPicPr>
            <a:picLocks noChangeAspect="1" noChangeArrowheads="1"/>
          </p:cNvPicPr>
          <p:nvPr/>
        </p:nvPicPr>
        <p:blipFill>
          <a:blip r:embed="rId10" cstate="print"/>
          <a:srcRect/>
          <a:stretch>
            <a:fillRect/>
          </a:stretch>
        </p:blipFill>
        <p:spPr bwMode="auto">
          <a:xfrm>
            <a:off x="7302500" y="3995951"/>
            <a:ext cx="879826" cy="377068"/>
          </a:xfrm>
          <a:prstGeom prst="rect">
            <a:avLst/>
          </a:prstGeom>
          <a:noFill/>
          <a:ln w="9525">
            <a:noFill/>
            <a:miter lim="800000"/>
            <a:headEnd/>
            <a:tailEnd/>
          </a:ln>
        </p:spPr>
      </p:pic>
      <p:pic>
        <p:nvPicPr>
          <p:cNvPr id="14" name="Picture 7"/>
          <p:cNvPicPr>
            <a:picLocks noChangeAspect="1" noChangeArrowheads="1"/>
          </p:cNvPicPr>
          <p:nvPr/>
        </p:nvPicPr>
        <p:blipFill>
          <a:blip r:embed="rId11" cstate="print"/>
          <a:srcRect/>
          <a:stretch>
            <a:fillRect/>
          </a:stretch>
        </p:blipFill>
        <p:spPr bwMode="auto">
          <a:xfrm>
            <a:off x="7874000" y="3420519"/>
            <a:ext cx="609600" cy="609600"/>
          </a:xfrm>
          <a:prstGeom prst="rect">
            <a:avLst/>
          </a:prstGeom>
          <a:noFill/>
          <a:ln w="9525">
            <a:noFill/>
            <a:miter lim="800000"/>
            <a:headEnd/>
            <a:tailEnd/>
          </a:ln>
        </p:spPr>
      </p:pic>
    </p:spTree>
    <p:extLst>
      <p:ext uri="{BB962C8B-B14F-4D97-AF65-F5344CB8AC3E}">
        <p14:creationId xmlns:p14="http://schemas.microsoft.com/office/powerpoint/2010/main" val="25266642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23_company-customers-bg.jpg"/>
          <p:cNvPicPr>
            <a:picLocks noGrp="1" noChangeAspect="1"/>
          </p:cNvPicPr>
          <p:nvPr>
            <p:ph idx="1"/>
          </p:nvPr>
        </p:nvPicPr>
        <p:blipFill>
          <a:blip r:embed="rId2"/>
          <a:stretch>
            <a:fillRect/>
          </a:stretch>
        </p:blipFill>
        <p:spPr>
          <a:xfrm>
            <a:off x="-3222227" y="0"/>
            <a:ext cx="14417669" cy="6912000"/>
          </a:xfrm>
        </p:spPr>
      </p:pic>
      <p:sp>
        <p:nvSpPr>
          <p:cNvPr id="9" name="Rectangle 8"/>
          <p:cNvSpPr/>
          <p:nvPr/>
        </p:nvSpPr>
        <p:spPr>
          <a:xfrm>
            <a:off x="0" y="0"/>
            <a:ext cx="9144000" cy="6912000"/>
          </a:xfrm>
          <a:prstGeom prst="rect">
            <a:avLst/>
          </a:prstGeom>
          <a:solidFill>
            <a:schemeClr val="tx1">
              <a:alpha val="2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pic>
        <p:nvPicPr>
          <p:cNvPr id="6" name="Picture 5" descr="nav_hir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641" y="251409"/>
            <a:ext cx="9144000" cy="512932"/>
          </a:xfrm>
          <a:prstGeom prst="rect">
            <a:avLst/>
          </a:prstGeom>
        </p:spPr>
      </p:pic>
      <p:sp>
        <p:nvSpPr>
          <p:cNvPr id="15" name="Title 14"/>
          <p:cNvSpPr>
            <a:spLocks noGrp="1"/>
          </p:cNvSpPr>
          <p:nvPr>
            <p:ph type="title"/>
          </p:nvPr>
        </p:nvSpPr>
        <p:spPr/>
        <p:txBody>
          <a:bodyPr/>
          <a:lstStyle/>
          <a:p>
            <a:r>
              <a:rPr lang="en-US" dirty="0" smtClean="0"/>
              <a:t>Experience – 80 installations at 50 customers in 30 countries</a:t>
            </a:r>
            <a:endParaRPr lang="nl-NL" dirty="0"/>
          </a:p>
        </p:txBody>
      </p:sp>
      <p:sp>
        <p:nvSpPr>
          <p:cNvPr id="10" name="Footer Placeholder 5"/>
          <p:cNvSpPr>
            <a:spLocks noGrp="1"/>
          </p:cNvSpPr>
          <p:nvPr>
            <p:ph type="ftr" sz="quarter" idx="4294967295"/>
          </p:nvPr>
        </p:nvSpPr>
        <p:spPr>
          <a:xfrm>
            <a:off x="3124200" y="6356351"/>
            <a:ext cx="2895600" cy="365125"/>
          </a:xfrm>
          <a:prstGeom prst="rect">
            <a:avLst/>
          </a:prstGeom>
        </p:spPr>
        <p:txBody>
          <a:bodyPr/>
          <a:lstStyle/>
          <a:p>
            <a:endParaRPr lang="en-US"/>
          </a:p>
        </p:txBody>
      </p:sp>
      <p:sp>
        <p:nvSpPr>
          <p:cNvPr id="11" name="Date Placeholder 3"/>
          <p:cNvSpPr>
            <a:spLocks noGrp="1"/>
          </p:cNvSpPr>
          <p:nvPr>
            <p:ph type="dt" sz="half" idx="10"/>
          </p:nvPr>
        </p:nvSpPr>
        <p:spPr>
          <a:xfrm>
            <a:off x="7555274" y="6397243"/>
            <a:ext cx="710336" cy="365125"/>
          </a:xfrm>
        </p:spPr>
        <p:txBody>
          <a:bodyPr/>
          <a:lstStyle/>
          <a:p>
            <a:r>
              <a:rPr lang="en-GB" smtClean="0"/>
              <a:t>27/03/2012</a:t>
            </a:r>
            <a:endParaRPr lang="en-US" dirty="0"/>
          </a:p>
        </p:txBody>
      </p:sp>
      <p:sp>
        <p:nvSpPr>
          <p:cNvPr id="12" name="Slide Number Placeholder 5"/>
          <p:cNvSpPr>
            <a:spLocks noGrp="1"/>
          </p:cNvSpPr>
          <p:nvPr>
            <p:ph type="sldNum" sz="quarter" idx="12"/>
          </p:nvPr>
        </p:nvSpPr>
        <p:spPr>
          <a:xfrm>
            <a:off x="8393414" y="6397243"/>
            <a:ext cx="569614" cy="365125"/>
          </a:xfrm>
        </p:spPr>
        <p:txBody>
          <a:bodyPr/>
          <a:lstStyle/>
          <a:p>
            <a:fld id="{FBA9B605-6703-F948-B7FA-E4749E2F3AE7}" type="slidenum">
              <a:rPr lang="en-US" smtClean="0"/>
              <a:pPr/>
              <a:t>5</a:t>
            </a:fld>
            <a:endParaRPr lang="en-US" dirty="0"/>
          </a:p>
        </p:txBody>
      </p:sp>
      <p:pic>
        <p:nvPicPr>
          <p:cNvPr id="13" name="Picture 12" descr="footer_hire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6000" y="6300001"/>
            <a:ext cx="9697212" cy="650748"/>
          </a:xfrm>
          <a:prstGeom prst="rect">
            <a:avLst/>
          </a:prstGeom>
        </p:spPr>
      </p:pic>
      <p:sp>
        <p:nvSpPr>
          <p:cNvPr id="14" name="Date Placeholder 3"/>
          <p:cNvSpPr txBox="1">
            <a:spLocks/>
          </p:cNvSpPr>
          <p:nvPr/>
        </p:nvSpPr>
        <p:spPr>
          <a:xfrm>
            <a:off x="7555274" y="6397243"/>
            <a:ext cx="710336" cy="365125"/>
          </a:xfrm>
          <a:prstGeom prst="rect">
            <a:avLst/>
          </a:prstGeom>
        </p:spPr>
        <p:txBody>
          <a:bodyPr vert="horz" lIns="91440" tIns="45720" rIns="91440" bIns="45720" rtlCol="0" anchor="ctr"/>
          <a:lstStyle>
            <a:lvl1pPr>
              <a:defRPr sz="700"/>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smtClean="0">
                <a:ln>
                  <a:noFill/>
                </a:ln>
                <a:solidFill>
                  <a:schemeClr val="bg1"/>
                </a:solidFill>
                <a:effectLst/>
                <a:uLnTx/>
                <a:uFillTx/>
                <a:latin typeface="Helvetica"/>
                <a:ea typeface="+mn-ea"/>
                <a:cs typeface="Helvetica"/>
              </a:rPr>
              <a:t>27/03/2012</a:t>
            </a:r>
            <a:endParaRPr kumimoji="0" lang="en-US" sz="700" b="0" i="0" u="none" strike="noStrike" kern="1200" cap="none" spc="0" normalizeH="0" baseline="0" noProof="0" dirty="0">
              <a:ln>
                <a:noFill/>
              </a:ln>
              <a:solidFill>
                <a:schemeClr val="bg1"/>
              </a:solidFill>
              <a:effectLst/>
              <a:uLnTx/>
              <a:uFillTx/>
              <a:latin typeface="Helvetica"/>
              <a:ea typeface="+mn-ea"/>
              <a:cs typeface="Helvetica"/>
            </a:endParaRPr>
          </a:p>
        </p:txBody>
      </p:sp>
      <p:sp>
        <p:nvSpPr>
          <p:cNvPr id="16" name="Slide Number Placeholder 5"/>
          <p:cNvSpPr txBox="1">
            <a:spLocks/>
          </p:cNvSpPr>
          <p:nvPr/>
        </p:nvSpPr>
        <p:spPr>
          <a:xfrm>
            <a:off x="8338550" y="6397243"/>
            <a:ext cx="569614" cy="365125"/>
          </a:xfrm>
          <a:prstGeom prst="rect">
            <a:avLst/>
          </a:prstGeom>
        </p:spPr>
        <p:txBody>
          <a:bodyPr vert="horz" lIns="91440" tIns="45720" rIns="91440" bIns="45720" rtlCol="0" anchor="ctr"/>
          <a:lstStyle>
            <a:lvl1pPr>
              <a:defRPr sz="700"/>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FBA9B605-6703-F948-B7FA-E4749E2F3AE7}" type="slidenum">
              <a:rPr kumimoji="0" lang="en-US" sz="700" b="0" i="0" u="none" strike="noStrike" kern="1200" cap="none" spc="0" normalizeH="0" baseline="0" noProof="0" smtClean="0">
                <a:ln>
                  <a:noFill/>
                </a:ln>
                <a:solidFill>
                  <a:srgbClr val="FFFFFF"/>
                </a:solidFill>
                <a:effectLst/>
                <a:uLnTx/>
                <a:uFillTx/>
                <a:latin typeface="Helvetica"/>
                <a:ea typeface="+mn-ea"/>
                <a:cs typeface="Helvetica"/>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700" b="0" i="0" u="none" strike="noStrike" kern="1200" cap="none" spc="0" normalizeH="0" baseline="0" noProof="0" dirty="0">
              <a:ln>
                <a:noFill/>
              </a:ln>
              <a:solidFill>
                <a:srgbClr val="FFFFFF"/>
              </a:solidFill>
              <a:effectLst/>
              <a:uLnTx/>
              <a:uFillTx/>
              <a:latin typeface="Helvetica"/>
              <a:ea typeface="+mn-ea"/>
              <a:cs typeface="Helvetica"/>
            </a:endParaRPr>
          </a:p>
        </p:txBody>
      </p:sp>
      <p:sp>
        <p:nvSpPr>
          <p:cNvPr id="19" name="Rectangle 3"/>
          <p:cNvSpPr txBox="1">
            <a:spLocks noChangeArrowheads="1"/>
          </p:cNvSpPr>
          <p:nvPr/>
        </p:nvSpPr>
        <p:spPr>
          <a:xfrm>
            <a:off x="439399" y="1038225"/>
            <a:ext cx="4135775" cy="4267199"/>
          </a:xfrm>
          <a:prstGeom prst="rect">
            <a:avLst/>
          </a:prstGeom>
        </p:spPr>
        <p:txBody>
          <a:bodyPr/>
          <a:lstStyle/>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Brazil: TIM, Telemar</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Cambodia: Mobitel</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China: Mobile, Unicom</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Croatia: HT</a:t>
            </a:r>
          </a:p>
          <a:p>
            <a:pPr marL="342900" indent="-342900">
              <a:lnSpc>
                <a:spcPct val="80000"/>
              </a:lnSpc>
              <a:spcBef>
                <a:spcPct val="20000"/>
              </a:spcBef>
              <a:defRPr/>
            </a:pPr>
            <a:r>
              <a:rPr lang="pt-BR" sz="1500" dirty="0" smtClean="0">
                <a:solidFill>
                  <a:schemeClr val="bg1"/>
                </a:solidFill>
                <a:latin typeface="Helvetica"/>
                <a:ea typeface="Arial Unicode MS" pitchFamily="34" charset="-128"/>
                <a:cs typeface="Arial" charset="0"/>
              </a:rPr>
              <a:t>Chile: ENTEL</a:t>
            </a:r>
          </a:p>
          <a:p>
            <a:pPr marL="342900" indent="-342900">
              <a:lnSpc>
                <a:spcPct val="80000"/>
              </a:lnSpc>
              <a:spcBef>
                <a:spcPct val="20000"/>
              </a:spcBef>
              <a:defRPr/>
            </a:pPr>
            <a:r>
              <a:rPr lang="pt-BR" sz="1500" dirty="0" smtClean="0">
                <a:solidFill>
                  <a:schemeClr val="bg1"/>
                </a:solidFill>
                <a:latin typeface="Helvetica"/>
                <a:ea typeface="Arial Unicode MS" pitchFamily="34" charset="-128"/>
                <a:cs typeface="Arial" charset="0"/>
              </a:rPr>
              <a:t>Egypt: Mobinil</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Finland: NSN Shared Reference Network</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France: Orange, SFR</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Germany: D2 Vodafone</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India: Datacom</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Kuwait: MTC, Watanyia</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Kenia: Safaricom</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pt-BR"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la reunion: SRR </a:t>
            </a:r>
            <a:endParaRPr kumimoji="0" lang="en-US"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endParaRP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en-US"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Lebanon: Alfa, MTC Touch</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en-US"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Malaysia: TM Touch</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en-US"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Mozambique: </a:t>
            </a:r>
            <a:r>
              <a:rPr kumimoji="0" lang="en-US" sz="1500" b="0" i="0" u="none" strike="noStrike" kern="1200" cap="none" spc="0" normalizeH="0" baseline="0" noProof="0" dirty="0" err="1" smtClean="0">
                <a:ln>
                  <a:noFill/>
                </a:ln>
                <a:solidFill>
                  <a:schemeClr val="bg1"/>
                </a:solidFill>
                <a:effectLst/>
                <a:uLnTx/>
                <a:uFillTx/>
                <a:latin typeface="Helvetica"/>
                <a:ea typeface="Arial Unicode MS" pitchFamily="34" charset="-128"/>
                <a:cs typeface="Arial" charset="0"/>
              </a:rPr>
              <a:t>Mcel</a:t>
            </a:r>
            <a:endParaRPr kumimoji="0" lang="en-US"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endParaRP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en-US"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Netherlands: KPN, Vodafone</a:t>
            </a: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en-US"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Nigeria: </a:t>
            </a:r>
            <a:r>
              <a:rPr kumimoji="0" lang="en-US" sz="1500" b="0" i="0" u="none" strike="noStrike" kern="1200" cap="none" spc="0" normalizeH="0" baseline="0" noProof="0" dirty="0" err="1" smtClean="0">
                <a:ln>
                  <a:noFill/>
                </a:ln>
                <a:solidFill>
                  <a:schemeClr val="bg1"/>
                </a:solidFill>
                <a:effectLst/>
                <a:uLnTx/>
                <a:uFillTx/>
                <a:latin typeface="Helvetica"/>
                <a:ea typeface="Arial Unicode MS" pitchFamily="34" charset="-128"/>
                <a:cs typeface="Arial" charset="0"/>
              </a:rPr>
              <a:t>Globacom</a:t>
            </a:r>
            <a:endParaRPr kumimoji="0" lang="en-US"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endParaRPr>
          </a:p>
          <a:p>
            <a:pPr marL="342900" marR="0" lvl="0" indent="-342900" algn="l" defTabSz="457200" rtl="0" eaLnBrk="1" fontAlgn="auto" latinLnBrk="0" hangingPunct="1">
              <a:lnSpc>
                <a:spcPct val="80000"/>
              </a:lnSpc>
              <a:spcBef>
                <a:spcPct val="20000"/>
              </a:spcBef>
              <a:spcAft>
                <a:spcPts val="0"/>
              </a:spcAft>
              <a:buClrTx/>
              <a:buSzTx/>
              <a:buFontTx/>
              <a:buNone/>
              <a:tabLst/>
              <a:defRPr/>
            </a:pPr>
            <a:r>
              <a:rPr kumimoji="0" lang="en-US" sz="1500" b="0" i="0" u="none" strike="noStrike" kern="1200" cap="none" spc="0" normalizeH="0" baseline="0" noProof="0" dirty="0" smtClean="0">
                <a:ln>
                  <a:noFill/>
                </a:ln>
                <a:solidFill>
                  <a:schemeClr val="bg1"/>
                </a:solidFill>
                <a:effectLst/>
                <a:uLnTx/>
                <a:uFillTx/>
                <a:latin typeface="Helvetica"/>
                <a:ea typeface="Arial Unicode MS" pitchFamily="34" charset="-128"/>
                <a:cs typeface="Arial" charset="0"/>
              </a:rPr>
              <a:t>Oman: Oman Mobile</a:t>
            </a:r>
          </a:p>
          <a:p>
            <a:pPr marL="342900" marR="0" lvl="0" indent="-342900" algn="l" defTabSz="457200" rtl="0" eaLnBrk="1" fontAlgn="auto" latinLnBrk="0" hangingPunct="1">
              <a:lnSpc>
                <a:spcPct val="80000"/>
              </a:lnSpc>
              <a:spcBef>
                <a:spcPct val="20000"/>
              </a:spcBef>
              <a:spcAft>
                <a:spcPts val="0"/>
              </a:spcAft>
              <a:buClrTx/>
              <a:buSzTx/>
              <a:buFontTx/>
              <a:buNone/>
              <a:tabLst/>
              <a:defRPr/>
            </a:pPr>
            <a:endParaRPr kumimoji="0" lang="en-US" sz="1500" b="0" i="0" u="none" strike="noStrike" kern="1200" cap="none" spc="0" normalizeH="0" baseline="0" noProof="0" dirty="0" smtClean="0">
              <a:ln>
                <a:noFill/>
              </a:ln>
              <a:solidFill>
                <a:schemeClr val="tx2"/>
              </a:solidFill>
              <a:effectLst/>
              <a:uLnTx/>
              <a:uFillTx/>
              <a:latin typeface="Helvetica"/>
              <a:ea typeface="Arial Unicode MS" pitchFamily="34" charset="-128"/>
              <a:cs typeface="Arial" charset="0"/>
            </a:endParaRPr>
          </a:p>
          <a:p>
            <a:pPr marL="342900" marR="0" lvl="0" indent="-342900" algn="l" defTabSz="457200" rtl="0" eaLnBrk="1" fontAlgn="auto" latinLnBrk="0" hangingPunct="1">
              <a:lnSpc>
                <a:spcPct val="80000"/>
              </a:lnSpc>
              <a:spcBef>
                <a:spcPct val="20000"/>
              </a:spcBef>
              <a:spcAft>
                <a:spcPts val="0"/>
              </a:spcAft>
              <a:buClrTx/>
              <a:buSzTx/>
              <a:buFontTx/>
              <a:buNone/>
              <a:tabLst/>
              <a:defRPr/>
            </a:pPr>
            <a:endParaRPr kumimoji="0" lang="en-US" sz="1500" b="0" i="0" u="none" strike="noStrike" kern="1200" cap="none" spc="0" normalizeH="0" baseline="0" noProof="1">
              <a:ln>
                <a:noFill/>
              </a:ln>
              <a:solidFill>
                <a:schemeClr val="tx2"/>
              </a:solidFill>
              <a:effectLst/>
              <a:uLnTx/>
              <a:uFillTx/>
              <a:latin typeface="Helvetica"/>
              <a:ea typeface="Arial Unicode MS" pitchFamily="34" charset="-128"/>
              <a:cs typeface="Arial" charset="0"/>
            </a:endParaRPr>
          </a:p>
        </p:txBody>
      </p:sp>
      <p:sp>
        <p:nvSpPr>
          <p:cNvPr id="20" name="Rectangle 4"/>
          <p:cNvSpPr txBox="1">
            <a:spLocks noChangeArrowheads="1"/>
          </p:cNvSpPr>
          <p:nvPr/>
        </p:nvSpPr>
        <p:spPr>
          <a:xfrm>
            <a:off x="4648200" y="1600200"/>
            <a:ext cx="4038600" cy="452596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nl-NL" sz="1500" b="0" i="0" u="none" strike="noStrike" kern="1200" cap="none" spc="0" normalizeH="0" baseline="0" noProof="0" smtClean="0">
              <a:ln>
                <a:noFill/>
              </a:ln>
              <a:solidFill>
                <a:srgbClr val="FF6600"/>
              </a:solidFill>
              <a:effectLst/>
              <a:uLnTx/>
              <a:uFillTx/>
              <a:latin typeface="Helvetica"/>
              <a:ea typeface="+mn-ea"/>
              <a:cs typeface="Helvetica"/>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GB" sz="1500" b="0" i="0" u="none" strike="noStrike" kern="1200" cap="none" spc="0" normalizeH="0" baseline="0" noProof="0" dirty="0">
              <a:ln>
                <a:noFill/>
              </a:ln>
              <a:solidFill>
                <a:srgbClr val="FF6600"/>
              </a:solidFill>
              <a:effectLst/>
              <a:uLnTx/>
              <a:uFillTx/>
              <a:latin typeface="Helvetica"/>
              <a:ea typeface="+mn-ea"/>
              <a:cs typeface="Helvetica"/>
            </a:endParaRPr>
          </a:p>
        </p:txBody>
      </p:sp>
      <p:sp>
        <p:nvSpPr>
          <p:cNvPr id="21" name="Rectangle 5"/>
          <p:cNvSpPr>
            <a:spLocks noChangeArrowheads="1"/>
          </p:cNvSpPr>
          <p:nvPr/>
        </p:nvSpPr>
        <p:spPr bwMode="auto">
          <a:xfrm>
            <a:off x="3429000" y="1447800"/>
            <a:ext cx="3363913" cy="4852988"/>
          </a:xfrm>
          <a:prstGeom prst="rect">
            <a:avLst/>
          </a:prstGeom>
          <a:noFill/>
          <a:ln w="9525">
            <a:noFill/>
            <a:miter lim="800000"/>
            <a:headEnd/>
            <a:tailEnd/>
          </a:ln>
          <a:effectLst/>
        </p:spPr>
        <p:txBody>
          <a:bodyPr/>
          <a:lstStyle/>
          <a:p>
            <a:pPr marL="185738" indent="-185738" algn="l">
              <a:lnSpc>
                <a:spcPct val="90000"/>
              </a:lnSpc>
              <a:spcBef>
                <a:spcPct val="50000"/>
              </a:spcBef>
              <a:buClr>
                <a:srgbClr val="808080"/>
              </a:buClr>
            </a:pPr>
            <a:endParaRPr lang="en-US" sz="1500">
              <a:solidFill>
                <a:schemeClr val="tx1"/>
              </a:solidFill>
              <a:latin typeface="Arial" charset="0"/>
            </a:endParaRPr>
          </a:p>
        </p:txBody>
      </p:sp>
      <p:sp>
        <p:nvSpPr>
          <p:cNvPr id="22" name="Rectangle 6"/>
          <p:cNvSpPr>
            <a:spLocks noChangeArrowheads="1"/>
          </p:cNvSpPr>
          <p:nvPr/>
        </p:nvSpPr>
        <p:spPr bwMode="auto">
          <a:xfrm>
            <a:off x="4800600" y="1447800"/>
            <a:ext cx="3886200" cy="4852988"/>
          </a:xfrm>
          <a:prstGeom prst="rect">
            <a:avLst/>
          </a:prstGeom>
          <a:noFill/>
          <a:ln w="9525">
            <a:noFill/>
            <a:miter lim="800000"/>
            <a:headEnd/>
            <a:tailEnd/>
          </a:ln>
          <a:effectLst/>
        </p:spPr>
        <p:txBody>
          <a:bodyPr/>
          <a:lstStyle/>
          <a:p>
            <a:pPr marL="185738" indent="-185738" algn="l">
              <a:lnSpc>
                <a:spcPct val="90000"/>
              </a:lnSpc>
              <a:spcBef>
                <a:spcPct val="50000"/>
              </a:spcBef>
              <a:buClr>
                <a:srgbClr val="808080"/>
              </a:buClr>
            </a:pPr>
            <a:endParaRPr lang="nl-NL" sz="1500" noProof="1">
              <a:solidFill>
                <a:schemeClr val="tx1"/>
              </a:solidFill>
              <a:latin typeface="Arial" charset="0"/>
            </a:endParaRPr>
          </a:p>
        </p:txBody>
      </p:sp>
      <p:sp>
        <p:nvSpPr>
          <p:cNvPr id="23" name="Rectangle 7"/>
          <p:cNvSpPr>
            <a:spLocks noChangeArrowheads="1"/>
          </p:cNvSpPr>
          <p:nvPr/>
        </p:nvSpPr>
        <p:spPr bwMode="auto">
          <a:xfrm>
            <a:off x="4596650" y="2657475"/>
            <a:ext cx="4317306" cy="3673475"/>
          </a:xfrm>
          <a:prstGeom prst="rect">
            <a:avLst/>
          </a:prstGeom>
          <a:noFill/>
          <a:ln w="9525">
            <a:noFill/>
            <a:miter lim="800000"/>
            <a:headEnd/>
            <a:tailEnd/>
          </a:ln>
          <a:effectLst/>
        </p:spPr>
        <p:txBody>
          <a:bodyPr/>
          <a:lstStyle/>
          <a:p>
            <a:pPr marL="342900" lvl="0" indent="-342900" algn="r">
              <a:lnSpc>
                <a:spcPct val="80000"/>
              </a:lnSpc>
              <a:spcBef>
                <a:spcPct val="20000"/>
              </a:spcBef>
              <a:buClr>
                <a:srgbClr val="C40E26"/>
              </a:buClr>
            </a:pPr>
            <a:r>
              <a:rPr lang="en-US" sz="1500" dirty="0" err="1" smtClean="0">
                <a:solidFill>
                  <a:schemeClr val="bg1"/>
                </a:solidFill>
                <a:latin typeface="Helvetica"/>
                <a:ea typeface="Arial Unicode MS" pitchFamily="34" charset="-128"/>
                <a:cs typeface="Arial" charset="0"/>
              </a:rPr>
              <a:t>Phillipines</a:t>
            </a:r>
            <a:r>
              <a:rPr lang="en-US" sz="1500" dirty="0" smtClean="0">
                <a:solidFill>
                  <a:schemeClr val="bg1"/>
                </a:solidFill>
                <a:latin typeface="Helvetica"/>
                <a:ea typeface="Arial Unicode MS" pitchFamily="34" charset="-128"/>
                <a:cs typeface="Arial" charset="0"/>
              </a:rPr>
              <a:t>: </a:t>
            </a:r>
            <a:r>
              <a:rPr lang="en-US" sz="1500" dirty="0" err="1" smtClean="0">
                <a:solidFill>
                  <a:schemeClr val="bg1"/>
                </a:solidFill>
                <a:latin typeface="Helvetica"/>
                <a:ea typeface="Arial Unicode MS" pitchFamily="34" charset="-128"/>
                <a:cs typeface="Arial" charset="0"/>
              </a:rPr>
              <a:t>Digitel</a:t>
            </a:r>
            <a:endParaRPr lang="en-US" sz="1500" dirty="0" smtClean="0">
              <a:solidFill>
                <a:schemeClr val="bg1"/>
              </a:solidFill>
              <a:latin typeface="Helvetica"/>
              <a:ea typeface="Arial Unicode MS" pitchFamily="34" charset="-128"/>
              <a:cs typeface="Arial" charset="0"/>
            </a:endParaRPr>
          </a:p>
          <a:p>
            <a:pPr marL="342900" indent="-342900" algn="r">
              <a:lnSpc>
                <a:spcPct val="80000"/>
              </a:lnSpc>
              <a:spcBef>
                <a:spcPct val="20000"/>
              </a:spcBef>
              <a:buClr>
                <a:srgbClr val="C40E26"/>
              </a:buClr>
            </a:pPr>
            <a:r>
              <a:rPr lang="pt-BR" sz="1500" dirty="0" smtClean="0">
                <a:solidFill>
                  <a:schemeClr val="bg1"/>
                </a:solidFill>
                <a:latin typeface="Helvetica Light"/>
                <a:ea typeface="Arial Unicode MS" pitchFamily="34" charset="-128"/>
                <a:cs typeface="Arial" charset="0"/>
              </a:rPr>
              <a:t>Poland</a:t>
            </a:r>
            <a:r>
              <a:rPr lang="pt-BR" sz="1500" dirty="0">
                <a:solidFill>
                  <a:schemeClr val="bg1"/>
                </a:solidFill>
                <a:latin typeface="Helvetica Light"/>
                <a:ea typeface="Arial Unicode MS" pitchFamily="34" charset="-128"/>
                <a:cs typeface="Arial" charset="0"/>
              </a:rPr>
              <a:t>: PTC Era</a:t>
            </a: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Portugal: Vodafone, Optimus, TMN</a:t>
            </a: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Russia: MTS, Uraltel</a:t>
            </a: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RSA: Vodacom</a:t>
            </a: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Saudi Arabia: </a:t>
            </a:r>
            <a:r>
              <a:rPr lang="pt-BR" sz="1500" dirty="0" smtClean="0">
                <a:solidFill>
                  <a:schemeClr val="bg1"/>
                </a:solidFill>
                <a:latin typeface="Helvetica Light"/>
                <a:ea typeface="Arial Unicode MS" pitchFamily="34" charset="-128"/>
                <a:cs typeface="Arial" charset="0"/>
              </a:rPr>
              <a:t>STC, Mobily</a:t>
            </a:r>
            <a:endParaRPr lang="pt-BR" sz="1500" dirty="0">
              <a:solidFill>
                <a:schemeClr val="bg1"/>
              </a:solidFill>
              <a:latin typeface="Helvetica Light"/>
              <a:ea typeface="Arial Unicode MS" pitchFamily="34" charset="-128"/>
              <a:cs typeface="Arial" charset="0"/>
            </a:endParaRP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Syria: Syriatel</a:t>
            </a: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Slovakia: Orange</a:t>
            </a:r>
          </a:p>
          <a:p>
            <a:pPr marL="342900" indent="-342900" algn="r">
              <a:lnSpc>
                <a:spcPct val="80000"/>
              </a:lnSpc>
              <a:spcBef>
                <a:spcPct val="20000"/>
              </a:spcBef>
              <a:buClr>
                <a:srgbClr val="C40E26"/>
              </a:buClr>
            </a:pPr>
            <a:r>
              <a:rPr lang="pt-BR" sz="1500" dirty="0" smtClean="0">
                <a:solidFill>
                  <a:schemeClr val="bg1"/>
                </a:solidFill>
                <a:latin typeface="Helvetica Light"/>
                <a:ea typeface="Arial Unicode MS" pitchFamily="34" charset="-128"/>
                <a:cs typeface="Arial" charset="0"/>
              </a:rPr>
              <a:t>Spain</a:t>
            </a:r>
            <a:r>
              <a:rPr lang="pt-BR" sz="1500" dirty="0">
                <a:solidFill>
                  <a:schemeClr val="bg1"/>
                </a:solidFill>
                <a:latin typeface="Helvetica Light"/>
                <a:ea typeface="Arial Unicode MS" pitchFamily="34" charset="-128"/>
                <a:cs typeface="Arial" charset="0"/>
              </a:rPr>
              <a:t>: Telefonica</a:t>
            </a: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Sweden: Banverket</a:t>
            </a: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Switzerland: SBB</a:t>
            </a: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Taiwan: CHT (UMTS), KGT</a:t>
            </a: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Turkey: Turkcell, </a:t>
            </a:r>
            <a:r>
              <a:rPr lang="pt-BR" sz="1500" dirty="0" smtClean="0">
                <a:solidFill>
                  <a:schemeClr val="bg1"/>
                </a:solidFill>
                <a:latin typeface="Helvetica Light"/>
                <a:ea typeface="Arial Unicode MS" pitchFamily="34" charset="-128"/>
                <a:cs typeface="Arial" charset="0"/>
              </a:rPr>
              <a:t>Vodafone</a:t>
            </a:r>
            <a:endParaRPr lang="pt-BR" sz="1500" dirty="0">
              <a:solidFill>
                <a:schemeClr val="bg1"/>
              </a:solidFill>
              <a:latin typeface="Helvetica Light"/>
              <a:ea typeface="Arial Unicode MS" pitchFamily="34" charset="-128"/>
              <a:cs typeface="Arial" charset="0"/>
            </a:endParaRPr>
          </a:p>
          <a:p>
            <a:pPr marL="342900" indent="-342900" algn="r">
              <a:lnSpc>
                <a:spcPct val="80000"/>
              </a:lnSpc>
              <a:spcBef>
                <a:spcPct val="20000"/>
              </a:spcBef>
              <a:buClr>
                <a:srgbClr val="C40E26"/>
              </a:buClr>
            </a:pPr>
            <a:r>
              <a:rPr lang="pt-BR" sz="1500" dirty="0">
                <a:solidFill>
                  <a:schemeClr val="bg1"/>
                </a:solidFill>
                <a:latin typeface="Helvetica Light"/>
                <a:ea typeface="Arial Unicode MS" pitchFamily="34" charset="-128"/>
                <a:cs typeface="Arial" charset="0"/>
              </a:rPr>
              <a:t>U.A.E.: </a:t>
            </a:r>
            <a:r>
              <a:rPr lang="pt-BR" sz="1500" dirty="0" smtClean="0">
                <a:solidFill>
                  <a:schemeClr val="bg1"/>
                </a:solidFill>
                <a:latin typeface="Helvetica Light"/>
                <a:ea typeface="Arial Unicode MS" pitchFamily="34" charset="-128"/>
                <a:cs typeface="Arial" charset="0"/>
              </a:rPr>
              <a:t>Etisalat</a:t>
            </a:r>
          </a:p>
          <a:p>
            <a:pPr marL="342900" indent="-342900" algn="r">
              <a:lnSpc>
                <a:spcPct val="80000"/>
              </a:lnSpc>
              <a:spcBef>
                <a:spcPct val="20000"/>
              </a:spcBef>
              <a:buClr>
                <a:srgbClr val="C40E26"/>
              </a:buClr>
            </a:pPr>
            <a:r>
              <a:rPr lang="pt-BR" sz="1500" dirty="0" smtClean="0">
                <a:solidFill>
                  <a:schemeClr val="bg1"/>
                </a:solidFill>
                <a:latin typeface="Helvetica Light"/>
                <a:ea typeface="Arial Unicode MS" pitchFamily="34" charset="-128"/>
                <a:cs typeface="Arial" charset="0"/>
              </a:rPr>
              <a:t>United States: T-Mobile, Intrado</a:t>
            </a:r>
            <a:endParaRPr lang="en-US" sz="1500" dirty="0">
              <a:solidFill>
                <a:schemeClr val="bg1"/>
              </a:solidFill>
              <a:latin typeface="Helvetica Light"/>
              <a:ea typeface="Arial Unicode MS" pitchFamily="34" charset="-128"/>
              <a:cs typeface="Arial" charset="0"/>
            </a:endParaRPr>
          </a:p>
        </p:txBody>
      </p:sp>
      <p:sp>
        <p:nvSpPr>
          <p:cNvPr id="25" name="TextBox 24"/>
          <p:cNvSpPr txBox="1"/>
          <p:nvPr/>
        </p:nvSpPr>
        <p:spPr>
          <a:xfrm>
            <a:off x="439399" y="5612412"/>
            <a:ext cx="3173046" cy="784830"/>
          </a:xfrm>
          <a:prstGeom prst="rect">
            <a:avLst/>
          </a:prstGeom>
          <a:noFill/>
        </p:spPr>
        <p:txBody>
          <a:bodyPr wrap="square" rtlCol="0">
            <a:spAutoFit/>
          </a:bodyPr>
          <a:lstStyle/>
          <a:p>
            <a:r>
              <a:rPr lang="en-US" sz="1500" b="1" dirty="0" smtClean="0">
                <a:solidFill>
                  <a:schemeClr val="bg1"/>
                </a:solidFill>
                <a:latin typeface="Helvetica Light"/>
                <a:ea typeface="Arial Unicode MS" pitchFamily="34" charset="-128"/>
                <a:cs typeface="Arial" charset="0"/>
              </a:rPr>
              <a:t>IOT labs: </a:t>
            </a:r>
            <a:r>
              <a:rPr lang="en-US" sz="1500" dirty="0" smtClean="0">
                <a:solidFill>
                  <a:schemeClr val="bg1"/>
                </a:solidFill>
                <a:latin typeface="Helvetica Light"/>
                <a:ea typeface="Arial Unicode MS" pitchFamily="34" charset="-128"/>
                <a:cs typeface="Arial" charset="0"/>
              </a:rPr>
              <a:t>NSN, Ericsson, Alcatel-Lucent, Nortel, Motorola</a:t>
            </a:r>
          </a:p>
          <a:p>
            <a:endParaRPr lang="en-US" sz="1500" dirty="0">
              <a:latin typeface="Century Gothic" pitchFamily="34" charset="0"/>
            </a:endParaRPr>
          </a:p>
        </p:txBody>
      </p:sp>
      <p:sp>
        <p:nvSpPr>
          <p:cNvPr id="26" name="TextBox 25"/>
          <p:cNvSpPr txBox="1"/>
          <p:nvPr/>
        </p:nvSpPr>
        <p:spPr>
          <a:xfrm>
            <a:off x="4439929" y="1038225"/>
            <a:ext cx="4474027" cy="1015663"/>
          </a:xfrm>
          <a:prstGeom prst="rect">
            <a:avLst/>
          </a:prstGeom>
          <a:noFill/>
        </p:spPr>
        <p:txBody>
          <a:bodyPr wrap="square" rtlCol="0">
            <a:spAutoFit/>
          </a:bodyPr>
          <a:lstStyle/>
          <a:p>
            <a:pPr algn="r"/>
            <a:r>
              <a:rPr lang="en-US" sz="1500" b="1" dirty="0" smtClean="0">
                <a:solidFill>
                  <a:schemeClr val="bg1"/>
                </a:solidFill>
                <a:latin typeface="Century Gothic" pitchFamily="34" charset="0"/>
                <a:ea typeface="Arial Unicode MS" pitchFamily="34" charset="-128"/>
                <a:cs typeface="Arial" charset="0"/>
              </a:rPr>
              <a:t>PWS studies: </a:t>
            </a:r>
            <a:r>
              <a:rPr lang="en-US" sz="1500" dirty="0" smtClean="0">
                <a:solidFill>
                  <a:schemeClr val="bg1"/>
                </a:solidFill>
                <a:latin typeface="Century Gothic" pitchFamily="34" charset="0"/>
                <a:ea typeface="Arial Unicode MS" pitchFamily="34" charset="-128"/>
                <a:cs typeface="Arial" charset="0"/>
              </a:rPr>
              <a:t>CHORIST, NL-Alert, Israel, Peru, Columbia, Ecuador, CHORIST demo Spain, Wisconsin(US)</a:t>
            </a:r>
          </a:p>
          <a:p>
            <a:endParaRPr lang="en-US" sz="1500" dirty="0">
              <a:latin typeface="Century Gothic" pitchFamily="34" charset="0"/>
            </a:endParaRPr>
          </a:p>
        </p:txBody>
      </p:sp>
    </p:spTree>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1000"/>
                                        <p:tgtEl>
                                          <p:spTgt spid="26"/>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p:bldP spid="23"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56_portfolio-mobile-advertising.jpg"/>
          <p:cNvPicPr>
            <a:picLocks noGrp="1" noChangeAspect="1"/>
          </p:cNvPicPr>
          <p:nvPr>
            <p:ph idx="1"/>
          </p:nvPr>
        </p:nvPicPr>
        <p:blipFill>
          <a:blip r:embed="rId2"/>
          <a:stretch>
            <a:fillRect/>
          </a:stretch>
        </p:blipFill>
        <p:spPr>
          <a:xfrm>
            <a:off x="-1638300" y="0"/>
            <a:ext cx="14417669" cy="6912000"/>
          </a:xfrm>
        </p:spPr>
      </p:pic>
      <p:grpSp>
        <p:nvGrpSpPr>
          <p:cNvPr id="2" name="Group 4"/>
          <p:cNvGrpSpPr/>
          <p:nvPr/>
        </p:nvGrpSpPr>
        <p:grpSpPr>
          <a:xfrm>
            <a:off x="391641" y="3960000"/>
            <a:ext cx="5934075" cy="1019251"/>
            <a:chOff x="1038225" y="4581525"/>
            <a:chExt cx="5934075" cy="1019251"/>
          </a:xfrm>
        </p:grpSpPr>
        <p:sp>
          <p:nvSpPr>
            <p:cNvPr id="8" name="Rectangle 7"/>
            <p:cNvSpPr/>
            <p:nvPr/>
          </p:nvSpPr>
          <p:spPr>
            <a:xfrm>
              <a:off x="1038225" y="4618803"/>
              <a:ext cx="4608352" cy="981973"/>
            </a:xfrm>
            <a:prstGeom prst="rect">
              <a:avLst/>
            </a:prstGeom>
            <a:solidFill>
              <a:schemeClr val="tx1">
                <a:lumMod val="85000"/>
                <a:lumOff val="15000"/>
                <a:alpha val="69000"/>
              </a:schemeClr>
            </a:solidFill>
            <a:ln w="73025" cap="rnd">
              <a:solidFill>
                <a:schemeClr val="bg1">
                  <a:alpha val="21000"/>
                </a:schemeClr>
              </a:solidFill>
              <a:bevel/>
            </a:ln>
            <a:scene3d>
              <a:camera prst="orthographicFront"/>
              <a:lightRig rig="threePt" dir="t"/>
            </a:scene3d>
            <a:sp3d prstMaterial="flat"/>
          </p:spPr>
          <p:style>
            <a:lnRef idx="1">
              <a:schemeClr val="accent1"/>
            </a:lnRef>
            <a:fillRef idx="3">
              <a:schemeClr val="accent1"/>
            </a:fillRef>
            <a:effectRef idx="2">
              <a:schemeClr val="accent1"/>
            </a:effectRef>
            <a:fontRef idx="minor">
              <a:schemeClr val="lt1"/>
            </a:fontRef>
          </p:style>
          <p:txBody>
            <a:bodyPr rtlCol="0" anchor="ctr"/>
            <a:lstStyle/>
            <a:p>
              <a:pPr algn="ctr"/>
              <a:endParaRPr lang="nl-NL"/>
            </a:p>
          </p:txBody>
        </p:sp>
        <p:sp>
          <p:nvSpPr>
            <p:cNvPr id="9" name="Title 4"/>
            <p:cNvSpPr txBox="1">
              <a:spLocks/>
            </p:cNvSpPr>
            <p:nvPr/>
          </p:nvSpPr>
          <p:spPr>
            <a:xfrm>
              <a:off x="1038225" y="4581525"/>
              <a:ext cx="5905874" cy="575890"/>
            </a:xfrm>
            <a:prstGeom prst="rect">
              <a:avLst/>
            </a:prstGeom>
          </p:spPr>
          <p:txBody>
            <a:bodyPr vert="horz"/>
            <a:lstStyle>
              <a:lvl1pPr>
                <a:defRPr sz="3200" b="0" i="0" baseline="0">
                  <a:solidFill>
                    <a:srgbClr val="FF8000"/>
                  </a:solidFill>
                  <a:latin typeface="Helvetica Neue UltraLight"/>
                  <a:cs typeface="Helvetica Neue UltraLight"/>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dirty="0" smtClean="0">
                  <a:ln w="12700">
                    <a:noFill/>
                    <a:prstDash val="solid"/>
                  </a:ln>
                  <a:ea typeface="+mj-ea"/>
                </a:rPr>
                <a:t>Cell Broadcast </a:t>
              </a:r>
              <a:endParaRPr kumimoji="0" lang="en-US" sz="3200" b="0" i="0" u="none" strike="noStrike" kern="1200" cap="none" spc="0" normalizeH="0" baseline="0" noProof="0" dirty="0">
                <a:ln w="12700">
                  <a:noFill/>
                  <a:prstDash val="solid"/>
                </a:ln>
                <a:solidFill>
                  <a:srgbClr val="FF8000"/>
                </a:solidFill>
                <a:effectLst/>
                <a:uLnTx/>
                <a:uFillTx/>
                <a:latin typeface="Helvetica Neue UltraLight"/>
                <a:ea typeface="+mj-ea"/>
                <a:cs typeface="Helvetica Neue UltraLight"/>
              </a:endParaRPr>
            </a:p>
          </p:txBody>
        </p:sp>
        <p:sp>
          <p:nvSpPr>
            <p:cNvPr id="10" name="Title 4"/>
            <p:cNvSpPr txBox="1">
              <a:spLocks/>
            </p:cNvSpPr>
            <p:nvPr/>
          </p:nvSpPr>
          <p:spPr>
            <a:xfrm>
              <a:off x="1066426" y="5176465"/>
              <a:ext cx="5905874" cy="406083"/>
            </a:xfrm>
            <a:prstGeom prst="rect">
              <a:avLst/>
            </a:prstGeom>
          </p:spPr>
          <p:txBody>
            <a:bodyPr vert="horz"/>
            <a:lstStyle>
              <a:lvl1pPr algn="l" defTabSz="457200" rtl="0" eaLnBrk="1" latinLnBrk="0" hangingPunct="1">
                <a:spcBef>
                  <a:spcPct val="0"/>
                </a:spcBef>
                <a:buNone/>
                <a:defRPr sz="3800" b="0" i="0" kern="1200" cap="none" spc="0" baseline="0">
                  <a:ln w="12700">
                    <a:noFill/>
                    <a:prstDash val="solid"/>
                  </a:ln>
                  <a:solidFill>
                    <a:srgbClr val="FF8000"/>
                  </a:solidFill>
                  <a:effectLst/>
                  <a:latin typeface="Helvetica Neue UltraLight"/>
                  <a:ea typeface="+mj-ea"/>
                  <a:cs typeface="Helvetica Neue UltraLight"/>
                </a:defRPr>
              </a:lvl1pPr>
            </a:lstStyle>
            <a:p>
              <a:r>
                <a:rPr lang="en-GB" sz="1700" dirty="0" smtClean="0">
                  <a:solidFill>
                    <a:schemeClr val="bg1"/>
                  </a:solidFill>
                  <a:latin typeface="Helvetica Neue Light"/>
                  <a:cs typeface="Helvetica Neue Light"/>
                </a:rPr>
                <a:t>The technology explained</a:t>
              </a:r>
              <a:endParaRPr lang="en-GB" sz="1700" b="0" i="0" dirty="0" smtClean="0">
                <a:solidFill>
                  <a:schemeClr val="bg1"/>
                </a:solidFill>
                <a:latin typeface="Helvetica Neue Light"/>
                <a:cs typeface="Helvetica Neue Light"/>
              </a:endParaRPr>
            </a:p>
          </p:txBody>
        </p:sp>
      </p:grpSp>
      <p:sp>
        <p:nvSpPr>
          <p:cNvPr id="12" name="Title 11"/>
          <p:cNvSpPr>
            <a:spLocks noGrp="1"/>
          </p:cNvSpPr>
          <p:nvPr>
            <p:ph type="title"/>
          </p:nvPr>
        </p:nvSpPr>
        <p:spPr/>
        <p:txBody>
          <a:bodyPr/>
          <a:lstStyle/>
          <a:p>
            <a:endParaRPr lang="nl-NL"/>
          </a:p>
        </p:txBody>
      </p:sp>
      <p:cxnSp>
        <p:nvCxnSpPr>
          <p:cNvPr id="13" name="Straight Connector 12"/>
          <p:cNvCxnSpPr/>
          <p:nvPr/>
        </p:nvCxnSpPr>
        <p:spPr>
          <a:xfrm>
            <a:off x="419842" y="4535890"/>
            <a:ext cx="4536000" cy="0"/>
          </a:xfrm>
          <a:prstGeom prst="line">
            <a:avLst/>
          </a:prstGeom>
          <a:ln w="9525">
            <a:solidFill>
              <a:schemeClr val="bg1">
                <a:lumMod val="75000"/>
                <a:alpha val="25000"/>
              </a:schemeClr>
            </a:solidFill>
          </a:ln>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9539" y="-62976"/>
            <a:ext cx="1229268" cy="605895"/>
          </a:xfrm>
          <a:prstGeom prst="rect">
            <a:avLst/>
          </a:prstGeom>
        </p:spPr>
      </p:pic>
    </p:spTree>
    <p:extLst>
      <p:ext uri="{BB962C8B-B14F-4D97-AF65-F5344CB8AC3E}">
        <p14:creationId xmlns:p14="http://schemas.microsoft.com/office/powerpoint/2010/main" val="3752683994"/>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GB" smtClean="0"/>
              <a:t>27/03/2012</a:t>
            </a:r>
            <a:endParaRPr lang="en-US" dirty="0"/>
          </a:p>
        </p:txBody>
      </p:sp>
      <p:sp>
        <p:nvSpPr>
          <p:cNvPr id="4" name="Slide Number Placeholder 3"/>
          <p:cNvSpPr>
            <a:spLocks noGrp="1"/>
          </p:cNvSpPr>
          <p:nvPr>
            <p:ph type="sldNum" sz="quarter" idx="12"/>
          </p:nvPr>
        </p:nvSpPr>
        <p:spPr/>
        <p:txBody>
          <a:bodyPr/>
          <a:lstStyle/>
          <a:p>
            <a:fld id="{FBA9B605-6703-F948-B7FA-E4749E2F3AE7}" type="slidenum">
              <a:rPr lang="en-US" smtClean="0"/>
              <a:pPr/>
              <a:t>7</a:t>
            </a:fld>
            <a:endParaRPr lang="en-US"/>
          </a:p>
        </p:txBody>
      </p:sp>
      <p:sp>
        <p:nvSpPr>
          <p:cNvPr id="5" name="Title 4"/>
          <p:cNvSpPr>
            <a:spLocks noGrp="1"/>
          </p:cNvSpPr>
          <p:nvPr>
            <p:ph type="title"/>
          </p:nvPr>
        </p:nvSpPr>
        <p:spPr/>
        <p:txBody>
          <a:bodyPr/>
          <a:lstStyle/>
          <a:p>
            <a:r>
              <a:rPr lang="en-US" dirty="0" smtClean="0">
                <a:hlinkClick r:id="rId4"/>
              </a:rPr>
              <a:t>Cell Broadcast – how it works</a:t>
            </a:r>
            <a:endParaRPr lang="nl-NL" dirty="0"/>
          </a:p>
        </p:txBody>
      </p:sp>
      <p:pic>
        <p:nvPicPr>
          <p:cNvPr id="6" name="6_how-it-works.wmv">
            <a:hlinkClick r:id="" action="ppaction://media"/>
          </p:cNvPr>
          <p:cNvPicPr>
            <a:picLocks noGrp="1" noRot="1" noChangeAspect="1"/>
          </p:cNvPicPr>
          <p:nvPr>
            <p:ph idx="1"/>
            <a:videoFile r:link="rId2"/>
            <p:extLst>
              <p:ext uri="{DAA4B4D4-6D71-4841-9C94-3DE7FCFB9230}">
                <p14:media xmlns:p14="http://schemas.microsoft.com/office/powerpoint/2010/main" r:link="rId1"/>
              </p:ext>
            </p:extLst>
          </p:nvPr>
        </p:nvPicPr>
        <p:blipFill>
          <a:blip r:embed="rId5"/>
          <a:stretch>
            <a:fillRect/>
          </a:stretch>
        </p:blipFill>
        <p:spPr>
          <a:xfrm>
            <a:off x="0" y="1183401"/>
            <a:ext cx="9144000" cy="5143500"/>
          </a:xfrm>
          <a:prstGeom prst="rect">
            <a:avLst/>
          </a:prstGeom>
        </p:spPr>
      </p:pic>
    </p:spTree>
    <p:extLst>
      <p:ext uri="{BB962C8B-B14F-4D97-AF65-F5344CB8AC3E}">
        <p14:creationId xmlns:p14="http://schemas.microsoft.com/office/powerpoint/2010/main" val="59089899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6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7" descr="63_how-it-works-poster.jpg"/>
          <p:cNvPicPr>
            <a:picLocks noChangeAspect="1"/>
          </p:cNvPicPr>
          <p:nvPr/>
        </p:nvPicPr>
        <p:blipFill>
          <a:blip r:embed="rId3"/>
          <a:stretch>
            <a:fillRect/>
          </a:stretch>
        </p:blipFill>
        <p:spPr>
          <a:xfrm>
            <a:off x="4264755" y="1721507"/>
            <a:ext cx="5576887" cy="1796362"/>
          </a:xfrm>
          <a:prstGeom prst="rect">
            <a:avLst/>
          </a:prstGeom>
        </p:spPr>
      </p:pic>
      <p:sp>
        <p:nvSpPr>
          <p:cNvPr id="20482" name="Rectangle 2"/>
          <p:cNvSpPr>
            <a:spLocks noGrp="1" noChangeArrowheads="1"/>
          </p:cNvSpPr>
          <p:nvPr>
            <p:ph type="title" idx="4294967295"/>
          </p:nvPr>
        </p:nvSpPr>
        <p:spPr>
          <a:xfrm>
            <a:off x="1447800" y="305832"/>
            <a:ext cx="7696200" cy="354568"/>
          </a:xfrm>
          <a:prstGeom prst="rect">
            <a:avLst/>
          </a:prstGeom>
          <a:solidFill>
            <a:schemeClr val="bg1"/>
          </a:solidFill>
        </p:spPr>
        <p:txBody>
          <a:bodyPr/>
          <a:lstStyle/>
          <a:p>
            <a:pPr eaLnBrk="1" hangingPunct="1"/>
            <a:r>
              <a:rPr lang="en-US" dirty="0" smtClean="0"/>
              <a:t>What is Cell Broadcast?</a:t>
            </a:r>
          </a:p>
        </p:txBody>
      </p:sp>
      <p:sp>
        <p:nvSpPr>
          <p:cNvPr id="20483" name="Rectangle 3"/>
          <p:cNvSpPr>
            <a:spLocks noGrp="1" noChangeArrowheads="1"/>
          </p:cNvSpPr>
          <p:nvPr>
            <p:ph idx="4294967295"/>
          </p:nvPr>
        </p:nvSpPr>
        <p:spPr>
          <a:xfrm>
            <a:off x="457200" y="1117600"/>
            <a:ext cx="8229600" cy="5000978"/>
          </a:xfrm>
          <a:prstGeom prst="rect">
            <a:avLst/>
          </a:prstGeom>
        </p:spPr>
        <p:txBody>
          <a:bodyPr>
            <a:normAutofit fontScale="92500" lnSpcReduction="10000"/>
          </a:bodyPr>
          <a:lstStyle/>
          <a:p>
            <a:pPr eaLnBrk="1" hangingPunct="1"/>
            <a:r>
              <a:rPr lang="en-GB" sz="2400" dirty="0" smtClean="0"/>
              <a:t>With Cell Broadcast it is possible to send a text or binary message (82 bytes, 15 pages) to</a:t>
            </a:r>
          </a:p>
          <a:p>
            <a:pPr lvl="1" eaLnBrk="1" hangingPunct="1"/>
            <a:r>
              <a:rPr lang="en-GB" dirty="0" smtClean="0"/>
              <a:t>Millions</a:t>
            </a:r>
            <a:r>
              <a:rPr lang="en-GB" sz="2000" dirty="0" smtClean="0"/>
              <a:t> of subscribers in an area,</a:t>
            </a:r>
          </a:p>
          <a:p>
            <a:pPr lvl="1" eaLnBrk="1" hangingPunct="1"/>
            <a:r>
              <a:rPr lang="en-GB" sz="2000" dirty="0" smtClean="0"/>
              <a:t>Including roamers,</a:t>
            </a:r>
          </a:p>
          <a:p>
            <a:pPr lvl="1" eaLnBrk="1" hangingPunct="1"/>
            <a:r>
              <a:rPr lang="en-GB" dirty="0" smtClean="0"/>
              <a:t>In </a:t>
            </a:r>
            <a:r>
              <a:rPr lang="en-GB" sz="2100" dirty="0" smtClean="0"/>
              <a:t>n</a:t>
            </a:r>
            <a:r>
              <a:rPr lang="en-GB" sz="2000" dirty="0" smtClean="0"/>
              <a:t>ear real-time,</a:t>
            </a:r>
          </a:p>
          <a:p>
            <a:pPr lvl="1" eaLnBrk="1" hangingPunct="1"/>
            <a:r>
              <a:rPr lang="en-GB" dirty="0" smtClean="0"/>
              <a:t>W</a:t>
            </a:r>
            <a:r>
              <a:rPr lang="en-GB" sz="2000" dirty="0" smtClean="0"/>
              <a:t>ith location specific information,</a:t>
            </a:r>
          </a:p>
          <a:p>
            <a:pPr lvl="1" eaLnBrk="1" hangingPunct="1"/>
            <a:r>
              <a:rPr lang="en-GB" dirty="0"/>
              <a:t>I</a:t>
            </a:r>
            <a:r>
              <a:rPr lang="en-GB" sz="2000" dirty="0" smtClean="0"/>
              <a:t>n their desired language</a:t>
            </a:r>
            <a:r>
              <a:rPr lang="en-GB" sz="2000" dirty="0"/>
              <a:t>,</a:t>
            </a:r>
            <a:endParaRPr lang="en-GB" sz="2000" dirty="0" smtClean="0"/>
          </a:p>
          <a:p>
            <a:pPr lvl="1" eaLnBrk="1" hangingPunct="1"/>
            <a:r>
              <a:rPr lang="en-GB" sz="2000" dirty="0" smtClean="0"/>
              <a:t>Without being effected by congestion in the Network. (CBCH Channel)</a:t>
            </a:r>
          </a:p>
          <a:p>
            <a:pPr eaLnBrk="1" hangingPunct="1"/>
            <a:r>
              <a:rPr lang="en-GB" sz="2400" dirty="0" smtClean="0"/>
              <a:t>A Cell Broadcast resembles SMS to the end user</a:t>
            </a:r>
          </a:p>
          <a:p>
            <a:pPr eaLnBrk="1" hangingPunct="1"/>
            <a:r>
              <a:rPr lang="en-GB" sz="2400" dirty="0" smtClean="0"/>
              <a:t>CB is broadcast, one to many</a:t>
            </a:r>
          </a:p>
          <a:p>
            <a:pPr eaLnBrk="1" hangingPunct="1"/>
            <a:r>
              <a:rPr lang="en-GB" sz="2400" dirty="0" smtClean="0"/>
              <a:t>End user control over 999 channels of interest</a:t>
            </a:r>
          </a:p>
          <a:p>
            <a:pPr lvl="1" eaLnBrk="1" hangingPunct="1"/>
            <a:r>
              <a:rPr lang="en-US" sz="2100" dirty="0" smtClean="0"/>
              <a:t>Operator controls thousands more</a:t>
            </a:r>
          </a:p>
          <a:p>
            <a:pPr lvl="1" eaLnBrk="1" hangingPunct="1"/>
            <a:r>
              <a:rPr lang="en-US" sz="2100" dirty="0" smtClean="0"/>
              <a:t>A defined and standardized medium</a:t>
            </a:r>
          </a:p>
          <a:p>
            <a:r>
              <a:rPr lang="en-GB" sz="2400" dirty="0" smtClean="0"/>
              <a:t>CMAS/PLAN uses a dedicated CB handset client</a:t>
            </a:r>
          </a:p>
          <a:p>
            <a:pPr lvl="1" eaLnBrk="1" hangingPunct="1"/>
            <a:endParaRPr lang="en-GB" sz="2100" dirty="0" smtClean="0"/>
          </a:p>
        </p:txBody>
      </p:sp>
      <p:sp>
        <p:nvSpPr>
          <p:cNvPr id="4" name="Slide Number Placeholder 3"/>
          <p:cNvSpPr>
            <a:spLocks noGrp="1"/>
          </p:cNvSpPr>
          <p:nvPr>
            <p:ph type="sldNum" sz="quarter" idx="4294967295"/>
          </p:nvPr>
        </p:nvSpPr>
        <p:spPr>
          <a:xfrm>
            <a:off x="6110296" y="6324616"/>
            <a:ext cx="2081224" cy="363537"/>
          </a:xfrm>
        </p:spPr>
        <p:txBody>
          <a:bodyPr/>
          <a:lstStyle/>
          <a:p>
            <a:pPr>
              <a:defRPr/>
            </a:pPr>
            <a:fld id="{E28E4D06-66E2-4B57-8EEB-4A384EED2D1C}" type="slidenum">
              <a:rPr lang="nl-NL" smtClean="0"/>
              <a:pPr>
                <a:defRPr/>
              </a:pPr>
              <a:t>8</a:t>
            </a:fld>
            <a:endParaRPr lang="nl-NL" dirty="0"/>
          </a:p>
        </p:txBody>
      </p:sp>
      <p:pic>
        <p:nvPicPr>
          <p:cNvPr id="6" name="Picture 9" descr="mobile3"/>
          <p:cNvPicPr>
            <a:picLocks noChangeAspect="1" noChangeArrowheads="1"/>
          </p:cNvPicPr>
          <p:nvPr/>
        </p:nvPicPr>
        <p:blipFill>
          <a:blip r:embed="rId4" cstate="print"/>
          <a:srcRect/>
          <a:stretch>
            <a:fillRect/>
          </a:stretch>
        </p:blipFill>
        <p:spPr bwMode="auto">
          <a:xfrm>
            <a:off x="7623252" y="3614609"/>
            <a:ext cx="1520748" cy="2710007"/>
          </a:xfrm>
          <a:prstGeom prst="rect">
            <a:avLst/>
          </a:prstGeom>
          <a:noFill/>
          <a:ln w="9525">
            <a:noFill/>
            <a:miter lim="800000"/>
            <a:headEnd/>
            <a:tailEnd/>
          </a:ln>
        </p:spPr>
      </p:pic>
    </p:spTree>
    <p:extLst>
      <p:ext uri="{BB962C8B-B14F-4D97-AF65-F5344CB8AC3E}">
        <p14:creationId xmlns:p14="http://schemas.microsoft.com/office/powerpoint/2010/main" val="17631838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ounded Rectangle 24"/>
          <p:cNvSpPr/>
          <p:nvPr/>
        </p:nvSpPr>
        <p:spPr>
          <a:xfrm>
            <a:off x="2115127" y="864847"/>
            <a:ext cx="6336145" cy="5301673"/>
          </a:xfrm>
          <a:prstGeom prst="round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descr="PLMN_transparant.png"/>
          <p:cNvPicPr>
            <a:picLocks noChangeAspect="1"/>
          </p:cNvPicPr>
          <p:nvPr/>
        </p:nvPicPr>
        <p:blipFill>
          <a:blip r:embed="rId3" cstate="print"/>
          <a:stretch>
            <a:fillRect/>
          </a:stretch>
        </p:blipFill>
        <p:spPr>
          <a:xfrm>
            <a:off x="4468211" y="894866"/>
            <a:ext cx="3809596" cy="2895600"/>
          </a:xfrm>
          <a:prstGeom prst="rect">
            <a:avLst/>
          </a:prstGeom>
        </p:spPr>
      </p:pic>
      <p:pic>
        <p:nvPicPr>
          <p:cNvPr id="32" name="Picture 31" descr="smsservice574669.jpg"/>
          <p:cNvPicPr>
            <a:picLocks noChangeAspect="1"/>
          </p:cNvPicPr>
          <p:nvPr/>
        </p:nvPicPr>
        <p:blipFill>
          <a:blip r:embed="rId4" cstate="print"/>
          <a:stretch>
            <a:fillRect/>
          </a:stretch>
        </p:blipFill>
        <p:spPr>
          <a:xfrm>
            <a:off x="7537449" y="2384229"/>
            <a:ext cx="1047750" cy="1047750"/>
          </a:xfrm>
          <a:prstGeom prst="rect">
            <a:avLst/>
          </a:prstGeom>
        </p:spPr>
      </p:pic>
      <p:sp>
        <p:nvSpPr>
          <p:cNvPr id="23558" name="Line 23"/>
          <p:cNvSpPr>
            <a:spLocks noChangeShapeType="1"/>
          </p:cNvSpPr>
          <p:nvPr/>
        </p:nvSpPr>
        <p:spPr bwMode="auto">
          <a:xfrm flipV="1">
            <a:off x="1671204" y="3118520"/>
            <a:ext cx="988867" cy="2309"/>
          </a:xfrm>
          <a:prstGeom prst="line">
            <a:avLst/>
          </a:prstGeom>
          <a:noFill/>
          <a:ln w="12700">
            <a:solidFill>
              <a:schemeClr val="tx2"/>
            </a:solidFill>
            <a:round/>
            <a:headEnd type="none" w="sm" len="sm"/>
            <a:tailEnd type="none" w="sm" len="sm"/>
          </a:ln>
        </p:spPr>
        <p:txBody>
          <a:bodyPr wrap="none" anchor="ctr"/>
          <a:lstStyle/>
          <a:p>
            <a:endParaRPr lang="en-GB"/>
          </a:p>
        </p:txBody>
      </p:sp>
      <p:sp>
        <p:nvSpPr>
          <p:cNvPr id="23563" name="Rectangle 43"/>
          <p:cNvSpPr>
            <a:spLocks noChangeArrowheads="1"/>
          </p:cNvSpPr>
          <p:nvPr/>
        </p:nvSpPr>
        <p:spPr bwMode="auto">
          <a:xfrm>
            <a:off x="3185392" y="4181856"/>
            <a:ext cx="436017" cy="277641"/>
          </a:xfrm>
          <a:prstGeom prst="rect">
            <a:avLst/>
          </a:prstGeom>
          <a:noFill/>
          <a:ln w="9525">
            <a:noFill/>
            <a:miter lim="800000"/>
            <a:headEnd/>
            <a:tailEnd/>
          </a:ln>
        </p:spPr>
        <p:txBody>
          <a:bodyPr wrap="square" lIns="92075" tIns="46038" rIns="92075" bIns="46038">
            <a:spAutoFit/>
          </a:bodyPr>
          <a:lstStyle/>
          <a:p>
            <a:pPr defTabSz="762000" eaLnBrk="0" hangingPunct="0"/>
            <a:r>
              <a:rPr lang="en-GB" sz="1200" b="1" dirty="0">
                <a:solidFill>
                  <a:schemeClr val="tx2"/>
                </a:solidFill>
                <a:latin typeface="Calibri" pitchFamily="34" charset="0"/>
                <a:ea typeface="ＭＳ Ｐゴシック"/>
                <a:cs typeface="ＭＳ Ｐゴシック"/>
              </a:rPr>
              <a:t>CBC</a:t>
            </a:r>
          </a:p>
        </p:txBody>
      </p:sp>
      <p:sp>
        <p:nvSpPr>
          <p:cNvPr id="23565" name="Rectangle 105"/>
          <p:cNvSpPr>
            <a:spLocks noChangeArrowheads="1"/>
          </p:cNvSpPr>
          <p:nvPr/>
        </p:nvSpPr>
        <p:spPr bwMode="auto">
          <a:xfrm>
            <a:off x="993776" y="4193978"/>
            <a:ext cx="429605" cy="277641"/>
          </a:xfrm>
          <a:prstGeom prst="rect">
            <a:avLst/>
          </a:prstGeom>
          <a:noFill/>
          <a:ln w="9525">
            <a:noFill/>
            <a:miter lim="800000"/>
            <a:headEnd/>
            <a:tailEnd/>
          </a:ln>
        </p:spPr>
        <p:txBody>
          <a:bodyPr wrap="square" lIns="92075" tIns="46038" rIns="92075" bIns="46038">
            <a:spAutoFit/>
          </a:bodyPr>
          <a:lstStyle/>
          <a:p>
            <a:pPr defTabSz="762000" eaLnBrk="0" hangingPunct="0"/>
            <a:r>
              <a:rPr lang="en-GB" sz="1200" b="1" dirty="0">
                <a:solidFill>
                  <a:schemeClr val="tx2"/>
                </a:solidFill>
                <a:latin typeface="Calibri" pitchFamily="34" charset="0"/>
                <a:ea typeface="ＭＳ Ｐゴシック"/>
                <a:cs typeface="ＭＳ Ｐゴシック"/>
              </a:rPr>
              <a:t>CBE</a:t>
            </a:r>
          </a:p>
        </p:txBody>
      </p:sp>
      <p:sp>
        <p:nvSpPr>
          <p:cNvPr id="23568" name="Line 23"/>
          <p:cNvSpPr>
            <a:spLocks noChangeShapeType="1"/>
          </p:cNvSpPr>
          <p:nvPr/>
        </p:nvSpPr>
        <p:spPr bwMode="auto">
          <a:xfrm>
            <a:off x="1671782" y="3589574"/>
            <a:ext cx="793749" cy="865"/>
          </a:xfrm>
          <a:prstGeom prst="line">
            <a:avLst/>
          </a:prstGeom>
          <a:noFill/>
          <a:ln w="12700">
            <a:solidFill>
              <a:schemeClr val="tx2"/>
            </a:solidFill>
            <a:round/>
            <a:headEnd type="none" w="sm" len="sm"/>
            <a:tailEnd type="none" w="sm" len="sm"/>
          </a:ln>
        </p:spPr>
        <p:txBody>
          <a:bodyPr wrap="none" anchor="ctr"/>
          <a:lstStyle/>
          <a:p>
            <a:endParaRPr lang="en-GB"/>
          </a:p>
        </p:txBody>
      </p:sp>
      <p:pic>
        <p:nvPicPr>
          <p:cNvPr id="37" name="Picture 36" descr="PLMN_transparant.png"/>
          <p:cNvPicPr>
            <a:picLocks noChangeAspect="1"/>
          </p:cNvPicPr>
          <p:nvPr/>
        </p:nvPicPr>
        <p:blipFill>
          <a:blip r:embed="rId3" cstate="print"/>
          <a:stretch>
            <a:fillRect/>
          </a:stretch>
        </p:blipFill>
        <p:spPr>
          <a:xfrm>
            <a:off x="5127336" y="3549820"/>
            <a:ext cx="3267075" cy="2483241"/>
          </a:xfrm>
          <a:prstGeom prst="rect">
            <a:avLst/>
          </a:prstGeom>
        </p:spPr>
      </p:pic>
      <p:sp>
        <p:nvSpPr>
          <p:cNvPr id="29" name="Slide Number Placeholder 28"/>
          <p:cNvSpPr>
            <a:spLocks noGrp="1"/>
          </p:cNvSpPr>
          <p:nvPr>
            <p:ph type="sldNum" sz="quarter" idx="12"/>
          </p:nvPr>
        </p:nvSpPr>
        <p:spPr/>
        <p:txBody>
          <a:bodyPr/>
          <a:lstStyle/>
          <a:p>
            <a:pPr>
              <a:defRPr/>
            </a:pPr>
            <a:fld id="{CF755214-D0DA-41A4-9ADD-BCF92BB35CE2}" type="slidenum">
              <a:rPr lang="nl-NL" smtClean="0"/>
              <a:pPr>
                <a:defRPr/>
              </a:pPr>
              <a:t>9</a:t>
            </a:fld>
            <a:endParaRPr lang="nl-NL"/>
          </a:p>
        </p:txBody>
      </p:sp>
      <p:sp>
        <p:nvSpPr>
          <p:cNvPr id="23554" name="Rectangle 2"/>
          <p:cNvSpPr>
            <a:spLocks noGrp="1" noChangeArrowheads="1"/>
          </p:cNvSpPr>
          <p:nvPr>
            <p:ph type="title"/>
          </p:nvPr>
        </p:nvSpPr>
        <p:spPr/>
        <p:txBody>
          <a:bodyPr>
            <a:normAutofit/>
          </a:bodyPr>
          <a:lstStyle/>
          <a:p>
            <a:pPr algn="l" eaLnBrk="1" hangingPunct="1"/>
            <a:r>
              <a:rPr lang="en-GB" dirty="0" smtClean="0"/>
              <a:t>Cell Broadcast System</a:t>
            </a:r>
          </a:p>
        </p:txBody>
      </p:sp>
      <p:sp>
        <p:nvSpPr>
          <p:cNvPr id="23567" name="Rectangle 108"/>
          <p:cNvSpPr>
            <a:spLocks noChangeArrowheads="1"/>
          </p:cNvSpPr>
          <p:nvPr/>
        </p:nvSpPr>
        <p:spPr bwMode="auto">
          <a:xfrm>
            <a:off x="7555778" y="3742840"/>
            <a:ext cx="915892" cy="277641"/>
          </a:xfrm>
          <a:prstGeom prst="rect">
            <a:avLst/>
          </a:prstGeom>
          <a:noFill/>
          <a:ln w="9525">
            <a:noFill/>
            <a:miter lim="800000"/>
            <a:headEnd/>
            <a:tailEnd/>
          </a:ln>
        </p:spPr>
        <p:txBody>
          <a:bodyPr wrap="none" lIns="92075" tIns="46038" rIns="92075" bIns="46038">
            <a:spAutoFit/>
          </a:bodyPr>
          <a:lstStyle/>
          <a:p>
            <a:pPr defTabSz="762000" eaLnBrk="0" hangingPunct="0"/>
            <a:r>
              <a:rPr lang="en-GB" sz="1200" b="1" dirty="0">
                <a:solidFill>
                  <a:schemeClr val="tx2"/>
                </a:solidFill>
                <a:latin typeface="Calibri" pitchFamily="34" charset="0"/>
                <a:ea typeface="ＭＳ Ｐゴシック"/>
                <a:cs typeface="ＭＳ Ｐゴシック"/>
              </a:rPr>
              <a:t>Subscribers</a:t>
            </a:r>
          </a:p>
        </p:txBody>
      </p:sp>
      <p:sp>
        <p:nvSpPr>
          <p:cNvPr id="23564" name="Rectangle 44"/>
          <p:cNvSpPr>
            <a:spLocks noChangeArrowheads="1"/>
          </p:cNvSpPr>
          <p:nvPr/>
        </p:nvSpPr>
        <p:spPr bwMode="auto">
          <a:xfrm>
            <a:off x="4736811" y="1856890"/>
            <a:ext cx="761427" cy="277641"/>
          </a:xfrm>
          <a:prstGeom prst="rect">
            <a:avLst/>
          </a:prstGeom>
          <a:noFill/>
          <a:ln w="9525">
            <a:noFill/>
            <a:miter lim="800000"/>
            <a:headEnd/>
            <a:tailEnd/>
          </a:ln>
        </p:spPr>
        <p:txBody>
          <a:bodyPr wrap="none" lIns="92075" tIns="46038" rIns="92075" bIns="46038">
            <a:spAutoFit/>
          </a:bodyPr>
          <a:lstStyle/>
          <a:p>
            <a:pPr defTabSz="762000" eaLnBrk="0" hangingPunct="0"/>
            <a:r>
              <a:rPr lang="nl-NL" sz="1200" b="1" dirty="0">
                <a:solidFill>
                  <a:schemeClr val="tx2"/>
                </a:solidFill>
                <a:latin typeface="Calibri" pitchFamily="34" charset="0"/>
                <a:ea typeface="ＭＳ Ｐゴシック"/>
                <a:cs typeface="ＭＳ Ｐゴシック"/>
              </a:rPr>
              <a:t>BSC/RNC</a:t>
            </a:r>
            <a:endParaRPr lang="en-GB" sz="1200" b="1" dirty="0">
              <a:solidFill>
                <a:schemeClr val="tx2"/>
              </a:solidFill>
              <a:latin typeface="Calibri" pitchFamily="34" charset="0"/>
              <a:ea typeface="ＭＳ Ｐゴシック"/>
              <a:cs typeface="ＭＳ Ｐゴシック"/>
            </a:endParaRPr>
          </a:p>
        </p:txBody>
      </p:sp>
      <p:cxnSp>
        <p:nvCxnSpPr>
          <p:cNvPr id="23570" name="Straight Connector 108"/>
          <p:cNvCxnSpPr>
            <a:cxnSpLocks noChangeShapeType="1"/>
          </p:cNvCxnSpPr>
          <p:nvPr/>
        </p:nvCxnSpPr>
        <p:spPr bwMode="auto">
          <a:xfrm flipV="1">
            <a:off x="3793836" y="2609368"/>
            <a:ext cx="1228725" cy="504822"/>
          </a:xfrm>
          <a:prstGeom prst="line">
            <a:avLst/>
          </a:prstGeom>
          <a:noFill/>
          <a:ln w="12700" algn="ctr">
            <a:solidFill>
              <a:schemeClr val="tx1"/>
            </a:solidFill>
            <a:round/>
            <a:headEnd/>
            <a:tailEnd/>
          </a:ln>
        </p:spPr>
      </p:cxnSp>
      <p:cxnSp>
        <p:nvCxnSpPr>
          <p:cNvPr id="30" name="Straight Connector 108"/>
          <p:cNvCxnSpPr>
            <a:cxnSpLocks noChangeShapeType="1"/>
          </p:cNvCxnSpPr>
          <p:nvPr/>
        </p:nvCxnSpPr>
        <p:spPr bwMode="auto">
          <a:xfrm flipV="1">
            <a:off x="3784311" y="2199790"/>
            <a:ext cx="1571625" cy="581026"/>
          </a:xfrm>
          <a:prstGeom prst="line">
            <a:avLst/>
          </a:prstGeom>
          <a:noFill/>
          <a:ln w="12700" algn="ctr">
            <a:solidFill>
              <a:schemeClr val="tx1"/>
            </a:solidFill>
            <a:round/>
            <a:headEnd/>
            <a:tailEnd/>
          </a:ln>
        </p:spPr>
      </p:cxnSp>
      <p:sp>
        <p:nvSpPr>
          <p:cNvPr id="44" name="Rectangle 44"/>
          <p:cNvSpPr>
            <a:spLocks noChangeArrowheads="1"/>
          </p:cNvSpPr>
          <p:nvPr/>
        </p:nvSpPr>
        <p:spPr bwMode="auto">
          <a:xfrm>
            <a:off x="5089236" y="2609365"/>
            <a:ext cx="474489" cy="277641"/>
          </a:xfrm>
          <a:prstGeom prst="rect">
            <a:avLst/>
          </a:prstGeom>
          <a:noFill/>
          <a:ln w="9525">
            <a:noFill/>
            <a:miter lim="800000"/>
            <a:headEnd/>
            <a:tailEnd/>
          </a:ln>
        </p:spPr>
        <p:txBody>
          <a:bodyPr wrap="none" lIns="92075" tIns="46038" rIns="92075" bIns="46038">
            <a:spAutoFit/>
          </a:bodyPr>
          <a:lstStyle/>
          <a:p>
            <a:pPr defTabSz="762000" eaLnBrk="0" hangingPunct="0"/>
            <a:r>
              <a:rPr lang="nl-NL" sz="1200" b="1" dirty="0" smtClean="0">
                <a:solidFill>
                  <a:schemeClr val="tx2"/>
                </a:solidFill>
                <a:latin typeface="Calibri" pitchFamily="34" charset="0"/>
                <a:ea typeface="ＭＳ Ｐゴシック"/>
                <a:cs typeface="ＭＳ Ｐゴシック"/>
              </a:rPr>
              <a:t>MSC</a:t>
            </a:r>
            <a:endParaRPr lang="en-GB" sz="1200" b="1" dirty="0">
              <a:solidFill>
                <a:schemeClr val="tx2"/>
              </a:solidFill>
              <a:latin typeface="Calibri" pitchFamily="34" charset="0"/>
              <a:ea typeface="ＭＳ Ｐゴシック"/>
              <a:cs typeface="ＭＳ Ｐゴシック"/>
            </a:endParaRPr>
          </a:p>
        </p:txBody>
      </p:sp>
      <p:cxnSp>
        <p:nvCxnSpPr>
          <p:cNvPr id="45" name="Straight Connector 108"/>
          <p:cNvCxnSpPr>
            <a:cxnSpLocks noChangeShapeType="1"/>
          </p:cNvCxnSpPr>
          <p:nvPr/>
        </p:nvCxnSpPr>
        <p:spPr bwMode="auto">
          <a:xfrm>
            <a:off x="3793836" y="3428515"/>
            <a:ext cx="2114550" cy="1181100"/>
          </a:xfrm>
          <a:prstGeom prst="line">
            <a:avLst/>
          </a:prstGeom>
          <a:noFill/>
          <a:ln w="12700" algn="ctr">
            <a:solidFill>
              <a:schemeClr val="tx1"/>
            </a:solidFill>
            <a:round/>
            <a:headEnd/>
            <a:tailEnd/>
          </a:ln>
        </p:spPr>
      </p:cxnSp>
      <p:cxnSp>
        <p:nvCxnSpPr>
          <p:cNvPr id="47" name="Straight Connector 108"/>
          <p:cNvCxnSpPr>
            <a:cxnSpLocks noChangeShapeType="1"/>
          </p:cNvCxnSpPr>
          <p:nvPr/>
        </p:nvCxnSpPr>
        <p:spPr bwMode="auto">
          <a:xfrm>
            <a:off x="3793836" y="3704740"/>
            <a:ext cx="1704975" cy="1190625"/>
          </a:xfrm>
          <a:prstGeom prst="line">
            <a:avLst/>
          </a:prstGeom>
          <a:noFill/>
          <a:ln w="12700" algn="ctr">
            <a:solidFill>
              <a:schemeClr val="tx1"/>
            </a:solidFill>
            <a:round/>
            <a:headEnd/>
            <a:tailEnd/>
          </a:ln>
        </p:spPr>
      </p:cxnSp>
      <p:sp>
        <p:nvSpPr>
          <p:cNvPr id="54" name="Rectangle 44"/>
          <p:cNvSpPr>
            <a:spLocks noChangeArrowheads="1"/>
          </p:cNvSpPr>
          <p:nvPr/>
        </p:nvSpPr>
        <p:spPr bwMode="auto">
          <a:xfrm rot="20426587">
            <a:off x="3870036" y="2342665"/>
            <a:ext cx="920958" cy="277641"/>
          </a:xfrm>
          <a:prstGeom prst="rect">
            <a:avLst/>
          </a:prstGeom>
          <a:noFill/>
          <a:ln w="9525">
            <a:noFill/>
            <a:miter lim="800000"/>
            <a:headEnd/>
            <a:tailEnd/>
          </a:ln>
        </p:spPr>
        <p:txBody>
          <a:bodyPr wrap="none" lIns="92075" tIns="46038" rIns="92075" bIns="46038">
            <a:spAutoFit/>
          </a:bodyPr>
          <a:lstStyle/>
          <a:p>
            <a:pPr defTabSz="762000" eaLnBrk="0" hangingPunct="0"/>
            <a:r>
              <a:rPr lang="nl-NL" sz="1200" dirty="0" smtClean="0">
                <a:solidFill>
                  <a:schemeClr val="tx2"/>
                </a:solidFill>
                <a:latin typeface="Calibri" pitchFamily="34" charset="0"/>
                <a:ea typeface="ＭＳ Ｐゴシック"/>
                <a:cs typeface="ＭＳ Ｐゴシック"/>
              </a:rPr>
              <a:t>GSM/UMTS</a:t>
            </a:r>
            <a:endParaRPr lang="en-GB" sz="1200" dirty="0">
              <a:solidFill>
                <a:schemeClr val="tx2"/>
              </a:solidFill>
              <a:latin typeface="Calibri" pitchFamily="34" charset="0"/>
              <a:ea typeface="ＭＳ Ｐゴシック"/>
              <a:cs typeface="ＭＳ Ｐゴシック"/>
            </a:endParaRPr>
          </a:p>
        </p:txBody>
      </p:sp>
      <p:sp>
        <p:nvSpPr>
          <p:cNvPr id="55" name="Rectangle 44"/>
          <p:cNvSpPr>
            <a:spLocks noChangeArrowheads="1"/>
          </p:cNvSpPr>
          <p:nvPr/>
        </p:nvSpPr>
        <p:spPr bwMode="auto">
          <a:xfrm rot="20230594">
            <a:off x="4191167" y="2799865"/>
            <a:ext cx="583493" cy="277641"/>
          </a:xfrm>
          <a:prstGeom prst="rect">
            <a:avLst/>
          </a:prstGeom>
          <a:noFill/>
          <a:ln w="9525">
            <a:noFill/>
            <a:miter lim="800000"/>
            <a:headEnd/>
            <a:tailEnd/>
          </a:ln>
        </p:spPr>
        <p:txBody>
          <a:bodyPr wrap="none" lIns="92075" tIns="46038" rIns="92075" bIns="46038">
            <a:spAutoFit/>
          </a:bodyPr>
          <a:lstStyle/>
          <a:p>
            <a:pPr defTabSz="762000" eaLnBrk="0" hangingPunct="0"/>
            <a:r>
              <a:rPr lang="nl-NL" sz="1200" dirty="0" smtClean="0">
                <a:solidFill>
                  <a:schemeClr val="tx2"/>
                </a:solidFill>
                <a:latin typeface="Calibri" pitchFamily="34" charset="0"/>
                <a:ea typeface="ＭＳ Ｐゴシック"/>
                <a:cs typeface="ＭＳ Ｐゴシック"/>
              </a:rPr>
              <a:t>CDMA</a:t>
            </a:r>
            <a:endParaRPr lang="en-GB" sz="1200" dirty="0">
              <a:solidFill>
                <a:schemeClr val="tx2"/>
              </a:solidFill>
              <a:latin typeface="Calibri" pitchFamily="34" charset="0"/>
              <a:ea typeface="ＭＳ Ｐゴシック"/>
              <a:cs typeface="ＭＳ Ｐゴシック"/>
            </a:endParaRPr>
          </a:p>
        </p:txBody>
      </p:sp>
      <p:pic>
        <p:nvPicPr>
          <p:cNvPr id="56" name="Picture 55" descr="p15b.jpg"/>
          <p:cNvPicPr>
            <a:picLocks noChangeAspect="1"/>
          </p:cNvPicPr>
          <p:nvPr/>
        </p:nvPicPr>
        <p:blipFill>
          <a:blip r:embed="rId5" cstate="print"/>
          <a:stretch>
            <a:fillRect/>
          </a:stretch>
        </p:blipFill>
        <p:spPr>
          <a:xfrm>
            <a:off x="5310909" y="5143016"/>
            <a:ext cx="1373764" cy="952476"/>
          </a:xfrm>
          <a:prstGeom prst="rect">
            <a:avLst/>
          </a:prstGeom>
        </p:spPr>
      </p:pic>
      <p:pic>
        <p:nvPicPr>
          <p:cNvPr id="33" name="Picture 32" descr="LOGO-one2many transparant.png"/>
          <p:cNvPicPr>
            <a:picLocks noChangeAspect="1"/>
          </p:cNvPicPr>
          <p:nvPr/>
        </p:nvPicPr>
        <p:blipFill>
          <a:blip r:embed="rId6" cstate="print"/>
          <a:stretch>
            <a:fillRect/>
          </a:stretch>
        </p:blipFill>
        <p:spPr>
          <a:xfrm rot="16200000">
            <a:off x="2167663" y="2881521"/>
            <a:ext cx="1289171" cy="799556"/>
          </a:xfrm>
          <a:prstGeom prst="rect">
            <a:avLst/>
          </a:prstGeom>
          <a:effectLst/>
        </p:spPr>
      </p:pic>
      <p:pic>
        <p:nvPicPr>
          <p:cNvPr id="69" name="Picture 68" descr="3d_Rack.png"/>
          <p:cNvPicPr>
            <a:picLocks noChangeAspect="1"/>
          </p:cNvPicPr>
          <p:nvPr/>
        </p:nvPicPr>
        <p:blipFill>
          <a:blip r:embed="rId7" cstate="print"/>
          <a:stretch>
            <a:fillRect/>
          </a:stretch>
        </p:blipFill>
        <p:spPr>
          <a:xfrm>
            <a:off x="2759361" y="2485830"/>
            <a:ext cx="1361547" cy="1653307"/>
          </a:xfrm>
          <a:prstGeom prst="rect">
            <a:avLst/>
          </a:prstGeom>
          <a:effectLst/>
        </p:spPr>
      </p:pic>
      <p:pic>
        <p:nvPicPr>
          <p:cNvPr id="72" name="Picture 71" descr="GIS terminal.png"/>
          <p:cNvPicPr>
            <a:picLocks noChangeAspect="1"/>
          </p:cNvPicPr>
          <p:nvPr/>
        </p:nvPicPr>
        <p:blipFill>
          <a:blip r:embed="rId8" cstate="print"/>
          <a:stretch>
            <a:fillRect/>
          </a:stretch>
        </p:blipFill>
        <p:spPr>
          <a:xfrm>
            <a:off x="886691" y="2731732"/>
            <a:ext cx="688112" cy="603244"/>
          </a:xfrm>
          <a:prstGeom prst="rect">
            <a:avLst/>
          </a:prstGeom>
          <a:effectLst>
            <a:outerShdw blurRad="76200" dir="18900000" sy="23000" kx="-1200000" algn="bl" rotWithShape="0">
              <a:prstClr val="black">
                <a:alpha val="20000"/>
              </a:prstClr>
            </a:outerShdw>
          </a:effectLst>
        </p:spPr>
      </p:pic>
      <p:pic>
        <p:nvPicPr>
          <p:cNvPr id="73" name="Picture 72" descr="GIS terminal.png"/>
          <p:cNvPicPr>
            <a:picLocks noChangeAspect="1"/>
          </p:cNvPicPr>
          <p:nvPr/>
        </p:nvPicPr>
        <p:blipFill>
          <a:blip r:embed="rId8" cstate="print"/>
          <a:stretch>
            <a:fillRect/>
          </a:stretch>
        </p:blipFill>
        <p:spPr>
          <a:xfrm>
            <a:off x="882073" y="3364423"/>
            <a:ext cx="688112" cy="603244"/>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351953009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3474</TotalTime>
  <Words>1007</Words>
  <Application>Microsoft Macintosh PowerPoint</Application>
  <PresentationFormat>Diavoorstelling (4:3)</PresentationFormat>
  <Paragraphs>171</Paragraphs>
  <Slides>15</Slides>
  <Notes>6</Notes>
  <HiddenSlides>0</HiddenSlides>
  <MMClips>1</MMClips>
  <ScaleCrop>false</ScaleCrop>
  <HeadingPairs>
    <vt:vector size="4" baseType="variant">
      <vt:variant>
        <vt:lpstr>Thema</vt:lpstr>
      </vt:variant>
      <vt:variant>
        <vt:i4>1</vt:i4>
      </vt:variant>
      <vt:variant>
        <vt:lpstr>Diatitels</vt:lpstr>
      </vt:variant>
      <vt:variant>
        <vt:i4>15</vt:i4>
      </vt:variant>
    </vt:vector>
  </HeadingPairs>
  <TitlesOfParts>
    <vt:vector size="16" baseType="lpstr">
      <vt:lpstr>Office Theme</vt:lpstr>
      <vt:lpstr>Cell Broadcast</vt:lpstr>
      <vt:lpstr>Agenda</vt:lpstr>
      <vt:lpstr>History and timelines</vt:lpstr>
      <vt:lpstr>one2many</vt:lpstr>
      <vt:lpstr>Experience – 80 installations at 50 customers in 30 countries</vt:lpstr>
      <vt:lpstr>PowerPoint-presentatie</vt:lpstr>
      <vt:lpstr>Cell Broadcast – how it works</vt:lpstr>
      <vt:lpstr>What is Cell Broadcast?</vt:lpstr>
      <vt:lpstr>Cell Broadcast System</vt:lpstr>
      <vt:lpstr>Use cases: Wireless Emergency Alerts - worldwide</vt:lpstr>
      <vt:lpstr>Use cases: M2M</vt:lpstr>
      <vt:lpstr>PowerPoint-presentatie</vt:lpstr>
      <vt:lpstr>Standardization</vt:lpstr>
      <vt:lpstr>3GPP and 3GPP2 protocols for Cell Broadcast</vt:lpstr>
      <vt:lpstr>Open Mobile Alliance</vt:lpstr>
    </vt:vector>
  </TitlesOfParts>
  <Company>Uber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Edgar Davey</dc:creator>
  <cp:lastModifiedBy>Robin Goudappel</cp:lastModifiedBy>
  <cp:revision>281</cp:revision>
  <cp:lastPrinted>2013-09-10T15:30:59Z</cp:lastPrinted>
  <dcterms:created xsi:type="dcterms:W3CDTF">2012-01-18T10:59:10Z</dcterms:created>
  <dcterms:modified xsi:type="dcterms:W3CDTF">2013-09-24T03:05:03Z</dcterms:modified>
</cp:coreProperties>
</file>