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92" r:id="rId2"/>
    <p:sldId id="296" r:id="rId3"/>
    <p:sldId id="297" r:id="rId4"/>
    <p:sldId id="298" r:id="rId5"/>
    <p:sldId id="299" r:id="rId6"/>
    <p:sldId id="308" r:id="rId7"/>
    <p:sldId id="301" r:id="rId8"/>
    <p:sldId id="302" r:id="rId9"/>
    <p:sldId id="303" r:id="rId10"/>
    <p:sldId id="304" r:id="rId11"/>
    <p:sldId id="305" r:id="rId12"/>
    <p:sldId id="306" r:id="rId13"/>
    <p:sldId id="310" r:id="rId14"/>
    <p:sldId id="291" r:id="rId15"/>
    <p:sldId id="315" r:id="rId16"/>
    <p:sldId id="293" r:id="rId17"/>
    <p:sldId id="294" r:id="rId18"/>
    <p:sldId id="295" r:id="rId19"/>
    <p:sldId id="290" r:id="rId20"/>
    <p:sldId id="312" r:id="rId21"/>
    <p:sldId id="314" r:id="rId22"/>
    <p:sldId id="316" r:id="rId23"/>
    <p:sldId id="317" r:id="rId24"/>
    <p:sldId id="318" r:id="rId25"/>
    <p:sldId id="320" r:id="rId26"/>
    <p:sldId id="319" r:id="rId27"/>
    <p:sldId id="313" r:id="rId28"/>
    <p:sldId id="311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7" autoAdjust="0"/>
    <p:restoredTop sz="94660"/>
  </p:normalViewPr>
  <p:slideViewPr>
    <p:cSldViewPr snapToGrid="0" snapToObjects="1">
      <p:cViewPr>
        <p:scale>
          <a:sx n="130" d="100"/>
          <a:sy n="130" d="100"/>
        </p:scale>
        <p:origin x="-1086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CC08-3EC7-1246-952D-71DE81925A1A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1205-EA7D-3F4B-92F8-AA44B2BD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9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9D62-86C0-EF43-9440-E3526533F0E3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AA30F-43C9-254D-9C05-203888F9F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4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70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7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  <a:noFill/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3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09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  <a:noFill/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04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0547" y="-14031"/>
            <a:ext cx="6213454" cy="7398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9925"/>
            <a:ext cx="8229600" cy="2874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79710"/>
            <a:ext cx="8229600" cy="2489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6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60" r:id="rId4"/>
    <p:sldLayoutId id="2147483661" r:id="rId5"/>
    <p:sldLayoutId id="2147483658" r:id="rId6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2400" b="1" i="0" kern="1200" cap="all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Wingdings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MobileAlliance/OMA-LwM2M-Public-Review/wiki/LwM2M-Open-Source-Code" TargetMode="External"/><Relationship Id="rId7" Type="http://schemas.openxmlformats.org/officeDocument/2006/relationships/image" Target="../media/image29.png"/><Relationship Id="rId2" Type="http://schemas.openxmlformats.org/officeDocument/2006/relationships/hyperlink" Target="https://github.com/OpenMobileAlliance/OMA-LwM2M-Public-Review/wiki/OMA-LwM2M-Registry-in-OMN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echnicaldev01.oma-tech.org/IoT/LWM2M10/Interactive_LWM2M_Technical_Tutorial.pdf" TargetMode="External"/><Relationship Id="rId5" Type="http://schemas.openxmlformats.org/officeDocument/2006/relationships/hyperlink" Target="https://github.com/OpenMobileAlliance/OMA-LwM2M-Public-Review/wiki/LwM2M-Lab-Kit" TargetMode="External"/><Relationship Id="rId4" Type="http://schemas.openxmlformats.org/officeDocument/2006/relationships/hyperlink" Target="https://github.com/OpenMobileAlliance/OMA-LwM2M-Public-Review/wiki/LwM2M-Sandbo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icaldev01.oma-tech.org/IoT/LWM2M10/Interactive_LWM2M_Technical_Tutorial.pdf" TargetMode="External"/><Relationship Id="rId2" Type="http://schemas.openxmlformats.org/officeDocument/2006/relationships/hyperlink" Target="https://github.com/OpenMobileAlliance/OMA-LwM2M-Public-Review/wiki/LwM2M-Dem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hyperlink" Target="http://stackoverflow.com/questions/tagged/oma" TargetMode="External"/><Relationship Id="rId3" Type="http://schemas.openxmlformats.org/officeDocument/2006/relationships/image" Target="../media/image31.png"/><Relationship Id="rId7" Type="http://schemas.openxmlformats.org/officeDocument/2006/relationships/hyperlink" Target="http://54.246.90.121/#/clients" TargetMode="External"/><Relationship Id="rId12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7.png"/><Relationship Id="rId5" Type="http://schemas.openxmlformats.org/officeDocument/2006/relationships/image" Target="../media/image29.png"/><Relationship Id="rId15" Type="http://schemas.openxmlformats.org/officeDocument/2006/relationships/hyperlink" Target="https://github.com/OpenMobileAlliance/OMA-LwM2M-Public-Review/wiki/LwM2M-Commnunity" TargetMode="External"/><Relationship Id="rId10" Type="http://schemas.openxmlformats.org/officeDocument/2006/relationships/image" Target="../media/image22.png"/><Relationship Id="rId4" Type="http://schemas.openxmlformats.org/officeDocument/2006/relationships/hyperlink" Target="http://technicaldev01.oma-tech.org/IoT/LWM2M10/Interactive_LWM2M_Technical_Tutorial.pdf" TargetMode="External"/><Relationship Id="rId9" Type="http://schemas.openxmlformats.org/officeDocument/2006/relationships/image" Target="../media/image32.png"/><Relationship Id="rId1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54.246.90.121/#/clients" TargetMode="External"/><Relationship Id="rId13" Type="http://schemas.openxmlformats.org/officeDocument/2006/relationships/hyperlink" Target="https://openmobilealliance.github.io/" TargetMode="External"/><Relationship Id="rId18" Type="http://schemas.openxmlformats.org/officeDocument/2006/relationships/hyperlink" Target="https://github.com/OpenMobileAlliance/OMA-LwM2M-Public-Review/wiki/LwM2M-Sandbox" TargetMode="External"/><Relationship Id="rId26" Type="http://schemas.openxmlformats.org/officeDocument/2006/relationships/hyperlink" Target="lwm2m://54.246.90.121:5683/" TargetMode="External"/><Relationship Id="rId3" Type="http://schemas.openxmlformats.org/officeDocument/2006/relationships/image" Target="../media/image19.png"/><Relationship Id="rId21" Type="http://schemas.openxmlformats.org/officeDocument/2006/relationships/image" Target="../media/image24.png"/><Relationship Id="rId7" Type="http://schemas.openxmlformats.org/officeDocument/2006/relationships/image" Target="../media/image22.png"/><Relationship Id="rId12" Type="http://schemas.openxmlformats.org/officeDocument/2006/relationships/hyperlink" Target="https://github.com/OpenMobileAlliance/OMA-LwM2M-Public-Review/wiki/LwM2M-Open-Source-Code" TargetMode="External"/><Relationship Id="rId17" Type="http://schemas.openxmlformats.org/officeDocument/2006/relationships/hyperlink" Target="https://github.com/OpenMobileAlliance/OMA-LwM2M-Public-Review/wiki/OMA-LwM2M-Registry-in-OMNA" TargetMode="External"/><Relationship Id="rId25" Type="http://schemas.openxmlformats.org/officeDocument/2006/relationships/hyperlink" Target="https://github.com/OpenMobileAlliance" TargetMode="External"/><Relationship Id="rId2" Type="http://schemas.openxmlformats.org/officeDocument/2006/relationships/hyperlink" Target="http://technical.openmobilealliance.org/Technical/technical-information/omna/lightweight-m2m-lwm2m-object-registry" TargetMode="External"/><Relationship Id="rId16" Type="http://schemas.openxmlformats.org/officeDocument/2006/relationships/hyperlink" Target="https://github.com/OpenMobileAlliance/OMA-LwM2M-Public-Review/wiki/OMA-LwM2M-Object-Resource-Editor" TargetMode="External"/><Relationship Id="rId20" Type="http://schemas.openxmlformats.org/officeDocument/2006/relationships/hyperlink" Target="https://github.com/OpenMobileAlliance/OMA-LwM2M-Public-Review/wiki/LwM2M-Dem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hyperlink" Target="https://github.com/OpenMobileAlliance/OMA-LwM2M-Public-Review/wiki/LwM2M-Community" TargetMode="External"/><Relationship Id="rId24" Type="http://schemas.openxmlformats.org/officeDocument/2006/relationships/image" Target="../media/image27.png"/><Relationship Id="rId5" Type="http://schemas.openxmlformats.org/officeDocument/2006/relationships/hyperlink" Target="http://stackoverflow.com/questions/tagged/oma" TargetMode="External"/><Relationship Id="rId15" Type="http://schemas.openxmlformats.org/officeDocument/2006/relationships/hyperlink" Target="https://github.com/OpenMobileAlliance/OMA-LwM2M-Public-Review/wiki/OMA-LwM2M-Technical-Summary" TargetMode="External"/><Relationship Id="rId23" Type="http://schemas.openxmlformats.org/officeDocument/2006/relationships/image" Target="../media/image26.png"/><Relationship Id="rId28" Type="http://schemas.openxmlformats.org/officeDocument/2006/relationships/hyperlink" Target="https://github.com/OpenMobileAlliance/OMA-LwM2M-Public-Review/wiki/OMA-LwM2M-DevKit" TargetMode="External"/><Relationship Id="rId10" Type="http://schemas.openxmlformats.org/officeDocument/2006/relationships/hyperlink" Target="https://github.com/OpenMobileAlliance/OMA-LwM2M-Public-Review/wiki/LwM2M-Commnunity" TargetMode="External"/><Relationship Id="rId19" Type="http://schemas.openxmlformats.org/officeDocument/2006/relationships/hyperlink" Target="https://github.com/OpenMobileAlliance/OMA-LwM2M-Public-Review/wiki/LwM2M-Lab-Kit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hyperlink" Target="https://github.com/OpenMobileAlliance/OMA-LwM2M-Public-Review/wiki/OMA-LwM2M-Technical-Specifications" TargetMode="External"/><Relationship Id="rId22" Type="http://schemas.openxmlformats.org/officeDocument/2006/relationships/image" Target="../media/image25.png"/><Relationship Id="rId27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MobileAlliance/OMA-LwM2M-Public-Review/wiki/OMA-LwM2M-Technical-Specifications" TargetMode="External"/><Relationship Id="rId13" Type="http://schemas.openxmlformats.org/officeDocument/2006/relationships/hyperlink" Target="https://github.com/OpenMobileAlliance/OMA-LwM2M-Public-Review/wiki/OMA-LwM2M-Registry-in-OMNA" TargetMode="External"/><Relationship Id="rId3" Type="http://schemas.openxmlformats.org/officeDocument/2006/relationships/image" Target="../media/image28.png"/><Relationship Id="rId7" Type="http://schemas.openxmlformats.org/officeDocument/2006/relationships/hyperlink" Target="https://openmobilealliance.github.io/" TargetMode="External"/><Relationship Id="rId12" Type="http://schemas.openxmlformats.org/officeDocument/2006/relationships/hyperlink" Target="https://github.com/OpenMobileAlliance/OMA-LwM2M-Public-Review/wiki/OMA-LwM2M-Object-Resource-Editor" TargetMode="External"/><Relationship Id="rId2" Type="http://schemas.openxmlformats.org/officeDocument/2006/relationships/hyperlink" Target="lwm2m://54.246.90.121:5683/" TargetMode="Externa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hyperlink" Target="https://github.com/OpenMobileAlliance" TargetMode="External"/><Relationship Id="rId5" Type="http://schemas.openxmlformats.org/officeDocument/2006/relationships/hyperlink" Target="http://technical.openmobilealliance.org/Technical/technical-information/omna/lightweight-m2m-lwm2m-object-registry" TargetMode="External"/><Relationship Id="rId15" Type="http://schemas.openxmlformats.org/officeDocument/2006/relationships/hyperlink" Target="https://github.com/OpenMobileAlliance/OMA-LwM2M-Public-Review/wiki" TargetMode="External"/><Relationship Id="rId10" Type="http://schemas.openxmlformats.org/officeDocument/2006/relationships/hyperlink" Target="https://github.com/OpenMobileAlliance/OMA-LwM2M-Public-Review/wiki/OMA-LwM2M-DevKit" TargetMode="External"/><Relationship Id="rId4" Type="http://schemas.openxmlformats.org/officeDocument/2006/relationships/image" Target="../media/image27.png"/><Relationship Id="rId9" Type="http://schemas.openxmlformats.org/officeDocument/2006/relationships/hyperlink" Target="https://github.com/OpenMobileAlliance/OMA-LwM2M-Public-Review/wiki/OMA-LwM2M-Technical-Summary" TargetMode="External"/><Relationship Id="rId1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MobileAlliance/OMA-LwM2M-Public-Review/wiki/OMA-LwM2M-Technical-Specifications" TargetMode="External"/><Relationship Id="rId2" Type="http://schemas.openxmlformats.org/officeDocument/2006/relationships/hyperlink" Target="https://openmobilealliance.github.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github.com/OpenMobileAlliance/OMA-LwM2M-Public-Review/wiki/OMA-LwM2M-Technical-Summary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github.com/OpenMobileAlliance/OMA-LwM2M-Public-Review/wiki/OMA-LwM2M-DevKit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github.com/OpenMobileAlliance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github.com/OpenMobileAlliance/OMA-Objects-Resources-Editor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github.com/OpenMobileAlliance/OMA-LwM2M-Public-Review/wiki/OMA-LwM2M-Registry-in-OMNA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MobileAlliance/OMA-LwM2M-Public-Review/wiki/LwM2M-Community" TargetMode="External"/><Relationship Id="rId13" Type="http://schemas.openxmlformats.org/officeDocument/2006/relationships/hyperlink" Target="https://github.com/OpenMobileAlliance/OMA-LwM2M-Public-Review/wiki/OMA-LwM2M-Registry-in-OMNA" TargetMode="External"/><Relationship Id="rId3" Type="http://schemas.openxmlformats.org/officeDocument/2006/relationships/hyperlink" Target="http://stackoverflow.com/questions/tagged/oma" TargetMode="External"/><Relationship Id="rId7" Type="http://schemas.openxmlformats.org/officeDocument/2006/relationships/image" Target="../media/image23.png"/><Relationship Id="rId12" Type="http://schemas.openxmlformats.org/officeDocument/2006/relationships/hyperlink" Target="https://github.com/OpenMobileAlliance/OMA-LwM2M-Public-Review/wiki/LwM2M-Demo" TargetMode="External"/><Relationship Id="rId2" Type="http://schemas.openxmlformats.org/officeDocument/2006/relationships/image" Target="../media/image20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4.246.90.121/#/clients" TargetMode="External"/><Relationship Id="rId11" Type="http://schemas.openxmlformats.org/officeDocument/2006/relationships/hyperlink" Target="https://github.com/OpenMobileAlliance/OMA-LwM2M-Public-Review/wiki/LwM2M-Lab-Kit" TargetMode="External"/><Relationship Id="rId5" Type="http://schemas.openxmlformats.org/officeDocument/2006/relationships/image" Target="../media/image22.png"/><Relationship Id="rId15" Type="http://schemas.openxmlformats.org/officeDocument/2006/relationships/hyperlink" Target="https://github.com/OpenMobileAlliance/OMA-LwM2M-Public-Review/wiki" TargetMode="External"/><Relationship Id="rId10" Type="http://schemas.openxmlformats.org/officeDocument/2006/relationships/hyperlink" Target="https://github.com/OpenMobileAlliance/OMA-LwM2M-Public-Review/wiki/LwM2M-Sandbox" TargetMode="External"/><Relationship Id="rId4" Type="http://schemas.openxmlformats.org/officeDocument/2006/relationships/image" Target="../media/image21.png"/><Relationship Id="rId9" Type="http://schemas.openxmlformats.org/officeDocument/2006/relationships/hyperlink" Target="https://github.com/OpenMobileAlliance/OMA-LwM2M-Public-Review/wiki/LwM2M-Open-Source-Code" TargetMode="External"/><Relationship Id="rId1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github.com/OpenMobileAlliance/OMA-LwM2M-Public-Review/wiki/OMA-LwM2M-Registry-in-OMNA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github.com/OpenMobileAlliance/OMA-LwM2M-Public-Review/wiki/LwM2M-Open-Source-Code" TargetMode="Externa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github.com/OpenMobileAlliance/OMA-LwM2M-Public-Review/wiki/LwM2M-Sandbox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github.com/OpenMobileAlliance/OMA-LwM2M-Public-Review/wiki/LwM2M-Lab-Kit" TargetMode="Externa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github.com/OpenMobileAlliance/OMA-LwM2M-Public-Review/wiki/LwM2M-Demo" TargetMode="Externa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54.246.90.121/#/clients" TargetMode="External"/><Relationship Id="rId13" Type="http://schemas.openxmlformats.org/officeDocument/2006/relationships/hyperlink" Target="https://openmobilealliance.github.io/" TargetMode="External"/><Relationship Id="rId18" Type="http://schemas.openxmlformats.org/officeDocument/2006/relationships/hyperlink" Target="https://github.com/OpenMobileAlliance/OMA-LwM2M-Public-Review/wiki/LwM2M-Sandbox" TargetMode="External"/><Relationship Id="rId26" Type="http://schemas.openxmlformats.org/officeDocument/2006/relationships/hyperlink" Target="lwm2m://54.246.90.121:5683/" TargetMode="External"/><Relationship Id="rId3" Type="http://schemas.openxmlformats.org/officeDocument/2006/relationships/image" Target="../media/image19.png"/><Relationship Id="rId21" Type="http://schemas.openxmlformats.org/officeDocument/2006/relationships/image" Target="../media/image24.png"/><Relationship Id="rId7" Type="http://schemas.openxmlformats.org/officeDocument/2006/relationships/image" Target="../media/image22.png"/><Relationship Id="rId12" Type="http://schemas.openxmlformats.org/officeDocument/2006/relationships/hyperlink" Target="https://github.com/OpenMobileAlliance/OMA-LwM2M-Public-Review/wiki/LwM2M-Open-Source-Code" TargetMode="External"/><Relationship Id="rId17" Type="http://schemas.openxmlformats.org/officeDocument/2006/relationships/hyperlink" Target="https://github.com/OpenMobileAlliance/OMA-LwM2M-Public-Review/wiki/OMA-LwM2M-Registry-in-OMNA" TargetMode="External"/><Relationship Id="rId25" Type="http://schemas.openxmlformats.org/officeDocument/2006/relationships/hyperlink" Target="https://github.com/OpenMobileAlliance" TargetMode="External"/><Relationship Id="rId2" Type="http://schemas.openxmlformats.org/officeDocument/2006/relationships/hyperlink" Target="http://technical.openmobilealliance.org/Technical/technical-information/omna/lightweight-m2m-lwm2m-object-registry" TargetMode="External"/><Relationship Id="rId16" Type="http://schemas.openxmlformats.org/officeDocument/2006/relationships/hyperlink" Target="https://github.com/OpenMobileAlliance/OMA-LwM2M-Public-Review/wiki/OMA-LwM2M-Object-Resource-Editor" TargetMode="External"/><Relationship Id="rId20" Type="http://schemas.openxmlformats.org/officeDocument/2006/relationships/hyperlink" Target="https://github.com/OpenMobileAlliance/OMA-LwM2M-Public-Review/wiki/LwM2M-Dem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hyperlink" Target="https://github.com/OpenMobileAlliance/OMA-LwM2M-Public-Review/wiki/LwM2M-Community" TargetMode="External"/><Relationship Id="rId24" Type="http://schemas.openxmlformats.org/officeDocument/2006/relationships/image" Target="../media/image27.png"/><Relationship Id="rId5" Type="http://schemas.openxmlformats.org/officeDocument/2006/relationships/hyperlink" Target="http://stackoverflow.com/questions/tagged/oma" TargetMode="External"/><Relationship Id="rId15" Type="http://schemas.openxmlformats.org/officeDocument/2006/relationships/hyperlink" Target="https://github.com/OpenMobileAlliance/OMA-LwM2M-Public-Review/wiki/OMA-LwM2M-Technical-Summary" TargetMode="External"/><Relationship Id="rId23" Type="http://schemas.openxmlformats.org/officeDocument/2006/relationships/image" Target="../media/image26.png"/><Relationship Id="rId28" Type="http://schemas.openxmlformats.org/officeDocument/2006/relationships/hyperlink" Target="https://github.com/OpenMobileAlliance/OMA-LwM2M-Public-Review/wiki/OMA-LwM2M-DevKit" TargetMode="External"/><Relationship Id="rId10" Type="http://schemas.openxmlformats.org/officeDocument/2006/relationships/hyperlink" Target="https://github.com/OpenMobileAlliance/OMA-LwM2M-Public-Review/wiki/LwM2M-Commnunity" TargetMode="External"/><Relationship Id="rId19" Type="http://schemas.openxmlformats.org/officeDocument/2006/relationships/hyperlink" Target="https://github.com/OpenMobileAlliance/OMA-LwM2M-Public-Review/wiki/LwM2M-Lab-Kit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hyperlink" Target="https://github.com/OpenMobileAlliance/OMA-LwM2M-Public-Review/wiki/OMA-LwM2M-Technical-Specifications" TargetMode="External"/><Relationship Id="rId22" Type="http://schemas.openxmlformats.org/officeDocument/2006/relationships/image" Target="../media/image25.png"/><Relationship Id="rId27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MobileAlliance/OMA-LwM2M-Public-Review/wiki/OMA-LwM2M-Technical-Specifications" TargetMode="External"/><Relationship Id="rId13" Type="http://schemas.openxmlformats.org/officeDocument/2006/relationships/hyperlink" Target="https://github.com/OpenMobileAlliance/OMA-LwM2M-Public-Review/wiki/OMA-LwM2M-Registry-in-OMNA" TargetMode="External"/><Relationship Id="rId3" Type="http://schemas.openxmlformats.org/officeDocument/2006/relationships/image" Target="../media/image28.png"/><Relationship Id="rId7" Type="http://schemas.openxmlformats.org/officeDocument/2006/relationships/hyperlink" Target="https://openmobilealliance.github.io/" TargetMode="External"/><Relationship Id="rId12" Type="http://schemas.openxmlformats.org/officeDocument/2006/relationships/hyperlink" Target="https://github.com/OpenMobileAlliance/OMA-LwM2M-Public-Review/wiki/OMA-LwM2M-Object-Resource-Editor" TargetMode="External"/><Relationship Id="rId2" Type="http://schemas.openxmlformats.org/officeDocument/2006/relationships/hyperlink" Target="lwm2m://54.246.90.121:5683/" TargetMode="Externa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hyperlink" Target="https://github.com/OpenMobileAlliance" TargetMode="External"/><Relationship Id="rId5" Type="http://schemas.openxmlformats.org/officeDocument/2006/relationships/hyperlink" Target="http://technical.openmobilealliance.org/Technical/technical-information/omna/lightweight-m2m-lwm2m-object-registry" TargetMode="External"/><Relationship Id="rId15" Type="http://schemas.openxmlformats.org/officeDocument/2006/relationships/hyperlink" Target="https://github.com/OpenMobileAlliance/OMA-LwM2M-Public-Review/wiki" TargetMode="External"/><Relationship Id="rId10" Type="http://schemas.openxmlformats.org/officeDocument/2006/relationships/hyperlink" Target="https://github.com/OpenMobileAlliance/OMA-LwM2M-Public-Review/wiki/OMA-LwM2M-DevKit" TargetMode="External"/><Relationship Id="rId4" Type="http://schemas.openxmlformats.org/officeDocument/2006/relationships/image" Target="../media/image27.png"/><Relationship Id="rId9" Type="http://schemas.openxmlformats.org/officeDocument/2006/relationships/hyperlink" Target="https://github.com/OpenMobileAlliance/OMA-LwM2M-Public-Review/wiki/OMA-LwM2M-Technical-Summary" TargetMode="External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MobileAlliance/OMA-LwM2M-Public-Review/wiki/OMA-LwM2M-Technical-Specifications" TargetMode="External"/><Relationship Id="rId2" Type="http://schemas.openxmlformats.org/officeDocument/2006/relationships/hyperlink" Target="https://openmobilealliance.github.i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OpenMobileAlliance" TargetMode="External"/><Relationship Id="rId5" Type="http://schemas.openxmlformats.org/officeDocument/2006/relationships/hyperlink" Target="https://github.com/OpenMobileAlliance/OMA-LwM2M-Public-Review/wiki/OMA-LwM2M-DevKit" TargetMode="External"/><Relationship Id="rId4" Type="http://schemas.openxmlformats.org/officeDocument/2006/relationships/hyperlink" Target="https://github.com/OpenMobileAlliance/OMA-LwM2M-Public-Review/wiki/OMA-LwM2M-Technical-Summary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MobileAlliance/OMA-LwM2M-Public-Review/wiki/OMA-LwM2M-Registry-in-OMNA" TargetMode="External"/><Relationship Id="rId2" Type="http://schemas.openxmlformats.org/officeDocument/2006/relationships/hyperlink" Target="https://github.com/OpenMobileAlliance/OMA-Objects-Resources-Editor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MobileAlliance/OMA-LwM2M-Public-Review/wiki/LwM2M-Community" TargetMode="External"/><Relationship Id="rId13" Type="http://schemas.openxmlformats.org/officeDocument/2006/relationships/hyperlink" Target="https://github.com/OpenMobileAlliance/OMA-LwM2M-Public-Review/wiki/OMA-LwM2M-Registry-in-OMNA" TargetMode="External"/><Relationship Id="rId3" Type="http://schemas.openxmlformats.org/officeDocument/2006/relationships/hyperlink" Target="http://stackoverflow.com/questions/tagged/oma" TargetMode="External"/><Relationship Id="rId7" Type="http://schemas.openxmlformats.org/officeDocument/2006/relationships/image" Target="../media/image23.png"/><Relationship Id="rId12" Type="http://schemas.openxmlformats.org/officeDocument/2006/relationships/hyperlink" Target="https://github.com/OpenMobileAlliance/OMA-LwM2M-Public-Review/wiki/LwM2M-Demo" TargetMode="External"/><Relationship Id="rId2" Type="http://schemas.openxmlformats.org/officeDocument/2006/relationships/image" Target="../media/image20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4.246.90.121/#/clients" TargetMode="External"/><Relationship Id="rId11" Type="http://schemas.openxmlformats.org/officeDocument/2006/relationships/hyperlink" Target="https://github.com/OpenMobileAlliance/OMA-LwM2M-Public-Review/wiki/LwM2M-Lab-Kit" TargetMode="External"/><Relationship Id="rId5" Type="http://schemas.openxmlformats.org/officeDocument/2006/relationships/image" Target="../media/image22.png"/><Relationship Id="rId15" Type="http://schemas.openxmlformats.org/officeDocument/2006/relationships/hyperlink" Target="https://github.com/OpenMobileAlliance/OMA-LwM2M-Public-Review/wiki" TargetMode="External"/><Relationship Id="rId10" Type="http://schemas.openxmlformats.org/officeDocument/2006/relationships/hyperlink" Target="https://github.com/OpenMobileAlliance/OMA-LwM2M-Public-Review/wiki/LwM2M-Sandbox" TargetMode="External"/><Relationship Id="rId4" Type="http://schemas.openxmlformats.org/officeDocument/2006/relationships/image" Target="../media/image21.png"/><Relationship Id="rId9" Type="http://schemas.openxmlformats.org/officeDocument/2006/relationships/hyperlink" Target="https://github.com/OpenMobileAlliance/OMA-LwM2M-Public-Review/wiki/LwM2M-Open-Source-Code" TargetMode="External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38200" y="2558030"/>
            <a:ext cx="7772400" cy="645068"/>
          </a:xfrm>
        </p:spPr>
        <p:txBody>
          <a:bodyPr/>
          <a:lstStyle/>
          <a:p>
            <a:r>
              <a:rPr lang="en-US" dirty="0" smtClean="0"/>
              <a:t>OMA Developer Toolkit - Introduction</a:t>
            </a:r>
            <a:r>
              <a:rPr lang="en-US" dirty="0"/>
              <a:t> 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838200" y="3325090"/>
            <a:ext cx="7772400" cy="807523"/>
          </a:xfrm>
        </p:spPr>
        <p:txBody>
          <a:bodyPr>
            <a:normAutofit/>
          </a:bodyPr>
          <a:lstStyle/>
          <a:p>
            <a:r>
              <a:rPr lang="en-US" sz="2200" b="1" dirty="0" smtClean="0"/>
              <a:t>Mobile World Congress 2015</a:t>
            </a:r>
            <a:endParaRPr lang="en-US" sz="2200" b="1" dirty="0"/>
          </a:p>
          <a:p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/>
          <a:p>
            <a:r>
              <a:rPr lang="en-US" sz="1000" dirty="0"/>
              <a:t>The information in this presentation is public.     |     Copyright © </a:t>
            </a:r>
            <a:r>
              <a:rPr lang="en-US" sz="1000" dirty="0" smtClean="0"/>
              <a:t>2015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5167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ahoma" charset="0"/>
                <a:ea typeface="SimSun" charset="0"/>
                <a:cs typeface="SimSun" charset="0"/>
              </a:rPr>
              <a:t>OMA Developer Tool </a:t>
            </a:r>
            <a:r>
              <a:rPr lang="en-US" altLang="zh-CN" dirty="0" smtClean="0">
                <a:latin typeface="Tahoma" charset="0"/>
                <a:ea typeface="SimSun" charset="0"/>
                <a:cs typeface="SimSun" charset="0"/>
              </a:rPr>
              <a:t>Kit        </a:t>
            </a:r>
            <a:r>
              <a:rPr lang="en-US" altLang="zh-CN" dirty="0">
                <a:latin typeface="Tahoma" charset="0"/>
                <a:ea typeface="SimSun" charset="0"/>
                <a:cs typeface="SimSun" charset="0"/>
              </a:rPr>
              <a:t>– </a:t>
            </a:r>
            <a:r>
              <a:rPr lang="en-US" altLang="zh-CN" sz="1200" i="1" dirty="0">
                <a:solidFill>
                  <a:srgbClr val="0070C0"/>
                </a:solidFill>
                <a:latin typeface="Tahoma" charset="0"/>
                <a:ea typeface="SimSun" charset="0"/>
                <a:cs typeface="SimSun" charset="0"/>
              </a:rPr>
              <a:t>L</a:t>
            </a:r>
            <a:r>
              <a:rPr lang="en-US" altLang="zh-CN" sz="1100" i="1" dirty="0">
                <a:solidFill>
                  <a:srgbClr val="FF0000"/>
                </a:solidFill>
                <a:latin typeface="Tahoma" charset="0"/>
                <a:ea typeface="SimSun" charset="0"/>
                <a:cs typeface="SimSun" charset="0"/>
              </a:rPr>
              <a:t>w</a:t>
            </a:r>
            <a:r>
              <a:rPr lang="en-US" altLang="zh-CN" sz="1200" i="1" dirty="0">
                <a:solidFill>
                  <a:srgbClr val="0070C0"/>
                </a:solidFill>
                <a:latin typeface="Tahoma" charset="0"/>
                <a:ea typeface="SimSun" charset="0"/>
                <a:cs typeface="SimSun" charset="0"/>
              </a:rPr>
              <a:t>M</a:t>
            </a:r>
            <a:r>
              <a:rPr lang="en-US" altLang="zh-CN" sz="1200" i="1" dirty="0">
                <a:solidFill>
                  <a:srgbClr val="99FFCC"/>
                </a:solidFill>
                <a:latin typeface="Tahoma" charset="0"/>
                <a:ea typeface="SimSun" charset="0"/>
                <a:cs typeface="SimSun" charset="0"/>
              </a:rPr>
              <a:t>2</a:t>
            </a:r>
            <a:r>
              <a:rPr lang="en-US" altLang="zh-CN" sz="1200" i="1" dirty="0">
                <a:solidFill>
                  <a:srgbClr val="FFC000"/>
                </a:solidFill>
                <a:latin typeface="Tahoma" charset="0"/>
                <a:ea typeface="SimSun" charset="0"/>
                <a:cs typeface="SimSun" charset="0"/>
              </a:rPr>
              <a:t>M</a:t>
            </a:r>
            <a:endParaRPr lang="en-GB" altLang="zh-CN" sz="1700" i="1" dirty="0">
              <a:solidFill>
                <a:srgbClr val="FFC000"/>
              </a:solidFill>
              <a:latin typeface="Tahoma" charset="0"/>
              <a:ea typeface="SimSun" charset="0"/>
              <a:cs typeface="SimSun" charset="0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81392" y="841748"/>
            <a:ext cx="8706800" cy="394249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2"/>
              </a:rPr>
              <a:t>IPSO Alliance</a:t>
            </a:r>
            <a:endParaRPr lang="en-US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US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IPSO Smart Objects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 are based on OMA LwM2M object model. These objects define a particular type of physical sensor, e.g.: digital I/O, Presence, Illuminance, Temperature, </a:t>
            </a:r>
            <a:r>
              <a:rPr lang="en-US" altLang="zh-CN" dirty="0" err="1">
                <a:latin typeface="Arial Narrow" charset="0"/>
                <a:ea typeface="SimSun" charset="0"/>
                <a:cs typeface="SimSun" charset="0"/>
              </a:rPr>
              <a:t>etc</a:t>
            </a:r>
            <a:endParaRPr lang="en-US" altLang="zh-CN" dirty="0">
              <a:latin typeface="Arial Narrow" charset="0"/>
              <a:ea typeface="SimSun" charset="0"/>
              <a:cs typeface="SimSun" charset="0"/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3"/>
              </a:rPr>
              <a:t>Open Source Code</a:t>
            </a:r>
            <a:endParaRPr lang="en-US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Pointers to </a:t>
            </a:r>
            <a:r>
              <a:rPr lang="en-US" altLang="zh-CN" b="1" dirty="0">
                <a:solidFill>
                  <a:schemeClr val="accent2"/>
                </a:solidFill>
                <a:latin typeface="Arial Narrow" charset="0"/>
                <a:ea typeface="SimSun" charset="0"/>
                <a:cs typeface="SimSun" charset="0"/>
              </a:rPr>
              <a:t>Open Source initiatives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based on OMA Technical Specifications, e.g. </a:t>
            </a:r>
            <a:r>
              <a:rPr lang="en-US" altLang="zh-CN" b="1" dirty="0" err="1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Leshan</a:t>
            </a:r>
            <a:r>
              <a:rPr lang="en-US" altLang="zh-CN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&amp; </a:t>
            </a:r>
            <a:r>
              <a:rPr lang="en-US" altLang="zh-CN" b="1" dirty="0" err="1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Wakaama</a:t>
            </a:r>
            <a:r>
              <a:rPr lang="en-US" altLang="zh-CN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Eclipse projects that develop LwM2M Client &amp; Server</a:t>
            </a:r>
          </a:p>
          <a:p>
            <a:pPr marL="0" indent="0">
              <a:buNone/>
            </a:pPr>
            <a:r>
              <a:rPr lang="en-GB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4"/>
              </a:rPr>
              <a:t>Sandbox Server</a:t>
            </a:r>
            <a:endParaRPr lang="en-GB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GB" altLang="zh-CN" sz="2100" b="1" dirty="0">
                <a:solidFill>
                  <a:schemeClr val="accent2"/>
                </a:solidFill>
                <a:latin typeface="Arial Narrow" charset="0"/>
                <a:ea typeface="SimSun" charset="0"/>
                <a:cs typeface="SimSun" charset="0"/>
              </a:rPr>
              <a:t>Test Server </a:t>
            </a:r>
            <a:r>
              <a:rPr lang="en-GB" altLang="zh-CN" dirty="0">
                <a:solidFill>
                  <a:schemeClr val="tx1"/>
                </a:solidFill>
                <a:latin typeface="Arial Narrow" charset="0"/>
                <a:ea typeface="SimSun" charset="0"/>
                <a:cs typeface="SimSun" charset="0"/>
              </a:rPr>
              <a:t>used by end-users to test their Clients implementations</a:t>
            </a:r>
          </a:p>
          <a:p>
            <a:pPr marL="0" indent="0">
              <a:buNone/>
            </a:pPr>
            <a:r>
              <a:rPr lang="en-GB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5"/>
              </a:rPr>
              <a:t>Lab Kit</a:t>
            </a:r>
            <a:endParaRPr lang="en-GB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A list of pointers to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platforms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 with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sensors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IDE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libraries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dirty="0" err="1">
                <a:latin typeface="Arial Narrow" charset="0"/>
                <a:ea typeface="SimSun" charset="0"/>
                <a:cs typeface="SimSun" charset="0"/>
              </a:rPr>
              <a:t>etc</a:t>
            </a:r>
            <a:endParaRPr lang="en-GB" altLang="zh-CN" dirty="0">
              <a:latin typeface="Arial Narrow" charset="0"/>
              <a:ea typeface="SimSun" charset="0"/>
              <a:cs typeface="SimSun" charset="0"/>
            </a:endParaRPr>
          </a:p>
        </p:txBody>
      </p:sp>
      <p:pic>
        <p:nvPicPr>
          <p:cNvPr id="11268" name="Picture 6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266" y="203461"/>
            <a:ext cx="385997" cy="33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719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ahoma" charset="0"/>
                <a:ea typeface="SimSun" charset="0"/>
                <a:cs typeface="SimSun" charset="0"/>
              </a:rPr>
              <a:t>OMA Developer Tool </a:t>
            </a:r>
            <a:r>
              <a:rPr lang="en-US" altLang="zh-CN" dirty="0" smtClean="0">
                <a:latin typeface="Tahoma" charset="0"/>
                <a:ea typeface="SimSun" charset="0"/>
                <a:cs typeface="SimSun" charset="0"/>
              </a:rPr>
              <a:t>Kit        </a:t>
            </a:r>
            <a:r>
              <a:rPr lang="en-US" altLang="zh-CN" sz="1400" i="1" dirty="0">
                <a:solidFill>
                  <a:srgbClr val="0070C0"/>
                </a:solidFill>
                <a:latin typeface="Tahoma" charset="0"/>
                <a:ea typeface="SimSun" charset="0"/>
                <a:cs typeface="SimSun" charset="0"/>
              </a:rPr>
              <a:t>L</a:t>
            </a:r>
            <a:r>
              <a:rPr lang="en-US" altLang="zh-CN" sz="1200" i="1" dirty="0">
                <a:solidFill>
                  <a:srgbClr val="FF0000"/>
                </a:solidFill>
                <a:latin typeface="Tahoma" charset="0"/>
                <a:ea typeface="SimSun" charset="0"/>
                <a:cs typeface="SimSun" charset="0"/>
              </a:rPr>
              <a:t>w</a:t>
            </a:r>
            <a:r>
              <a:rPr lang="en-US" altLang="zh-CN" sz="1400" i="1" dirty="0">
                <a:solidFill>
                  <a:srgbClr val="0070C0"/>
                </a:solidFill>
                <a:latin typeface="Tahoma" charset="0"/>
                <a:ea typeface="SimSun" charset="0"/>
                <a:cs typeface="SimSun" charset="0"/>
              </a:rPr>
              <a:t>M</a:t>
            </a:r>
            <a:r>
              <a:rPr lang="en-US" altLang="zh-CN" sz="1400" i="1" dirty="0">
                <a:solidFill>
                  <a:srgbClr val="99FFCC"/>
                </a:solidFill>
                <a:latin typeface="Tahoma" charset="0"/>
                <a:ea typeface="SimSun" charset="0"/>
                <a:cs typeface="SimSun" charset="0"/>
              </a:rPr>
              <a:t>2</a:t>
            </a:r>
            <a:r>
              <a:rPr lang="en-US" altLang="zh-CN" sz="1400" i="1" dirty="0">
                <a:solidFill>
                  <a:srgbClr val="FFC000"/>
                </a:solidFill>
                <a:latin typeface="Tahoma" charset="0"/>
                <a:ea typeface="SimSun" charset="0"/>
                <a:cs typeface="SimSun" charset="0"/>
              </a:rPr>
              <a:t>M</a:t>
            </a:r>
            <a:endParaRPr lang="en-GB" altLang="zh-CN" sz="1100" i="1" dirty="0">
              <a:solidFill>
                <a:srgbClr val="FFC000"/>
              </a:solidFill>
              <a:latin typeface="Tahoma" charset="0"/>
              <a:ea typeface="SimSun" charset="0"/>
              <a:cs typeface="SimSun" charset="0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81392" y="841748"/>
            <a:ext cx="8706800" cy="39424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LwM2M Demo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GB" altLang="zh-CN" b="1" dirty="0" smtClean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Demo</a:t>
            </a:r>
            <a:r>
              <a:rPr lang="en-GB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&amp;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libraries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on how to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connect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a LwM2M platform (</a:t>
            </a:r>
            <a:r>
              <a:rPr lang="en-GB" altLang="zh-CN" sz="1200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sensors: Temperature, Humidity, Microphone, Buttons, LEDs, GPIO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) via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Bluetooth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to a: 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Remote Server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PC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Mobile Phone</a:t>
            </a:r>
          </a:p>
        </p:txBody>
      </p:sp>
      <p:pic>
        <p:nvPicPr>
          <p:cNvPr id="12292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058" y="203461"/>
            <a:ext cx="277982" cy="33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3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Tahoma" charset="0"/>
                <a:ea typeface="SimSun" charset="0"/>
                <a:cs typeface="SimSun" charset="0"/>
              </a:rPr>
              <a:t>Standards, Developer’s Community</a:t>
            </a:r>
            <a:endParaRPr lang="en-GB" altLang="zh-CN" sz="1600" i="1">
              <a:solidFill>
                <a:srgbClr val="FFC000"/>
              </a:solidFill>
              <a:latin typeface="Tahoma" charset="0"/>
              <a:ea typeface="SimSun" charset="0"/>
              <a:cs typeface="SimSun" charset="0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30226" y="2083872"/>
            <a:ext cx="1550356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dirty="0"/>
              <a:t>Standards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550378" y="4050623"/>
            <a:ext cx="1330205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200"/>
              <a:t>Ivory Tower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08" y="2515944"/>
            <a:ext cx="1274393" cy="148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Flowchart: Connector 46"/>
          <p:cNvSpPr>
            <a:spLocks noChangeArrowheads="1"/>
          </p:cNvSpPr>
          <p:nvPr/>
        </p:nvSpPr>
        <p:spPr bwMode="auto">
          <a:xfrm>
            <a:off x="3306910" y="897555"/>
            <a:ext cx="5358031" cy="3739036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253" y="2857758"/>
            <a:ext cx="714715" cy="6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285225" y="3546038"/>
            <a:ext cx="1096102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900"/>
              <a:t>… </a:t>
            </a:r>
            <a:r>
              <a:rPr lang="en-GB" sz="900">
                <a:solidFill>
                  <a:srgbClr val="009D00"/>
                </a:solidFill>
              </a:rPr>
              <a:t>feedback</a:t>
            </a:r>
            <a:r>
              <a:rPr lang="en-GB" sz="900"/>
              <a:t> …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V="1">
            <a:off x="1595318" y="3353041"/>
            <a:ext cx="813936" cy="188347"/>
          </a:xfrm>
          <a:prstGeom prst="straightConnector1">
            <a:avLst/>
          </a:prstGeom>
          <a:noFill/>
          <a:ln w="31750">
            <a:solidFill>
              <a:schemeClr val="tx1"/>
            </a:solidFill>
            <a:prstDash val="sysDot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322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68" y="1518695"/>
            <a:ext cx="747272" cy="48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Flowchart: Connector 31"/>
          <p:cNvSpPr/>
          <p:nvPr/>
        </p:nvSpPr>
        <p:spPr bwMode="auto">
          <a:xfrm>
            <a:off x="3530161" y="2595003"/>
            <a:ext cx="1325554" cy="92545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 algn="ctr">
              <a:defRPr/>
            </a:pPr>
            <a:r>
              <a:rPr lang="en-GB" sz="1600" b="1" dirty="0">
                <a:solidFill>
                  <a:srgbClr val="000000"/>
                </a:solidFill>
                <a:latin typeface="Arial" pitchFamily="34" charset="0"/>
              </a:rPr>
              <a:t>OMA</a:t>
            </a:r>
            <a:r>
              <a:rPr lang="en-GB" sz="1000" b="1" dirty="0">
                <a:solidFill>
                  <a:srgbClr val="000000"/>
                </a:solidFill>
                <a:latin typeface="Arial" pitchFamily="34" charset="0"/>
              </a:rPr>
              <a:t> Developer Tool Kit</a:t>
            </a:r>
          </a:p>
          <a:p>
            <a:pPr algn="ctr">
              <a:defRPr/>
            </a:pPr>
            <a:r>
              <a:rPr lang="en-US" altLang="zh-CN" sz="1000" b="1" i="1" dirty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LwM2M</a:t>
            </a:r>
          </a:p>
          <a:p>
            <a:pPr algn="ctr">
              <a:defRPr/>
            </a:pPr>
            <a:endParaRPr lang="en-US" sz="1000" b="1" i="1" dirty="0">
              <a:solidFill>
                <a:srgbClr val="FFC000"/>
              </a:solidFill>
              <a:latin typeface="Arial" pitchFamily="34" charset="0"/>
              <a:ea typeface="SimSun" pitchFamily="2" charset="-122"/>
            </a:endParaRPr>
          </a:p>
          <a:p>
            <a:pPr algn="ctr">
              <a:defRPr/>
            </a:pPr>
            <a:endParaRPr lang="en-US" sz="1000" b="1" i="1" dirty="0">
              <a:solidFill>
                <a:srgbClr val="FFC000"/>
              </a:solidFill>
              <a:latin typeface="Arial" pitchFamily="34" charset="0"/>
              <a:ea typeface="SimSun" pitchFamily="2" charset="-122"/>
            </a:endParaRPr>
          </a:p>
          <a:p>
            <a:pPr algn="ctr">
              <a:defRPr/>
            </a:pPr>
            <a:endParaRPr lang="en-GB" sz="1000" b="1" dirty="0">
              <a:solidFill>
                <a:schemeClr val="accent5">
                  <a:lumMod val="90000"/>
                </a:schemeClr>
              </a:solidFill>
              <a:latin typeface="Arial" pitchFamily="34" charset="0"/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995" y="3754151"/>
            <a:ext cx="768977" cy="50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909" y="2584539"/>
            <a:ext cx="1170518" cy="30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929" y="1623039"/>
            <a:ext cx="1897636" cy="36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13840" y="1443994"/>
            <a:ext cx="2201506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000"/>
              <a:t>OMA LwM2M Test Server - </a:t>
            </a:r>
            <a:r>
              <a:rPr lang="en-GB" sz="1000" b="1"/>
              <a:t>ETS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655679" y="2404331"/>
            <a:ext cx="1325554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/>
              <a:t>Sandbox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489791" y="3575105"/>
            <a:ext cx="1325555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/>
              <a:t>Open Code</a:t>
            </a:r>
          </a:p>
        </p:txBody>
      </p:sp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506" y="3297235"/>
            <a:ext cx="1072846" cy="36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164236" y="3118189"/>
            <a:ext cx="1325554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/>
              <a:t>Lab Kit Demo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976664" y="1877657"/>
            <a:ext cx="1488342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/>
              <a:t>Open Source IDE</a:t>
            </a:r>
          </a:p>
        </p:txBody>
      </p:sp>
      <p:sp>
        <p:nvSpPr>
          <p:cNvPr id="48" name="Rectangle 47"/>
          <p:cNvSpPr/>
          <p:nvPr/>
        </p:nvSpPr>
        <p:spPr>
          <a:xfrm rot="20551144">
            <a:off x="7924376" y="796393"/>
            <a:ext cx="1050578" cy="572947"/>
          </a:xfrm>
          <a:prstGeom prst="rect">
            <a:avLst/>
          </a:prstGeom>
          <a:noFill/>
        </p:spPr>
        <p:txBody>
          <a:bodyPr wrap="none" lIns="79727" tIns="39863" rIns="79727" bIns="39863">
            <a:spAutoFit/>
          </a:bodyPr>
          <a:lstStyle/>
          <a:p>
            <a:pPr algn="ctr">
              <a:defRPr/>
            </a:pPr>
            <a:r>
              <a:rPr lang="en-US" sz="1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Work in </a:t>
            </a:r>
          </a:p>
          <a:p>
            <a:pPr algn="ctr">
              <a:defRPr/>
            </a:pPr>
            <a:r>
              <a:rPr lang="en-US" sz="1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Progress</a:t>
            </a:r>
          </a:p>
        </p:txBody>
      </p:sp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176" y="2985648"/>
            <a:ext cx="486812" cy="42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312" y="2056703"/>
            <a:ext cx="2091430" cy="3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6" name="Flowchart: Connector 46"/>
          <p:cNvSpPr>
            <a:spLocks noChangeArrowheads="1"/>
          </p:cNvSpPr>
          <p:nvPr/>
        </p:nvSpPr>
        <p:spPr bwMode="auto">
          <a:xfrm>
            <a:off x="2409253" y="1734653"/>
            <a:ext cx="1037189" cy="751063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13337" name="Picture 11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88" y="2095070"/>
            <a:ext cx="728667" cy="23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2409254" y="1864868"/>
            <a:ext cx="1046491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en-US" sz="900" b="1" dirty="0">
                <a:hlinkClick r:id="rId15"/>
              </a:rPr>
              <a:t>Community</a:t>
            </a:r>
            <a:endParaRPr lang="en-GB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160262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 animBg="1"/>
      <p:bldP spid="14" grpId="0"/>
      <p:bldP spid="42" grpId="0"/>
      <p:bldP spid="43" grpId="0"/>
      <p:bldP spid="45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0" y="0"/>
            <a:ext cx="9144000" cy="5143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099" name="Flowchart: Connector 16"/>
          <p:cNvSpPr>
            <a:spLocks noChangeArrowheads="1"/>
          </p:cNvSpPr>
          <p:nvPr/>
        </p:nvSpPr>
        <p:spPr bwMode="auto">
          <a:xfrm>
            <a:off x="1877887" y="611547"/>
            <a:ext cx="5160980" cy="410088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12700" algn="ctr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6148" name="Flowchart: Connector 46"/>
          <p:cNvSpPr>
            <a:spLocks noChangeArrowheads="1"/>
          </p:cNvSpPr>
          <p:nvPr/>
        </p:nvSpPr>
        <p:spPr bwMode="auto">
          <a:xfrm>
            <a:off x="3840083" y="23883"/>
            <a:ext cx="1334603" cy="1148683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4100" name="Flowchart: Connector 15"/>
          <p:cNvSpPr>
            <a:spLocks noChangeArrowheads="1"/>
          </p:cNvSpPr>
          <p:nvPr/>
        </p:nvSpPr>
        <p:spPr bwMode="auto">
          <a:xfrm>
            <a:off x="3313650" y="1655593"/>
            <a:ext cx="2366437" cy="208411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6151" name="Flowchart: Connector 27"/>
          <p:cNvSpPr>
            <a:spLocks noChangeArrowheads="1"/>
          </p:cNvSpPr>
          <p:nvPr/>
        </p:nvSpPr>
        <p:spPr bwMode="auto">
          <a:xfrm>
            <a:off x="2766894" y="2047337"/>
            <a:ext cx="927281" cy="884821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329066" y="2047337"/>
            <a:ext cx="962006" cy="863925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2" name="Flowchart: Connector 31"/>
          <p:cNvSpPr/>
          <p:nvPr/>
        </p:nvSpPr>
        <p:spPr bwMode="auto">
          <a:xfrm>
            <a:off x="4036436" y="1237029"/>
            <a:ext cx="939516" cy="845237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6158" name="Flowchart: Connector 45"/>
          <p:cNvSpPr>
            <a:spLocks noChangeArrowheads="1"/>
          </p:cNvSpPr>
          <p:nvPr/>
        </p:nvSpPr>
        <p:spPr bwMode="auto">
          <a:xfrm>
            <a:off x="1877887" y="1018328"/>
            <a:ext cx="927038" cy="85575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6160" name="Picture 1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52" y="2532733"/>
            <a:ext cx="612827" cy="16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Flowchart: Connector 46"/>
          <p:cNvSpPr>
            <a:spLocks noChangeArrowheads="1"/>
          </p:cNvSpPr>
          <p:nvPr/>
        </p:nvSpPr>
        <p:spPr bwMode="auto">
          <a:xfrm>
            <a:off x="3998504" y="164322"/>
            <a:ext cx="1001011" cy="876190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62" name="Flowchart: Connector 47"/>
          <p:cNvSpPr>
            <a:spLocks noChangeArrowheads="1"/>
          </p:cNvSpPr>
          <p:nvPr/>
        </p:nvSpPr>
        <p:spPr bwMode="auto">
          <a:xfrm>
            <a:off x="1745280" y="3427058"/>
            <a:ext cx="919203" cy="848633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63" name="Flowchart: Connector 48"/>
          <p:cNvSpPr>
            <a:spLocks noChangeArrowheads="1"/>
          </p:cNvSpPr>
          <p:nvPr/>
        </p:nvSpPr>
        <p:spPr bwMode="auto">
          <a:xfrm>
            <a:off x="6206491" y="3509921"/>
            <a:ext cx="934078" cy="867432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616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246" y="4025923"/>
            <a:ext cx="364703" cy="28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1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94" y="602417"/>
            <a:ext cx="672737" cy="2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85" y="1481896"/>
            <a:ext cx="532948" cy="25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8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27" y="3864670"/>
            <a:ext cx="662753" cy="2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8" name="TextBox 34"/>
          <p:cNvSpPr txBox="1">
            <a:spLocks noChangeArrowheads="1"/>
          </p:cNvSpPr>
          <p:nvPr/>
        </p:nvSpPr>
        <p:spPr bwMode="auto">
          <a:xfrm>
            <a:off x="3599014" y="4261061"/>
            <a:ext cx="1668737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6169" name="TextBox 35">
            <a:hlinkClick r:id="rId10"/>
          </p:cNvPr>
          <p:cNvSpPr txBox="1">
            <a:spLocks noChangeArrowheads="1"/>
          </p:cNvSpPr>
          <p:nvPr/>
        </p:nvSpPr>
        <p:spPr bwMode="auto">
          <a:xfrm>
            <a:off x="4044398" y="279862"/>
            <a:ext cx="933937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1"/>
              </a:rPr>
              <a:t>Community</a:t>
            </a:r>
            <a:endParaRPr lang="en-GB" sz="1000" b="1" dirty="0"/>
          </a:p>
        </p:txBody>
      </p:sp>
      <p:sp>
        <p:nvSpPr>
          <p:cNvPr id="6170" name="TextBox 51"/>
          <p:cNvSpPr txBox="1">
            <a:spLocks noChangeArrowheads="1"/>
          </p:cNvSpPr>
          <p:nvPr/>
        </p:nvSpPr>
        <p:spPr bwMode="auto">
          <a:xfrm>
            <a:off x="6145044" y="3620465"/>
            <a:ext cx="1056924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2"/>
              </a:rPr>
              <a:t>Open </a:t>
            </a:r>
            <a:endParaRPr lang="en-GB" sz="900" b="1" dirty="0" smtClean="0">
              <a:hlinkClick r:id="rId12"/>
            </a:endParaRPr>
          </a:p>
          <a:p>
            <a:pPr algn="ctr"/>
            <a:r>
              <a:rPr lang="en-GB" sz="900" b="1" dirty="0" smtClean="0">
                <a:hlinkClick r:id="rId12"/>
              </a:rPr>
              <a:t>Source </a:t>
            </a:r>
            <a:r>
              <a:rPr lang="en-GB" sz="900" b="1" dirty="0">
                <a:hlinkClick r:id="rId12"/>
              </a:rPr>
              <a:t>Code</a:t>
            </a:r>
            <a:endParaRPr lang="en-GB" sz="900" b="1" dirty="0"/>
          </a:p>
        </p:txBody>
      </p:sp>
      <p:sp>
        <p:nvSpPr>
          <p:cNvPr id="6171" name="TextBox 52"/>
          <p:cNvSpPr txBox="1">
            <a:spLocks noChangeArrowheads="1"/>
          </p:cNvSpPr>
          <p:nvPr/>
        </p:nvSpPr>
        <p:spPr bwMode="auto">
          <a:xfrm>
            <a:off x="4013135" y="1297488"/>
            <a:ext cx="985200" cy="34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850" b="1" dirty="0">
                <a:hlinkClick r:id="rId13"/>
              </a:rPr>
              <a:t>Web</a:t>
            </a:r>
            <a:endParaRPr lang="en-GB" sz="850" b="1" dirty="0"/>
          </a:p>
          <a:p>
            <a:pPr algn="ctr"/>
            <a:r>
              <a:rPr lang="en-GB" sz="850" b="1" dirty="0">
                <a:hlinkClick r:id="rId14"/>
              </a:rPr>
              <a:t>Documentation</a:t>
            </a:r>
            <a:endParaRPr lang="en-GB" sz="850" b="1" dirty="0"/>
          </a:p>
        </p:txBody>
      </p:sp>
      <p:sp>
        <p:nvSpPr>
          <p:cNvPr id="6172" name="TextBox 53"/>
          <p:cNvSpPr txBox="1">
            <a:spLocks noChangeArrowheads="1"/>
          </p:cNvSpPr>
          <p:nvPr/>
        </p:nvSpPr>
        <p:spPr bwMode="auto">
          <a:xfrm>
            <a:off x="5491277" y="2152330"/>
            <a:ext cx="678977" cy="34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850" b="1" dirty="0">
                <a:hlinkClick r:id="rId15"/>
              </a:rPr>
              <a:t>Technical Summary</a:t>
            </a:r>
            <a:endParaRPr lang="en-GB" sz="850" b="1" dirty="0"/>
          </a:p>
        </p:txBody>
      </p:sp>
      <p:sp>
        <p:nvSpPr>
          <p:cNvPr id="6175" name="TextBox 56"/>
          <p:cNvSpPr txBox="1">
            <a:spLocks noChangeArrowheads="1"/>
          </p:cNvSpPr>
          <p:nvPr/>
        </p:nvSpPr>
        <p:spPr bwMode="auto">
          <a:xfrm>
            <a:off x="2879900" y="2135714"/>
            <a:ext cx="67897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6"/>
              </a:rPr>
              <a:t>Tools </a:t>
            </a:r>
            <a:r>
              <a:rPr lang="en-GB" sz="900" b="1" dirty="0"/>
              <a:t>&amp; </a:t>
            </a:r>
            <a:r>
              <a:rPr lang="en-GB" sz="900" b="1" dirty="0">
                <a:hlinkClick r:id="rId17"/>
              </a:rPr>
              <a:t>Registry</a:t>
            </a:r>
            <a:endParaRPr lang="en-GB" sz="900" b="1" dirty="0"/>
          </a:p>
        </p:txBody>
      </p:sp>
      <p:sp>
        <p:nvSpPr>
          <p:cNvPr id="6176" name="TextBox 57"/>
          <p:cNvSpPr txBox="1">
            <a:spLocks noChangeArrowheads="1"/>
          </p:cNvSpPr>
          <p:nvPr/>
        </p:nvSpPr>
        <p:spPr bwMode="auto">
          <a:xfrm>
            <a:off x="1879898" y="3487975"/>
            <a:ext cx="67897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8"/>
              </a:rPr>
              <a:t>Sandbox Server</a:t>
            </a:r>
            <a:endParaRPr lang="en-GB" sz="900" b="1" dirty="0"/>
          </a:p>
        </p:txBody>
      </p:sp>
      <p:sp>
        <p:nvSpPr>
          <p:cNvPr id="6177" name="TextBox 58"/>
          <p:cNvSpPr txBox="1">
            <a:spLocks noChangeArrowheads="1"/>
          </p:cNvSpPr>
          <p:nvPr/>
        </p:nvSpPr>
        <p:spPr bwMode="auto">
          <a:xfrm>
            <a:off x="1909137" y="1068317"/>
            <a:ext cx="872436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9"/>
              </a:rPr>
              <a:t>Lab </a:t>
            </a:r>
            <a:r>
              <a:rPr lang="en-GB" sz="900" b="1" dirty="0" smtClean="0">
                <a:hlinkClick r:id="rId19"/>
              </a:rPr>
              <a:t>Kit</a:t>
            </a:r>
            <a:endParaRPr lang="en-GB" sz="900" b="1" dirty="0"/>
          </a:p>
          <a:p>
            <a:pPr algn="ctr"/>
            <a:r>
              <a:rPr lang="en-GB" sz="900" b="1" dirty="0" smtClean="0">
                <a:hlinkClick r:id="rId20"/>
              </a:rPr>
              <a:t>Demo Code</a:t>
            </a:r>
            <a:endParaRPr lang="en-GB" sz="900" b="1" dirty="0"/>
          </a:p>
        </p:txBody>
      </p:sp>
      <p:pic>
        <p:nvPicPr>
          <p:cNvPr id="6179" name="Picture 3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142" y="2494445"/>
            <a:ext cx="330424" cy="35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Picture 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38" y="1619537"/>
            <a:ext cx="378181" cy="36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2" name="Flowchart: Connector 45"/>
          <p:cNvSpPr>
            <a:spLocks noChangeArrowheads="1"/>
          </p:cNvSpPr>
          <p:nvPr/>
        </p:nvSpPr>
        <p:spPr bwMode="auto">
          <a:xfrm>
            <a:off x="6150781" y="1048210"/>
            <a:ext cx="975157" cy="91964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83" name="TextBox 58"/>
          <p:cNvSpPr txBox="1">
            <a:spLocks noChangeArrowheads="1"/>
          </p:cNvSpPr>
          <p:nvPr/>
        </p:nvSpPr>
        <p:spPr bwMode="auto">
          <a:xfrm>
            <a:off x="6251167" y="1128725"/>
            <a:ext cx="872436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7"/>
              </a:rPr>
              <a:t>Smart</a:t>
            </a:r>
          </a:p>
          <a:p>
            <a:pPr algn="ctr"/>
            <a:r>
              <a:rPr lang="en-GB" sz="900" b="1" dirty="0">
                <a:hlinkClick r:id="rId17"/>
              </a:rPr>
              <a:t>Objects</a:t>
            </a:r>
            <a:endParaRPr lang="en-GB" sz="900" b="1" dirty="0"/>
          </a:p>
        </p:txBody>
      </p:sp>
      <p:pic>
        <p:nvPicPr>
          <p:cNvPr id="6184" name="Picture 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824" y="1492357"/>
            <a:ext cx="519219" cy="26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94213" y="2306871"/>
            <a:ext cx="1187204" cy="8621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30" name="Flowchart: Connector 29"/>
          <p:cNvSpPr/>
          <p:nvPr/>
        </p:nvSpPr>
        <p:spPr bwMode="auto">
          <a:xfrm>
            <a:off x="3113985" y="3282799"/>
            <a:ext cx="990875" cy="916137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pic>
        <p:nvPicPr>
          <p:cNvPr id="6157" name="Picture 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850" y="3670152"/>
            <a:ext cx="366948" cy="39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4" name="TextBox 55"/>
          <p:cNvSpPr txBox="1">
            <a:spLocks noChangeArrowheads="1"/>
          </p:cNvSpPr>
          <p:nvPr/>
        </p:nvSpPr>
        <p:spPr bwMode="auto">
          <a:xfrm>
            <a:off x="3262900" y="3416503"/>
            <a:ext cx="678977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solidFill>
                  <a:schemeClr val="bg1"/>
                </a:solidFill>
                <a:hlinkClick r:id="rId25"/>
              </a:rPr>
              <a:t>GitHub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4837939" y="3268169"/>
            <a:ext cx="927346" cy="916137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pic>
        <p:nvPicPr>
          <p:cNvPr id="6156" name="Picture 2">
            <a:hlinkClick r:id="rId26" action="ppaction://hlinkfile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612" y="3805381"/>
            <a:ext cx="611579" cy="22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3" name="TextBox 54"/>
          <p:cNvSpPr txBox="1">
            <a:spLocks noChangeArrowheads="1"/>
          </p:cNvSpPr>
          <p:nvPr/>
        </p:nvSpPr>
        <p:spPr bwMode="auto">
          <a:xfrm>
            <a:off x="4815118" y="3401873"/>
            <a:ext cx="96479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28"/>
              </a:rPr>
              <a:t>Client/Server Tutorial</a:t>
            </a:r>
            <a:endParaRPr lang="en-GB" sz="900" b="1" dirty="0"/>
          </a:p>
        </p:txBody>
      </p:sp>
    </p:spTree>
    <p:extLst>
      <p:ext uri="{BB962C8B-B14F-4D97-AF65-F5344CB8AC3E}">
        <p14:creationId xmlns:p14="http://schemas.microsoft.com/office/powerpoint/2010/main" val="313764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7"/>
          <p:cNvSpPr>
            <a:spLocks noGrp="1"/>
          </p:cNvSpPr>
          <p:nvPr>
            <p:ph type="ctrTitle"/>
          </p:nvPr>
        </p:nvSpPr>
        <p:spPr bwMode="auto">
          <a:xfrm>
            <a:off x="685800" y="2981326"/>
            <a:ext cx="7772400" cy="5048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5400" cap="none" dirty="0" smtClean="0">
                <a:ea typeface="ＭＳ Ｐゴシック" pitchFamily="34" charset="-128"/>
              </a:rPr>
              <a:t>Backup Information</a:t>
            </a:r>
            <a:endParaRPr lang="en-US" sz="5400" cap="none" dirty="0">
              <a:ea typeface="ＭＳ Ｐゴシック" pitchFamily="34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23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17055" y="-1"/>
            <a:ext cx="9204464" cy="53283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100" name="Flowchart: Connector 15"/>
          <p:cNvSpPr>
            <a:spLocks noChangeArrowheads="1"/>
          </p:cNvSpPr>
          <p:nvPr/>
        </p:nvSpPr>
        <p:spPr bwMode="auto">
          <a:xfrm>
            <a:off x="3041799" y="1655593"/>
            <a:ext cx="2939475" cy="2380592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7173" name="Flowchart: Connector 27"/>
          <p:cNvSpPr>
            <a:spLocks noChangeArrowheads="1"/>
          </p:cNvSpPr>
          <p:nvPr/>
        </p:nvSpPr>
        <p:spPr bwMode="auto">
          <a:xfrm>
            <a:off x="2468110" y="1904877"/>
            <a:ext cx="1083699" cy="971052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602735" y="1894996"/>
            <a:ext cx="1083699" cy="96526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0" name="Flowchart: Connector 29"/>
          <p:cNvSpPr/>
          <p:nvPr/>
        </p:nvSpPr>
        <p:spPr bwMode="auto">
          <a:xfrm>
            <a:off x="2757220" y="3393791"/>
            <a:ext cx="1083699" cy="992891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5222986" y="3391775"/>
            <a:ext cx="1083699" cy="992891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2" name="Flowchart: Connector 31"/>
          <p:cNvSpPr/>
          <p:nvPr/>
        </p:nvSpPr>
        <p:spPr bwMode="auto">
          <a:xfrm>
            <a:off x="4027261" y="991012"/>
            <a:ext cx="1083699" cy="1035297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pic>
        <p:nvPicPr>
          <p:cNvPr id="1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626" y="3933614"/>
            <a:ext cx="759674" cy="22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76" y="3835631"/>
            <a:ext cx="390400" cy="40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098" y="2431667"/>
            <a:ext cx="761224" cy="16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TextBox 34"/>
          <p:cNvSpPr txBox="1">
            <a:spLocks noChangeArrowheads="1"/>
          </p:cNvSpPr>
          <p:nvPr/>
        </p:nvSpPr>
        <p:spPr bwMode="auto">
          <a:xfrm>
            <a:off x="3495094" y="4261060"/>
            <a:ext cx="2072826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5148" name="TextBox 52"/>
          <p:cNvSpPr txBox="1">
            <a:spLocks noChangeArrowheads="1"/>
          </p:cNvSpPr>
          <p:nvPr/>
        </p:nvSpPr>
        <p:spPr bwMode="auto">
          <a:xfrm>
            <a:off x="4022610" y="1107374"/>
            <a:ext cx="1144163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7"/>
              </a:rPr>
              <a:t>Web</a:t>
            </a:r>
            <a:endParaRPr lang="en-GB" sz="900" b="1" dirty="0"/>
          </a:p>
          <a:p>
            <a:pPr algn="ctr"/>
            <a:r>
              <a:rPr lang="en-GB" sz="900" b="1" dirty="0">
                <a:hlinkClick r:id="rId8"/>
              </a:rPr>
              <a:t>Documentation</a:t>
            </a:r>
            <a:endParaRPr lang="en-GB" sz="900" b="1" dirty="0"/>
          </a:p>
        </p:txBody>
      </p:sp>
      <p:sp>
        <p:nvSpPr>
          <p:cNvPr id="5149" name="TextBox 53"/>
          <p:cNvSpPr txBox="1">
            <a:spLocks noChangeArrowheads="1"/>
          </p:cNvSpPr>
          <p:nvPr/>
        </p:nvSpPr>
        <p:spPr bwMode="auto">
          <a:xfrm>
            <a:off x="5723662" y="1997524"/>
            <a:ext cx="843394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9"/>
              </a:rPr>
              <a:t>Technical Summary</a:t>
            </a:r>
            <a:endParaRPr lang="en-GB" sz="900" b="1" dirty="0"/>
          </a:p>
        </p:txBody>
      </p:sp>
      <p:sp>
        <p:nvSpPr>
          <p:cNvPr id="5150" name="TextBox 54"/>
          <p:cNvSpPr txBox="1">
            <a:spLocks noChangeArrowheads="1"/>
          </p:cNvSpPr>
          <p:nvPr/>
        </p:nvSpPr>
        <p:spPr bwMode="auto">
          <a:xfrm>
            <a:off x="5174925" y="3525478"/>
            <a:ext cx="1198425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0"/>
              </a:rPr>
              <a:t>Client/Server Tutorial</a:t>
            </a:r>
            <a:endParaRPr lang="en-GB" sz="1000" b="1" dirty="0"/>
          </a:p>
        </p:txBody>
      </p:sp>
      <p:sp>
        <p:nvSpPr>
          <p:cNvPr id="5151" name="TextBox 55"/>
          <p:cNvSpPr txBox="1">
            <a:spLocks noChangeArrowheads="1"/>
          </p:cNvSpPr>
          <p:nvPr/>
        </p:nvSpPr>
        <p:spPr bwMode="auto">
          <a:xfrm>
            <a:off x="2893650" y="3527494"/>
            <a:ext cx="843394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1"/>
              </a:rPr>
              <a:t>GitHub</a:t>
            </a:r>
            <a:endParaRPr lang="en-GB" sz="1000" b="1" dirty="0"/>
          </a:p>
        </p:txBody>
      </p:sp>
      <p:sp>
        <p:nvSpPr>
          <p:cNvPr id="5152" name="TextBox 56"/>
          <p:cNvSpPr txBox="1">
            <a:spLocks noChangeArrowheads="1"/>
          </p:cNvSpPr>
          <p:nvPr/>
        </p:nvSpPr>
        <p:spPr bwMode="auto">
          <a:xfrm>
            <a:off x="2599890" y="1950227"/>
            <a:ext cx="843394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2"/>
              </a:rPr>
              <a:t>Tools </a:t>
            </a:r>
            <a:r>
              <a:rPr lang="en-GB" sz="1000" b="1" dirty="0"/>
              <a:t>&amp; </a:t>
            </a:r>
            <a:r>
              <a:rPr lang="en-GB" sz="1000" b="1" dirty="0">
                <a:hlinkClick r:id="rId13"/>
              </a:rPr>
              <a:t>Registry</a:t>
            </a:r>
            <a:endParaRPr lang="en-GB" sz="1000" b="1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04" y="2387066"/>
            <a:ext cx="408909" cy="39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710" y="1530605"/>
            <a:ext cx="371790" cy="3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1" name="Rectangle 39"/>
          <p:cNvSpPr>
            <a:spLocks noChangeArrowheads="1"/>
          </p:cNvSpPr>
          <p:nvPr/>
        </p:nvSpPr>
        <p:spPr bwMode="auto">
          <a:xfrm>
            <a:off x="7293329" y="4386682"/>
            <a:ext cx="1087121" cy="66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  <a:ea typeface="SimSun" charset="0"/>
                <a:cs typeface="SimSun" charset="0"/>
              </a:rPr>
              <a:t>Pilot </a:t>
            </a:r>
          </a:p>
          <a:p>
            <a:pPr algn="ctr"/>
            <a:r>
              <a:rPr lang="en-US" altLang="zh-CN" sz="2000" b="1" dirty="0">
                <a:solidFill>
                  <a:srgbClr val="000000"/>
                </a:solidFill>
                <a:ea typeface="SimSun" charset="0"/>
                <a:cs typeface="SimSun" charset="0"/>
              </a:rPr>
              <a:t>LwM2M</a:t>
            </a:r>
            <a:endParaRPr lang="en-GB" sz="2000" b="1" dirty="0">
              <a:solidFill>
                <a:srgbClr val="0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79060" y="457592"/>
            <a:ext cx="8260297" cy="295948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US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/>
              </a:rPr>
              <a:t>https://github.com/OpenMobileAlliance/OMA-LwM2M-Public-Review/wiki</a:t>
            </a:r>
            <a:r>
              <a:rPr lang="en-US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GB" sz="24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87829" y="2246647"/>
            <a:ext cx="1562965" cy="1135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905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Specifications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798235"/>
            <a:ext cx="8229600" cy="28746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hlinkClick r:id="rId2"/>
              </a:rPr>
              <a:t>Web Documents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</a:rPr>
              <a:t> - 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hlinkClick r:id="rId3"/>
              </a:rPr>
              <a:t>Technical Specifications</a:t>
            </a:r>
            <a:endParaRPr lang="en-US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en-US" altLang="en-US" dirty="0"/>
              <a:t>OMA Technical Specifications available in </a:t>
            </a:r>
            <a:r>
              <a:rPr lang="en-US" altLang="en-US" sz="2100" b="1" dirty="0">
                <a:solidFill>
                  <a:schemeClr val="accent2"/>
                </a:solidFill>
              </a:rPr>
              <a:t>web format</a:t>
            </a:r>
            <a:r>
              <a:rPr lang="en-US" altLang="en-US" dirty="0"/>
              <a:t>, easy to search for end-users &amp; search engines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39175" y="4843463"/>
            <a:ext cx="504825" cy="198437"/>
          </a:xfrm>
          <a:prstGeom prst="rect">
            <a:avLst/>
          </a:prstGeom>
        </p:spPr>
        <p:txBody>
          <a:bodyPr/>
          <a:lstStyle/>
          <a:p>
            <a:fld id="{679F4819-889C-46A3-ABDF-6E6B594B586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843430"/>
            <a:ext cx="8181975" cy="30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6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summary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739715"/>
            <a:ext cx="8229600" cy="28746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Technical Summary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>
                <a:ea typeface="SimSun" pitchFamily="2" charset="-122"/>
              </a:rPr>
              <a:t>Allows end-user to </a:t>
            </a:r>
            <a:r>
              <a:rPr lang="en-US" altLang="zh-CN" sz="2100" b="1" dirty="0">
                <a:solidFill>
                  <a:schemeClr val="accent2"/>
                </a:solidFill>
                <a:ea typeface="SimSun" pitchFamily="2" charset="-122"/>
              </a:rPr>
              <a:t>quickly</a:t>
            </a:r>
            <a:r>
              <a:rPr lang="en-US" altLang="zh-CN" sz="2100" dirty="0">
                <a:ea typeface="SimSun" pitchFamily="2" charset="-122"/>
              </a:rPr>
              <a:t> </a:t>
            </a:r>
            <a:r>
              <a:rPr lang="en-US" altLang="zh-CN" dirty="0"/>
              <a:t>gaining</a:t>
            </a:r>
            <a:r>
              <a:rPr lang="en-US" altLang="zh-CN" dirty="0">
                <a:ea typeface="SimSun" pitchFamily="2" charset="-122"/>
              </a:rPr>
              <a:t> an overall understanding of the Enabler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08" y="1722695"/>
            <a:ext cx="7181050" cy="298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0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DevKIT</a:t>
            </a:r>
            <a:r>
              <a:rPr lang="en-US" dirty="0" smtClean="0"/>
              <a:t> Client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761660"/>
            <a:ext cx="8229600" cy="2874698"/>
          </a:xfrm>
        </p:spPr>
        <p:txBody>
          <a:bodyPr/>
          <a:lstStyle/>
          <a:p>
            <a:pPr marL="0" indent="-4153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OMA LwM2M </a:t>
            </a:r>
            <a:r>
              <a:rPr lang="en-US" altLang="zh-CN" dirty="0" err="1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DevKit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marL="595181" lvl="1" indent="-398633">
              <a:defRPr/>
            </a:pPr>
            <a:r>
              <a:rPr lang="en-US" altLang="zh-CN" b="1" dirty="0">
                <a:solidFill>
                  <a:schemeClr val="accent2"/>
                </a:solidFill>
                <a:ea typeface="SimSun" pitchFamily="2" charset="-122"/>
              </a:rPr>
              <a:t>Client/Server emulator </a:t>
            </a:r>
            <a:r>
              <a:rPr lang="en-US" altLang="zh-CN" dirty="0">
                <a:ea typeface="SimSun" pitchFamily="2" charset="-122"/>
              </a:rPr>
              <a:t>that allows end-users to interact with messages to be sent between Clients &amp; Servers. The Client side is already release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401" y="1741017"/>
            <a:ext cx="6075314" cy="305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8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Github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0455"/>
            <a:ext cx="8229600" cy="28746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GitHub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>
                <a:ea typeface="SimSun" pitchFamily="2" charset="-122"/>
              </a:rPr>
              <a:t>Version control &amp; repository and it is customized for </a:t>
            </a:r>
            <a:r>
              <a:rPr lang="en-US" altLang="zh-CN" sz="2100" b="1" dirty="0">
                <a:solidFill>
                  <a:schemeClr val="accent2"/>
                </a:solidFill>
                <a:ea typeface="SimSun" pitchFamily="2" charset="-122"/>
              </a:rPr>
              <a:t>developing technical documents</a:t>
            </a:r>
            <a:r>
              <a:rPr lang="en-US" altLang="zh-CN" dirty="0">
                <a:ea typeface="SimSun" pitchFamily="2" charset="-122"/>
              </a:rPr>
              <a:t>. Also, it can be used as a collaboration tool to reach developers and its communities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834" y="2121409"/>
            <a:ext cx="6166713" cy="260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8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 bwMode="auto">
          <a:xfrm>
            <a:off x="2896065" y="1314941"/>
            <a:ext cx="6096000" cy="2914727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0790" tIns="39686" rIns="80790" bIns="39686"/>
          <a:lstStyle/>
          <a:p>
            <a:pPr marL="250874" indent="-250874" defTabSz="680333">
              <a:spcBef>
                <a:spcPct val="25000"/>
              </a:spcBef>
              <a:buClr>
                <a:srgbClr val="000066"/>
              </a:buClr>
              <a:buFontTx/>
              <a:buChar char="•"/>
              <a:defRPr/>
            </a:pPr>
            <a:endParaRPr lang="en-GB" sz="2200">
              <a:solidFill>
                <a:srgbClr val="000066"/>
              </a:solidFill>
              <a:latin typeface="Tahoma" pitchFamily="-111" charset="0"/>
              <a:ea typeface="MS PGothic" pitchFamily="34" charset="-128"/>
            </a:endParaRP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ahoma" charset="0"/>
              </a:rPr>
              <a:t>Yesterday’s </a:t>
            </a:r>
            <a:r>
              <a:rPr lang="en-GB" dirty="0">
                <a:latin typeface="Tahoma" charset="0"/>
              </a:rPr>
              <a:t>Business Model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028" y="1876280"/>
            <a:ext cx="2094522" cy="173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92126" y="1330528"/>
            <a:ext cx="1725547" cy="82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/>
          <a:p>
            <a:pPr algn="ctr" eaLnBrk="1" hangingPunct="1"/>
            <a:r>
              <a:rPr lang="en-GB" sz="1600" dirty="0" smtClean="0">
                <a:cs typeface="ＭＳ Ｐゴシック" charset="0"/>
              </a:rPr>
              <a:t>SDO</a:t>
            </a:r>
            <a:endParaRPr lang="en-GB" sz="1600" dirty="0">
              <a:cs typeface="ＭＳ Ｐゴシック" charset="0"/>
            </a:endParaRPr>
          </a:p>
          <a:p>
            <a:pPr algn="ctr" eaLnBrk="1" hangingPunct="1"/>
            <a:r>
              <a:rPr lang="en-GB" sz="1600" dirty="0">
                <a:cs typeface="ＭＳ Ｐゴシック" charset="0"/>
              </a:rPr>
              <a:t>Technical </a:t>
            </a:r>
          </a:p>
          <a:p>
            <a:pPr algn="ctr" eaLnBrk="1" hangingPunct="1"/>
            <a:r>
              <a:rPr lang="en-GB" sz="1600" dirty="0">
                <a:cs typeface="ＭＳ Ｐゴシック" charset="0"/>
              </a:rPr>
              <a:t>Specifications</a:t>
            </a:r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74" y="2302528"/>
            <a:ext cx="864984" cy="95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ight Arrow 2"/>
          <p:cNvSpPr>
            <a:spLocks noChangeArrowheads="1"/>
          </p:cNvSpPr>
          <p:nvPr/>
        </p:nvSpPr>
        <p:spPr bwMode="auto">
          <a:xfrm>
            <a:off x="1981355" y="2742658"/>
            <a:ext cx="838743" cy="229039"/>
          </a:xfrm>
          <a:prstGeom prst="rightArrow">
            <a:avLst>
              <a:gd name="adj1" fmla="val 50000"/>
              <a:gd name="adj2" fmla="val 4992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790" tIns="39686" rIns="80790" bIns="39686"/>
          <a:lstStyle/>
          <a:p>
            <a:pPr defTabSz="664388">
              <a:spcBef>
                <a:spcPct val="25000"/>
              </a:spcBef>
              <a:buClr>
                <a:srgbClr val="000066"/>
              </a:buClr>
            </a:pPr>
            <a:endParaRPr lang="en-GB" sz="2200">
              <a:latin typeface="Tahoma" charset="0"/>
              <a:cs typeface="ＭＳ Ｐゴシック" charset="0"/>
            </a:endParaRPr>
          </a:p>
        </p:txBody>
      </p:sp>
      <p:sp>
        <p:nvSpPr>
          <p:cNvPr id="4" name="Right Arrow 2"/>
          <p:cNvSpPr>
            <a:spLocks noChangeArrowheads="1"/>
          </p:cNvSpPr>
          <p:nvPr/>
        </p:nvSpPr>
        <p:spPr bwMode="auto">
          <a:xfrm>
            <a:off x="5739415" y="2700784"/>
            <a:ext cx="556578" cy="229039"/>
          </a:xfrm>
          <a:prstGeom prst="rightArrow">
            <a:avLst>
              <a:gd name="adj1" fmla="val 50000"/>
              <a:gd name="adj2" fmla="val 49853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790" tIns="39686" rIns="80790" bIns="39686"/>
          <a:lstStyle/>
          <a:p>
            <a:pPr defTabSz="664388">
              <a:spcBef>
                <a:spcPct val="25000"/>
              </a:spcBef>
              <a:buClr>
                <a:srgbClr val="000066"/>
              </a:buClr>
            </a:pPr>
            <a:endParaRPr lang="en-GB" sz="2200">
              <a:latin typeface="Tahoma" charset="0"/>
              <a:cs typeface="ＭＳ Ｐゴシック" charset="0"/>
            </a:endParaRPr>
          </a:p>
        </p:txBody>
      </p:sp>
      <p:pic>
        <p:nvPicPr>
          <p:cNvPr id="30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73" y="2221419"/>
            <a:ext cx="1294548" cy="101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1"/>
          <p:cNvSpPr txBox="1">
            <a:spLocks noChangeArrowheads="1"/>
          </p:cNvSpPr>
          <p:nvPr/>
        </p:nvSpPr>
        <p:spPr bwMode="auto">
          <a:xfrm>
            <a:off x="6060328" y="3257705"/>
            <a:ext cx="2362743" cy="32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>
              <a:defRPr sz="2600">
                <a:solidFill>
                  <a:srgbClr val="000066"/>
                </a:solidFill>
                <a:latin typeface="Arial Narrow" charset="0"/>
                <a:ea typeface="ＭＳ Ｐゴシック" charset="0"/>
              </a:defRPr>
            </a:lvl1pPr>
            <a:lvl2pPr marL="742950" indent="-285750">
              <a:defRPr sz="2200">
                <a:solidFill>
                  <a:srgbClr val="480024"/>
                </a:solidFill>
                <a:latin typeface="Arial Narrow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rgbClr val="0B2200"/>
                </a:solidFill>
                <a:latin typeface="Arial Narrow" charset="0"/>
                <a:ea typeface="ＭＳ Ｐゴシック" charset="0"/>
              </a:defRPr>
            </a:lvl3pPr>
            <a:lvl4pPr marL="1600200" indent="-228600">
              <a:defRPr>
                <a:solidFill>
                  <a:srgbClr val="543800"/>
                </a:solidFill>
                <a:latin typeface="Arial Narrow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5pPr>
            <a:lvl6pPr marL="25146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6pPr>
            <a:lvl7pPr marL="29718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7pPr>
            <a:lvl8pPr marL="34290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8pPr>
            <a:lvl9pPr marL="38862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600" dirty="0">
                <a:solidFill>
                  <a:schemeClr val="tx1"/>
                </a:solidFill>
                <a:latin typeface="Arial" charset="0"/>
                <a:cs typeface="ＭＳ Ｐゴシック" charset="0"/>
              </a:rPr>
              <a:t>Software Developer</a:t>
            </a:r>
          </a:p>
        </p:txBody>
      </p:sp>
      <p:pic>
        <p:nvPicPr>
          <p:cNvPr id="30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670" y="2418283"/>
            <a:ext cx="699210" cy="67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Callout 6"/>
          <p:cNvSpPr/>
          <p:nvPr/>
        </p:nvSpPr>
        <p:spPr bwMode="auto">
          <a:xfrm>
            <a:off x="826618" y="3785527"/>
            <a:ext cx="3050438" cy="888279"/>
          </a:xfrm>
          <a:prstGeom prst="cloudCallout">
            <a:avLst>
              <a:gd name="adj1" fmla="val 55730"/>
              <a:gd name="adj2" fmla="val -93022"/>
            </a:avLst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0790" tIns="39686" rIns="80790" bIns="39686"/>
          <a:lstStyle/>
          <a:p>
            <a:pPr algn="ctr" defTabSz="680333">
              <a:spcBef>
                <a:spcPct val="25000"/>
              </a:spcBef>
              <a:buClr>
                <a:srgbClr val="000066"/>
              </a:buClr>
              <a:defRPr/>
            </a:pPr>
            <a:r>
              <a:rPr lang="en-GB" b="1" dirty="0" smtClean="0">
                <a:latin typeface="+mj-lt"/>
                <a:ea typeface="MS PGothic" pitchFamily="34" charset="-128"/>
              </a:rPr>
              <a:t>Process = </a:t>
            </a:r>
          </a:p>
          <a:p>
            <a:pPr algn="ctr" defTabSz="680333">
              <a:spcBef>
                <a:spcPct val="25000"/>
              </a:spcBef>
              <a:buClr>
                <a:srgbClr val="000066"/>
              </a:buClr>
              <a:defRPr/>
            </a:pPr>
            <a:r>
              <a:rPr lang="en-GB" sz="1600" b="1" dirty="0" smtClean="0">
                <a:latin typeface="+mj-lt"/>
                <a:ea typeface="MS PGothic" pitchFamily="34" charset="-128"/>
              </a:rPr>
              <a:t>Time &amp; Resources</a:t>
            </a:r>
            <a:endParaRPr lang="en-GB" sz="1600" b="1" dirty="0">
              <a:latin typeface="+mj-lt"/>
              <a:ea typeface="MS PGothic" pitchFamily="34" charset="-128"/>
            </a:endParaRPr>
          </a:p>
        </p:txBody>
      </p:sp>
      <p:sp>
        <p:nvSpPr>
          <p:cNvPr id="15" name="Right Arrow 2"/>
          <p:cNvSpPr>
            <a:spLocks noChangeArrowheads="1"/>
          </p:cNvSpPr>
          <p:nvPr/>
        </p:nvSpPr>
        <p:spPr bwMode="auto">
          <a:xfrm>
            <a:off x="7650208" y="2666019"/>
            <a:ext cx="332040" cy="229039"/>
          </a:xfrm>
          <a:prstGeom prst="rightArrow">
            <a:avLst>
              <a:gd name="adj1" fmla="val 50000"/>
              <a:gd name="adj2" fmla="val 49853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790" tIns="39686" rIns="80790" bIns="39686"/>
          <a:lstStyle/>
          <a:p>
            <a:pPr defTabSz="664388">
              <a:spcBef>
                <a:spcPct val="25000"/>
              </a:spcBef>
              <a:buClr>
                <a:srgbClr val="000066"/>
              </a:buClr>
            </a:pPr>
            <a:endParaRPr lang="en-GB" sz="2200">
              <a:latin typeface="Tahom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8259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Lwm2M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20180"/>
            <a:ext cx="8229600" cy="28746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LwM2M Editor</a:t>
            </a: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</a:rPr>
              <a:t> </a:t>
            </a:r>
          </a:p>
          <a:p>
            <a:pPr lvl="1">
              <a:defRPr/>
            </a:pPr>
            <a:r>
              <a:rPr lang="en-US" altLang="zh-CN" sz="1700" b="1" dirty="0">
                <a:solidFill>
                  <a:schemeClr val="accent2"/>
                </a:solidFill>
                <a:ea typeface="SimSun" pitchFamily="2" charset="-122"/>
              </a:rPr>
              <a:t>LwM2M Object &amp; Resource online editor </a:t>
            </a:r>
            <a:r>
              <a:rPr lang="en-US" altLang="zh-CN" dirty="0">
                <a:ea typeface="SimSun" pitchFamily="2" charset="-122"/>
              </a:rPr>
              <a:t>that allows end-user to create data objects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492" y="1873057"/>
            <a:ext cx="6116616" cy="271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42125"/>
            <a:ext cx="8229600" cy="2874698"/>
          </a:xfrm>
        </p:spPr>
        <p:txBody>
          <a:bodyPr/>
          <a:lstStyle/>
          <a:p>
            <a:pPr marL="0" indent="-4153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OMNA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>
                <a:ea typeface="SimSun" pitchFamily="2" charset="-122"/>
              </a:rPr>
              <a:t>OMNA is a </a:t>
            </a:r>
            <a:r>
              <a:rPr lang="en-US" altLang="zh-CN" b="1" dirty="0">
                <a:solidFill>
                  <a:schemeClr val="accent6"/>
                </a:solidFill>
                <a:ea typeface="SimSun" pitchFamily="2" charset="-122"/>
              </a:rPr>
              <a:t>registry</a:t>
            </a:r>
            <a:r>
              <a:rPr lang="en-US" altLang="zh-CN" dirty="0">
                <a:ea typeface="SimSun" pitchFamily="2" charset="-122"/>
              </a:rPr>
              <a:t> for Profile Data, Schemas, DM Objects, etc. In the specific case of LwM2M it accepts Objects &amp; Resources created in and out of OMA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598" y="2124117"/>
            <a:ext cx="6846392" cy="268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41860" y="1"/>
            <a:ext cx="9204464" cy="53283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099" name="Flowchart: Connector 16"/>
          <p:cNvSpPr>
            <a:spLocks noChangeArrowheads="1"/>
          </p:cNvSpPr>
          <p:nvPr/>
        </p:nvSpPr>
        <p:spPr bwMode="auto">
          <a:xfrm>
            <a:off x="1572061" y="763852"/>
            <a:ext cx="6410723" cy="4248271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12700" algn="ctr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10244" name="Flowchart: Connector 46"/>
          <p:cNvSpPr>
            <a:spLocks noChangeArrowheads="1"/>
          </p:cNvSpPr>
          <p:nvPr/>
        </p:nvSpPr>
        <p:spPr bwMode="auto">
          <a:xfrm>
            <a:off x="4023360" y="225162"/>
            <a:ext cx="1367943" cy="1260297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6" name="Flowchart: Connector 45"/>
          <p:cNvSpPr>
            <a:spLocks noChangeArrowheads="1"/>
          </p:cNvSpPr>
          <p:nvPr/>
        </p:nvSpPr>
        <p:spPr bwMode="auto">
          <a:xfrm>
            <a:off x="1297649" y="1346627"/>
            <a:ext cx="1083698" cy="103686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7" name="Flowchart: Connector 46"/>
          <p:cNvSpPr>
            <a:spLocks noChangeArrowheads="1"/>
          </p:cNvSpPr>
          <p:nvPr/>
        </p:nvSpPr>
        <p:spPr bwMode="auto">
          <a:xfrm>
            <a:off x="4172009" y="358445"/>
            <a:ext cx="1083698" cy="988183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8" name="Flowchart: Connector 47"/>
          <p:cNvSpPr>
            <a:spLocks noChangeArrowheads="1"/>
          </p:cNvSpPr>
          <p:nvPr/>
        </p:nvSpPr>
        <p:spPr bwMode="auto">
          <a:xfrm>
            <a:off x="1702292" y="3721597"/>
            <a:ext cx="1083699" cy="956939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9" name="Flowchart: Connector 48"/>
          <p:cNvSpPr>
            <a:spLocks noChangeArrowheads="1"/>
          </p:cNvSpPr>
          <p:nvPr/>
        </p:nvSpPr>
        <p:spPr bwMode="auto">
          <a:xfrm>
            <a:off x="6730096" y="3833210"/>
            <a:ext cx="1083698" cy="968321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174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912" y="4354141"/>
            <a:ext cx="576732" cy="37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796" y="824309"/>
            <a:ext cx="835642" cy="26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97" y="1986945"/>
            <a:ext cx="662002" cy="26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521" y="4239002"/>
            <a:ext cx="823240" cy="2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TextBox 34"/>
          <p:cNvSpPr txBox="1">
            <a:spLocks noChangeArrowheads="1"/>
          </p:cNvSpPr>
          <p:nvPr/>
        </p:nvSpPr>
        <p:spPr bwMode="auto">
          <a:xfrm>
            <a:off x="3716313" y="4413365"/>
            <a:ext cx="2072827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17423" name="TextBox 35"/>
          <p:cNvSpPr txBox="1">
            <a:spLocks noChangeArrowheads="1"/>
          </p:cNvSpPr>
          <p:nvPr/>
        </p:nvSpPr>
        <p:spPr bwMode="auto">
          <a:xfrm>
            <a:off x="4230922" y="572017"/>
            <a:ext cx="961221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8"/>
              </a:rPr>
              <a:t>Community</a:t>
            </a:r>
            <a:endParaRPr lang="en-GB" sz="1000" b="1" dirty="0"/>
          </a:p>
        </p:txBody>
      </p:sp>
      <p:sp>
        <p:nvSpPr>
          <p:cNvPr id="17424" name="TextBox 51"/>
          <p:cNvSpPr txBox="1">
            <a:spLocks noChangeArrowheads="1"/>
          </p:cNvSpPr>
          <p:nvPr/>
        </p:nvSpPr>
        <p:spPr bwMode="auto">
          <a:xfrm>
            <a:off x="6933192" y="3809958"/>
            <a:ext cx="744171" cy="54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9"/>
              </a:rPr>
              <a:t>Open Source Code</a:t>
            </a:r>
            <a:endParaRPr lang="en-GB" sz="1000" b="1" dirty="0"/>
          </a:p>
        </p:txBody>
      </p:sp>
      <p:sp>
        <p:nvSpPr>
          <p:cNvPr id="17425" name="TextBox 57"/>
          <p:cNvSpPr txBox="1">
            <a:spLocks noChangeArrowheads="1"/>
          </p:cNvSpPr>
          <p:nvPr/>
        </p:nvSpPr>
        <p:spPr bwMode="auto">
          <a:xfrm>
            <a:off x="1812367" y="3838345"/>
            <a:ext cx="843394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0"/>
              </a:rPr>
              <a:t>Sandbox Server</a:t>
            </a:r>
            <a:endParaRPr lang="en-GB" sz="1000" b="1" dirty="0"/>
          </a:p>
        </p:txBody>
      </p:sp>
      <p:sp>
        <p:nvSpPr>
          <p:cNvPr id="17426" name="TextBox 58"/>
          <p:cNvSpPr txBox="1">
            <a:spLocks noChangeArrowheads="1"/>
          </p:cNvSpPr>
          <p:nvPr/>
        </p:nvSpPr>
        <p:spPr bwMode="auto">
          <a:xfrm>
            <a:off x="1297649" y="1547388"/>
            <a:ext cx="1083698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1"/>
              </a:rPr>
              <a:t>Lab Kit</a:t>
            </a:r>
            <a:endParaRPr lang="en-GB" sz="1000" b="1" dirty="0"/>
          </a:p>
          <a:p>
            <a:pPr algn="ctr"/>
            <a:r>
              <a:rPr lang="en-GB" sz="1000" b="1" dirty="0" smtClean="0">
                <a:hlinkClick r:id="rId12"/>
              </a:rPr>
              <a:t>Demo Code</a:t>
            </a:r>
            <a:endParaRPr lang="en-GB" sz="1000" b="1" dirty="0"/>
          </a:p>
        </p:txBody>
      </p:sp>
      <p:sp>
        <p:nvSpPr>
          <p:cNvPr id="10259" name="Flowchart: Connector 45"/>
          <p:cNvSpPr>
            <a:spLocks noChangeArrowheads="1"/>
          </p:cNvSpPr>
          <p:nvPr/>
        </p:nvSpPr>
        <p:spPr bwMode="auto">
          <a:xfrm>
            <a:off x="7051020" y="1242858"/>
            <a:ext cx="1083699" cy="100800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7428" name="TextBox 58"/>
          <p:cNvSpPr txBox="1">
            <a:spLocks noChangeArrowheads="1"/>
          </p:cNvSpPr>
          <p:nvPr/>
        </p:nvSpPr>
        <p:spPr bwMode="auto">
          <a:xfrm>
            <a:off x="7051020" y="1445099"/>
            <a:ext cx="1083699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3"/>
              </a:rPr>
              <a:t>Smart</a:t>
            </a:r>
          </a:p>
          <a:p>
            <a:pPr algn="ctr"/>
            <a:r>
              <a:rPr lang="en-GB" sz="900" b="1" dirty="0">
                <a:hlinkClick r:id="rId13"/>
              </a:rPr>
              <a:t>Objects</a:t>
            </a:r>
            <a:endParaRPr lang="en-GB" sz="900" b="1" dirty="0"/>
          </a:p>
        </p:txBody>
      </p:sp>
      <p:pic>
        <p:nvPicPr>
          <p:cNvPr id="17429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774" y="1848591"/>
            <a:ext cx="644948" cy="27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619157" y="2198787"/>
            <a:ext cx="8260297" cy="265171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US" sz="12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/>
              </a:rPr>
              <a:t>https://github.com/OpenMobileAlliance/OMA-LwM2M-Public-Review/wiki</a:t>
            </a:r>
            <a:r>
              <a:rPr lang="en-US" sz="12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GB" sz="21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90597" y="2553005"/>
            <a:ext cx="2173650" cy="1578544"/>
          </a:xfrm>
          <a:prstGeom prst="rect">
            <a:avLst/>
          </a:prstGeom>
        </p:spPr>
      </p:pic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7865483" y="4478220"/>
            <a:ext cx="1087121" cy="66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  <a:ea typeface="SimSun" charset="0"/>
                <a:cs typeface="SimSun" charset="0"/>
              </a:rPr>
              <a:t>Pilot </a:t>
            </a:r>
          </a:p>
          <a:p>
            <a:pPr algn="ctr"/>
            <a:r>
              <a:rPr lang="en-US" altLang="zh-CN" sz="2000" b="1" dirty="0">
                <a:solidFill>
                  <a:srgbClr val="000000"/>
                </a:solidFill>
                <a:ea typeface="SimSun" charset="0"/>
                <a:cs typeface="SimSun" charset="0"/>
              </a:rPr>
              <a:t>LwM2M</a:t>
            </a:r>
            <a:endParaRPr lang="en-GB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7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IPSO Alliance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1660"/>
            <a:ext cx="8229600" cy="287469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2"/>
              </a:rPr>
              <a:t>IPSO Alliance</a:t>
            </a:r>
            <a:endParaRPr lang="en-US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US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IPSO Smart Objects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 are based on OMA LwM2M object model. These objects define a particular type of physical sensor, e.g.: digital I/O, Presence, Illuminance, Temperature, </a:t>
            </a:r>
            <a:r>
              <a:rPr lang="en-US" altLang="zh-CN" dirty="0" err="1">
                <a:latin typeface="Arial Narrow" charset="0"/>
                <a:ea typeface="SimSun" charset="0"/>
                <a:cs typeface="SimSun" charset="0"/>
              </a:rPr>
              <a:t>etc</a:t>
            </a:r>
            <a:endParaRPr lang="en-US" altLang="zh-CN" dirty="0">
              <a:latin typeface="Arial Narrow" charset="0"/>
              <a:ea typeface="SimSun" charset="0"/>
              <a:cs typeface="SimSun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842" y="2044585"/>
            <a:ext cx="3496664" cy="240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8975"/>
            <a:ext cx="8229600" cy="287469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2"/>
              </a:rPr>
              <a:t>Open Source Code</a:t>
            </a:r>
            <a:endParaRPr lang="en-US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Pointers to </a:t>
            </a:r>
            <a:r>
              <a:rPr lang="en-US" altLang="zh-CN" b="1" dirty="0">
                <a:solidFill>
                  <a:schemeClr val="accent2"/>
                </a:solidFill>
                <a:latin typeface="Arial Narrow" charset="0"/>
                <a:ea typeface="SimSun" charset="0"/>
                <a:cs typeface="SimSun" charset="0"/>
              </a:rPr>
              <a:t>Open Source initiatives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based on OMA Technical Specifications, e.g. </a:t>
            </a:r>
            <a:r>
              <a:rPr lang="en-US" altLang="zh-CN" b="1" dirty="0" err="1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Leshan</a:t>
            </a:r>
            <a:r>
              <a:rPr lang="en-US" altLang="zh-CN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&amp; </a:t>
            </a:r>
            <a:r>
              <a:rPr lang="en-US" altLang="zh-CN" b="1" dirty="0" err="1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Wakaama</a:t>
            </a:r>
            <a:r>
              <a:rPr lang="en-US" altLang="zh-CN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 </a:t>
            </a:r>
            <a:r>
              <a:rPr lang="en-US" altLang="zh-CN" dirty="0">
                <a:latin typeface="Arial Narrow" charset="0"/>
                <a:ea typeface="SimSun" charset="0"/>
                <a:cs typeface="SimSun" charset="0"/>
              </a:rPr>
              <a:t>Eclipse projects that develop LwM2M Client &amp; Server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791" y="1865991"/>
            <a:ext cx="5527319" cy="282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Sandbox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8235"/>
            <a:ext cx="8229600" cy="2874698"/>
          </a:xfrm>
        </p:spPr>
        <p:txBody>
          <a:bodyPr/>
          <a:lstStyle/>
          <a:p>
            <a:pPr marL="0" indent="0">
              <a:buNone/>
            </a:pPr>
            <a:r>
              <a:rPr lang="en-GB" altLang="zh-CN" dirty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2"/>
              </a:rPr>
              <a:t>Sandbox Server</a:t>
            </a:r>
            <a:endParaRPr lang="en-GB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GB" altLang="zh-CN" sz="2100" b="1" dirty="0">
                <a:solidFill>
                  <a:schemeClr val="accent2"/>
                </a:solidFill>
                <a:latin typeface="Arial Narrow" charset="0"/>
                <a:ea typeface="SimSun" charset="0"/>
                <a:cs typeface="SimSun" charset="0"/>
              </a:rPr>
              <a:t>Test Server 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used by end-users to test their Clients implementations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5" y="1609017"/>
            <a:ext cx="6830353" cy="3172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54345"/>
            <a:ext cx="8229600" cy="2874698"/>
          </a:xfrm>
        </p:spPr>
        <p:txBody>
          <a:bodyPr/>
          <a:lstStyle/>
          <a:p>
            <a:pPr marL="0" indent="0">
              <a:buNone/>
            </a:pPr>
            <a:r>
              <a:rPr lang="en-GB" altLang="zh-CN" dirty="0" err="1" smtClean="0">
                <a:solidFill>
                  <a:srgbClr val="0330D8"/>
                </a:solidFill>
                <a:latin typeface="Arial Narrow" charset="0"/>
                <a:ea typeface="SimSun" charset="0"/>
                <a:cs typeface="SimSun" charset="0"/>
                <a:hlinkClick r:id="rId2"/>
              </a:rPr>
              <a:t>LabKit</a:t>
            </a:r>
            <a:endParaRPr lang="en-GB" altLang="zh-CN" dirty="0">
              <a:solidFill>
                <a:srgbClr val="0330D8"/>
              </a:solidFill>
              <a:latin typeface="Arial Narrow" charset="0"/>
              <a:ea typeface="SimSun" charset="0"/>
              <a:cs typeface="SimSun" charset="0"/>
            </a:endParaRPr>
          </a:p>
          <a:p>
            <a:pPr lvl="1"/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A list of pointers to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platforms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 with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sensors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IDE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b="1" dirty="0">
                <a:solidFill>
                  <a:srgbClr val="009D00"/>
                </a:solidFill>
                <a:latin typeface="Arial Narrow" charset="0"/>
                <a:ea typeface="SimSun" charset="0"/>
                <a:cs typeface="SimSun" charset="0"/>
              </a:rPr>
              <a:t>libraries</a:t>
            </a:r>
            <a:r>
              <a:rPr lang="en-GB" altLang="zh-CN" dirty="0">
                <a:latin typeface="Arial Narrow" charset="0"/>
                <a:ea typeface="SimSun" charset="0"/>
                <a:cs typeface="SimSun" charset="0"/>
              </a:rPr>
              <a:t>, </a:t>
            </a:r>
            <a:r>
              <a:rPr lang="en-GB" altLang="zh-CN" dirty="0" err="1">
                <a:latin typeface="Arial Narrow" charset="0"/>
                <a:ea typeface="SimSun" charset="0"/>
                <a:cs typeface="SimSun" charset="0"/>
              </a:rPr>
              <a:t>etc</a:t>
            </a:r>
            <a:endParaRPr lang="en-GB" altLang="zh-CN" dirty="0">
              <a:latin typeface="Arial Narrow" charset="0"/>
              <a:ea typeface="SimSun" charset="0"/>
              <a:cs typeface="SimSun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97" y="1625394"/>
            <a:ext cx="4201300" cy="286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7770"/>
            <a:ext cx="8229600" cy="28746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LwM2M Demo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Demo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&amp;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libraries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on how to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connect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a LwM2M platform (</a:t>
            </a:r>
            <a:r>
              <a:rPr lang="en-GB" altLang="zh-CN" sz="1200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sensors: Temperature, Humidity, Microphone, Buttons, LEDs, GPIO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) via </a:t>
            </a:r>
            <a:r>
              <a:rPr lang="en-GB" altLang="zh-CN" b="1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Bluetooth</a:t>
            </a:r>
            <a:r>
              <a:rPr lang="en-GB" altLang="zh-CN" dirty="0">
                <a:solidFill>
                  <a:srgbClr val="000000"/>
                </a:solidFill>
                <a:latin typeface="Arial Narrow" panose="020B0606020202030204" pitchFamily="34" charset="0"/>
                <a:ea typeface="SimSun" pitchFamily="2" charset="-122"/>
              </a:rPr>
              <a:t> to a: 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Remote Server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PC</a:t>
            </a:r>
          </a:p>
          <a:p>
            <a:pPr marL="1690037" lvl="3" indent="-298975">
              <a:buFont typeface="Arial" panose="020B0604020202020204" pitchFamily="34" charset="0"/>
              <a:buChar char="•"/>
              <a:defRPr/>
            </a:pPr>
            <a:r>
              <a:rPr lang="en-GB" altLang="zh-CN" dirty="0">
                <a:latin typeface="Arial Narrow" panose="020B0606020202030204" pitchFamily="34" charset="0"/>
                <a:ea typeface="SimSun" pitchFamily="2" charset="-122"/>
              </a:rPr>
              <a:t>Mobile Phone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437" y="1767108"/>
            <a:ext cx="3255263" cy="294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7"/>
          <p:cNvSpPr>
            <a:spLocks noGrp="1"/>
          </p:cNvSpPr>
          <p:nvPr>
            <p:ph type="ctrTitle"/>
          </p:nvPr>
        </p:nvSpPr>
        <p:spPr bwMode="auto">
          <a:xfrm>
            <a:off x="685800" y="2981326"/>
            <a:ext cx="7772400" cy="5048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6600" cap="none">
                <a:ea typeface="ＭＳ Ｐゴシック" pitchFamily="34" charset="-128"/>
              </a:rPr>
              <a:t>Thank You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53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3390628" y="1"/>
            <a:ext cx="5753371" cy="6975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xtLst/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2400" b="1" i="0" cap="all">
                <a:solidFill>
                  <a:schemeClr val="bg1">
                    <a:lumMod val="95000"/>
                  </a:schemeClr>
                </a:solidFill>
                <a:latin typeface="Tahoma" charset="0"/>
                <a:ea typeface="+mj-ea"/>
                <a:cs typeface="+mj-cs"/>
              </a:defRPr>
            </a:lvl1pPr>
          </a:lstStyle>
          <a:p>
            <a:r>
              <a:rPr lang="en-US" dirty="0"/>
              <a:t>Today 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11508" y="2379916"/>
            <a:ext cx="2796842" cy="449836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D</a:t>
            </a:r>
            <a:r>
              <a:rPr lang="en-GB" sz="2400" b="1" dirty="0">
                <a:solidFill>
                  <a:srgbClr val="C00000"/>
                </a:solidFill>
                <a:latin typeface="Arial" pitchFamily="34" charset="0"/>
              </a:rPr>
              <a:t>E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V</a:t>
            </a:r>
            <a:r>
              <a:rPr lang="en-GB" sz="2400" b="1" dirty="0">
                <a:solidFill>
                  <a:srgbClr val="92D050"/>
                </a:solidFill>
                <a:latin typeface="Arial" pitchFamily="34" charset="0"/>
              </a:rPr>
              <a:t>E</a:t>
            </a:r>
            <a:r>
              <a:rPr lang="en-GB" sz="2400" b="1" dirty="0">
                <a:solidFill>
                  <a:srgbClr val="FFC000"/>
                </a:solidFill>
                <a:latin typeface="Arial" pitchFamily="34" charset="0"/>
              </a:rPr>
              <a:t>L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O</a:t>
            </a:r>
            <a:r>
              <a:rPr lang="en-GB" sz="2400" b="1" dirty="0">
                <a:solidFill>
                  <a:srgbClr val="C00000"/>
                </a:solidFill>
                <a:latin typeface="Arial" pitchFamily="34" charset="0"/>
              </a:rPr>
              <a:t>P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E</a:t>
            </a:r>
            <a:r>
              <a:rPr lang="en-GB" sz="2400" b="1" dirty="0">
                <a:solidFill>
                  <a:srgbClr val="92D050"/>
                </a:solidFill>
                <a:latin typeface="Arial" pitchFamily="34" charset="0"/>
              </a:rPr>
              <a:t>R</a:t>
            </a:r>
            <a:r>
              <a:rPr lang="en-GB" sz="2400" b="1" dirty="0">
                <a:solidFill>
                  <a:srgbClr val="FFC000"/>
                </a:solidFill>
                <a:latin typeface="Arial" pitchFamily="34" charset="0"/>
              </a:rPr>
              <a:t>S</a:t>
            </a:r>
            <a:endParaRPr lang="en-GB" b="1" dirty="0">
              <a:solidFill>
                <a:srgbClr val="FFC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8206" name="Rectangle 15"/>
          <p:cNvSpPr>
            <a:spLocks noChangeArrowheads="1"/>
          </p:cNvSpPr>
          <p:nvPr/>
        </p:nvSpPr>
        <p:spPr bwMode="auto">
          <a:xfrm>
            <a:off x="6730097" y="2732194"/>
            <a:ext cx="776865" cy="32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eaLnBrk="1" hangingPunct="1"/>
            <a:r>
              <a:rPr lang="en-GB" sz="1600" b="1">
                <a:solidFill>
                  <a:schemeClr val="accent1"/>
                </a:solidFill>
                <a:cs typeface="ＭＳ Ｐゴシック" charset="0"/>
              </a:rPr>
              <a:t>Needs</a:t>
            </a:r>
            <a:endParaRPr lang="en-GB" sz="1600">
              <a:cs typeface="ＭＳ Ｐゴシック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015" y="1934626"/>
            <a:ext cx="1804614" cy="12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51" y="1167286"/>
            <a:ext cx="874401" cy="59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51146" y="3287934"/>
            <a:ext cx="4215418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b="1"/>
              <a:t>The King is the Software Code</a:t>
            </a:r>
          </a:p>
        </p:txBody>
      </p:sp>
      <p:sp>
        <p:nvSpPr>
          <p:cNvPr id="3" name="Right Arrow 2"/>
          <p:cNvSpPr>
            <a:spLocks noChangeArrowheads="1"/>
          </p:cNvSpPr>
          <p:nvPr/>
        </p:nvSpPr>
        <p:spPr bwMode="auto">
          <a:xfrm>
            <a:off x="4444872" y="2379915"/>
            <a:ext cx="1243386" cy="348791"/>
          </a:xfrm>
          <a:prstGeom prst="rightArrow">
            <a:avLst>
              <a:gd name="adj1" fmla="val 50000"/>
              <a:gd name="adj2" fmla="val 49828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5598657" y="1846266"/>
            <a:ext cx="3376034" cy="57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algn="ctr" eaLnBrk="1" hangingPunct="1"/>
            <a:r>
              <a:rPr lang="en-GB" sz="1600" b="1">
                <a:solidFill>
                  <a:schemeClr val="accent1"/>
                </a:solidFill>
                <a:cs typeface="ＭＳ Ｐゴシック" charset="0"/>
              </a:rPr>
              <a:t>OMA  </a:t>
            </a:r>
          </a:p>
          <a:p>
            <a:pPr algn="ctr" eaLnBrk="1" hangingPunct="1"/>
            <a:r>
              <a:rPr lang="en-GB" sz="1600" b="1">
                <a:solidFill>
                  <a:schemeClr val="accent1"/>
                </a:solidFill>
                <a:cs typeface="ＭＳ Ｐゴシック" charset="0"/>
              </a:rPr>
              <a:t>started a journey on how to meet</a:t>
            </a:r>
            <a:endParaRPr lang="en-GB" sz="1600"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9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206" grpId="0"/>
      <p:bldP spid="2" grpId="0"/>
      <p:bldP spid="3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859" y="1750930"/>
            <a:ext cx="4764245" cy="237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070094" y="1"/>
            <a:ext cx="6073905" cy="6975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400" b="1" i="0" cap="all">
                <a:solidFill>
                  <a:schemeClr val="bg1">
                    <a:lumMod val="95000"/>
                  </a:schemeClr>
                </a:solidFill>
                <a:latin typeface="Tahoma" charset="0"/>
                <a:ea typeface="+mj-ea"/>
                <a:cs typeface="+mj-cs"/>
              </a:defRPr>
            </a:lvl1pPr>
          </a:lstStyle>
          <a:p>
            <a:r>
              <a:rPr lang="en-US" dirty="0"/>
              <a:t>The Challenge …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176" y="1897421"/>
            <a:ext cx="4657270" cy="9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49" y="2455486"/>
            <a:ext cx="1200678" cy="113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218828" y="1436263"/>
            <a:ext cx="1711593" cy="101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600">
                <a:solidFill>
                  <a:srgbClr val="000066"/>
                </a:solidFill>
                <a:latin typeface="Arial Narrow" charset="0"/>
                <a:ea typeface="ＭＳ Ｐゴシック" charset="0"/>
              </a:defRPr>
            </a:lvl1pPr>
            <a:lvl2pPr marL="742950" indent="-285750">
              <a:defRPr sz="2200">
                <a:solidFill>
                  <a:srgbClr val="480024"/>
                </a:solidFill>
                <a:latin typeface="Arial Narrow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rgbClr val="0B2200"/>
                </a:solidFill>
                <a:latin typeface="Arial Narrow" charset="0"/>
                <a:ea typeface="ＭＳ Ｐゴシック" charset="0"/>
              </a:defRPr>
            </a:lvl3pPr>
            <a:lvl4pPr marL="1600200" indent="-228600">
              <a:defRPr>
                <a:solidFill>
                  <a:srgbClr val="543800"/>
                </a:solidFill>
                <a:latin typeface="Arial Narrow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5pPr>
            <a:lvl6pPr marL="25146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6pPr>
            <a:lvl7pPr marL="29718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7pPr>
            <a:lvl8pPr marL="34290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8pPr>
            <a:lvl9pPr marL="38862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 sz="1700" b="1" dirty="0" smtClean="0">
                <a:solidFill>
                  <a:schemeClr val="tx1"/>
                </a:solidFill>
                <a:latin typeface="Arial" charset="0"/>
                <a:cs typeface="ＭＳ Ｐゴシック" charset="0"/>
              </a:rPr>
              <a:t>Standards Development Organizations </a:t>
            </a:r>
            <a:endParaRPr lang="en-GB" sz="1700" b="1" dirty="0">
              <a:solidFill>
                <a:schemeClr val="tx1"/>
              </a:solidFill>
              <a:latin typeface="Arial" charset="0"/>
              <a:cs typeface="ＭＳ Ｐゴシック" charset="0"/>
            </a:endParaRPr>
          </a:p>
          <a:p>
            <a:pPr algn="ctr" eaLnBrk="1" hangingPunct="1"/>
            <a:endParaRPr lang="en-GB" sz="1000" b="1" i="1" dirty="0">
              <a:solidFill>
                <a:schemeClr val="tx1"/>
              </a:solidFill>
              <a:latin typeface="Arial" charset="0"/>
              <a:cs typeface="ＭＳ Ｐゴシック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81" y="2743437"/>
            <a:ext cx="735108" cy="66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19" y="3642795"/>
            <a:ext cx="2271439" cy="85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765" y="2864734"/>
            <a:ext cx="1571908" cy="72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103" y="948710"/>
            <a:ext cx="2617061" cy="89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30105" y="1897421"/>
            <a:ext cx="2378246" cy="357503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GB" b="1" dirty="0" smtClean="0">
                <a:solidFill>
                  <a:srgbClr val="000000"/>
                </a:solidFill>
                <a:latin typeface="Arial" pitchFamily="34" charset="0"/>
                <a:ea typeface="+mn-ea"/>
              </a:rPr>
              <a:t>DEVELOPERS’</a:t>
            </a:r>
            <a:endParaRPr lang="en-GB" b="1" dirty="0">
              <a:solidFill>
                <a:srgbClr val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85502" y="3642795"/>
            <a:ext cx="851565" cy="32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eaLnBrk="1" hangingPunct="1"/>
            <a:r>
              <a:rPr lang="en-GB" sz="1600" b="1" i="1" dirty="0">
                <a:cs typeface="ＭＳ Ｐゴシック" charset="0"/>
              </a:rPr>
              <a:t>Output</a:t>
            </a:r>
            <a:endParaRPr lang="en-GB" sz="1600" dirty="0">
              <a:cs typeface="ＭＳ Ｐゴシック" charset="0"/>
            </a:endParaRPr>
          </a:p>
        </p:txBody>
      </p:sp>
      <p:sp>
        <p:nvSpPr>
          <p:cNvPr id="5134" name="Rectangle 15"/>
          <p:cNvSpPr>
            <a:spLocks noChangeArrowheads="1"/>
          </p:cNvSpPr>
          <p:nvPr/>
        </p:nvSpPr>
        <p:spPr bwMode="auto">
          <a:xfrm>
            <a:off x="7091328" y="2245050"/>
            <a:ext cx="864728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eaLnBrk="1" hangingPunct="1"/>
            <a:r>
              <a:rPr lang="en-GB" b="1" i="1" dirty="0">
                <a:solidFill>
                  <a:srgbClr val="000000"/>
                </a:solidFill>
                <a:cs typeface="ＭＳ Ｐゴシック" charset="0"/>
              </a:rPr>
              <a:t>Needs</a:t>
            </a:r>
            <a:endParaRPr lang="en-GB" dirty="0">
              <a:solidFill>
                <a:srgbClr val="000000"/>
              </a:solidFill>
              <a:cs typeface="ＭＳ Ｐゴシック" charset="0"/>
            </a:endParaRPr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015" y="948710"/>
            <a:ext cx="1103854" cy="72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116236" y="3169712"/>
            <a:ext cx="4359600" cy="942279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US" sz="2800" b="1" dirty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“OMA Developer Tool Kit”</a:t>
            </a:r>
            <a:endParaRPr lang="en-GB" sz="42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37" name="Rectangle 1"/>
          <p:cNvSpPr>
            <a:spLocks noChangeArrowheads="1"/>
          </p:cNvSpPr>
          <p:nvPr/>
        </p:nvSpPr>
        <p:spPr bwMode="auto">
          <a:xfrm>
            <a:off x="3598377" y="4140146"/>
            <a:ext cx="1558742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ea typeface="SimSun" charset="0"/>
                <a:cs typeface="SimSun" charset="0"/>
              </a:rPr>
              <a:t>Pilot </a:t>
            </a:r>
            <a:r>
              <a:rPr lang="en-US" altLang="zh-CN" b="1" dirty="0" smtClean="0">
                <a:solidFill>
                  <a:srgbClr val="000000"/>
                </a:solidFill>
                <a:ea typeface="SimSun" charset="0"/>
                <a:cs typeface="SimSun" charset="0"/>
              </a:rPr>
              <a:t>LwM2M</a:t>
            </a:r>
            <a:endParaRPr lang="en-GB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00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0" y="0"/>
            <a:ext cx="9144000" cy="5143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099" name="Flowchart: Connector 16"/>
          <p:cNvSpPr>
            <a:spLocks noChangeArrowheads="1"/>
          </p:cNvSpPr>
          <p:nvPr/>
        </p:nvSpPr>
        <p:spPr bwMode="auto">
          <a:xfrm>
            <a:off x="1877887" y="611547"/>
            <a:ext cx="5160980" cy="410088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12700" algn="ctr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6148" name="Flowchart: Connector 46"/>
          <p:cNvSpPr>
            <a:spLocks noChangeArrowheads="1"/>
          </p:cNvSpPr>
          <p:nvPr/>
        </p:nvSpPr>
        <p:spPr bwMode="auto">
          <a:xfrm>
            <a:off x="3840083" y="23883"/>
            <a:ext cx="1334603" cy="1148683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4100" name="Flowchart: Connector 15"/>
          <p:cNvSpPr>
            <a:spLocks noChangeArrowheads="1"/>
          </p:cNvSpPr>
          <p:nvPr/>
        </p:nvSpPr>
        <p:spPr bwMode="auto">
          <a:xfrm>
            <a:off x="3313650" y="1655593"/>
            <a:ext cx="2366437" cy="208411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6151" name="Flowchart: Connector 27"/>
          <p:cNvSpPr>
            <a:spLocks noChangeArrowheads="1"/>
          </p:cNvSpPr>
          <p:nvPr/>
        </p:nvSpPr>
        <p:spPr bwMode="auto">
          <a:xfrm>
            <a:off x="2766894" y="2047337"/>
            <a:ext cx="927281" cy="884821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329066" y="2047337"/>
            <a:ext cx="962006" cy="863925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2" name="Flowchart: Connector 31"/>
          <p:cNvSpPr/>
          <p:nvPr/>
        </p:nvSpPr>
        <p:spPr bwMode="auto">
          <a:xfrm>
            <a:off x="4036436" y="1237029"/>
            <a:ext cx="939516" cy="845237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6158" name="Flowchart: Connector 45"/>
          <p:cNvSpPr>
            <a:spLocks noChangeArrowheads="1"/>
          </p:cNvSpPr>
          <p:nvPr/>
        </p:nvSpPr>
        <p:spPr bwMode="auto">
          <a:xfrm>
            <a:off x="1877887" y="1018328"/>
            <a:ext cx="927038" cy="85575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6160" name="Picture 1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52" y="2532733"/>
            <a:ext cx="612827" cy="16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Flowchart: Connector 46"/>
          <p:cNvSpPr>
            <a:spLocks noChangeArrowheads="1"/>
          </p:cNvSpPr>
          <p:nvPr/>
        </p:nvSpPr>
        <p:spPr bwMode="auto">
          <a:xfrm>
            <a:off x="3998504" y="164322"/>
            <a:ext cx="1001011" cy="876190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62" name="Flowchart: Connector 47"/>
          <p:cNvSpPr>
            <a:spLocks noChangeArrowheads="1"/>
          </p:cNvSpPr>
          <p:nvPr/>
        </p:nvSpPr>
        <p:spPr bwMode="auto">
          <a:xfrm>
            <a:off x="1745280" y="3427058"/>
            <a:ext cx="919203" cy="848633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63" name="Flowchart: Connector 48"/>
          <p:cNvSpPr>
            <a:spLocks noChangeArrowheads="1"/>
          </p:cNvSpPr>
          <p:nvPr/>
        </p:nvSpPr>
        <p:spPr bwMode="auto">
          <a:xfrm>
            <a:off x="6206491" y="3509921"/>
            <a:ext cx="934078" cy="867432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616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246" y="4025923"/>
            <a:ext cx="364703" cy="28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1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94" y="602417"/>
            <a:ext cx="672737" cy="2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85" y="1481896"/>
            <a:ext cx="532948" cy="25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8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27" y="3864670"/>
            <a:ext cx="662753" cy="20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8" name="TextBox 34"/>
          <p:cNvSpPr txBox="1">
            <a:spLocks noChangeArrowheads="1"/>
          </p:cNvSpPr>
          <p:nvPr/>
        </p:nvSpPr>
        <p:spPr bwMode="auto">
          <a:xfrm>
            <a:off x="3599014" y="4261061"/>
            <a:ext cx="1668737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6169" name="TextBox 35">
            <a:hlinkClick r:id="rId10"/>
          </p:cNvPr>
          <p:cNvSpPr txBox="1">
            <a:spLocks noChangeArrowheads="1"/>
          </p:cNvSpPr>
          <p:nvPr/>
        </p:nvSpPr>
        <p:spPr bwMode="auto">
          <a:xfrm>
            <a:off x="4044398" y="279862"/>
            <a:ext cx="933937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1"/>
              </a:rPr>
              <a:t>Community</a:t>
            </a:r>
            <a:endParaRPr lang="en-GB" sz="1000" b="1" dirty="0"/>
          </a:p>
        </p:txBody>
      </p:sp>
      <p:sp>
        <p:nvSpPr>
          <p:cNvPr id="6170" name="TextBox 51"/>
          <p:cNvSpPr txBox="1">
            <a:spLocks noChangeArrowheads="1"/>
          </p:cNvSpPr>
          <p:nvPr/>
        </p:nvSpPr>
        <p:spPr bwMode="auto">
          <a:xfrm>
            <a:off x="6145044" y="3620465"/>
            <a:ext cx="1056924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2"/>
              </a:rPr>
              <a:t>Open </a:t>
            </a:r>
            <a:endParaRPr lang="en-GB" sz="900" b="1" dirty="0" smtClean="0">
              <a:hlinkClick r:id="rId12"/>
            </a:endParaRPr>
          </a:p>
          <a:p>
            <a:pPr algn="ctr"/>
            <a:r>
              <a:rPr lang="en-GB" sz="900" b="1" dirty="0" smtClean="0">
                <a:hlinkClick r:id="rId12"/>
              </a:rPr>
              <a:t>Source </a:t>
            </a:r>
            <a:r>
              <a:rPr lang="en-GB" sz="900" b="1" dirty="0">
                <a:hlinkClick r:id="rId12"/>
              </a:rPr>
              <a:t>Code</a:t>
            </a:r>
            <a:endParaRPr lang="en-GB" sz="900" b="1" dirty="0"/>
          </a:p>
        </p:txBody>
      </p:sp>
      <p:sp>
        <p:nvSpPr>
          <p:cNvPr id="6171" name="TextBox 52"/>
          <p:cNvSpPr txBox="1">
            <a:spLocks noChangeArrowheads="1"/>
          </p:cNvSpPr>
          <p:nvPr/>
        </p:nvSpPr>
        <p:spPr bwMode="auto">
          <a:xfrm>
            <a:off x="4013135" y="1297488"/>
            <a:ext cx="985200" cy="34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850" b="1" dirty="0">
                <a:hlinkClick r:id="rId13"/>
              </a:rPr>
              <a:t>Web</a:t>
            </a:r>
            <a:endParaRPr lang="en-GB" sz="850" b="1" dirty="0"/>
          </a:p>
          <a:p>
            <a:pPr algn="ctr"/>
            <a:r>
              <a:rPr lang="en-GB" sz="850" b="1" dirty="0">
                <a:hlinkClick r:id="rId14"/>
              </a:rPr>
              <a:t>Documentation</a:t>
            </a:r>
            <a:endParaRPr lang="en-GB" sz="850" b="1" dirty="0"/>
          </a:p>
        </p:txBody>
      </p:sp>
      <p:sp>
        <p:nvSpPr>
          <p:cNvPr id="6172" name="TextBox 53"/>
          <p:cNvSpPr txBox="1">
            <a:spLocks noChangeArrowheads="1"/>
          </p:cNvSpPr>
          <p:nvPr/>
        </p:nvSpPr>
        <p:spPr bwMode="auto">
          <a:xfrm>
            <a:off x="5491277" y="2152330"/>
            <a:ext cx="678977" cy="34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850" b="1" dirty="0">
                <a:hlinkClick r:id="rId15"/>
              </a:rPr>
              <a:t>Technical Summary</a:t>
            </a:r>
            <a:endParaRPr lang="en-GB" sz="850" b="1" dirty="0"/>
          </a:p>
        </p:txBody>
      </p:sp>
      <p:sp>
        <p:nvSpPr>
          <p:cNvPr id="6175" name="TextBox 56"/>
          <p:cNvSpPr txBox="1">
            <a:spLocks noChangeArrowheads="1"/>
          </p:cNvSpPr>
          <p:nvPr/>
        </p:nvSpPr>
        <p:spPr bwMode="auto">
          <a:xfrm>
            <a:off x="2879900" y="2135714"/>
            <a:ext cx="67897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6"/>
              </a:rPr>
              <a:t>Tools </a:t>
            </a:r>
            <a:r>
              <a:rPr lang="en-GB" sz="900" b="1" dirty="0"/>
              <a:t>&amp; </a:t>
            </a:r>
            <a:r>
              <a:rPr lang="en-GB" sz="900" b="1" dirty="0">
                <a:hlinkClick r:id="rId17"/>
              </a:rPr>
              <a:t>Registry</a:t>
            </a:r>
            <a:endParaRPr lang="en-GB" sz="900" b="1" dirty="0"/>
          </a:p>
        </p:txBody>
      </p:sp>
      <p:sp>
        <p:nvSpPr>
          <p:cNvPr id="6176" name="TextBox 57"/>
          <p:cNvSpPr txBox="1">
            <a:spLocks noChangeArrowheads="1"/>
          </p:cNvSpPr>
          <p:nvPr/>
        </p:nvSpPr>
        <p:spPr bwMode="auto">
          <a:xfrm>
            <a:off x="1879898" y="3487975"/>
            <a:ext cx="67897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8"/>
              </a:rPr>
              <a:t>Sandbox Server</a:t>
            </a:r>
            <a:endParaRPr lang="en-GB" sz="900" b="1" dirty="0"/>
          </a:p>
        </p:txBody>
      </p:sp>
      <p:sp>
        <p:nvSpPr>
          <p:cNvPr id="6177" name="TextBox 58"/>
          <p:cNvSpPr txBox="1">
            <a:spLocks noChangeArrowheads="1"/>
          </p:cNvSpPr>
          <p:nvPr/>
        </p:nvSpPr>
        <p:spPr bwMode="auto">
          <a:xfrm>
            <a:off x="1909137" y="1068317"/>
            <a:ext cx="872436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9"/>
              </a:rPr>
              <a:t>Lab </a:t>
            </a:r>
            <a:r>
              <a:rPr lang="en-GB" sz="900" b="1" dirty="0" smtClean="0">
                <a:hlinkClick r:id="rId19"/>
              </a:rPr>
              <a:t>Kit</a:t>
            </a:r>
            <a:endParaRPr lang="en-GB" sz="900" b="1" dirty="0"/>
          </a:p>
          <a:p>
            <a:pPr algn="ctr"/>
            <a:r>
              <a:rPr lang="en-GB" sz="900" b="1" dirty="0" smtClean="0">
                <a:hlinkClick r:id="rId20"/>
              </a:rPr>
              <a:t>Demo Code</a:t>
            </a:r>
            <a:endParaRPr lang="en-GB" sz="900" b="1" dirty="0"/>
          </a:p>
        </p:txBody>
      </p:sp>
      <p:pic>
        <p:nvPicPr>
          <p:cNvPr id="6179" name="Picture 3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142" y="2494445"/>
            <a:ext cx="330424" cy="35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Picture 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38" y="1619537"/>
            <a:ext cx="378181" cy="36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2" name="Flowchart: Connector 45"/>
          <p:cNvSpPr>
            <a:spLocks noChangeArrowheads="1"/>
          </p:cNvSpPr>
          <p:nvPr/>
        </p:nvSpPr>
        <p:spPr bwMode="auto">
          <a:xfrm>
            <a:off x="6150781" y="1048210"/>
            <a:ext cx="975157" cy="91964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6183" name="TextBox 58"/>
          <p:cNvSpPr txBox="1">
            <a:spLocks noChangeArrowheads="1"/>
          </p:cNvSpPr>
          <p:nvPr/>
        </p:nvSpPr>
        <p:spPr bwMode="auto">
          <a:xfrm>
            <a:off x="6251167" y="1128725"/>
            <a:ext cx="872436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7"/>
              </a:rPr>
              <a:t>Smart</a:t>
            </a:r>
          </a:p>
          <a:p>
            <a:pPr algn="ctr"/>
            <a:r>
              <a:rPr lang="en-GB" sz="900" b="1" dirty="0">
                <a:hlinkClick r:id="rId17"/>
              </a:rPr>
              <a:t>Objects</a:t>
            </a:r>
            <a:endParaRPr lang="en-GB" sz="900" b="1" dirty="0"/>
          </a:p>
        </p:txBody>
      </p:sp>
      <p:pic>
        <p:nvPicPr>
          <p:cNvPr id="6184" name="Picture 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824" y="1492357"/>
            <a:ext cx="519219" cy="26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94213" y="2306871"/>
            <a:ext cx="1187204" cy="8621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30" name="Flowchart: Connector 29"/>
          <p:cNvSpPr/>
          <p:nvPr/>
        </p:nvSpPr>
        <p:spPr bwMode="auto">
          <a:xfrm>
            <a:off x="3113985" y="3282799"/>
            <a:ext cx="990875" cy="916137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pic>
        <p:nvPicPr>
          <p:cNvPr id="6157" name="Picture 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850" y="3670152"/>
            <a:ext cx="366948" cy="39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4" name="TextBox 55"/>
          <p:cNvSpPr txBox="1">
            <a:spLocks noChangeArrowheads="1"/>
          </p:cNvSpPr>
          <p:nvPr/>
        </p:nvSpPr>
        <p:spPr bwMode="auto">
          <a:xfrm>
            <a:off x="3262900" y="3416503"/>
            <a:ext cx="678977" cy="21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solidFill>
                  <a:schemeClr val="bg1"/>
                </a:solidFill>
                <a:hlinkClick r:id="rId25"/>
              </a:rPr>
              <a:t>GitHub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4837939" y="3268169"/>
            <a:ext cx="927346" cy="916137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pic>
        <p:nvPicPr>
          <p:cNvPr id="6156" name="Picture 2">
            <a:hlinkClick r:id="rId26" action="ppaction://hlinkfile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612" y="3805381"/>
            <a:ext cx="611579" cy="22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3" name="TextBox 54"/>
          <p:cNvSpPr txBox="1">
            <a:spLocks noChangeArrowheads="1"/>
          </p:cNvSpPr>
          <p:nvPr/>
        </p:nvSpPr>
        <p:spPr bwMode="auto">
          <a:xfrm>
            <a:off x="4815118" y="3401873"/>
            <a:ext cx="964797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28"/>
              </a:rPr>
              <a:t>Client/Server Tutorial</a:t>
            </a:r>
            <a:endParaRPr lang="en-GB" sz="900" b="1" dirty="0"/>
          </a:p>
        </p:txBody>
      </p:sp>
    </p:spTree>
    <p:extLst>
      <p:ext uri="{BB962C8B-B14F-4D97-AF65-F5344CB8AC3E}">
        <p14:creationId xmlns:p14="http://schemas.microsoft.com/office/powerpoint/2010/main" val="10211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17055" y="-1"/>
            <a:ext cx="9204464" cy="53283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100" name="Flowchart: Connector 15"/>
          <p:cNvSpPr>
            <a:spLocks noChangeArrowheads="1"/>
          </p:cNvSpPr>
          <p:nvPr/>
        </p:nvSpPr>
        <p:spPr bwMode="auto">
          <a:xfrm>
            <a:off x="3041799" y="1655593"/>
            <a:ext cx="2939475" cy="2380592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7173" name="Flowchart: Connector 27"/>
          <p:cNvSpPr>
            <a:spLocks noChangeArrowheads="1"/>
          </p:cNvSpPr>
          <p:nvPr/>
        </p:nvSpPr>
        <p:spPr bwMode="auto">
          <a:xfrm>
            <a:off x="2468110" y="1904877"/>
            <a:ext cx="1083699" cy="971052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602735" y="1894996"/>
            <a:ext cx="1083699" cy="965261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0" name="Flowchart: Connector 29"/>
          <p:cNvSpPr/>
          <p:nvPr/>
        </p:nvSpPr>
        <p:spPr bwMode="auto">
          <a:xfrm>
            <a:off x="2757220" y="3393791"/>
            <a:ext cx="1083699" cy="992891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5222986" y="3391775"/>
            <a:ext cx="1083699" cy="992891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32" name="Flowchart: Connector 31"/>
          <p:cNvSpPr/>
          <p:nvPr/>
        </p:nvSpPr>
        <p:spPr bwMode="auto">
          <a:xfrm>
            <a:off x="4027261" y="991012"/>
            <a:ext cx="1083699" cy="1035297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727" tIns="39863" rIns="79727" bIns="39863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pic>
        <p:nvPicPr>
          <p:cNvPr id="1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626" y="3933614"/>
            <a:ext cx="759674" cy="22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76" y="3835631"/>
            <a:ext cx="390400" cy="40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098" y="2431667"/>
            <a:ext cx="761224" cy="16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5" name="TextBox 34"/>
          <p:cNvSpPr txBox="1">
            <a:spLocks noChangeArrowheads="1"/>
          </p:cNvSpPr>
          <p:nvPr/>
        </p:nvSpPr>
        <p:spPr bwMode="auto">
          <a:xfrm>
            <a:off x="3495094" y="4261060"/>
            <a:ext cx="2072826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5148" name="TextBox 52"/>
          <p:cNvSpPr txBox="1">
            <a:spLocks noChangeArrowheads="1"/>
          </p:cNvSpPr>
          <p:nvPr/>
        </p:nvSpPr>
        <p:spPr bwMode="auto">
          <a:xfrm>
            <a:off x="4022610" y="1107374"/>
            <a:ext cx="1144163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7"/>
              </a:rPr>
              <a:t>Web</a:t>
            </a:r>
            <a:endParaRPr lang="en-GB" sz="900" b="1" dirty="0"/>
          </a:p>
          <a:p>
            <a:pPr algn="ctr"/>
            <a:r>
              <a:rPr lang="en-GB" sz="900" b="1" dirty="0">
                <a:hlinkClick r:id="rId8"/>
              </a:rPr>
              <a:t>Documentation</a:t>
            </a:r>
            <a:endParaRPr lang="en-GB" sz="900" b="1" dirty="0"/>
          </a:p>
        </p:txBody>
      </p:sp>
      <p:sp>
        <p:nvSpPr>
          <p:cNvPr id="5149" name="TextBox 53"/>
          <p:cNvSpPr txBox="1">
            <a:spLocks noChangeArrowheads="1"/>
          </p:cNvSpPr>
          <p:nvPr/>
        </p:nvSpPr>
        <p:spPr bwMode="auto">
          <a:xfrm>
            <a:off x="5723662" y="1997524"/>
            <a:ext cx="843394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9"/>
              </a:rPr>
              <a:t>Technical Summary</a:t>
            </a:r>
            <a:endParaRPr lang="en-GB" sz="900" b="1" dirty="0"/>
          </a:p>
        </p:txBody>
      </p:sp>
      <p:sp>
        <p:nvSpPr>
          <p:cNvPr id="5150" name="TextBox 54"/>
          <p:cNvSpPr txBox="1">
            <a:spLocks noChangeArrowheads="1"/>
          </p:cNvSpPr>
          <p:nvPr/>
        </p:nvSpPr>
        <p:spPr bwMode="auto">
          <a:xfrm>
            <a:off x="5174925" y="3525478"/>
            <a:ext cx="1198425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0"/>
              </a:rPr>
              <a:t>Client/Server Tutorial</a:t>
            </a:r>
            <a:endParaRPr lang="en-GB" sz="1000" b="1" dirty="0"/>
          </a:p>
        </p:txBody>
      </p:sp>
      <p:sp>
        <p:nvSpPr>
          <p:cNvPr id="5151" name="TextBox 55"/>
          <p:cNvSpPr txBox="1">
            <a:spLocks noChangeArrowheads="1"/>
          </p:cNvSpPr>
          <p:nvPr/>
        </p:nvSpPr>
        <p:spPr bwMode="auto">
          <a:xfrm>
            <a:off x="2893650" y="3527494"/>
            <a:ext cx="843394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1"/>
              </a:rPr>
              <a:t>GitHub</a:t>
            </a:r>
            <a:endParaRPr lang="en-GB" sz="1000" b="1" dirty="0"/>
          </a:p>
        </p:txBody>
      </p:sp>
      <p:sp>
        <p:nvSpPr>
          <p:cNvPr id="5152" name="TextBox 56"/>
          <p:cNvSpPr txBox="1">
            <a:spLocks noChangeArrowheads="1"/>
          </p:cNvSpPr>
          <p:nvPr/>
        </p:nvSpPr>
        <p:spPr bwMode="auto">
          <a:xfrm>
            <a:off x="2599890" y="1950227"/>
            <a:ext cx="843394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2"/>
              </a:rPr>
              <a:t>Tools </a:t>
            </a:r>
            <a:r>
              <a:rPr lang="en-GB" sz="1000" b="1" dirty="0"/>
              <a:t>&amp; </a:t>
            </a:r>
            <a:r>
              <a:rPr lang="en-GB" sz="1000" b="1" dirty="0">
                <a:hlinkClick r:id="rId13"/>
              </a:rPr>
              <a:t>Registry</a:t>
            </a:r>
            <a:endParaRPr lang="en-GB" sz="1000" b="1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04" y="2387066"/>
            <a:ext cx="408909" cy="39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710" y="1530605"/>
            <a:ext cx="371790" cy="3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1" name="Rectangle 39"/>
          <p:cNvSpPr>
            <a:spLocks noChangeArrowheads="1"/>
          </p:cNvSpPr>
          <p:nvPr/>
        </p:nvSpPr>
        <p:spPr bwMode="auto">
          <a:xfrm>
            <a:off x="7293329" y="4386682"/>
            <a:ext cx="1087121" cy="66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  <a:ea typeface="SimSun" charset="0"/>
                <a:cs typeface="SimSun" charset="0"/>
              </a:rPr>
              <a:t>Pilot </a:t>
            </a:r>
          </a:p>
          <a:p>
            <a:pPr algn="ctr"/>
            <a:r>
              <a:rPr lang="en-US" altLang="zh-CN" sz="2000" b="1" dirty="0">
                <a:solidFill>
                  <a:srgbClr val="000000"/>
                </a:solidFill>
                <a:ea typeface="SimSun" charset="0"/>
                <a:cs typeface="SimSun" charset="0"/>
              </a:rPr>
              <a:t>LwM2M</a:t>
            </a:r>
            <a:endParaRPr lang="en-GB" sz="2000" b="1" dirty="0">
              <a:solidFill>
                <a:srgbClr val="0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79060" y="457592"/>
            <a:ext cx="8260297" cy="295948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US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/>
              </a:rPr>
              <a:t>https://github.com/OpenMobileAlliance/OMA-LwM2M-Public-Review/wiki</a:t>
            </a:r>
            <a:r>
              <a:rPr lang="en-US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GB" sz="24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87829" y="2246647"/>
            <a:ext cx="1562965" cy="1135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731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ahoma" charset="0"/>
                <a:ea typeface="SimSun" charset="0"/>
                <a:cs typeface="SimSun" charset="0"/>
              </a:rPr>
              <a:t>OMA Developer Tool Kit – </a:t>
            </a:r>
            <a:r>
              <a:rPr lang="en-US" altLang="zh-CN" sz="2000" dirty="0">
                <a:solidFill>
                  <a:srgbClr val="000000"/>
                </a:solidFill>
                <a:latin typeface="Tahoma" charset="0"/>
                <a:ea typeface="SimSun" charset="0"/>
                <a:cs typeface="SimSun" charset="0"/>
              </a:rPr>
              <a:t>LwM2M</a:t>
            </a:r>
            <a:endParaRPr lang="en-GB" altLang="zh-CN" dirty="0">
              <a:solidFill>
                <a:srgbClr val="000000"/>
              </a:solidFill>
              <a:latin typeface="Tahoma" charset="0"/>
              <a:ea typeface="SimSun" charset="0"/>
              <a:cs typeface="SimSun" charset="0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5810" y="841748"/>
            <a:ext cx="8573469" cy="3942498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lang="en-US" altLang="en-US" dirty="0" smtClean="0">
                <a:solidFill>
                  <a:schemeClr val="accent5">
                    <a:lumMod val="50000"/>
                  </a:schemeClr>
                </a:solidFill>
                <a:ea typeface="+mn-ea"/>
                <a:hlinkClick r:id="rId2"/>
              </a:rPr>
              <a:t>Web Documents</a:t>
            </a:r>
            <a:r>
              <a:rPr lang="en-US" altLang="en-US" dirty="0" smtClean="0">
                <a:solidFill>
                  <a:schemeClr val="accent5">
                    <a:lumMod val="50000"/>
                  </a:schemeClr>
                </a:solidFill>
                <a:ea typeface="+mn-ea"/>
              </a:rPr>
              <a:t> - </a:t>
            </a:r>
            <a:r>
              <a:rPr lang="en-US" altLang="en-US" dirty="0" smtClean="0">
                <a:solidFill>
                  <a:schemeClr val="accent5">
                    <a:lumMod val="50000"/>
                  </a:schemeClr>
                </a:solidFill>
                <a:ea typeface="+mn-ea"/>
                <a:hlinkClick r:id="rId3"/>
              </a:rPr>
              <a:t>Technical Specifications</a:t>
            </a:r>
            <a:endParaRPr lang="en-US" altLang="en-US" dirty="0" smtClean="0">
              <a:solidFill>
                <a:schemeClr val="accent5">
                  <a:lumMod val="50000"/>
                </a:schemeClr>
              </a:solidFill>
              <a:ea typeface="+mn-ea"/>
            </a:endParaRPr>
          </a:p>
          <a:p>
            <a:pPr lvl="1">
              <a:defRPr/>
            </a:pPr>
            <a:r>
              <a:rPr lang="en-US" altLang="en-US" dirty="0" smtClean="0">
                <a:solidFill>
                  <a:schemeClr val="tx1"/>
                </a:solidFill>
              </a:rPr>
              <a:t>OMA Technical Specifications available in </a:t>
            </a:r>
            <a:r>
              <a:rPr lang="en-US" altLang="en-US" sz="2100" b="1" dirty="0">
                <a:solidFill>
                  <a:schemeClr val="accent2"/>
                </a:solidFill>
              </a:rPr>
              <a:t>web format</a:t>
            </a:r>
            <a:r>
              <a:rPr lang="en-US" altLang="en-US" dirty="0" smtClean="0">
                <a:solidFill>
                  <a:schemeClr val="tx1"/>
                </a:solidFill>
              </a:rPr>
              <a:t>, easy to search for end-users &amp; search engines</a:t>
            </a:r>
          </a:p>
          <a:p>
            <a:pPr marL="0" indent="0">
              <a:buNone/>
              <a:defRPr/>
            </a:pP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4"/>
              </a:rPr>
              <a:t>Technical Summary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Allows end-user to </a:t>
            </a:r>
            <a:r>
              <a:rPr lang="en-US" altLang="zh-CN" sz="2100" b="1" dirty="0">
                <a:solidFill>
                  <a:schemeClr val="accent2"/>
                </a:solidFill>
                <a:ea typeface="SimSun" pitchFamily="2" charset="-122"/>
              </a:rPr>
              <a:t>quickly</a:t>
            </a:r>
            <a:r>
              <a:rPr lang="en-US" altLang="zh-CN" sz="2100" dirty="0">
                <a:ea typeface="SimSun" pitchFamily="2" charset="-12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gaining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 an overall understanding of the Enabler</a:t>
            </a:r>
          </a:p>
          <a:p>
            <a:pPr marL="0" indent="-4153">
              <a:buNone/>
              <a:defRPr/>
            </a:pP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5"/>
              </a:rPr>
              <a:t>OMA LwM2M </a:t>
            </a:r>
            <a:r>
              <a:rPr lang="en-US" altLang="zh-CN" dirty="0" err="1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5"/>
              </a:rPr>
              <a:t>DevKit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marL="595181" lvl="1" indent="-398633">
              <a:defRPr/>
            </a:pPr>
            <a:r>
              <a:rPr lang="en-US" altLang="zh-CN" b="1" dirty="0" smtClean="0">
                <a:solidFill>
                  <a:schemeClr val="accent2"/>
                </a:solidFill>
                <a:ea typeface="SimSun" pitchFamily="2" charset="-122"/>
              </a:rPr>
              <a:t>Client/Server emulator 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that allows end-users to interact with messages to be sent between Clients &amp; Servers. The Client side is already release</a:t>
            </a:r>
          </a:p>
          <a:p>
            <a:pPr marL="0" indent="0">
              <a:buNone/>
              <a:defRPr/>
            </a:pP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6"/>
              </a:rPr>
              <a:t>GitHub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Version control &amp; repository and it is customized for </a:t>
            </a:r>
            <a:r>
              <a:rPr lang="en-US" altLang="zh-CN" sz="2100" b="1" dirty="0">
                <a:solidFill>
                  <a:schemeClr val="accent2"/>
                </a:solidFill>
                <a:ea typeface="SimSun" pitchFamily="2" charset="-122"/>
              </a:rPr>
              <a:t>developing technical documents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. Also, it can be used as a collaboration tool to reach developers and its communities</a:t>
            </a:r>
          </a:p>
          <a:p>
            <a:pPr marL="0" indent="0">
              <a:buNone/>
              <a:defRPr/>
            </a:pPr>
            <a:endParaRPr lang="en-GB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ahoma" charset="0"/>
                <a:ea typeface="SimSun" charset="0"/>
                <a:cs typeface="SimSun" charset="0"/>
              </a:rPr>
              <a:t>OMA Developer Tool Kit – </a:t>
            </a:r>
            <a:r>
              <a:rPr lang="en-US" altLang="zh-CN" sz="2000" dirty="0">
                <a:solidFill>
                  <a:srgbClr val="000000"/>
                </a:solidFill>
                <a:latin typeface="Tahoma" charset="0"/>
                <a:ea typeface="SimSun" charset="0"/>
                <a:cs typeface="SimSun" charset="0"/>
              </a:rPr>
              <a:t>LwM2M</a:t>
            </a:r>
            <a:endParaRPr lang="en-GB" altLang="zh-CN" dirty="0">
              <a:solidFill>
                <a:srgbClr val="000000"/>
              </a:solidFill>
              <a:latin typeface="Tahoma" charset="0"/>
              <a:ea typeface="SimSun" charset="0"/>
              <a:cs typeface="SimSun" charset="0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81392" y="841748"/>
            <a:ext cx="8706800" cy="394249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2"/>
              </a:rPr>
              <a:t>LwM2M Editor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  <a:ea typeface="SimSun" pitchFamily="2" charset="-122"/>
              </a:rPr>
              <a:t> </a:t>
            </a:r>
          </a:p>
          <a:p>
            <a:pPr lvl="1">
              <a:defRPr/>
            </a:pPr>
            <a:r>
              <a:rPr lang="en-US" altLang="zh-CN" sz="1700" b="1" dirty="0">
                <a:solidFill>
                  <a:schemeClr val="accent2"/>
                </a:solidFill>
                <a:ea typeface="SimSun" pitchFamily="2" charset="-122"/>
              </a:rPr>
              <a:t>LwM2M Object &amp; Resource online editor 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that allows end-user to create data objects</a:t>
            </a:r>
          </a:p>
          <a:p>
            <a:pPr marL="0" indent="-4153">
              <a:buNone/>
              <a:defRPr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ea typeface="SimSun" pitchFamily="2" charset="-122"/>
                <a:hlinkClick r:id="rId3"/>
              </a:rPr>
              <a:t>OMNA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ea typeface="SimSun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OMNA is a </a:t>
            </a:r>
            <a:r>
              <a:rPr lang="en-US" altLang="zh-CN" b="1" dirty="0" smtClean="0">
                <a:solidFill>
                  <a:schemeClr val="accent6"/>
                </a:solidFill>
                <a:ea typeface="SimSun" pitchFamily="2" charset="-122"/>
              </a:rPr>
              <a:t>registry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 for Profile Data, Schemas, DM Objects, etc. In the specific case of LwM2M it accepts Objects &amp; Resources created in and out of OMA</a:t>
            </a:r>
          </a:p>
        </p:txBody>
      </p:sp>
    </p:spTree>
    <p:extLst>
      <p:ext uri="{BB962C8B-B14F-4D97-AF65-F5344CB8AC3E}">
        <p14:creationId xmlns:p14="http://schemas.microsoft.com/office/powerpoint/2010/main" val="241908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41860" y="1"/>
            <a:ext cx="9204464" cy="53283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9727" tIns="39863" rIns="79727" bIns="39863"/>
          <a:lstStyle/>
          <a:p>
            <a:pPr algn="ctr"/>
            <a:endParaRPr lang="en-GB" sz="1000" b="1"/>
          </a:p>
        </p:txBody>
      </p:sp>
      <p:sp>
        <p:nvSpPr>
          <p:cNvPr id="4099" name="Flowchart: Connector 16"/>
          <p:cNvSpPr>
            <a:spLocks noChangeArrowheads="1"/>
          </p:cNvSpPr>
          <p:nvPr/>
        </p:nvSpPr>
        <p:spPr bwMode="auto">
          <a:xfrm>
            <a:off x="1572061" y="763852"/>
            <a:ext cx="6410723" cy="4248271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12700" algn="ctr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lIns="79727" tIns="39863" rIns="79727" bIns="39863"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en-GB" altLang="en-US" smtClean="0">
              <a:ea typeface="+mn-ea"/>
            </a:endParaRPr>
          </a:p>
        </p:txBody>
      </p:sp>
      <p:sp>
        <p:nvSpPr>
          <p:cNvPr id="10244" name="Flowchart: Connector 46"/>
          <p:cNvSpPr>
            <a:spLocks noChangeArrowheads="1"/>
          </p:cNvSpPr>
          <p:nvPr/>
        </p:nvSpPr>
        <p:spPr bwMode="auto">
          <a:xfrm>
            <a:off x="4023360" y="225162"/>
            <a:ext cx="1367943" cy="1260297"/>
          </a:xfrm>
          <a:prstGeom prst="flowChartConnector">
            <a:avLst/>
          </a:prstGeom>
          <a:solidFill>
            <a:srgbClr val="00B0F0">
              <a:alpha val="30980"/>
            </a:srgb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6" name="Flowchart: Connector 45"/>
          <p:cNvSpPr>
            <a:spLocks noChangeArrowheads="1"/>
          </p:cNvSpPr>
          <p:nvPr/>
        </p:nvSpPr>
        <p:spPr bwMode="auto">
          <a:xfrm>
            <a:off x="1297649" y="1346627"/>
            <a:ext cx="1083698" cy="103686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7" name="Flowchart: Connector 46"/>
          <p:cNvSpPr>
            <a:spLocks noChangeArrowheads="1"/>
          </p:cNvSpPr>
          <p:nvPr/>
        </p:nvSpPr>
        <p:spPr bwMode="auto">
          <a:xfrm>
            <a:off x="4172009" y="358445"/>
            <a:ext cx="1083698" cy="988183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8" name="Flowchart: Connector 47"/>
          <p:cNvSpPr>
            <a:spLocks noChangeArrowheads="1"/>
          </p:cNvSpPr>
          <p:nvPr/>
        </p:nvSpPr>
        <p:spPr bwMode="auto">
          <a:xfrm>
            <a:off x="1702292" y="3721597"/>
            <a:ext cx="1083699" cy="956939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0249" name="Flowchart: Connector 48"/>
          <p:cNvSpPr>
            <a:spLocks noChangeArrowheads="1"/>
          </p:cNvSpPr>
          <p:nvPr/>
        </p:nvSpPr>
        <p:spPr bwMode="auto">
          <a:xfrm>
            <a:off x="6730096" y="3833210"/>
            <a:ext cx="1083698" cy="968321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pic>
        <p:nvPicPr>
          <p:cNvPr id="174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912" y="4354141"/>
            <a:ext cx="576732" cy="37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796" y="824309"/>
            <a:ext cx="835642" cy="26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97" y="1986945"/>
            <a:ext cx="662002" cy="26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521" y="4239002"/>
            <a:ext cx="823240" cy="2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TextBox 34"/>
          <p:cNvSpPr txBox="1">
            <a:spLocks noChangeArrowheads="1"/>
          </p:cNvSpPr>
          <p:nvPr/>
        </p:nvSpPr>
        <p:spPr bwMode="auto">
          <a:xfrm>
            <a:off x="3716313" y="4413365"/>
            <a:ext cx="2072827" cy="2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200" b="1" dirty="0">
                <a:solidFill>
                  <a:schemeClr val="accent2"/>
                </a:solidFill>
              </a:rPr>
              <a:t>Ecosystem</a:t>
            </a:r>
          </a:p>
        </p:txBody>
      </p:sp>
      <p:sp>
        <p:nvSpPr>
          <p:cNvPr id="17423" name="TextBox 35"/>
          <p:cNvSpPr txBox="1">
            <a:spLocks noChangeArrowheads="1"/>
          </p:cNvSpPr>
          <p:nvPr/>
        </p:nvSpPr>
        <p:spPr bwMode="auto">
          <a:xfrm>
            <a:off x="4230922" y="572017"/>
            <a:ext cx="961221" cy="23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8"/>
              </a:rPr>
              <a:t>Community</a:t>
            </a:r>
            <a:endParaRPr lang="en-GB" sz="1000" b="1" dirty="0"/>
          </a:p>
        </p:txBody>
      </p:sp>
      <p:sp>
        <p:nvSpPr>
          <p:cNvPr id="17424" name="TextBox 51"/>
          <p:cNvSpPr txBox="1">
            <a:spLocks noChangeArrowheads="1"/>
          </p:cNvSpPr>
          <p:nvPr/>
        </p:nvSpPr>
        <p:spPr bwMode="auto">
          <a:xfrm>
            <a:off x="6933192" y="3809958"/>
            <a:ext cx="744171" cy="54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9"/>
              </a:rPr>
              <a:t>Open Source Code</a:t>
            </a:r>
            <a:endParaRPr lang="en-GB" sz="1000" b="1" dirty="0"/>
          </a:p>
        </p:txBody>
      </p:sp>
      <p:sp>
        <p:nvSpPr>
          <p:cNvPr id="17425" name="TextBox 57"/>
          <p:cNvSpPr txBox="1">
            <a:spLocks noChangeArrowheads="1"/>
          </p:cNvSpPr>
          <p:nvPr/>
        </p:nvSpPr>
        <p:spPr bwMode="auto">
          <a:xfrm>
            <a:off x="1812367" y="3838345"/>
            <a:ext cx="843394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0"/>
              </a:rPr>
              <a:t>Sandbox Server</a:t>
            </a:r>
            <a:endParaRPr lang="en-GB" sz="1000" b="1" dirty="0"/>
          </a:p>
        </p:txBody>
      </p:sp>
      <p:sp>
        <p:nvSpPr>
          <p:cNvPr id="17426" name="TextBox 58"/>
          <p:cNvSpPr txBox="1">
            <a:spLocks noChangeArrowheads="1"/>
          </p:cNvSpPr>
          <p:nvPr/>
        </p:nvSpPr>
        <p:spPr bwMode="auto">
          <a:xfrm>
            <a:off x="1297649" y="1547388"/>
            <a:ext cx="1083698" cy="38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000" b="1" dirty="0">
                <a:hlinkClick r:id="rId11"/>
              </a:rPr>
              <a:t>Lab Kit</a:t>
            </a:r>
            <a:endParaRPr lang="en-GB" sz="1000" b="1" dirty="0"/>
          </a:p>
          <a:p>
            <a:pPr algn="ctr"/>
            <a:r>
              <a:rPr lang="en-GB" sz="1000" b="1" dirty="0" smtClean="0">
                <a:hlinkClick r:id="rId12"/>
              </a:rPr>
              <a:t>Demo Code</a:t>
            </a:r>
            <a:endParaRPr lang="en-GB" sz="1000" b="1" dirty="0"/>
          </a:p>
        </p:txBody>
      </p:sp>
      <p:sp>
        <p:nvSpPr>
          <p:cNvPr id="10259" name="Flowchart: Connector 45"/>
          <p:cNvSpPr>
            <a:spLocks noChangeArrowheads="1"/>
          </p:cNvSpPr>
          <p:nvPr/>
        </p:nvSpPr>
        <p:spPr bwMode="auto">
          <a:xfrm>
            <a:off x="7051020" y="1242858"/>
            <a:ext cx="1083699" cy="1008005"/>
          </a:xfrm>
          <a:prstGeom prst="flowChartConnector">
            <a:avLst/>
          </a:prstGeom>
          <a:solidFill>
            <a:srgbClr val="00B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9727" tIns="39863" rIns="79727" bIns="39863"/>
          <a:lstStyle/>
          <a:p>
            <a:endParaRPr lang="en-GB"/>
          </a:p>
        </p:txBody>
      </p:sp>
      <p:sp>
        <p:nvSpPr>
          <p:cNvPr id="17428" name="TextBox 58"/>
          <p:cNvSpPr txBox="1">
            <a:spLocks noChangeArrowheads="1"/>
          </p:cNvSpPr>
          <p:nvPr/>
        </p:nvSpPr>
        <p:spPr bwMode="auto">
          <a:xfrm>
            <a:off x="7051020" y="1445099"/>
            <a:ext cx="1083699" cy="35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27" tIns="39863" rIns="79727" bIns="39863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900" b="1" dirty="0">
                <a:hlinkClick r:id="rId13"/>
              </a:rPr>
              <a:t>Smart</a:t>
            </a:r>
          </a:p>
          <a:p>
            <a:pPr algn="ctr"/>
            <a:r>
              <a:rPr lang="en-GB" sz="900" b="1" dirty="0">
                <a:hlinkClick r:id="rId13"/>
              </a:rPr>
              <a:t>Objects</a:t>
            </a:r>
            <a:endParaRPr lang="en-GB" sz="900" b="1" dirty="0"/>
          </a:p>
        </p:txBody>
      </p:sp>
      <p:pic>
        <p:nvPicPr>
          <p:cNvPr id="17429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774" y="1848591"/>
            <a:ext cx="644948" cy="27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619157" y="2198787"/>
            <a:ext cx="8260297" cy="265171"/>
          </a:xfrm>
          <a:prstGeom prst="rect">
            <a:avLst/>
          </a:prstGeom>
          <a:noFill/>
        </p:spPr>
        <p:txBody>
          <a:bodyPr lIns="79727" tIns="39863" rIns="79727" bIns="39863">
            <a:spAutoFit/>
          </a:bodyPr>
          <a:lstStyle/>
          <a:p>
            <a:pPr algn="ctr">
              <a:defRPr/>
            </a:pPr>
            <a:r>
              <a:rPr lang="en-US" sz="12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/>
              </a:rPr>
              <a:t>https://github.com/OpenMobileAlliance/OMA-LwM2M-Public-Review/wiki</a:t>
            </a:r>
            <a:r>
              <a:rPr lang="en-US" sz="12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GB" sz="210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90597" y="2553005"/>
            <a:ext cx="2173650" cy="1578544"/>
          </a:xfrm>
          <a:prstGeom prst="rect">
            <a:avLst/>
          </a:prstGeom>
        </p:spPr>
      </p:pic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7865483" y="4478220"/>
            <a:ext cx="1087121" cy="66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27" tIns="39863" rIns="79727" bIns="39863">
            <a:sp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  <a:ea typeface="SimSun" charset="0"/>
                <a:cs typeface="SimSun" charset="0"/>
              </a:rPr>
              <a:t>Pilot </a:t>
            </a:r>
          </a:p>
          <a:p>
            <a:pPr algn="ctr"/>
            <a:r>
              <a:rPr lang="en-US" altLang="zh-CN" sz="2000" b="1" dirty="0">
                <a:solidFill>
                  <a:srgbClr val="000000"/>
                </a:solidFill>
                <a:ea typeface="SimSun" charset="0"/>
                <a:cs typeface="SimSun" charset="0"/>
              </a:rPr>
              <a:t>LwM2M</a:t>
            </a:r>
            <a:endParaRPr lang="en-GB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1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424" grpId="0"/>
      <p:bldP spid="17425" grpId="0"/>
      <p:bldP spid="17426" grpId="0"/>
      <p:bldP spid="174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</TotalTime>
  <Words>1041</Words>
  <Application>Microsoft Office PowerPoint</Application>
  <PresentationFormat>On-screen Show (16:9)</PresentationFormat>
  <Paragraphs>194</Paragraphs>
  <Slides>28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OMA Developer Toolkit - Introduction </vt:lpstr>
      <vt:lpstr>Yesterday’s Business Model</vt:lpstr>
      <vt:lpstr>PowerPoint Presentation</vt:lpstr>
      <vt:lpstr>PowerPoint Presentation</vt:lpstr>
      <vt:lpstr>PowerPoint Presentation</vt:lpstr>
      <vt:lpstr>PowerPoint Presentation</vt:lpstr>
      <vt:lpstr>OMA Developer Tool Kit – LwM2M</vt:lpstr>
      <vt:lpstr>OMA Developer Tool Kit – LwM2M</vt:lpstr>
      <vt:lpstr>PowerPoint Presentation</vt:lpstr>
      <vt:lpstr>OMA Developer Tool Kit        – LwM2M</vt:lpstr>
      <vt:lpstr>OMA Developer Tool Kit        LwM2M</vt:lpstr>
      <vt:lpstr>Standards, Developer’s Community</vt:lpstr>
      <vt:lpstr>PowerPoint Presentation</vt:lpstr>
      <vt:lpstr>Backup Information</vt:lpstr>
      <vt:lpstr>PowerPoint Presentation</vt:lpstr>
      <vt:lpstr>Technical Specifications</vt:lpstr>
      <vt:lpstr>Technical summary</vt:lpstr>
      <vt:lpstr>DevKIT Client</vt:lpstr>
      <vt:lpstr>Github</vt:lpstr>
      <vt:lpstr>Lwm2M Editor</vt:lpstr>
      <vt:lpstr>OMNA</vt:lpstr>
      <vt:lpstr>PowerPoint Presentation</vt:lpstr>
      <vt:lpstr>IPSO Alliance</vt:lpstr>
      <vt:lpstr>Open Source</vt:lpstr>
      <vt:lpstr>Sandbox</vt:lpstr>
      <vt:lpstr>LabKI</vt:lpstr>
      <vt:lpstr>Demo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Checkers McGee</dc:creator>
  <cp:lastModifiedBy>Joaquin</cp:lastModifiedBy>
  <cp:revision>93</cp:revision>
  <dcterms:created xsi:type="dcterms:W3CDTF">2013-01-09T22:19:17Z</dcterms:created>
  <dcterms:modified xsi:type="dcterms:W3CDTF">2015-03-10T09:46:34Z</dcterms:modified>
</cp:coreProperties>
</file>