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3"/>
  </p:notesMasterIdLst>
  <p:handoutMasterIdLst>
    <p:handoutMasterId r:id="rId4"/>
  </p:handoutMasterIdLst>
  <p:sldIdLst>
    <p:sldId id="319" r:id="rId2"/>
  </p:sldIdLst>
  <p:sldSz cx="9363075" cy="7023100"/>
  <p:notesSz cx="6797675" cy="9928225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12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AEA"/>
    <a:srgbClr val="860043"/>
    <a:srgbClr val="330066"/>
    <a:srgbClr val="543800"/>
    <a:srgbClr val="660033"/>
    <a:srgbClr val="FDB5C3"/>
    <a:srgbClr val="99FFCC"/>
    <a:srgbClr val="FFCCCC"/>
    <a:srgbClr val="FEEDC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24" autoAdjust="0"/>
    <p:restoredTop sz="94624" autoAdjust="0"/>
  </p:normalViewPr>
  <p:slideViewPr>
    <p:cSldViewPr>
      <p:cViewPr varScale="1">
        <p:scale>
          <a:sx n="63" d="100"/>
          <a:sy n="63" d="100"/>
        </p:scale>
        <p:origin x="-1566" y="-114"/>
      </p:cViewPr>
      <p:guideLst>
        <p:guide orient="horz" pos="2212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1428" y="72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70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33852"/>
            <a:ext cx="4984750" cy="44877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79500" y="862013"/>
            <a:ext cx="4638675" cy="3479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7496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02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694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967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028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80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8517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4812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5049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744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157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49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04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oma bg_v3_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63075" cy="701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28" name="Line 9"/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30" name="Rectangle 17"/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 b="1" dirty="0">
                <a:cs typeface="Times New Roman" panose="02020603050405020304" pitchFamily="18" charset="0"/>
              </a:rPr>
              <a:t>© 2017 Open Mobile Alliance Ltd.  All Rights Reserved.</a:t>
            </a:r>
            <a:endParaRPr lang="en-US" altLang="en-US" sz="1000" b="1" dirty="0"/>
          </a:p>
          <a:p>
            <a:r>
              <a:rPr lang="en-US" altLang="en-US" sz="9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Used with the permission of the Open Mobile Alliance Ltd. under the terms as stated in this document.</a:t>
            </a:r>
            <a:endParaRPr lang="en-US" altLang="en-US" sz="900" b="1" dirty="0">
              <a:solidFill>
                <a:srgbClr val="999999"/>
              </a:solidFill>
              <a:latin typeface="Arial Narrow" panose="020B0606020202030204" pitchFamily="34" charset="0"/>
            </a:endParaRPr>
          </a:p>
        </p:txBody>
      </p:sp>
      <p:sp>
        <p:nvSpPr>
          <p:cNvPr id="1031" name="Rectangle 18"/>
          <p:cNvSpPr>
            <a:spLocks noChangeArrowheads="1"/>
          </p:cNvSpPr>
          <p:nvPr userDrawn="1"/>
        </p:nvSpPr>
        <p:spPr bwMode="auto">
          <a:xfrm>
            <a:off x="4724400" y="6629400"/>
            <a:ext cx="33528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ja-JP" sz="1800" dirty="0">
                <a:ea typeface="ＭＳ Ｐゴシック" panose="020B0600070205080204" pitchFamily="34" charset="-128"/>
              </a:rPr>
              <a:t>OMA-LWM2M-2017-0033-INP</a:t>
            </a:r>
            <a:endParaRPr lang="en-US" altLang="en-US" sz="1800" b="1" dirty="0">
              <a:latin typeface="Arial Narrow" panose="020B0606020202030204" pitchFamily="34" charset="0"/>
            </a:endParaRPr>
          </a:p>
        </p:txBody>
      </p:sp>
      <p:sp>
        <p:nvSpPr>
          <p:cNvPr id="1032" name="Rectangle 19"/>
          <p:cNvSpPr>
            <a:spLocks noChangeArrowheads="1"/>
          </p:cNvSpPr>
          <p:nvPr userDrawn="1"/>
        </p:nvSpPr>
        <p:spPr bwMode="auto">
          <a:xfrm>
            <a:off x="8001000" y="6629400"/>
            <a:ext cx="1362075" cy="404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r>
              <a:rPr lang="en-US" altLang="en-US" sz="1800" b="1">
                <a:latin typeface="Arial Narrow" panose="020B0606020202030204" pitchFamily="34" charset="0"/>
              </a:rPr>
              <a:t>Slide #</a:t>
            </a:r>
            <a:fld id="{FD6CA7DB-08DD-4033-8306-D47E4195CDD5}" type="slidenum">
              <a:rPr lang="en-US" altLang="en-US" sz="1800" b="1" smtClean="0">
                <a:latin typeface="Arial Narrow" panose="020B0606020202030204" pitchFamily="34" charset="0"/>
              </a:rPr>
              <a:pPr algn="r">
                <a:lnSpc>
                  <a:spcPct val="90000"/>
                </a:lnSpc>
                <a:defRPr/>
              </a:pPr>
              <a:t>‹#›</a:t>
            </a:fld>
            <a:r>
              <a:rPr lang="en-US" altLang="en-US" sz="1800" b="1">
                <a:latin typeface="Arial Narrow" panose="020B0606020202030204" pitchFamily="34" charset="0"/>
              </a:rPr>
              <a:t/>
            </a:r>
            <a:br>
              <a:rPr lang="en-US" altLang="en-US" sz="1800" b="1">
                <a:latin typeface="Arial Narrow" panose="020B0606020202030204" pitchFamily="34" charset="0"/>
              </a:rPr>
            </a:br>
            <a:r>
              <a:rPr lang="en-US" altLang="en-US" sz="500">
                <a:solidFill>
                  <a:srgbClr val="999999"/>
                </a:solidFill>
              </a:rPr>
              <a:t>[OMA-Template-SlideDeck-20140101-I]</a:t>
            </a:r>
            <a:endParaRPr lang="en-US" altLang="en-US" sz="1800" b="1">
              <a:latin typeface="Arial Narrow" panose="020B0606020202030204" pitchFamily="34" charset="0"/>
            </a:endParaRP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en-US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1st Level Bullet</a:t>
            </a:r>
          </a:p>
          <a:p>
            <a:pPr lvl="1"/>
            <a:r>
              <a:rPr lang="en-US" altLang="en-US" dirty="0"/>
              <a:t>2nd Level Bullet</a:t>
            </a:r>
          </a:p>
          <a:p>
            <a:pPr lvl="2"/>
            <a:r>
              <a:rPr lang="en-US" altLang="en-US" dirty="0"/>
              <a:t>3rd Level Bullet</a:t>
            </a:r>
          </a:p>
          <a:p>
            <a:pPr lvl="3"/>
            <a:r>
              <a:rPr lang="en-US" altLang="en-US" dirty="0"/>
              <a:t>4th Level Bullet</a:t>
            </a:r>
          </a:p>
          <a:p>
            <a:pPr lvl="4"/>
            <a:r>
              <a:rPr lang="en-US" altLang="en-US" dirty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6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2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fr-FR" altLang="en-US" dirty="0" smtClean="0">
                <a:ea typeface="ＭＳ Ｐゴシック" panose="020B0600070205080204" pitchFamily="34" charset="-128"/>
              </a:rPr>
              <a:t>RFC 7925 Support</a:t>
            </a:r>
            <a:endParaRPr lang="en-GB" altLang="en-US" sz="1800" dirty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237162"/>
          </a:xfrm>
        </p:spPr>
        <p:txBody>
          <a:bodyPr/>
          <a:lstStyle/>
          <a:p>
            <a:pPr marL="0" indent="0">
              <a:buClr>
                <a:srgbClr val="C00000"/>
              </a:buClr>
              <a:buNone/>
            </a:pPr>
            <a:r>
              <a:rPr lang="en-GB" altLang="en-US" sz="2000" b="1" dirty="0"/>
              <a:t> 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 smtClean="0"/>
              <a:t>Rationale</a:t>
            </a:r>
            <a:r>
              <a:rPr lang="en-GB" altLang="en-US" sz="2000" b="1" dirty="0" smtClean="0"/>
              <a:t>: </a:t>
            </a:r>
            <a:r>
              <a:rPr lang="en-GB" altLang="en-US" sz="1600" dirty="0">
                <a:solidFill>
                  <a:srgbClr val="480024"/>
                </a:solidFill>
              </a:rPr>
              <a:t>Follow recommendations outlined in RFC 7925 “DTLS/TLS Profiles for IoT</a:t>
            </a:r>
            <a:r>
              <a:rPr lang="en-GB" altLang="en-US" sz="1600" dirty="0" smtClean="0">
                <a:solidFill>
                  <a:srgbClr val="480024"/>
                </a:solidFill>
              </a:rPr>
              <a:t>”</a:t>
            </a:r>
          </a:p>
          <a:p>
            <a:pPr marL="0" indent="0">
              <a:buClr>
                <a:srgbClr val="C00000"/>
              </a:buClr>
              <a:buNone/>
            </a:pPr>
            <a:endParaRPr lang="en-GB" altLang="en-US" sz="1600" dirty="0">
              <a:solidFill>
                <a:srgbClr val="480024"/>
              </a:solidFill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/>
              <a:t> </a:t>
            </a:r>
            <a:r>
              <a:rPr lang="en-GB" altLang="en-US" sz="2000" b="1" dirty="0" smtClean="0"/>
              <a:t>Proposal: </a:t>
            </a:r>
            <a:r>
              <a:rPr lang="en-GB" altLang="en-US" sz="1600" dirty="0">
                <a:solidFill>
                  <a:srgbClr val="480024"/>
                </a:solidFill>
              </a:rPr>
              <a:t>Simplify security text of the LwM2M specification by referencing RFC 7925.</a:t>
            </a:r>
            <a:r>
              <a:rPr lang="en-US" sz="1600" dirty="0">
                <a:solidFill>
                  <a:srgbClr val="480024"/>
                </a:solidFill>
              </a:rPr>
              <a:t> </a:t>
            </a:r>
            <a:endParaRPr lang="fr-FR" altLang="zh-CN" sz="1600" dirty="0">
              <a:solidFill>
                <a:srgbClr val="480024"/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endParaRPr lang="fr-FR" altLang="zh-CN" sz="18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fr-FR" sz="2000" b="1" dirty="0"/>
              <a:t> </a:t>
            </a:r>
            <a:r>
              <a:rPr lang="en-GB" sz="2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Illustration </a:t>
            </a:r>
            <a:r>
              <a:rPr lang="en-GB" sz="20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GB" sz="1600" dirty="0">
                <a:solidFill>
                  <a:srgbClr val="480024"/>
                </a:solidFill>
              </a:rPr>
              <a:t>See RFC 7925</a:t>
            </a:r>
            <a:endParaRPr lang="en-GB" sz="1600" dirty="0">
              <a:solidFill>
                <a:srgbClr val="480024"/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Impact: </a:t>
            </a:r>
            <a:r>
              <a:rPr lang="en-US" sz="1600" dirty="0" smtClean="0">
                <a:solidFill>
                  <a:srgbClr val="480024"/>
                </a:solidFill>
              </a:rPr>
              <a:t>Removes the support for CBC-based </a:t>
            </a:r>
            <a:r>
              <a:rPr lang="en-US" sz="1600" dirty="0" err="1" smtClean="0">
                <a:solidFill>
                  <a:srgbClr val="480024"/>
                </a:solidFill>
              </a:rPr>
              <a:t>ciphersuites</a:t>
            </a:r>
            <a:r>
              <a:rPr lang="en-US" sz="1600" dirty="0" smtClean="0">
                <a:solidFill>
                  <a:srgbClr val="480024"/>
                </a:solidFill>
              </a:rPr>
              <a:t>. </a:t>
            </a:r>
            <a:endParaRPr lang="en-US" sz="1600" dirty="0">
              <a:solidFill>
                <a:srgbClr val="480024"/>
              </a:solidFill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US" sz="16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Supporters for contribution </a:t>
            </a:r>
            <a:r>
              <a:rPr lang="en-US" sz="16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dirty="0">
                <a:solidFill>
                  <a:srgbClr val="480024"/>
                </a:solidFill>
              </a:rPr>
              <a:t>ARM </a:t>
            </a:r>
            <a:endParaRPr lang="en-GB" sz="1600" dirty="0">
              <a:solidFill>
                <a:srgbClr val="480024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D:\Data\OMA\OMA Template.pot</Template>
  <TotalTime>63941</TotalTime>
  <Pages>15</Pages>
  <Words>55</Words>
  <Application>Microsoft Office PowerPoint</Application>
  <PresentationFormat>Custom</PresentationFormat>
  <Paragraphs>11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OMA Template</vt:lpstr>
      <vt:lpstr>RFC 7925 Support</vt:lpstr>
    </vt:vector>
  </TitlesOfParts>
  <Company>OMA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subject>Slide Deck</dc:subject>
  <dc:creator>OMA</dc:creator>
  <cp:lastModifiedBy>Hannes Tschofenig</cp:lastModifiedBy>
  <cp:revision>678</cp:revision>
  <cp:lastPrinted>2017-02-03T15:27:40Z</cp:lastPrinted>
  <dcterms:created xsi:type="dcterms:W3CDTF">2002-03-19T14:05:12Z</dcterms:created>
  <dcterms:modified xsi:type="dcterms:W3CDTF">2017-04-06T14:56:41Z</dcterms:modified>
</cp:coreProperties>
</file>