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38" r:id="rId5"/>
    <p:sldId id="339" r:id="rId6"/>
    <p:sldId id="323" r:id="rId7"/>
    <p:sldId id="335" r:id="rId8"/>
    <p:sldId id="329" r:id="rId9"/>
    <p:sldId id="330" r:id="rId10"/>
    <p:sldId id="325" r:id="rId11"/>
    <p:sldId id="327" r:id="rId12"/>
    <p:sldId id="340"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2" autoAdjust="0"/>
    <p:restoredTop sz="88369" autoAdjust="0"/>
  </p:normalViewPr>
  <p:slideViewPr>
    <p:cSldViewPr>
      <p:cViewPr varScale="1">
        <p:scale>
          <a:sx n="47" d="100"/>
          <a:sy n="47" d="100"/>
        </p:scale>
        <p:origin x="634" y="53"/>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This is the new </a:t>
            </a:r>
            <a:r>
              <a:rPr lang="en-US" altLang="zh-CN" b="1" dirty="0" smtClean="0">
                <a:latin typeface="Arial" panose="020B0604020202020204" pitchFamily="34" charset="0"/>
              </a:rPr>
              <a:t>Work Item Definition (</a:t>
            </a:r>
            <a:r>
              <a:rPr lang="en-US" altLang="zh-CN" b="1" dirty="0" err="1" smtClean="0">
                <a:latin typeface="Arial" panose="020B0604020202020204" pitchFamily="34" charset="0"/>
              </a:rPr>
              <a:t>WID</a:t>
            </a:r>
            <a:r>
              <a:rPr lang="en-US" altLang="zh-CN" b="1" dirty="0" smtClean="0">
                <a:latin typeface="Arial" panose="020B0604020202020204" pitchFamily="34" charset="0"/>
              </a:rPr>
              <a:t>)</a:t>
            </a:r>
            <a:r>
              <a:rPr lang="en-US" altLang="zh-CN" dirty="0" smtClean="0">
                <a:latin typeface="Arial" panose="020B0604020202020204" pitchFamily="34" charset="0"/>
              </a:rPr>
              <a:t> template. It is in PowerPoint format so that it also serves to present the Work Item to </a:t>
            </a:r>
            <a:r>
              <a:rPr lang="en-US" altLang="zh-CN" dirty="0" err="1" smtClean="0">
                <a:latin typeface="Arial" panose="020B0604020202020204" pitchFamily="34" charset="0"/>
              </a:rPr>
              <a:t>TP</a:t>
            </a:r>
            <a:r>
              <a:rPr lang="en-US" altLang="zh-CN" dirty="0" smtClean="0">
                <a:latin typeface="Arial" panose="020B0604020202020204" pitchFamily="34" charset="0"/>
              </a:rPr>
              <a:t> and assist in its socialization. Keep in mind that this is a </a:t>
            </a:r>
            <a:r>
              <a:rPr lang="en-US" altLang="zh-CN" b="1" dirty="0" smtClean="0">
                <a:latin typeface="Arial" panose="020B0604020202020204" pitchFamily="34" charset="0"/>
              </a:rPr>
              <a:t>permanent document</a:t>
            </a:r>
            <a:r>
              <a:rPr lang="en-US" altLang="zh-CN" dirty="0" smtClean="0">
                <a:latin typeface="Arial" panose="020B0604020202020204" pitchFamily="34" charset="0"/>
              </a:rPr>
              <a:t>, so it is important to provide information that is as detailed and exact as possible.</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OMA-WID-0068</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Zhangyongjing@Huawei.com" TargetMode="External"/><Relationship Id="rId5" Type="http://schemas.openxmlformats.org/officeDocument/2006/relationships/hyperlink" Target="mailto:chris.lowe@neul.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OMA-WID-0068-LwM2M_Object_EventLog </a:t>
            </a:r>
            <a:r>
              <a:rPr lang="en-US" altLang="zh-CN" sz="2400" dirty="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WI0068 </a:t>
            </a:r>
            <a:r>
              <a:rPr lang="en-US" altLang="zh-CN" sz="2000" dirty="0">
                <a:ea typeface="SimSun" panose="02010600030101010101" pitchFamily="2" charset="-122"/>
              </a:rPr>
              <a:t>- </a:t>
            </a:r>
            <a:r>
              <a:rPr lang="en-US" altLang="zh-CN" sz="2000" dirty="0" smtClean="0">
                <a:ea typeface="SimSun" panose="02010600030101010101" pitchFamily="2" charset="-122"/>
              </a:rPr>
              <a:t>LwM2M_Object_EventLog</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28 June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zh-CN" sz="1800" b="1" dirty="0">
                <a:latin typeface="Tahoma" panose="020B0604030504040204" pitchFamily="34" charset="0"/>
                <a:ea typeface="SimSun" panose="02010600030101010101" pitchFamily="2" charset="-122"/>
              </a:rPr>
              <a:t>Chris Lowe (Huawei/</a:t>
            </a:r>
            <a:r>
              <a:rPr lang="en-US" altLang="zh-CN" sz="1800" b="1" dirty="0" err="1">
                <a:latin typeface="Tahoma" panose="020B0604030504040204" pitchFamily="34" charset="0"/>
                <a:ea typeface="SimSun" panose="02010600030101010101" pitchFamily="2" charset="-122"/>
              </a:rPr>
              <a:t>Neul</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hlinkClick r:id="rId5"/>
              </a:rPr>
              <a:t>chris.lowe@neul.com</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6"/>
              </a:rPr>
              <a:t>zhangyongjing@Huawei.com</a:t>
            </a:r>
          </a:p>
          <a:p>
            <a:pPr>
              <a:lnSpc>
                <a:spcPct val="95000"/>
              </a:lnSpc>
              <a:spcAft>
                <a:spcPct val="35000"/>
              </a:spcAft>
            </a:pP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6"/>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Source</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710076324"/>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Gemalto</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SierraWireless</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xxx</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noProof="0" dirty="0" smtClean="0">
                          <a:solidFill>
                            <a:srgbClr val="000066"/>
                          </a:solidFill>
                          <a:latin typeface="Arial Narrow" pitchFamily="34" charset="0"/>
                          <a:ea typeface="+mn-ea"/>
                          <a:cs typeface="+mn-cs"/>
                        </a:rPr>
                        <a:t>Full Members </a:t>
                      </a: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xxx?</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dirty="0" smtClean="0">
                          <a:solidFill>
                            <a:srgbClr val="000066"/>
                          </a:solidFill>
                          <a:latin typeface="Arial Narrow" pitchFamily="34" charset="0"/>
                          <a:ea typeface="+mn-ea"/>
                          <a:cs typeface="+mn-cs"/>
                        </a:rPr>
                        <a:t>Full Members </a:t>
                      </a:r>
                      <a:endParaRPr lang="en-GB" altLang="zh-CN" sz="2200" kern="120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3826328674"/>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Christopher Kevan 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Christopher Kevan 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Christopher Kevan 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US" altLang="zh-CN" dirty="0" smtClean="0">
                <a:ea typeface="SimSun" panose="02010600030101010101" pitchFamily="2" charset="-122"/>
              </a:rPr>
              <a:t>Initial proposal</a:t>
            </a:r>
            <a:endParaRPr lang="en-GB" altLang="zh-CN" dirty="0" smtClean="0">
              <a:ea typeface="SimSun" panose="02010600030101010101"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1218303251"/>
              </p:ext>
            </p:extLst>
          </p:nvPr>
        </p:nvGraphicFramePr>
        <p:xfrm>
          <a:off x="649280" y="1454150"/>
          <a:ext cx="7689857" cy="546338"/>
        </p:xfrm>
        <a:graphic>
          <a:graphicData uri="http://schemas.openxmlformats.org/drawingml/2006/table">
            <a:tbl>
              <a:tblPr/>
              <a:tblGrid>
                <a:gridCol w="1098551"/>
                <a:gridCol w="1098551"/>
                <a:gridCol w="1098551"/>
                <a:gridCol w="812804"/>
                <a:gridCol w="1066800"/>
                <a:gridCol w="1066800"/>
                <a:gridCol w="1447800"/>
              </a:tblGrid>
              <a:tr h="163214">
                <a:tc>
                  <a:txBody>
                    <a:bodyPr/>
                    <a:lstStyle/>
                    <a:p>
                      <a:pPr algn="just">
                        <a:spcAft>
                          <a:spcPts val="0"/>
                        </a:spcAft>
                      </a:pPr>
                      <a:r>
                        <a:rPr lang="en-US" sz="1200" dirty="0">
                          <a:latin typeface="Calibri"/>
                          <a:ea typeface="宋体"/>
                        </a:rPr>
                        <a:t>Name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Object ID</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Instances</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Mandatory</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Object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LWM2M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Calibri"/>
                          <a:ea typeface="宋体"/>
                        </a:rPr>
                        <a:t>Object URN</a:t>
                      </a:r>
                      <a:endParaRPr lang="zh-CN" altLang="zh-CN" sz="1200" dirty="0" smtClean="0">
                        <a:latin typeface="Calibri"/>
                        <a:ea typeface="宋体"/>
                      </a:endParaRPr>
                    </a:p>
                    <a:p>
                      <a:pPr algn="just">
                        <a:spcAft>
                          <a:spcPts val="0"/>
                        </a:spcAft>
                      </a:pP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3214">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Event Log</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19</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Multiple</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Optional</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1.0</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US" altLang="zh-CN" sz="900" dirty="0" smtClean="0">
                          <a:effectLst/>
                          <a:latin typeface="Arial" panose="020B0604020202020204" pitchFamily="34" charset="0"/>
                          <a:ea typeface="宋体" panose="02010600030101010101" pitchFamily="2" charset="-122"/>
                          <a:cs typeface="Times New Roman" panose="02020603050405020304" pitchFamily="18" charset="0"/>
                        </a:rPr>
                        <a:t>1.0</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altLang="zh-CN" sz="900" dirty="0" smtClean="0">
                          <a:effectLst/>
                          <a:latin typeface="Arial" panose="020B0604020202020204" pitchFamily="34" charset="0"/>
                          <a:ea typeface="Calibri Light" panose="020F0302020204030204" pitchFamily="34" charset="0"/>
                          <a:cs typeface="Times New Roman" panose="02020603050405020304" pitchFamily="18" charset="0"/>
                        </a:rPr>
                        <a:t>urn:oma:lwm2m:oma:19</a:t>
                      </a:r>
                      <a:endParaRPr lang="zh-CN" alt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638552683"/>
              </p:ext>
            </p:extLst>
          </p:nvPr>
        </p:nvGraphicFramePr>
        <p:xfrm>
          <a:off x="642937" y="2753539"/>
          <a:ext cx="7696201" cy="2586811"/>
        </p:xfrm>
        <a:graphic>
          <a:graphicData uri="http://schemas.openxmlformats.org/drawingml/2006/table">
            <a:tbl>
              <a:tblPr/>
              <a:tblGrid>
                <a:gridCol w="381000"/>
                <a:gridCol w="901699"/>
                <a:gridCol w="534459"/>
                <a:gridCol w="534459"/>
                <a:gridCol w="620183"/>
                <a:gridCol w="448735"/>
                <a:gridCol w="801687"/>
                <a:gridCol w="801687"/>
                <a:gridCol w="2672292"/>
              </a:tblGrid>
              <a:tr h="242801">
                <a:tc>
                  <a:txBody>
                    <a:bodyPr/>
                    <a:lstStyle/>
                    <a:p>
                      <a:pPr algn="just">
                        <a:spcAft>
                          <a:spcPts val="0"/>
                        </a:spcAft>
                      </a:pPr>
                      <a:r>
                        <a:rPr lang="en-US" sz="1000" dirty="0">
                          <a:latin typeface="Calibri"/>
                          <a:ea typeface="宋体"/>
                        </a:rPr>
                        <a:t>ID</a:t>
                      </a:r>
                      <a:endParaRPr lang="zh-CN" sz="1000" dirty="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Name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Operations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Instances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Mandatory</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Type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Range or Enumeration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Units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Description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4860">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4010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LogClass</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RW</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Single</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Mandatory</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Integer</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[0</a:t>
                      </a:r>
                      <a:r>
                        <a:rPr lang="en-GB" sz="900" dirty="0">
                          <a:effectLst/>
                          <a:latin typeface="Arial" panose="020B0604020202020204" pitchFamily="34" charset="0"/>
                          <a:ea typeface="Calibri Light" panose="020F0302020204030204" pitchFamily="34" charset="0"/>
                          <a:cs typeface="Times New Roman" panose="02020603050405020304" pitchFamily="18" charset="0"/>
                        </a:rPr>
                        <a:t>..</a:t>
                      </a: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255]</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See definition in OMNA</a:t>
                      </a:r>
                      <a:r>
                        <a:rPr lang="en-GB" sz="900" baseline="0" dirty="0" smtClean="0">
                          <a:effectLst/>
                          <a:latin typeface="Arial" panose="020B0604020202020204" pitchFamily="34" charset="0"/>
                          <a:ea typeface="Calibri Light" panose="020F0302020204030204" pitchFamily="34" charset="0"/>
                          <a:cs typeface="Times New Roman" panose="02020603050405020304" pitchFamily="18" charset="0"/>
                        </a:rPr>
                        <a:t> registry.</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4011</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宋体" panose="02010600030101010101" pitchFamily="2" charset="-122"/>
                          <a:cs typeface="Times New Roman" panose="02020603050405020304" pitchFamily="18" charset="0"/>
                        </a:rPr>
                        <a:t>LogStart</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E</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Single</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Optional</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altLang="zh-CN" sz="900" dirty="0" smtClean="0">
                          <a:effectLst/>
                          <a:latin typeface="Arial" panose="020B0604020202020204" pitchFamily="34" charset="0"/>
                          <a:ea typeface="Calibri Light" panose="020F0302020204030204" pitchFamily="34" charset="0"/>
                          <a:cs typeface="Times New Roman" panose="02020603050405020304" pitchFamily="18" charset="0"/>
                        </a:rPr>
                        <a:t>See definition in OMNA</a:t>
                      </a:r>
                      <a:r>
                        <a:rPr lang="en-GB" altLang="zh-CN" sz="900" baseline="0" dirty="0" smtClean="0">
                          <a:effectLst/>
                          <a:latin typeface="Arial" panose="020B0604020202020204" pitchFamily="34" charset="0"/>
                          <a:ea typeface="Calibri Light" panose="020F0302020204030204" pitchFamily="34" charset="0"/>
                          <a:cs typeface="Times New Roman" panose="02020603050405020304" pitchFamily="18" charset="0"/>
                        </a:rPr>
                        <a:t> registry.</a:t>
                      </a:r>
                      <a:endParaRPr lang="zh-CN" alt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4012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宋体" panose="02010600030101010101" pitchFamily="2" charset="-122"/>
                          <a:cs typeface="Times New Roman" panose="02020603050405020304" pitchFamily="18" charset="0"/>
                        </a:rPr>
                        <a:t>LogStop</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E</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Single</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0"/>
                        </a:spcAft>
                        <a:buClrTx/>
                        <a:buSzTx/>
                        <a:buFontTx/>
                        <a:buNone/>
                        <a:tabLst/>
                        <a:defRPr/>
                      </a:pPr>
                      <a:r>
                        <a:rPr lang="en-GB" altLang="zh-CN" sz="900" dirty="0" smtClean="0">
                          <a:effectLst/>
                          <a:latin typeface="Arial" panose="020B0604020202020204" pitchFamily="34" charset="0"/>
                          <a:ea typeface="Calibri Light" panose="020F0302020204030204" pitchFamily="34" charset="0"/>
                          <a:cs typeface="Times New Roman" panose="02020603050405020304" pitchFamily="18" charset="0"/>
                        </a:rPr>
                        <a:t>Optional</a:t>
                      </a:r>
                      <a:endParaRPr lang="zh-CN" altLang="zh-CN" sz="900" dirty="0" smtClean="0">
                        <a:effectLst/>
                        <a:latin typeface="Arial" panose="020B0604020202020204" pitchFamily="34" charset="0"/>
                        <a:ea typeface="宋体" panose="02010600030101010101" pitchFamily="2" charset="-122"/>
                        <a:cs typeface="Times New Roman" panose="02020603050405020304" pitchFamily="18" charset="0"/>
                      </a:endParaRPr>
                    </a:p>
                    <a:p>
                      <a:pPr hangingPunct="0">
                        <a:spcAft>
                          <a:spcPts val="0"/>
                        </a:spcAft>
                      </a:pP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 </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altLang="zh-CN" sz="900" dirty="0" smtClean="0">
                          <a:effectLst/>
                          <a:latin typeface="Arial" panose="020B0604020202020204" pitchFamily="34" charset="0"/>
                          <a:ea typeface="Calibri Light" panose="020F0302020204030204" pitchFamily="34" charset="0"/>
                          <a:cs typeface="Times New Roman" panose="02020603050405020304" pitchFamily="18" charset="0"/>
                        </a:rPr>
                        <a:t>See definition in OMNA</a:t>
                      </a:r>
                      <a:r>
                        <a:rPr lang="en-GB" altLang="zh-CN" sz="900" baseline="0" dirty="0" smtClean="0">
                          <a:effectLst/>
                          <a:latin typeface="Arial" panose="020B0604020202020204" pitchFamily="34" charset="0"/>
                          <a:ea typeface="Calibri Light" panose="020F0302020204030204" pitchFamily="34" charset="0"/>
                          <a:cs typeface="Times New Roman" panose="02020603050405020304" pitchFamily="18" charset="0"/>
                        </a:rPr>
                        <a:t> registry.</a:t>
                      </a:r>
                      <a:endParaRPr lang="zh-CN" alt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6326">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4013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宋体" panose="02010600030101010101" pitchFamily="2" charset="-122"/>
                          <a:cs typeface="Times New Roman" panose="02020603050405020304" pitchFamily="18" charset="0"/>
                        </a:rPr>
                        <a:t>LogStatus</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Calibri Light" panose="020F0302020204030204" pitchFamily="34" charset="0"/>
                          <a:cs typeface="Times New Roman" panose="02020603050405020304" pitchFamily="18" charset="0"/>
                        </a:rPr>
                        <a:t>R</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Single</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Calibri Light" panose="020F0302020204030204" pitchFamily="34" charset="0"/>
                          <a:cs typeface="Times New Roman" panose="02020603050405020304" pitchFamily="18" charset="0"/>
                        </a:rPr>
                        <a:t>Mandatory</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Calibri Light" panose="020F0302020204030204" pitchFamily="34" charset="0"/>
                          <a:cs typeface="Times New Roman" panose="02020603050405020304" pitchFamily="18" charset="0"/>
                        </a:rPr>
                        <a:t>Integer</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8-bits</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 </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Log Event Set Interface 4/5</a:t>
                      </a:r>
                    </a:p>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(Must be a Single-Instance Resource)Data Collection process status: </a:t>
                      </a:r>
                    </a:p>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Each bit of this Resource Instance value defines a specific status :</a:t>
                      </a:r>
                    </a:p>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1st LSB    0 : running, 1 : stopped </a:t>
                      </a:r>
                    </a:p>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2nd LSB   1 : </a:t>
                      </a:r>
                      <a:r>
                        <a:rPr lang="en-GB" sz="900" dirty="0" err="1" smtClean="0">
                          <a:effectLst/>
                          <a:latin typeface="Arial" panose="020B0604020202020204" pitchFamily="34" charset="0"/>
                          <a:ea typeface="Calibri Light" panose="020F0302020204030204" pitchFamily="34" charset="0"/>
                          <a:cs typeface="Times New Roman" panose="02020603050405020304" pitchFamily="18" charset="0"/>
                        </a:rPr>
                        <a:t>LogData</a:t>
                      </a: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 contains Valid Data</a:t>
                      </a:r>
                    </a:p>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3rd LSB    1 : Error occurred during DC</a:t>
                      </a:r>
                    </a:p>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[4th -7th ] LSB   : reserved </a:t>
                      </a:r>
                    </a:p>
                    <a:p>
                      <a:pPr hangingPunct="0">
                        <a:spcAft>
                          <a:spcPts val="0"/>
                        </a:spcAft>
                      </a:pPr>
                      <a:r>
                        <a:rPr lang="en-GB" sz="900" dirty="0" smtClean="0">
                          <a:effectLst/>
                          <a:latin typeface="Arial" panose="020B0604020202020204" pitchFamily="34" charset="0"/>
                          <a:ea typeface="Calibri Light" panose="020F0302020204030204" pitchFamily="34" charset="0"/>
                          <a:cs typeface="Times New Roman" panose="02020603050405020304" pitchFamily="18" charset="0"/>
                        </a:rPr>
                        <a:t>8th LSB  : vendor specific.</a:t>
                      </a: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801">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4014</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宋体" panose="02010600030101010101" pitchFamily="2" charset="-122"/>
                          <a:cs typeface="Times New Roman" panose="02020603050405020304" pitchFamily="18" charset="0"/>
                        </a:rPr>
                        <a:t>LogData</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Calibri Light" panose="020F0302020204030204" pitchFamily="34" charset="0"/>
                          <a:cs typeface="Times New Roman" panose="02020603050405020304" pitchFamily="18" charset="0"/>
                        </a:rPr>
                        <a:t>R</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Calibri Light" panose="020F0302020204030204" pitchFamily="34" charset="0"/>
                          <a:cs typeface="Times New Roman" panose="02020603050405020304" pitchFamily="18" charset="0"/>
                        </a:rPr>
                        <a:t>Single </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Calibri Light" panose="020F0302020204030204" pitchFamily="34" charset="0"/>
                          <a:cs typeface="Times New Roman" panose="02020603050405020304" pitchFamily="18" charset="0"/>
                        </a:rPr>
                        <a:t>Mandatory</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Opaque</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Calibri Light" panose="020F0302020204030204" pitchFamily="34" charset="0"/>
                          <a:cs typeface="Times New Roman" panose="02020603050405020304" pitchFamily="18" charset="0"/>
                        </a:rPr>
                        <a:t> </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Calibri Light" panose="020F0302020204030204" pitchFamily="34" charset="0"/>
                          <a:cs typeface="Times New Roman" panose="02020603050405020304" pitchFamily="18" charset="0"/>
                        </a:rPr>
                        <a:t> </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altLang="zh-CN" sz="900" dirty="0" smtClean="0">
                          <a:effectLst/>
                          <a:latin typeface="Arial" panose="020B0604020202020204" pitchFamily="34" charset="0"/>
                          <a:ea typeface="Calibri Light" panose="020F0302020204030204" pitchFamily="34" charset="0"/>
                          <a:cs typeface="Times New Roman" panose="02020603050405020304" pitchFamily="18" charset="0"/>
                        </a:rPr>
                        <a:t>See definition in OMNA</a:t>
                      </a:r>
                      <a:r>
                        <a:rPr lang="en-GB" altLang="zh-CN" sz="900" baseline="0" dirty="0" smtClean="0">
                          <a:effectLst/>
                          <a:latin typeface="Arial" panose="020B0604020202020204" pitchFamily="34" charset="0"/>
                          <a:ea typeface="Calibri Light" panose="020F0302020204030204" pitchFamily="34" charset="0"/>
                          <a:cs typeface="Times New Roman" panose="02020603050405020304" pitchFamily="18" charset="0"/>
                        </a:rPr>
                        <a:t> registry.</a:t>
                      </a:r>
                      <a:endParaRPr lang="zh-CN" alt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4817" name="Rectangle 1"/>
          <p:cNvSpPr>
            <a:spLocks noChangeArrowheads="1"/>
          </p:cNvSpPr>
          <p:nvPr/>
        </p:nvSpPr>
        <p:spPr bwMode="auto">
          <a:xfrm>
            <a:off x="566737" y="1148791"/>
            <a:ext cx="1600200" cy="24622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3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Object definition</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566737" y="2160056"/>
            <a:ext cx="4679950" cy="292388"/>
          </a:xfrm>
          <a:prstGeom prst="rect">
            <a:avLst/>
          </a:prstGeom>
        </p:spPr>
        <p:txBody>
          <a:bodyPr>
            <a:spAutoFit/>
          </a:bodyPr>
          <a:lstStyle/>
          <a:p>
            <a:pPr lvl="0" eaLnBrk="1" hangingPunct="1"/>
            <a:r>
              <a:rPr lang="en-GB" altLang="zh-CN" sz="1300" b="1" dirty="0">
                <a:solidFill>
                  <a:srgbClr val="000000"/>
                </a:solidFill>
                <a:latin typeface="Times New Roman" pitchFamily="18" charset="0"/>
                <a:ea typeface="宋体" pitchFamily="2" charset="-122"/>
                <a:cs typeface="Times New Roman" pitchFamily="18" charset="0"/>
              </a:rPr>
              <a:t>Resource </a:t>
            </a:r>
            <a:r>
              <a:rPr lang="en-GB" altLang="zh-CN" sz="1300" b="1" dirty="0" smtClean="0">
                <a:solidFill>
                  <a:srgbClr val="000000"/>
                </a:solidFill>
                <a:latin typeface="Times New Roman" pitchFamily="18" charset="0"/>
                <a:ea typeface="宋体" pitchFamily="2" charset="-122"/>
                <a:cs typeface="Times New Roman" pitchFamily="18" charset="0"/>
              </a:rPr>
              <a:t>definitions</a:t>
            </a:r>
            <a:endParaRPr lang="en-GB" altLang="zh-CN" sz="1800" dirty="0">
              <a:solidFill>
                <a:srgbClr val="000000"/>
              </a:solidFill>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Approved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3520046485"/>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28-06-2017</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sz="2000" dirty="0" smtClean="0">
                          <a:ea typeface="SimSun" panose="02010600030101010101" pitchFamily="2" charset="-122"/>
                        </a:rPr>
                        <a:t>OMA-WID-0068-LwM2M_Object_Event_Log</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943439140"/>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Event Log</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t>
                      </a:r>
                      <a:r>
                        <a:rPr kumimoji="0" lang="en-GB" altLang="zh-CN" sz="1400" b="1" i="0" u="none" strike="noStrike" cap="none" normalizeH="0" baseline="0" dirty="0" err="1" smtClean="0">
                          <a:ln>
                            <a:noFill/>
                          </a:ln>
                          <a:solidFill>
                            <a:srgbClr val="FF0000"/>
                          </a:solidFill>
                          <a:effectLst/>
                          <a:latin typeface="Calibri" pitchFamily="34" charset="0"/>
                          <a:ea typeface="宋体" charset="-122"/>
                        </a:rPr>
                        <a:t>EventLog</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Event Log is a common requirement for diagnostics and trouble shooting of IoT</a:t>
            </a:r>
            <a:r>
              <a:rPr lang="zh-CN" altLang="en-US" sz="2000" dirty="0"/>
              <a:t> </a:t>
            </a:r>
            <a:r>
              <a:rPr lang="en-US" altLang="zh-CN" sz="2000" dirty="0" smtClean="0"/>
              <a:t>devices. Such management capability has already been defined in DM1.X/2.0 (e.g</a:t>
            </a:r>
            <a:r>
              <a:rPr lang="en-US" altLang="zh-CN" sz="2000" dirty="0"/>
              <a:t>. Trap Event Logging Function MO, Trace Logs MO and Panic Logs MO</a:t>
            </a:r>
            <a:r>
              <a:rPr lang="en-US" altLang="zh-CN" sz="2000" dirty="0" smtClean="0"/>
              <a:t>), but not yet fully specified (as an object) in LwM2M. Only a set of re-usable ‘log’ resources (</a:t>
            </a:r>
            <a:r>
              <a:rPr lang="en-GB" altLang="zh-CN" sz="2000" dirty="0"/>
              <a:t>4010 - </a:t>
            </a:r>
            <a:r>
              <a:rPr lang="en-GB" altLang="zh-CN" sz="2000" dirty="0" err="1"/>
              <a:t>LogClass</a:t>
            </a:r>
            <a:r>
              <a:rPr lang="en-GB" altLang="zh-CN" sz="2000" dirty="0"/>
              <a:t>, 4011 - </a:t>
            </a:r>
            <a:r>
              <a:rPr lang="en-GB" altLang="zh-CN" sz="2000" dirty="0" err="1"/>
              <a:t>LogStart</a:t>
            </a:r>
            <a:r>
              <a:rPr lang="en-GB" altLang="zh-CN" sz="2000" dirty="0"/>
              <a:t>, 4012 - </a:t>
            </a:r>
            <a:r>
              <a:rPr lang="en-GB" altLang="zh-CN" sz="2000" dirty="0" err="1"/>
              <a:t>LogStop</a:t>
            </a:r>
            <a:r>
              <a:rPr lang="en-GB" altLang="zh-CN" sz="2000" dirty="0"/>
              <a:t>, 4013 - </a:t>
            </a:r>
            <a:r>
              <a:rPr lang="en-GB" altLang="zh-CN" sz="2000" dirty="0" err="1"/>
              <a:t>LogStatus</a:t>
            </a:r>
            <a:r>
              <a:rPr lang="en-GB" altLang="zh-CN" sz="2000" dirty="0"/>
              <a:t>, 4014 - </a:t>
            </a:r>
            <a:r>
              <a:rPr lang="en-GB" altLang="zh-CN" sz="2000" dirty="0" err="1"/>
              <a:t>LogData</a:t>
            </a:r>
            <a:r>
              <a:rPr lang="en-US" altLang="zh-CN" sz="2000" dirty="0" smtClean="0"/>
              <a:t>) is registered in OMNA, providing atomic functions.</a:t>
            </a:r>
            <a:endParaRPr lang="en-GB" altLang="zh-CN" sz="2000" dirty="0" smtClean="0"/>
          </a:p>
          <a:p>
            <a:r>
              <a:rPr lang="en-GB" altLang="zh-CN" sz="2000" dirty="0" smtClean="0"/>
              <a:t>LS </a:t>
            </a:r>
            <a:r>
              <a:rPr lang="en-GB" altLang="zh-CN" sz="2000" dirty="0"/>
              <a:t>received from oneM2M (</a:t>
            </a:r>
            <a:r>
              <a:rPr lang="en-GB" altLang="zh-CN" sz="2000" dirty="0" smtClean="0"/>
              <a:t>OMA-DM-2017-0062) proposes a new LwM2M object ‘Event Log’ as a common means for event log management and for </a:t>
            </a:r>
            <a:r>
              <a:rPr lang="en-GB" altLang="zh-CN" sz="2000" dirty="0"/>
              <a:t>the mapping to </a:t>
            </a:r>
            <a:r>
              <a:rPr lang="en-GB" altLang="zh-CN" sz="2000" dirty="0" smtClean="0"/>
              <a:t>the </a:t>
            </a:r>
            <a:r>
              <a:rPr lang="en-GB" altLang="zh-CN" sz="2000" dirty="0"/>
              <a:t>oneM2M management </a:t>
            </a:r>
            <a:r>
              <a:rPr lang="en-GB" altLang="zh-CN" sz="2000" dirty="0" smtClean="0"/>
              <a:t>resource [</a:t>
            </a:r>
            <a:r>
              <a:rPr lang="en-GB" altLang="zh-CN" sz="2000" dirty="0" err="1" smtClean="0"/>
              <a:t>eventLog</a:t>
            </a:r>
            <a:r>
              <a:rPr lang="en-GB" altLang="zh-CN" sz="2000" dirty="0" smtClean="0"/>
              <a:t>]. The object is developed </a:t>
            </a:r>
            <a:r>
              <a:rPr lang="en-GB" altLang="zh-CN" sz="2000" dirty="0"/>
              <a:t>based on </a:t>
            </a:r>
            <a:r>
              <a:rPr lang="en-GB" altLang="zh-CN" sz="2000" dirty="0" smtClean="0"/>
              <a:t>the registered </a:t>
            </a:r>
            <a:r>
              <a:rPr lang="en-US" altLang="zh-CN" sz="2000" dirty="0"/>
              <a:t>re-usable ‘log’ </a:t>
            </a:r>
            <a:r>
              <a:rPr lang="en-US" altLang="zh-CN" sz="2000" dirty="0" smtClean="0"/>
              <a:t>resources, while using 3</a:t>
            </a:r>
            <a:r>
              <a:rPr lang="en-US" altLang="zh-CN" sz="2000" baseline="30000" dirty="0" smtClean="0"/>
              <a:t>rd</a:t>
            </a:r>
            <a:r>
              <a:rPr lang="en-US" altLang="zh-CN" sz="2000" dirty="0" smtClean="0"/>
              <a:t> party namespace (</a:t>
            </a:r>
            <a:r>
              <a:rPr lang="en-GB" altLang="zh-CN" sz="2000" dirty="0"/>
              <a:t>urn:oma:lwm2m:ext</a:t>
            </a:r>
            <a:r>
              <a:rPr lang="en-US" altLang="zh-CN" sz="2000" dirty="0" smtClean="0"/>
              <a:t>).</a:t>
            </a:r>
          </a:p>
          <a:p>
            <a:r>
              <a:rPr lang="en-GB" altLang="zh-CN" sz="2000" dirty="0" smtClean="0"/>
              <a:t>However, defining it as an OMA standard object would be more beneficial to be used in a more generic way and context, although the solution can be developed based on the proposal from oneM2M.</a:t>
            </a:r>
          </a:p>
          <a:p>
            <a:r>
              <a:rPr lang="en-GB" altLang="zh-CN" sz="2000" dirty="0" smtClean="0"/>
              <a:t>Besides, </a:t>
            </a:r>
            <a:r>
              <a:rPr lang="en-US" altLang="zh-CN" sz="2000" dirty="0"/>
              <a:t>GSMA </a:t>
            </a:r>
            <a:r>
              <a:rPr lang="en-US" altLang="zh-CN" sz="2000" dirty="0" smtClean="0"/>
              <a:t>are also </a:t>
            </a:r>
            <a:r>
              <a:rPr lang="en-US" altLang="zh-CN" sz="2000" dirty="0"/>
              <a:t>interested in a logging solution as required by the </a:t>
            </a:r>
            <a:r>
              <a:rPr lang="en-US" altLang="zh-CN" sz="2000"/>
              <a:t>TSG </a:t>
            </a:r>
            <a:r>
              <a:rPr lang="en-US" altLang="zh-CN" sz="2000" smtClean="0"/>
              <a:t>IoT </a:t>
            </a:r>
            <a:r>
              <a:rPr lang="en-US" altLang="zh-CN" sz="2000"/>
              <a:t>working </a:t>
            </a:r>
            <a:r>
              <a:rPr lang="en-US" altLang="zh-CN" sz="2000" smtClean="0"/>
              <a:t>group.</a:t>
            </a:r>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Event Log management</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collecting and </a:t>
            </a:r>
            <a:r>
              <a:rPr lang="en-US" altLang="zh-CN" dirty="0" smtClean="0"/>
              <a:t>managing </a:t>
            </a:r>
            <a:r>
              <a:rPr lang="en-GB" altLang="zh-CN" dirty="0" smtClean="0"/>
              <a:t>the Event Log data on the device in LWM2M protocol. </a:t>
            </a:r>
          </a:p>
          <a:p>
            <a:r>
              <a:rPr lang="en-GB" altLang="zh-CN" dirty="0" smtClean="0">
                <a:ea typeface="SimSun" panose="02010600030101010101" pitchFamily="2" charset="-122"/>
              </a:rPr>
              <a:t>Market benefits:</a:t>
            </a:r>
          </a:p>
          <a:p>
            <a:pPr lvl="1"/>
            <a:r>
              <a:rPr lang="en-GB" altLang="zh-CN" dirty="0" smtClean="0"/>
              <a:t>Solution provider can use the simple and standardized means for IoT device </a:t>
            </a:r>
            <a:r>
              <a:rPr lang="en-US" altLang="zh-CN" dirty="0" smtClean="0"/>
              <a:t>diagnostics </a:t>
            </a:r>
            <a:r>
              <a:rPr lang="en-US" altLang="zh-CN" dirty="0"/>
              <a:t>and trouble shooting </a:t>
            </a:r>
            <a:r>
              <a:rPr lang="en-GB" altLang="zh-CN" dirty="0" smtClean="0"/>
              <a:t>with LWM2M. It can also be used by other SDOs (e.g. for oneM2M resource mapping)  in a wider ecosystem.</a:t>
            </a:r>
            <a:endParaRPr lang="zh-CN" altLang="zh-CN" dirty="0" smtClean="0"/>
          </a:p>
          <a:p>
            <a:r>
              <a:rPr lang="en-GB" altLang="zh-CN" dirty="0">
                <a:ea typeface="SimSun" panose="02010600030101010101" pitchFamily="2" charset="-122"/>
              </a:rPr>
              <a:t>Time to market: </a:t>
            </a:r>
            <a:r>
              <a:rPr lang="en-GB" altLang="zh-CN" dirty="0" smtClean="0">
                <a:ea typeface="SimSun" panose="02010600030101010101" pitchFamily="2" charset="-122"/>
              </a:rPr>
              <a:t>1 month</a:t>
            </a:r>
            <a:endParaRPr lang="en-GB" altLang="zh-CN" dirty="0">
              <a:ea typeface="SimSun" panose="02010600030101010101" pitchFamily="2" charset="-122"/>
            </a:endParaRP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dirty="0" smtClean="0">
                <a:ea typeface="宋体" charset="-122"/>
              </a:rPr>
              <a:t>unique</a:t>
            </a:r>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Collecting the log data: - resource </a:t>
            </a:r>
            <a:r>
              <a:rPr lang="en-US" altLang="zh-CN" dirty="0" err="1" smtClean="0">
                <a:ea typeface="SimSun" panose="02010600030101010101" pitchFamily="2" charset="-122"/>
              </a:rPr>
              <a:t>LogData</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Categorizing the log data: </a:t>
            </a:r>
            <a:r>
              <a:rPr lang="en-US" altLang="zh-CN" dirty="0">
                <a:ea typeface="SimSun" panose="02010600030101010101" pitchFamily="2" charset="-122"/>
              </a:rPr>
              <a:t>- resource </a:t>
            </a:r>
            <a:r>
              <a:rPr lang="en-US" altLang="zh-CN" dirty="0" err="1" smtClean="0">
                <a:ea typeface="SimSun" panose="02010600030101010101" pitchFamily="2" charset="-122"/>
              </a:rPr>
              <a:t>LogClass</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Reporting the logging status: </a:t>
            </a:r>
            <a:r>
              <a:rPr lang="en-US" altLang="zh-CN" dirty="0">
                <a:ea typeface="SimSun" panose="02010600030101010101" pitchFamily="2" charset="-122"/>
              </a:rPr>
              <a:t>- resource </a:t>
            </a:r>
            <a:r>
              <a:rPr lang="en-US" altLang="zh-CN" dirty="0" err="1" smtClean="0">
                <a:ea typeface="SimSun" panose="02010600030101010101" pitchFamily="2" charset="-122"/>
              </a:rPr>
              <a:t>LogStatus</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Controlling the recording of log data:</a:t>
            </a:r>
            <a:r>
              <a:rPr lang="en-US" altLang="zh-CN" dirty="0">
                <a:ea typeface="SimSun" panose="02010600030101010101" pitchFamily="2" charset="-122"/>
              </a:rPr>
              <a:t> - resource</a:t>
            </a:r>
            <a:r>
              <a:rPr lang="en-US" altLang="zh-CN" dirty="0" smtClean="0">
                <a:ea typeface="SimSun" panose="02010600030101010101" pitchFamily="2" charset="-122"/>
              </a:rPr>
              <a:t> </a:t>
            </a:r>
            <a:r>
              <a:rPr lang="en-US" altLang="zh-CN" dirty="0" err="1" smtClean="0">
                <a:ea typeface="SimSun" panose="02010600030101010101" pitchFamily="2" charset="-122"/>
              </a:rPr>
              <a:t>LogStart</a:t>
            </a:r>
            <a:r>
              <a:rPr lang="en-US" altLang="zh-CN" dirty="0" smtClean="0">
                <a:ea typeface="SimSun" panose="02010600030101010101" pitchFamily="2" charset="-122"/>
              </a:rPr>
              <a:t>/Stop</a:t>
            </a:r>
          </a:p>
          <a:p>
            <a:pPr>
              <a:buNone/>
            </a:pPr>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575562466"/>
              </p:ext>
            </p:extLst>
          </p:nvPr>
        </p:nvGraphicFramePr>
        <p:xfrm>
          <a:off x="719138" y="1758950"/>
          <a:ext cx="7467600" cy="3181350"/>
        </p:xfrm>
        <a:graphic>
          <a:graphicData uri="http://schemas.openxmlformats.org/drawingml/2006/table">
            <a:tbl>
              <a:tblPr/>
              <a:tblGrid>
                <a:gridCol w="3462044"/>
                <a:gridCol w="1880463"/>
                <a:gridCol w="526155"/>
                <a:gridCol w="691164"/>
                <a:gridCol w="907774"/>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2017-06-28</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2017-07-20</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0.7</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2017-07-31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etc) </a:t>
            </a:r>
            <a:endParaRPr lang="es-ES" altLang="zh-CN" i="1" dirty="0" smtClean="0">
              <a:ea typeface="宋体" charset="-122"/>
            </a:endParaRPr>
          </a:p>
          <a:p>
            <a:endParaRPr lang="es-ES"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11325</TotalTime>
  <Pages>15</Pages>
  <Words>2525</Words>
  <Application>Microsoft Office PowerPoint</Application>
  <PresentationFormat>Custom</PresentationFormat>
  <Paragraphs>297</Paragraphs>
  <Slides>13</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SimSun</vt:lpstr>
      <vt:lpstr>SimSun</vt:lpstr>
      <vt:lpstr>Arial</vt:lpstr>
      <vt:lpstr>Arial Narrow</vt:lpstr>
      <vt:lpstr>Calibri</vt:lpstr>
      <vt:lpstr>Calibri Light</vt:lpstr>
      <vt:lpstr>Tahoma</vt:lpstr>
      <vt:lpstr>Times New Roman</vt:lpstr>
      <vt:lpstr>OMA Template</vt:lpstr>
      <vt:lpstr>OMA-WID-0068-LwM2M_Object_EventLog     Work Item Document WI0068 - LwM2M_Object_EventLog</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Initial proposal</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Chris Lowe</cp:lastModifiedBy>
  <cp:revision>527</cp:revision>
  <cp:lastPrinted>1999-04-27T06:51:51Z</cp:lastPrinted>
  <dcterms:created xsi:type="dcterms:W3CDTF">2002-03-19T14:05:12Z</dcterms:created>
  <dcterms:modified xsi:type="dcterms:W3CDTF">2017-06-21T11:25:59Z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1498039678</vt:lpwstr>
  </property>
</Properties>
</file>