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Default Extension="vml" ContentType="application/vnd.openxmlformats-officedocument.vmlDrawing"/>
  <Override PartName="/ppt/notesSlides/notesSlide6.xml" ContentType="application/vnd.openxmlformats-officedocument.presentationml.notesSlide+xml"/>
  <Override PartName="/ppt/notesSlides/notesSlide7.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Default Extension="bin" ContentType="application/vnd.openxmlformats-officedocument.oleObject"/>
  <Default Extension="vsd" ContentType="application/vnd.visio"/>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9" r:id="rId1"/>
  </p:sldMasterIdLst>
  <p:notesMasterIdLst>
    <p:notesMasterId r:id="rId11"/>
  </p:notesMasterIdLst>
  <p:handoutMasterIdLst>
    <p:handoutMasterId r:id="rId12"/>
  </p:handoutMasterIdLst>
  <p:sldIdLst>
    <p:sldId id="326" r:id="rId2"/>
    <p:sldId id="319" r:id="rId3"/>
    <p:sldId id="333" r:id="rId4"/>
    <p:sldId id="328" r:id="rId5"/>
    <p:sldId id="335" r:id="rId6"/>
    <p:sldId id="322" r:id="rId7"/>
    <p:sldId id="327" r:id="rId8"/>
    <p:sldId id="336" r:id="rId9"/>
    <p:sldId id="334" r:id="rId10"/>
  </p:sldIdLst>
  <p:sldSz cx="9363075" cy="7023100"/>
  <p:notesSz cx="6797675" cy="9928225"/>
  <p:kinsoku lang="ja-JP" invalStChars="、。，．・：；？！゛゜ヽヾゝゞ々ー’”）〕］｝〉》」』】°‰′″℃￠％ぁぃぅぇぉっゃゅょゎァィゥェォッャュョヮヵヶ!%),.:;?]}｡｣､･ｧｨｩｪｫｬｭｮｯｰﾞﾟ" invalEndChars="‘“（〔［｛〈《「『【￥＄$([\{｢￡"/>
  <p:defaultTextStyle>
    <a:defPPr>
      <a:defRPr lang="en-US"/>
    </a:defPPr>
    <a:lvl1pPr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5pPr>
    <a:lvl6pPr marL="2286000" algn="l" defTabSz="914400" rtl="0" eaLnBrk="1" latinLnBrk="0" hangingPunct="1">
      <a:defRPr sz="2000" kern="1200">
        <a:solidFill>
          <a:schemeClr val="tx1"/>
        </a:solidFill>
        <a:latin typeface="Arial" panose="020B0604020202020204" pitchFamily="34" charset="0"/>
        <a:ea typeface="+mn-ea"/>
        <a:cs typeface="+mn-cs"/>
      </a:defRPr>
    </a:lvl6pPr>
    <a:lvl7pPr marL="2743200" algn="l" defTabSz="914400" rtl="0" eaLnBrk="1" latinLnBrk="0" hangingPunct="1">
      <a:defRPr sz="2000" kern="1200">
        <a:solidFill>
          <a:schemeClr val="tx1"/>
        </a:solidFill>
        <a:latin typeface="Arial" panose="020B0604020202020204" pitchFamily="34" charset="0"/>
        <a:ea typeface="+mn-ea"/>
        <a:cs typeface="+mn-cs"/>
      </a:defRPr>
    </a:lvl7pPr>
    <a:lvl8pPr marL="3200400" algn="l" defTabSz="914400" rtl="0" eaLnBrk="1" latinLnBrk="0" hangingPunct="1">
      <a:defRPr sz="2000" kern="1200">
        <a:solidFill>
          <a:schemeClr val="tx1"/>
        </a:solidFill>
        <a:latin typeface="Arial" panose="020B0604020202020204" pitchFamily="34" charset="0"/>
        <a:ea typeface="+mn-ea"/>
        <a:cs typeface="+mn-cs"/>
      </a:defRPr>
    </a:lvl8pPr>
    <a:lvl9pPr marL="3657600" algn="l" defTabSz="914400" rtl="0" eaLnBrk="1" latinLnBrk="0" hangingPunct="1">
      <a:defRPr sz="2000" kern="1200">
        <a:solidFill>
          <a:schemeClr val="tx1"/>
        </a:solidFill>
        <a:latin typeface="Arial" panose="020B0604020202020204" pitchFamily="34" charset="0"/>
        <a:ea typeface="+mn-ea"/>
        <a:cs typeface="+mn-cs"/>
      </a:defRPr>
    </a:lvl9pPr>
  </p:defaultTextStyle>
  <p:extLst>
    <p:ext uri="{EFAFB233-063F-42B5-8137-9DF3F51BA10A}">
      <p15:sldGuideLst xmlns="" xmlns:p15="http://schemas.microsoft.com/office/powerpoint/2012/main">
        <p15:guide id="1" orient="horz" pos="2212">
          <p15:clr>
            <a:srgbClr val="A4A3A4"/>
          </p15:clr>
        </p15:guide>
        <p15:guide id="2" pos="2949">
          <p15:clr>
            <a:srgbClr val="A4A3A4"/>
          </p15:clr>
        </p15:guide>
      </p15:sldGuideLst>
    </p:ext>
    <p:ext uri="{2D200454-40CA-4A62-9FC3-DE9A4176ACB9}">
      <p15:notesGuideLst xmlns="" xmlns:p15="http://schemas.microsoft.com/office/powerpoint/2012/main">
        <p15:guide id="1" orient="horz" pos="3128" userDrawn="1">
          <p15:clr>
            <a:srgbClr val="A4A3A4"/>
          </p15:clr>
        </p15:guide>
        <p15:guide id="2" pos="2141"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Yongjing Zhang R02" initials="YZ" lastIdx="9" clrIdx="0">
    <p:extLst>
      <p:ext uri="{19B8F6BF-5375-455C-9EA6-DF929625EA0E}">
        <p15:presenceInfo xmlns="" xmlns:p15="http://schemas.microsoft.com/office/powerpoint/2012/main" userId="Yongjing Zhang R02"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chemeClr val="tx1"/>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0"/>
      </p:ext>
    </p:extLst>
  </p:showPr>
  <p:clrMru>
    <a:srgbClr val="EAEAEA"/>
    <a:srgbClr val="860043"/>
    <a:srgbClr val="330066"/>
    <a:srgbClr val="543800"/>
    <a:srgbClr val="660033"/>
    <a:srgbClr val="FDB5C3"/>
    <a:srgbClr val="99FFCC"/>
    <a:srgbClr val="FFCCCC"/>
    <a:srgbClr val="FEEDCE"/>
    <a:srgbClr val="DDDDDD"/>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9224" autoAdjust="0"/>
    <p:restoredTop sz="94624" autoAdjust="0"/>
  </p:normalViewPr>
  <p:slideViewPr>
    <p:cSldViewPr>
      <p:cViewPr varScale="1">
        <p:scale>
          <a:sx n="80" d="100"/>
          <a:sy n="80" d="100"/>
        </p:scale>
        <p:origin x="-1752" y="-86"/>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p:scale>
          <a:sx n="100" d="100"/>
          <a:sy n="100" d="100"/>
        </p:scale>
        <p:origin x="1428" y="72"/>
      </p:cViewPr>
      <p:guideLst>
        <p:guide orient="horz" pos="3128"/>
        <p:guide pos="2141"/>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commentAuthors" Target="commentAuthor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handoutMaster" Target="handoutMasters/handoutMaster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5.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6400" cy="498475"/>
          </a:xfrm>
          <a:prstGeom prst="rect">
            <a:avLst/>
          </a:prstGeom>
        </p:spPr>
        <p:txBody>
          <a:bodyPr vert="horz" lIns="91440" tIns="45720" rIns="91440" bIns="45720" rtlCol="0"/>
          <a:lstStyle>
            <a:lvl1pPr algn="l">
              <a:defRPr sz="1200"/>
            </a:lvl1pPr>
          </a:lstStyle>
          <a:p>
            <a:endParaRPr lang="en-US"/>
          </a:p>
        </p:txBody>
      </p:sp>
    </p:spTree>
    <p:extLst>
      <p:ext uri="{BB962C8B-B14F-4D97-AF65-F5344CB8AC3E}">
        <p14:creationId xmlns="" xmlns:p14="http://schemas.microsoft.com/office/powerpoint/2010/main" val="415387045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06463" y="4733852"/>
            <a:ext cx="4984750" cy="4487710"/>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a:t>Body Text</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3075" name="Rectangle 3"/>
          <p:cNvSpPr>
            <a:spLocks noGrp="1" noRot="1" noChangeAspect="1" noChangeArrowheads="1" noTextEdit="1"/>
          </p:cNvSpPr>
          <p:nvPr>
            <p:ph type="sldImg" idx="2"/>
          </p:nvPr>
        </p:nvSpPr>
        <p:spPr bwMode="auto">
          <a:xfrm>
            <a:off x="1079500" y="862013"/>
            <a:ext cx="4638675" cy="3479800"/>
          </a:xfrm>
          <a:prstGeom prst="rect">
            <a:avLst/>
          </a:prstGeom>
          <a:noFill/>
          <a:ln w="12700">
            <a:solidFill>
              <a:schemeClr val="tx1"/>
            </a:solidFill>
            <a:miter lim="800000"/>
            <a:headEnd/>
            <a:tailEnd/>
          </a:ln>
          <a:extLst>
            <a:ext uri="{909E8E84-426E-40DD-AFC4-6F175D3DCCD1}">
              <a14:hiddenFill xmlns="" xmlns:a14="http://schemas.microsoft.com/office/drawing/2010/main">
                <a:solidFill>
                  <a:srgbClr val="FFFFFF"/>
                </a:solidFill>
              </a14:hiddenFill>
            </a:ext>
          </a:extLst>
        </p:spPr>
      </p:sp>
    </p:spTree>
    <p:extLst>
      <p:ext uri="{BB962C8B-B14F-4D97-AF65-F5344CB8AC3E}">
        <p14:creationId xmlns="" xmlns:p14="http://schemas.microsoft.com/office/powerpoint/2010/main" val="27496143"/>
      </p:ext>
    </p:extLst>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p:cNvSpPr>
            <a:spLocks noGrp="1" noRot="1" noChangeAspect="1" noTextEdit="1"/>
          </p:cNvSpPr>
          <p:nvPr>
            <p:ph type="sldImg"/>
          </p:nvPr>
        </p:nvSpPr>
        <p:spPr>
          <a:ln/>
        </p:spPr>
      </p:sp>
      <p:sp>
        <p:nvSpPr>
          <p:cNvPr id="9219" name="Notes Placeholder 2"/>
          <p:cNvSpPr>
            <a:spLocks noGrp="1"/>
          </p:cNvSpPr>
          <p:nvPr>
            <p:ph type="body" idx="1"/>
          </p:nvPr>
        </p:nvSpPr>
        <p:spPr>
          <a:noFill/>
          <a:ln w="9525"/>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fr-FR" altLang="en-US">
              <a:latin typeface="Arial" panose="020B0604020202020204" pitchFamily="34" charset="0"/>
            </a:endParaRPr>
          </a:p>
        </p:txBody>
      </p:sp>
    </p:spTree>
    <p:extLst>
      <p:ext uri="{BB962C8B-B14F-4D97-AF65-F5344CB8AC3E}">
        <p14:creationId xmlns="" xmlns:p14="http://schemas.microsoft.com/office/powerpoint/2010/main" val="317030213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p:cNvSpPr>
            <a:spLocks noGrp="1" noRot="1" noChangeAspect="1" noTextEdit="1"/>
          </p:cNvSpPr>
          <p:nvPr>
            <p:ph type="sldImg"/>
          </p:nvPr>
        </p:nvSpPr>
        <p:spPr>
          <a:ln/>
        </p:spPr>
      </p:sp>
      <p:sp>
        <p:nvSpPr>
          <p:cNvPr id="9219" name="Notes Placeholder 2"/>
          <p:cNvSpPr>
            <a:spLocks noGrp="1"/>
          </p:cNvSpPr>
          <p:nvPr>
            <p:ph type="body" idx="1"/>
          </p:nvPr>
        </p:nvSpPr>
        <p:spPr>
          <a:noFill/>
          <a:ln w="9525"/>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fr-FR" altLang="en-US">
              <a:latin typeface="Arial" panose="020B0604020202020204" pitchFamily="34" charset="0"/>
            </a:endParaRPr>
          </a:p>
        </p:txBody>
      </p:sp>
    </p:spTree>
    <p:extLst>
      <p:ext uri="{BB962C8B-B14F-4D97-AF65-F5344CB8AC3E}">
        <p14:creationId xmlns="" xmlns:p14="http://schemas.microsoft.com/office/powerpoint/2010/main" val="404892618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p:cNvSpPr>
            <a:spLocks noGrp="1" noRot="1" noChangeAspect="1" noTextEdit="1"/>
          </p:cNvSpPr>
          <p:nvPr>
            <p:ph type="sldImg"/>
          </p:nvPr>
        </p:nvSpPr>
        <p:spPr>
          <a:ln/>
        </p:spPr>
      </p:sp>
      <p:sp>
        <p:nvSpPr>
          <p:cNvPr id="9219" name="Notes Placeholder 2"/>
          <p:cNvSpPr>
            <a:spLocks noGrp="1"/>
          </p:cNvSpPr>
          <p:nvPr>
            <p:ph type="body" idx="1"/>
          </p:nvPr>
        </p:nvSpPr>
        <p:spPr>
          <a:noFill/>
          <a:ln w="9525"/>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fr-FR" altLang="en-US">
              <a:latin typeface="Arial" panose="020B0604020202020204" pitchFamily="34" charset="0"/>
            </a:endParaRPr>
          </a:p>
        </p:txBody>
      </p:sp>
    </p:spTree>
    <p:extLst>
      <p:ext uri="{BB962C8B-B14F-4D97-AF65-F5344CB8AC3E}">
        <p14:creationId xmlns="" xmlns:p14="http://schemas.microsoft.com/office/powerpoint/2010/main" val="198686105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p:cNvSpPr>
            <a:spLocks noGrp="1" noRot="1" noChangeAspect="1" noTextEdit="1"/>
          </p:cNvSpPr>
          <p:nvPr>
            <p:ph type="sldImg"/>
          </p:nvPr>
        </p:nvSpPr>
        <p:spPr>
          <a:ln/>
        </p:spPr>
      </p:sp>
      <p:sp>
        <p:nvSpPr>
          <p:cNvPr id="9219" name="Notes Placeholder 2"/>
          <p:cNvSpPr>
            <a:spLocks noGrp="1"/>
          </p:cNvSpPr>
          <p:nvPr>
            <p:ph type="body" idx="1"/>
          </p:nvPr>
        </p:nvSpPr>
        <p:spPr>
          <a:noFill/>
          <a:ln w="9525"/>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fr-FR" altLang="en-US">
              <a:latin typeface="Arial" panose="020B0604020202020204" pitchFamily="34" charset="0"/>
            </a:endParaRPr>
          </a:p>
        </p:txBody>
      </p:sp>
    </p:spTree>
    <p:extLst>
      <p:ext uri="{BB962C8B-B14F-4D97-AF65-F5344CB8AC3E}">
        <p14:creationId xmlns="" xmlns:p14="http://schemas.microsoft.com/office/powerpoint/2010/main" val="198686105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p:cNvSpPr>
            <a:spLocks noGrp="1" noRot="1" noChangeAspect="1" noTextEdit="1"/>
          </p:cNvSpPr>
          <p:nvPr>
            <p:ph type="sldImg"/>
          </p:nvPr>
        </p:nvSpPr>
        <p:spPr>
          <a:ln/>
        </p:spPr>
      </p:sp>
      <p:sp>
        <p:nvSpPr>
          <p:cNvPr id="9219" name="Notes Placeholder 2"/>
          <p:cNvSpPr>
            <a:spLocks noGrp="1"/>
          </p:cNvSpPr>
          <p:nvPr>
            <p:ph type="body" idx="1"/>
          </p:nvPr>
        </p:nvSpPr>
        <p:spPr>
          <a:noFill/>
          <a:ln w="9525"/>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fr-FR" altLang="en-US">
              <a:latin typeface="Arial" panose="020B0604020202020204" pitchFamily="34" charset="0"/>
            </a:endParaRPr>
          </a:p>
        </p:txBody>
      </p:sp>
    </p:spTree>
    <p:extLst>
      <p:ext uri="{BB962C8B-B14F-4D97-AF65-F5344CB8AC3E}">
        <p14:creationId xmlns="" xmlns:p14="http://schemas.microsoft.com/office/powerpoint/2010/main" val="243579911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p:cNvSpPr>
            <a:spLocks noGrp="1" noRot="1" noChangeAspect="1" noTextEdit="1"/>
          </p:cNvSpPr>
          <p:nvPr>
            <p:ph type="sldImg"/>
          </p:nvPr>
        </p:nvSpPr>
        <p:spPr>
          <a:ln/>
        </p:spPr>
      </p:sp>
      <p:sp>
        <p:nvSpPr>
          <p:cNvPr id="9219" name="Notes Placeholder 2"/>
          <p:cNvSpPr>
            <a:spLocks noGrp="1"/>
          </p:cNvSpPr>
          <p:nvPr>
            <p:ph type="body" idx="1"/>
          </p:nvPr>
        </p:nvSpPr>
        <p:spPr>
          <a:noFill/>
          <a:ln w="9525"/>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fr-FR" altLang="en-US">
              <a:latin typeface="Arial" panose="020B0604020202020204" pitchFamily="34" charset="0"/>
            </a:endParaRPr>
          </a:p>
        </p:txBody>
      </p:sp>
    </p:spTree>
    <p:extLst>
      <p:ext uri="{BB962C8B-B14F-4D97-AF65-F5344CB8AC3E}">
        <p14:creationId xmlns="" xmlns:p14="http://schemas.microsoft.com/office/powerpoint/2010/main" val="86067816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p:cNvSpPr>
            <a:spLocks noGrp="1" noRot="1" noChangeAspect="1" noTextEdit="1"/>
          </p:cNvSpPr>
          <p:nvPr>
            <p:ph type="sldImg"/>
          </p:nvPr>
        </p:nvSpPr>
        <p:spPr>
          <a:ln/>
        </p:spPr>
      </p:sp>
      <p:sp>
        <p:nvSpPr>
          <p:cNvPr id="9219" name="Notes Placeholder 2"/>
          <p:cNvSpPr>
            <a:spLocks noGrp="1"/>
          </p:cNvSpPr>
          <p:nvPr>
            <p:ph type="body" idx="1"/>
          </p:nvPr>
        </p:nvSpPr>
        <p:spPr>
          <a:noFill/>
          <a:ln w="9525"/>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fr-FR" altLang="en-US">
              <a:latin typeface="Arial" panose="020B0604020202020204" pitchFamily="34" charset="0"/>
            </a:endParaRPr>
          </a:p>
        </p:txBody>
      </p:sp>
    </p:spTree>
    <p:extLst>
      <p:ext uri="{BB962C8B-B14F-4D97-AF65-F5344CB8AC3E}">
        <p14:creationId xmlns="" xmlns:p14="http://schemas.microsoft.com/office/powerpoint/2010/main" val="86067816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pattFill prst="pct5">
          <a:fgClr>
            <a:schemeClr val="accent1"/>
          </a:fgClr>
          <a:bgClr>
            <a:schemeClr val="bg1"/>
          </a:bgClr>
        </a:patt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endParaRPr lang="en-GB"/>
          </a:p>
        </p:txBody>
      </p:sp>
    </p:spTree>
    <p:extLst>
      <p:ext uri="{BB962C8B-B14F-4D97-AF65-F5344CB8AC3E}">
        <p14:creationId xmlns="" xmlns:p14="http://schemas.microsoft.com/office/powerpoint/2010/main" val="112569407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dirty="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 xmlns:p14="http://schemas.microsoft.com/office/powerpoint/2010/main" val="325967470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 xmlns:p14="http://schemas.microsoft.com/office/powerpoint/2010/main" val="90402824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 xmlns:p14="http://schemas.microsoft.com/office/powerpoint/2010/main" val="16358013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smtClean="0"/>
              <a:t>Click to edit Master title style</a:t>
            </a:r>
            <a:endParaRPr lang="en-GB"/>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Tree>
    <p:extLst>
      <p:ext uri="{BB962C8B-B14F-4D97-AF65-F5344CB8AC3E}">
        <p14:creationId xmlns="" xmlns:p14="http://schemas.microsoft.com/office/powerpoint/2010/main" val="151968973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cxnSp>
        <p:nvCxnSpPr>
          <p:cNvPr id="4" name="Straight Connector 1"/>
          <p:cNvCxnSpPr/>
          <p:nvPr userDrawn="1"/>
        </p:nvCxnSpPr>
        <p:spPr>
          <a:xfrm>
            <a:off x="468154" y="6398824"/>
            <a:ext cx="8426768" cy="0"/>
          </a:xfrm>
          <a:prstGeom prst="line">
            <a:avLst/>
          </a:prstGeom>
          <a:ln w="22225" cmpd="thickThin">
            <a:solidFill>
              <a:srgbClr val="A0A0A3"/>
            </a:solidFill>
          </a:ln>
        </p:spPr>
        <p:style>
          <a:lnRef idx="1">
            <a:schemeClr val="accent1"/>
          </a:lnRef>
          <a:fillRef idx="0">
            <a:schemeClr val="accent1"/>
          </a:fillRef>
          <a:effectRef idx="0">
            <a:schemeClr val="accent1"/>
          </a:effectRef>
          <a:fontRef idx="minor">
            <a:schemeClr val="tx1"/>
          </a:fontRef>
        </p:style>
      </p:cxnSp>
      <p:cxnSp>
        <p:nvCxnSpPr>
          <p:cNvPr id="5" name="Straight Connector 2"/>
          <p:cNvCxnSpPr/>
          <p:nvPr userDrawn="1"/>
        </p:nvCxnSpPr>
        <p:spPr>
          <a:xfrm>
            <a:off x="0" y="936413"/>
            <a:ext cx="8426768" cy="0"/>
          </a:xfrm>
          <a:prstGeom prst="line">
            <a:avLst/>
          </a:prstGeom>
          <a:ln w="22225" cmpd="thickThin">
            <a:solidFill>
              <a:srgbClr val="A0A0A3"/>
            </a:solidFill>
          </a:ln>
        </p:spPr>
        <p:style>
          <a:lnRef idx="1">
            <a:schemeClr val="accent1"/>
          </a:lnRef>
          <a:fillRef idx="0">
            <a:schemeClr val="accent1"/>
          </a:fillRef>
          <a:effectRef idx="0">
            <a:schemeClr val="accent1"/>
          </a:effectRef>
          <a:fontRef idx="minor">
            <a:schemeClr val="tx1"/>
          </a:fontRef>
        </p:style>
      </p:cxnSp>
      <p:pic>
        <p:nvPicPr>
          <p:cNvPr id="6" name="Picture 7" descr="C:\Documents and Settings\mcauley\Local Settings\Temp\wz83a6\oneM2M\oneM2M-Logo.gif"/>
          <p:cNvPicPr>
            <a:picLocks noChangeAspect="1" noChangeArrowheads="1"/>
          </p:cNvPicPr>
          <p:nvPr userDrawn="1"/>
        </p:nvPicPr>
        <p:blipFill>
          <a:blip r:embed="rId2" cstate="print"/>
          <a:srcRect/>
          <a:stretch>
            <a:fillRect/>
          </a:stretch>
        </p:blipFill>
        <p:spPr bwMode="auto">
          <a:xfrm>
            <a:off x="7830197" y="0"/>
            <a:ext cx="1532878" cy="1046962"/>
          </a:xfrm>
          <a:prstGeom prst="rect">
            <a:avLst/>
          </a:prstGeom>
          <a:noFill/>
          <a:ln w="9525">
            <a:noFill/>
            <a:miter lim="800000"/>
            <a:headEnd/>
            <a:tailEnd/>
          </a:ln>
        </p:spPr>
      </p:pic>
      <p:sp>
        <p:nvSpPr>
          <p:cNvPr id="2" name="Title 1"/>
          <p:cNvSpPr>
            <a:spLocks noGrp="1"/>
          </p:cNvSpPr>
          <p:nvPr>
            <p:ph type="title"/>
          </p:nvPr>
        </p:nvSpPr>
        <p:spPr>
          <a:xfrm>
            <a:off x="0" y="234103"/>
            <a:ext cx="8426768" cy="1170517"/>
          </a:xfrm>
          <a:prstGeom prst="rect">
            <a:avLst/>
          </a:prstGeom>
        </p:spPr>
        <p:txBody>
          <a:bodyPr/>
          <a:lstStyle/>
          <a:p>
            <a:r>
              <a:rPr lang="en-US" dirty="0" smtClean="0"/>
              <a:t>Click to edit Master title style</a:t>
            </a:r>
            <a:endParaRPr lang="en-US" dirty="0"/>
          </a:p>
        </p:txBody>
      </p:sp>
      <p:sp>
        <p:nvSpPr>
          <p:cNvPr id="3" name="Content Placeholder 2"/>
          <p:cNvSpPr>
            <a:spLocks noGrp="1"/>
          </p:cNvSpPr>
          <p:nvPr>
            <p:ph idx="1"/>
          </p:nvPr>
        </p:nvSpPr>
        <p:spPr>
          <a:xfrm>
            <a:off x="468154" y="1638724"/>
            <a:ext cx="8426768" cy="4634921"/>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Slide Number Placeholder 5"/>
          <p:cNvSpPr>
            <a:spLocks noGrp="1"/>
          </p:cNvSpPr>
          <p:nvPr>
            <p:ph type="sldNum" sz="quarter" idx="10"/>
          </p:nvPr>
        </p:nvSpPr>
        <p:spPr>
          <a:xfrm>
            <a:off x="6710204" y="6509374"/>
            <a:ext cx="2184718" cy="373915"/>
          </a:xfrm>
          <a:prstGeom prst="rect">
            <a:avLst/>
          </a:prstGeom>
        </p:spPr>
        <p:txBody>
          <a:bodyPr vert="horz" wrap="square" lIns="93635" tIns="46817" rIns="93635" bIns="46817" numCol="1" anchor="ctr" anchorCtr="0" compatLnSpc="1">
            <a:prstTxWarp prst="textNoShape">
              <a:avLst/>
            </a:prstTxWarp>
          </a:bodyPr>
          <a:lstStyle>
            <a:lvl1pPr algn="r" eaLnBrk="1" hangingPunct="1">
              <a:defRPr sz="1200" smtClean="0">
                <a:solidFill>
                  <a:srgbClr val="898989"/>
                </a:solidFill>
                <a:latin typeface="Calibri" pitchFamily="34" charset="0"/>
              </a:defRPr>
            </a:lvl1pPr>
          </a:lstStyle>
          <a:p>
            <a:pPr>
              <a:defRPr/>
            </a:pPr>
            <a:fld id="{8537DC31-3F87-4C3B-8DA4-AEB8DC4FCF8C}" type="slidenum">
              <a:rPr lang="en-US" altLang="zh-CN"/>
              <a:pPr>
                <a:defRPr/>
              </a:pPr>
              <a:t>‹#›</a:t>
            </a:fld>
            <a:endParaRPr lang="en-US" altLang="zh-C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t>Click to edit Master title style</a:t>
            </a:r>
          </a:p>
        </p:txBody>
      </p:sp>
    </p:spTree>
    <p:extLst>
      <p:ext uri="{BB962C8B-B14F-4D97-AF65-F5344CB8AC3E}">
        <p14:creationId xmlns="" xmlns:p14="http://schemas.microsoft.com/office/powerpoint/2010/main" val="311851721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 xmlns:p14="http://schemas.microsoft.com/office/powerpoint/2010/main" val="117481291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 xmlns:p14="http://schemas.microsoft.com/office/powerpoint/2010/main" val="38350495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 xmlns:p14="http://schemas.microsoft.com/office/powerpoint/2010/main" val="317474466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 xmlns:p14="http://schemas.microsoft.com/office/powerpoint/2010/main" val="138715767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 xmlns:p14="http://schemas.microsoft.com/office/powerpoint/2010/main" val="2234956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35864911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 xmlns:p14="http://schemas.microsoft.com/office/powerpoint/2010/main" val="51048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5" descr="oma bg_v3_2"/>
          <p:cNvPicPr>
            <a:picLocks noChangeAspect="1" noChangeArrowheads="1"/>
          </p:cNvPicPr>
          <p:nvPr userDrawn="1"/>
        </p:nvPicPr>
        <p:blipFill>
          <a:blip r:embed="rId16" cstate="print">
            <a:extLst>
              <a:ext uri="{28A0092B-C50C-407E-A947-70E740481C1C}">
                <a14:useLocalDpi xmlns="" xmlns:a14="http://schemas.microsoft.com/office/drawing/2010/main" val="0"/>
              </a:ext>
            </a:extLst>
          </a:blip>
          <a:srcRect/>
          <a:stretch>
            <a:fillRect/>
          </a:stretch>
        </p:blipFill>
        <p:spPr bwMode="auto">
          <a:xfrm>
            <a:off x="0" y="0"/>
            <a:ext cx="9363075" cy="70167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027" name="Rectangle 3"/>
          <p:cNvSpPr>
            <a:spLocks noChangeArrowheads="1"/>
          </p:cNvSpPr>
          <p:nvPr/>
        </p:nvSpPr>
        <p:spPr bwMode="auto">
          <a:xfrm>
            <a:off x="7346950" y="6272213"/>
            <a:ext cx="1628775" cy="4889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lnSpc>
                <a:spcPct val="90000"/>
              </a:lnSpc>
              <a:defRPr sz="2000">
                <a:solidFill>
                  <a:schemeClr val="tx1"/>
                </a:solidFill>
                <a:latin typeface="Arial" panose="020B0604020202020204" pitchFamily="34" charset="0"/>
              </a:defRPr>
            </a:lvl1pPr>
            <a:lvl2pPr marL="742950" indent="-285750">
              <a:lnSpc>
                <a:spcPct val="90000"/>
              </a:lnSpc>
              <a:defRPr sz="2000">
                <a:solidFill>
                  <a:schemeClr val="tx1"/>
                </a:solidFill>
                <a:latin typeface="Arial" panose="020B0604020202020204" pitchFamily="34" charset="0"/>
              </a:defRPr>
            </a:lvl2pPr>
            <a:lvl3pPr marL="1143000" indent="-228600">
              <a:lnSpc>
                <a:spcPct val="90000"/>
              </a:lnSpc>
              <a:defRPr sz="2000">
                <a:solidFill>
                  <a:schemeClr val="tx1"/>
                </a:solidFill>
                <a:latin typeface="Arial" panose="020B0604020202020204" pitchFamily="34" charset="0"/>
              </a:defRPr>
            </a:lvl3pPr>
            <a:lvl4pPr marL="1600200" indent="-228600">
              <a:lnSpc>
                <a:spcPct val="90000"/>
              </a:lnSpc>
              <a:defRPr sz="2000">
                <a:solidFill>
                  <a:schemeClr val="tx1"/>
                </a:solidFill>
                <a:latin typeface="Arial" panose="020B0604020202020204" pitchFamily="34" charset="0"/>
              </a:defRPr>
            </a:lvl4pPr>
            <a:lvl5pPr marL="2057400" indent="-228600">
              <a:lnSpc>
                <a:spcPct val="90000"/>
              </a:lnSpc>
              <a:defRPr sz="2000">
                <a:solidFill>
                  <a:schemeClr val="tx1"/>
                </a:solidFill>
                <a:latin typeface="Arial" panose="020B0604020202020204" pitchFamily="34" charset="0"/>
              </a:defRPr>
            </a:lvl5pPr>
            <a:lvl6pPr marL="2514600" indent="-2286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endParaRPr lang="en-GB" altLang="en-US"/>
          </a:p>
        </p:txBody>
      </p:sp>
      <p:sp>
        <p:nvSpPr>
          <p:cNvPr id="1028"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1F1F5C"/>
            </a:prstShdw>
          </a:effectLst>
          <a:extLst>
            <a:ext uri="{909E8E84-426E-40DD-AFC4-6F175D3DCCD1}">
              <a14:hiddenFill xmlns="" xmlns:a14="http://schemas.microsoft.com/office/drawing/2010/main">
                <a:noFill/>
              </a14:hiddenFill>
            </a:ext>
          </a:extLst>
        </p:spPr>
        <p:txBody>
          <a:bodyPr/>
          <a:lstStyle/>
          <a:p>
            <a:endParaRPr lang="en-US"/>
          </a:p>
        </p:txBody>
      </p:sp>
      <p:sp>
        <p:nvSpPr>
          <p:cNvPr id="1029" name="Rectangle 14"/>
          <p:cNvSpPr>
            <a:spLocks noChangeArrowheads="1"/>
          </p:cNvSpPr>
          <p:nvPr userDrawn="1"/>
        </p:nvSpPr>
        <p:spPr bwMode="auto">
          <a:xfrm>
            <a:off x="0" y="6553200"/>
            <a:ext cx="9363075" cy="76200"/>
          </a:xfrm>
          <a:prstGeom prst="rect">
            <a:avLst/>
          </a:prstGeom>
          <a:solidFill>
            <a:srgbClr val="333399"/>
          </a:solidFill>
          <a:ln>
            <a:noFill/>
          </a:ln>
          <a:extLst>
            <a:ext uri="{91240B29-F687-4F45-9708-019B960494DF}">
              <a14:hiddenLine xmlns="" xmlns:a14="http://schemas.microsoft.com/office/drawing/2010/main" w="12700">
                <a:solidFill>
                  <a:srgbClr val="000000"/>
                </a:solidFill>
                <a:miter lim="800000"/>
                <a:headEnd/>
                <a:tailEnd/>
              </a14:hiddenLine>
            </a:ext>
          </a:extLst>
        </p:spPr>
        <p:txBody>
          <a:bodyPr wrap="none" anchor="ctr"/>
          <a:lstStyle>
            <a:lvl1pPr>
              <a:lnSpc>
                <a:spcPct val="90000"/>
              </a:lnSpc>
              <a:defRPr sz="2000">
                <a:solidFill>
                  <a:schemeClr val="tx1"/>
                </a:solidFill>
                <a:latin typeface="Arial" panose="020B0604020202020204" pitchFamily="34" charset="0"/>
              </a:defRPr>
            </a:lvl1pPr>
            <a:lvl2pPr marL="742950" indent="-285750">
              <a:lnSpc>
                <a:spcPct val="90000"/>
              </a:lnSpc>
              <a:defRPr sz="2000">
                <a:solidFill>
                  <a:schemeClr val="tx1"/>
                </a:solidFill>
                <a:latin typeface="Arial" panose="020B0604020202020204" pitchFamily="34" charset="0"/>
              </a:defRPr>
            </a:lvl2pPr>
            <a:lvl3pPr marL="1143000" indent="-228600">
              <a:lnSpc>
                <a:spcPct val="90000"/>
              </a:lnSpc>
              <a:defRPr sz="2000">
                <a:solidFill>
                  <a:schemeClr val="tx1"/>
                </a:solidFill>
                <a:latin typeface="Arial" panose="020B0604020202020204" pitchFamily="34" charset="0"/>
              </a:defRPr>
            </a:lvl3pPr>
            <a:lvl4pPr marL="1600200" indent="-228600">
              <a:lnSpc>
                <a:spcPct val="90000"/>
              </a:lnSpc>
              <a:defRPr sz="2000">
                <a:solidFill>
                  <a:schemeClr val="tx1"/>
                </a:solidFill>
                <a:latin typeface="Arial" panose="020B0604020202020204" pitchFamily="34" charset="0"/>
              </a:defRPr>
            </a:lvl4pPr>
            <a:lvl5pPr marL="2057400" indent="-228600">
              <a:lnSpc>
                <a:spcPct val="90000"/>
              </a:lnSpc>
              <a:defRPr sz="2000">
                <a:solidFill>
                  <a:schemeClr val="tx1"/>
                </a:solidFill>
                <a:latin typeface="Arial" panose="020B0604020202020204" pitchFamily="34" charset="0"/>
              </a:defRPr>
            </a:lvl5pPr>
            <a:lvl6pPr marL="2514600" indent="-2286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endParaRPr lang="en-GB" altLang="en-US"/>
          </a:p>
        </p:txBody>
      </p:sp>
      <p:sp>
        <p:nvSpPr>
          <p:cNvPr id="1030" name="Rectangle 17"/>
          <p:cNvSpPr>
            <a:spLocks noChangeArrowheads="1"/>
          </p:cNvSpPr>
          <p:nvPr userDrawn="1"/>
        </p:nvSpPr>
        <p:spPr bwMode="auto">
          <a:xfrm>
            <a:off x="0" y="6629400"/>
            <a:ext cx="4800600" cy="3524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lnSpc>
                <a:spcPct val="90000"/>
              </a:lnSpc>
              <a:tabLst>
                <a:tab pos="5372100" algn="ctr"/>
                <a:tab pos="9182100" algn="r"/>
              </a:tabLst>
              <a:defRPr sz="2000">
                <a:solidFill>
                  <a:schemeClr val="tx1"/>
                </a:solidFill>
                <a:latin typeface="Arial" panose="020B0604020202020204" pitchFamily="34" charset="0"/>
              </a:defRPr>
            </a:lvl1pPr>
            <a:lvl2pPr marL="742950" indent="-285750" defTabSz="403225">
              <a:lnSpc>
                <a:spcPct val="90000"/>
              </a:lnSpc>
              <a:tabLst>
                <a:tab pos="5372100" algn="ctr"/>
                <a:tab pos="9182100" algn="r"/>
              </a:tabLst>
              <a:defRPr sz="2000">
                <a:solidFill>
                  <a:schemeClr val="tx1"/>
                </a:solidFill>
                <a:latin typeface="Arial" panose="020B0604020202020204" pitchFamily="34" charset="0"/>
              </a:defRPr>
            </a:lvl2pPr>
            <a:lvl3pPr marL="1143000" indent="-228600" defTabSz="403225">
              <a:lnSpc>
                <a:spcPct val="90000"/>
              </a:lnSpc>
              <a:tabLst>
                <a:tab pos="5372100" algn="ctr"/>
                <a:tab pos="9182100" algn="r"/>
              </a:tabLst>
              <a:defRPr sz="2000">
                <a:solidFill>
                  <a:schemeClr val="tx1"/>
                </a:solidFill>
                <a:latin typeface="Arial" panose="020B0604020202020204" pitchFamily="34" charset="0"/>
              </a:defRPr>
            </a:lvl3pPr>
            <a:lvl4pPr marL="1600200" indent="-228600" defTabSz="403225">
              <a:lnSpc>
                <a:spcPct val="90000"/>
              </a:lnSpc>
              <a:tabLst>
                <a:tab pos="5372100" algn="ctr"/>
                <a:tab pos="9182100" algn="r"/>
              </a:tabLst>
              <a:defRPr sz="2000">
                <a:solidFill>
                  <a:schemeClr val="tx1"/>
                </a:solidFill>
                <a:latin typeface="Arial" panose="020B0604020202020204" pitchFamily="34" charset="0"/>
              </a:defRPr>
            </a:lvl4pPr>
            <a:lvl5pPr marL="2057400" indent="-228600" defTabSz="403225">
              <a:lnSpc>
                <a:spcPct val="90000"/>
              </a:lnSpc>
              <a:tabLst>
                <a:tab pos="5372100" algn="ctr"/>
                <a:tab pos="9182100" algn="r"/>
              </a:tabLst>
              <a:defRPr sz="2000">
                <a:solidFill>
                  <a:schemeClr val="tx1"/>
                </a:solidFill>
                <a:latin typeface="Arial" panose="020B0604020202020204" pitchFamily="34"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9pPr>
          </a:lstStyle>
          <a:p>
            <a:r>
              <a:rPr lang="en-GB" altLang="en-US" sz="1000" b="1" dirty="0">
                <a:cs typeface="Times New Roman" panose="02020603050405020304" pitchFamily="18" charset="0"/>
              </a:rPr>
              <a:t>© 2017 Open Mobile Alliance Ltd.  All Rights Reserved.</a:t>
            </a:r>
            <a:endParaRPr lang="en-US" altLang="en-US" sz="1000" b="1" dirty="0"/>
          </a:p>
          <a:p>
            <a:r>
              <a:rPr lang="en-US" altLang="en-US" sz="900" b="1" dirty="0">
                <a:latin typeface="Arial Narrow" panose="020B0606020202030204" pitchFamily="34" charset="0"/>
                <a:cs typeface="Times New Roman" panose="02020603050405020304" pitchFamily="18" charset="0"/>
              </a:rPr>
              <a:t>Used with the permission of the Open Mobile Alliance Ltd. under the terms as stated in this document.</a:t>
            </a:r>
            <a:endParaRPr lang="en-US" altLang="en-US" sz="900" b="1" dirty="0">
              <a:solidFill>
                <a:srgbClr val="999999"/>
              </a:solidFill>
              <a:latin typeface="Arial Narrow" panose="020B0606020202030204" pitchFamily="34" charset="0"/>
            </a:endParaRPr>
          </a:p>
        </p:txBody>
      </p:sp>
      <p:sp>
        <p:nvSpPr>
          <p:cNvPr id="1031" name="Rectangle 18"/>
          <p:cNvSpPr>
            <a:spLocks noChangeArrowheads="1"/>
          </p:cNvSpPr>
          <p:nvPr userDrawn="1"/>
        </p:nvSpPr>
        <p:spPr bwMode="auto">
          <a:xfrm>
            <a:off x="4724400" y="6629400"/>
            <a:ext cx="3352800" cy="3397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lnSpc>
                <a:spcPct val="90000"/>
              </a:lnSpc>
              <a:tabLst>
                <a:tab pos="5372100" algn="ctr"/>
                <a:tab pos="9182100" algn="r"/>
              </a:tabLst>
              <a:defRPr sz="2000">
                <a:solidFill>
                  <a:schemeClr val="tx1"/>
                </a:solidFill>
                <a:latin typeface="Arial" panose="020B0604020202020204" pitchFamily="34" charset="0"/>
              </a:defRPr>
            </a:lvl1pPr>
            <a:lvl2pPr marL="742950" indent="-285750" defTabSz="403225">
              <a:lnSpc>
                <a:spcPct val="90000"/>
              </a:lnSpc>
              <a:tabLst>
                <a:tab pos="5372100" algn="ctr"/>
                <a:tab pos="9182100" algn="r"/>
              </a:tabLst>
              <a:defRPr sz="2000">
                <a:solidFill>
                  <a:schemeClr val="tx1"/>
                </a:solidFill>
                <a:latin typeface="Arial" panose="020B0604020202020204" pitchFamily="34" charset="0"/>
              </a:defRPr>
            </a:lvl2pPr>
            <a:lvl3pPr marL="1143000" indent="-228600" defTabSz="403225">
              <a:lnSpc>
                <a:spcPct val="90000"/>
              </a:lnSpc>
              <a:tabLst>
                <a:tab pos="5372100" algn="ctr"/>
                <a:tab pos="9182100" algn="r"/>
              </a:tabLst>
              <a:defRPr sz="2000">
                <a:solidFill>
                  <a:schemeClr val="tx1"/>
                </a:solidFill>
                <a:latin typeface="Arial" panose="020B0604020202020204" pitchFamily="34" charset="0"/>
              </a:defRPr>
            </a:lvl3pPr>
            <a:lvl4pPr marL="1600200" indent="-228600" defTabSz="403225">
              <a:lnSpc>
                <a:spcPct val="90000"/>
              </a:lnSpc>
              <a:tabLst>
                <a:tab pos="5372100" algn="ctr"/>
                <a:tab pos="9182100" algn="r"/>
              </a:tabLst>
              <a:defRPr sz="2000">
                <a:solidFill>
                  <a:schemeClr val="tx1"/>
                </a:solidFill>
                <a:latin typeface="Arial" panose="020B0604020202020204" pitchFamily="34" charset="0"/>
              </a:defRPr>
            </a:lvl4pPr>
            <a:lvl5pPr marL="2057400" indent="-228600" defTabSz="403225">
              <a:lnSpc>
                <a:spcPct val="90000"/>
              </a:lnSpc>
              <a:tabLst>
                <a:tab pos="5372100" algn="ctr"/>
                <a:tab pos="9182100" algn="r"/>
              </a:tabLst>
              <a:defRPr sz="2000">
                <a:solidFill>
                  <a:schemeClr val="tx1"/>
                </a:solidFill>
                <a:latin typeface="Arial" panose="020B0604020202020204" pitchFamily="34"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9pPr>
          </a:lstStyle>
          <a:p>
            <a:pPr algn="ctr"/>
            <a:r>
              <a:rPr lang="en-US" altLang="ja-JP" sz="1800" dirty="0">
                <a:ea typeface="ＭＳ Ｐゴシック" panose="020B0600070205080204" pitchFamily="34" charset="-128"/>
              </a:rPr>
              <a:t>OMA-LWM2M-2017-0033-INP</a:t>
            </a:r>
            <a:endParaRPr lang="en-US" altLang="en-US" sz="1800" b="1" dirty="0">
              <a:latin typeface="Arial Narrow" panose="020B0606020202030204" pitchFamily="34" charset="0"/>
            </a:endParaRPr>
          </a:p>
        </p:txBody>
      </p:sp>
      <p:sp>
        <p:nvSpPr>
          <p:cNvPr id="1032" name="Rectangle 19"/>
          <p:cNvSpPr>
            <a:spLocks noChangeArrowheads="1"/>
          </p:cNvSpPr>
          <p:nvPr userDrawn="1"/>
        </p:nvSpPr>
        <p:spPr bwMode="auto">
          <a:xfrm>
            <a:off x="8001000" y="6629400"/>
            <a:ext cx="1362075" cy="404813"/>
          </a:xfrm>
          <a:prstGeom prst="rect">
            <a:avLst/>
          </a:prstGeom>
          <a:noFill/>
          <a:ln w="12700">
            <a:noFill/>
            <a:miter lim="800000"/>
            <a:headEnd/>
            <a:tailEnd/>
          </a:ln>
        </p:spPr>
        <p:txBody>
          <a:bodyPr lIns="90488" tIns="44450" rIns="90488" bIns="44450">
            <a:spAutoFit/>
          </a:bodyPr>
          <a:lstStyle>
            <a:lvl1pPr defTabSz="403225">
              <a:tabLst>
                <a:tab pos="5372100" algn="ctr"/>
                <a:tab pos="9182100" algn="r"/>
              </a:tabLst>
              <a:defRPr sz="2000">
                <a:solidFill>
                  <a:schemeClr val="tx1"/>
                </a:solidFill>
                <a:latin typeface="Arial" panose="020B0604020202020204" pitchFamily="34" charset="0"/>
              </a:defRPr>
            </a:lvl1pPr>
            <a:lvl2pPr marL="742950" indent="-285750" defTabSz="403225">
              <a:tabLst>
                <a:tab pos="5372100" algn="ctr"/>
                <a:tab pos="9182100" algn="r"/>
              </a:tabLst>
              <a:defRPr sz="2000">
                <a:solidFill>
                  <a:schemeClr val="tx1"/>
                </a:solidFill>
                <a:latin typeface="Arial" panose="020B0604020202020204" pitchFamily="34" charset="0"/>
              </a:defRPr>
            </a:lvl2pPr>
            <a:lvl3pPr marL="1143000" indent="-228600" defTabSz="403225">
              <a:tabLst>
                <a:tab pos="5372100" algn="ctr"/>
                <a:tab pos="9182100" algn="r"/>
              </a:tabLst>
              <a:defRPr sz="2000">
                <a:solidFill>
                  <a:schemeClr val="tx1"/>
                </a:solidFill>
                <a:latin typeface="Arial" panose="020B0604020202020204" pitchFamily="34" charset="0"/>
              </a:defRPr>
            </a:lvl3pPr>
            <a:lvl4pPr marL="1600200" indent="-228600" defTabSz="403225">
              <a:tabLst>
                <a:tab pos="5372100" algn="ctr"/>
                <a:tab pos="9182100" algn="r"/>
              </a:tabLst>
              <a:defRPr sz="2000">
                <a:solidFill>
                  <a:schemeClr val="tx1"/>
                </a:solidFill>
                <a:latin typeface="Arial" panose="020B0604020202020204" pitchFamily="34" charset="0"/>
              </a:defRPr>
            </a:lvl4pPr>
            <a:lvl5pPr marL="2057400" indent="-228600" defTabSz="403225">
              <a:tabLst>
                <a:tab pos="5372100" algn="ctr"/>
                <a:tab pos="9182100" algn="r"/>
              </a:tabLst>
              <a:defRPr sz="2000">
                <a:solidFill>
                  <a:schemeClr val="tx1"/>
                </a:solidFill>
                <a:latin typeface="Arial" panose="020B0604020202020204" pitchFamily="34"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9pPr>
          </a:lstStyle>
          <a:p>
            <a:pPr algn="r">
              <a:lnSpc>
                <a:spcPct val="90000"/>
              </a:lnSpc>
              <a:defRPr/>
            </a:pPr>
            <a:r>
              <a:rPr lang="en-US" altLang="en-US" sz="1800" b="1">
                <a:latin typeface="Arial Narrow" panose="020B0606020202030204" pitchFamily="34" charset="0"/>
              </a:rPr>
              <a:t>Slide #</a:t>
            </a:r>
            <a:fld id="{FD6CA7DB-08DD-4033-8306-D47E4195CDD5}" type="slidenum">
              <a:rPr lang="en-US" altLang="en-US" sz="1800" b="1" smtClean="0">
                <a:latin typeface="Arial Narrow" panose="020B0606020202030204" pitchFamily="34" charset="0"/>
              </a:rPr>
              <a:pPr algn="r">
                <a:lnSpc>
                  <a:spcPct val="90000"/>
                </a:lnSpc>
                <a:defRPr/>
              </a:pPr>
              <a:t>‹#›</a:t>
            </a:fld>
            <a:r>
              <a:rPr lang="en-US" altLang="en-US" sz="1800" b="1">
                <a:latin typeface="Arial Narrow" panose="020B0606020202030204" pitchFamily="34" charset="0"/>
              </a:rPr>
              <a:t/>
            </a:r>
            <a:br>
              <a:rPr lang="en-US" altLang="en-US" sz="1800" b="1">
                <a:latin typeface="Arial Narrow" panose="020B0606020202030204" pitchFamily="34" charset="0"/>
              </a:rPr>
            </a:br>
            <a:r>
              <a:rPr lang="en-US" altLang="en-US" sz="500">
                <a:solidFill>
                  <a:srgbClr val="999999"/>
                </a:solidFill>
              </a:rPr>
              <a:t>[OMA-Template-SlideDeck-20140101-I]</a:t>
            </a:r>
            <a:endParaRPr lang="en-US" altLang="en-US" sz="1800" b="1">
              <a:latin typeface="Arial Narrow" panose="020B0606020202030204" pitchFamily="34" charset="0"/>
            </a:endParaRPr>
          </a:p>
        </p:txBody>
      </p:sp>
      <p:sp>
        <p:nvSpPr>
          <p:cNvPr id="1033" name="Rectangle 2"/>
          <p:cNvSpPr>
            <a:spLocks noGrp="1" noChangeArrowheads="1"/>
          </p:cNvSpPr>
          <p:nvPr>
            <p:ph type="title"/>
          </p:nvPr>
        </p:nvSpPr>
        <p:spPr bwMode="auto">
          <a:xfrm>
            <a:off x="306388" y="233363"/>
            <a:ext cx="8748712" cy="7032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a:tailEnd/>
              </a14:hiddenLine>
            </a:ext>
          </a:extLst>
        </p:spPr>
        <p:txBody>
          <a:bodyPr vert="horz" wrap="square" lIns="90488" tIns="44450" rIns="90488" bIns="44450" numCol="1" anchor="ctr" anchorCtr="0" compatLnSpc="1">
            <a:prstTxWarp prst="textNoShape">
              <a:avLst/>
            </a:prstTxWarp>
          </a:bodyPr>
          <a:lstStyle/>
          <a:p>
            <a:pPr lvl="0"/>
            <a:endParaRPr lang="en-GB" altLang="en-US"/>
          </a:p>
        </p:txBody>
      </p:sp>
      <p:sp>
        <p:nvSpPr>
          <p:cNvPr id="1034" name="Rectangle 5"/>
          <p:cNvSpPr>
            <a:spLocks noGrp="1" noChangeArrowheads="1"/>
          </p:cNvSpPr>
          <p:nvPr>
            <p:ph type="body" idx="1"/>
          </p:nvPr>
        </p:nvSpPr>
        <p:spPr bwMode="auto">
          <a:xfrm>
            <a:off x="292100" y="1169988"/>
            <a:ext cx="8778875" cy="53832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p>
            <a:pPr lvl="0"/>
            <a:r>
              <a:rPr lang="en-US" altLang="en-US" dirty="0"/>
              <a:t>1st Level Bullet</a:t>
            </a:r>
          </a:p>
          <a:p>
            <a:pPr lvl="1"/>
            <a:r>
              <a:rPr lang="en-US" altLang="en-US" dirty="0"/>
              <a:t>2nd Level Bullet</a:t>
            </a:r>
          </a:p>
          <a:p>
            <a:pPr lvl="2"/>
            <a:r>
              <a:rPr lang="en-US" altLang="en-US" dirty="0"/>
              <a:t>3rd Level Bullet</a:t>
            </a:r>
          </a:p>
          <a:p>
            <a:pPr lvl="3"/>
            <a:r>
              <a:rPr lang="en-US" altLang="en-US" dirty="0"/>
              <a:t>4th Level Bullet</a:t>
            </a:r>
          </a:p>
          <a:p>
            <a:pPr lvl="4"/>
            <a:r>
              <a:rPr lang="en-US" altLang="en-US" dirty="0"/>
              <a:t>5th Level Bullet</a:t>
            </a:r>
          </a:p>
        </p:txBody>
      </p:sp>
    </p:spTree>
  </p:cSld>
  <p:clrMap bg1="lt1" tx1="dk1" bg2="lt2" tx2="dk2" accent1="accent1" accent2="accent2" accent3="accent3" accent4="accent4" accent5="accent5" accent6="accent6" hlink="hlink" folHlink="folHlink"/>
  <p:sldLayoutIdLst>
    <p:sldLayoutId id="2147483674"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 id="2147483675" r:id="rId13"/>
    <p:sldLayoutId id="2147483676" r:id="rId14"/>
  </p:sldLayoutIdLst>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mailto:chris.lowe@neul.com" TargetMode="External"/><Relationship Id="rId2" Type="http://schemas.openxmlformats.org/officeDocument/2006/relationships/image" Target="../media/image3.jpeg"/><Relationship Id="rId1" Type="http://schemas.openxmlformats.org/officeDocument/2006/relationships/slideLayout" Target="../slideLayouts/slideLayout13.xml"/><Relationship Id="rId5" Type="http://schemas.openxmlformats.org/officeDocument/2006/relationships/hyperlink" Target="http://www.openmobilealliance.org/UseAgreement.html" TargetMode="External"/><Relationship Id="rId4" Type="http://schemas.openxmlformats.org/officeDocument/2006/relationships/hyperlink" Target="mailto:xiaoyang.xiao@Huawei.com"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3.xml"/><Relationship Id="rId1" Type="http://schemas.openxmlformats.org/officeDocument/2006/relationships/vmlDrawing" Target="../drawings/vmlDrawing1.vml"/><Relationship Id="rId4" Type="http://schemas.openxmlformats.org/officeDocument/2006/relationships/oleObject" Target="../embeddings/oleObject1.bin"/></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3.xml"/><Relationship Id="rId1" Type="http://schemas.openxmlformats.org/officeDocument/2006/relationships/vmlDrawing" Target="../drawings/vmlDrawing2.vml"/><Relationship Id="rId4" Type="http://schemas.openxmlformats.org/officeDocument/2006/relationships/oleObject" Target="../embeddings/Microsoft_Visio_2003-2010___1.vsd"/></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51" descr="oma bg_v3_strong_2"/>
          <p:cNvPicPr>
            <a:picLocks noChangeAspect="1" noChangeArrowheads="1"/>
          </p:cNvPicPr>
          <p:nvPr/>
        </p:nvPicPr>
        <p:blipFill>
          <a:blip r:embed="rId2" cstate="print">
            <a:extLst>
              <a:ext uri="{28A0092B-C50C-407E-A947-70E740481C1C}">
                <a14:useLocalDpi xmlns="" xmlns:a14="http://schemas.microsoft.com/office/drawing/2010/main" val="0"/>
              </a:ext>
            </a:extLst>
          </a:blip>
          <a:srcRect b="6691"/>
          <a:stretch>
            <a:fillRect/>
          </a:stretch>
        </p:blipFill>
        <p:spPr bwMode="auto">
          <a:xfrm>
            <a:off x="0" y="0"/>
            <a:ext cx="9363075" cy="6553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051" name="Rectangle 27"/>
          <p:cNvSpPr>
            <a:spLocks noChangeArrowheads="1"/>
          </p:cNvSpPr>
          <p:nvPr/>
        </p:nvSpPr>
        <p:spPr bwMode="auto">
          <a:xfrm>
            <a:off x="642938" y="1981200"/>
            <a:ext cx="8077200" cy="2819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a:tailEnd/>
              </a14:hiddenLine>
            </a:ext>
          </a:extLst>
        </p:spPr>
        <p:txBody>
          <a:bodyPr lIns="90488" tIns="44450" rIns="90488" bIns="44450"/>
          <a:lstStyle>
            <a:lvl1pPr defTabSz="762000">
              <a:tabLst>
                <a:tab pos="1827213" algn="r"/>
                <a:tab pos="1939925" algn="l"/>
              </a:tabLst>
              <a:defRPr sz="2000">
                <a:solidFill>
                  <a:schemeClr val="tx1"/>
                </a:solidFill>
                <a:latin typeface="Arial" charset="0"/>
              </a:defRPr>
            </a:lvl1pPr>
            <a:lvl2pPr marL="742950" indent="-285750" defTabSz="762000">
              <a:tabLst>
                <a:tab pos="1827213" algn="r"/>
                <a:tab pos="1939925" algn="l"/>
              </a:tabLst>
              <a:defRPr sz="2000">
                <a:solidFill>
                  <a:schemeClr val="tx1"/>
                </a:solidFill>
                <a:latin typeface="Arial" charset="0"/>
              </a:defRPr>
            </a:lvl2pPr>
            <a:lvl3pPr marL="1143000" indent="-228600" defTabSz="762000">
              <a:tabLst>
                <a:tab pos="1827213" algn="r"/>
                <a:tab pos="1939925" algn="l"/>
              </a:tabLst>
              <a:defRPr sz="2000">
                <a:solidFill>
                  <a:schemeClr val="tx1"/>
                </a:solidFill>
                <a:latin typeface="Arial" charset="0"/>
              </a:defRPr>
            </a:lvl3pPr>
            <a:lvl4pPr marL="1600200" indent="-228600" defTabSz="762000">
              <a:tabLst>
                <a:tab pos="1827213" algn="r"/>
                <a:tab pos="1939925" algn="l"/>
              </a:tabLst>
              <a:defRPr sz="2000">
                <a:solidFill>
                  <a:schemeClr val="tx1"/>
                </a:solidFill>
                <a:latin typeface="Arial" charset="0"/>
              </a:defRPr>
            </a:lvl4pPr>
            <a:lvl5pPr marL="2057400" indent="-228600" defTabSz="762000">
              <a:tabLst>
                <a:tab pos="1827213" algn="r"/>
                <a:tab pos="1939925" algn="l"/>
              </a:tabLst>
              <a:defRPr sz="2000">
                <a:solidFill>
                  <a:schemeClr val="tx1"/>
                </a:solidFill>
                <a:latin typeface="Arial" charset="0"/>
              </a:defRPr>
            </a:lvl5pPr>
            <a:lvl6pPr marL="25146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6pPr>
            <a:lvl7pPr marL="29718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7pPr>
            <a:lvl8pPr marL="34290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8pPr>
            <a:lvl9pPr marL="38862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9pPr>
          </a:lstStyle>
          <a:p>
            <a:pPr>
              <a:lnSpc>
                <a:spcPct val="95000"/>
              </a:lnSpc>
              <a:spcAft>
                <a:spcPct val="35000"/>
              </a:spcAft>
            </a:pPr>
            <a:r>
              <a:rPr lang="en-US" altLang="zh-CN" b="1" dirty="0">
                <a:latin typeface="Tahoma" pitchFamily="34" charset="0"/>
                <a:ea typeface="SimSun" pitchFamily="2" charset="-122"/>
              </a:rPr>
              <a:t>	Submitted To:	DM</a:t>
            </a:r>
          </a:p>
          <a:p>
            <a:pPr>
              <a:lnSpc>
                <a:spcPct val="95000"/>
              </a:lnSpc>
              <a:spcAft>
                <a:spcPct val="35000"/>
              </a:spcAft>
            </a:pPr>
            <a:r>
              <a:rPr lang="en-US" altLang="zh-CN" b="1" dirty="0">
                <a:latin typeface="Tahoma" pitchFamily="34" charset="0"/>
                <a:ea typeface="SimSun" pitchFamily="2" charset="-122"/>
              </a:rPr>
              <a:t>	Date:	</a:t>
            </a:r>
            <a:r>
              <a:rPr lang="en-US" altLang="zh-CN" b="1" dirty="0" smtClean="0">
                <a:latin typeface="Tahoma" pitchFamily="34" charset="0"/>
                <a:ea typeface="SimSun" pitchFamily="2" charset="-122"/>
              </a:rPr>
              <a:t>19 May2017</a:t>
            </a:r>
            <a:r>
              <a:rPr lang="en-US" altLang="zh-CN" b="1" dirty="0">
                <a:latin typeface="Tahoma" pitchFamily="34" charset="0"/>
                <a:ea typeface="SimSun" pitchFamily="2" charset="-122"/>
              </a:rPr>
              <a:t>	</a:t>
            </a:r>
          </a:p>
          <a:p>
            <a:pPr>
              <a:lnSpc>
                <a:spcPct val="95000"/>
              </a:lnSpc>
              <a:spcAft>
                <a:spcPct val="35000"/>
              </a:spcAft>
            </a:pPr>
            <a:r>
              <a:rPr lang="en-US" altLang="zh-CN" b="1" dirty="0">
                <a:latin typeface="Tahoma" pitchFamily="34" charset="0"/>
                <a:ea typeface="SimSun" pitchFamily="2" charset="-122"/>
              </a:rPr>
              <a:t>	Availability:	      Public            OMA Confidential</a:t>
            </a:r>
          </a:p>
          <a:p>
            <a:pPr>
              <a:lnSpc>
                <a:spcPct val="95000"/>
              </a:lnSpc>
              <a:spcAft>
                <a:spcPct val="35000"/>
              </a:spcAft>
            </a:pPr>
            <a:r>
              <a:rPr lang="en-US" altLang="zh-CN" b="1" dirty="0">
                <a:latin typeface="Tahoma" pitchFamily="34" charset="0"/>
                <a:ea typeface="SimSun" pitchFamily="2" charset="-122"/>
              </a:rPr>
              <a:t>	Contact:	 Chris </a:t>
            </a:r>
            <a:r>
              <a:rPr lang="en-US" altLang="zh-CN" b="1" dirty="0" smtClean="0">
                <a:latin typeface="Tahoma" pitchFamily="34" charset="0"/>
                <a:ea typeface="SimSun" pitchFamily="2" charset="-122"/>
              </a:rPr>
              <a:t>Lowe</a:t>
            </a:r>
            <a:r>
              <a:rPr lang="zh-CN" altLang="en-US" b="1" dirty="0" smtClean="0">
                <a:latin typeface="Tahoma" pitchFamily="34" charset="0"/>
                <a:ea typeface="SimSun" pitchFamily="2" charset="-122"/>
              </a:rPr>
              <a:t>，</a:t>
            </a:r>
            <a:r>
              <a:rPr lang="en-US" altLang="zh-CN" b="1" dirty="0" smtClean="0">
                <a:latin typeface="Tahoma" pitchFamily="34" charset="0"/>
                <a:ea typeface="SimSun" pitchFamily="2" charset="-122"/>
                <a:hlinkClick r:id="rId3"/>
              </a:rPr>
              <a:t>chris.lowe@neul.com</a:t>
            </a:r>
            <a:endParaRPr lang="en-US" altLang="zh-CN" b="1" dirty="0" smtClean="0">
              <a:latin typeface="Tahoma" pitchFamily="34" charset="0"/>
              <a:ea typeface="SimSun" pitchFamily="2" charset="-122"/>
            </a:endParaRPr>
          </a:p>
          <a:p>
            <a:pPr>
              <a:lnSpc>
                <a:spcPct val="95000"/>
              </a:lnSpc>
              <a:spcAft>
                <a:spcPct val="35000"/>
              </a:spcAft>
            </a:pPr>
            <a:r>
              <a:rPr lang="en-US" altLang="zh-CN" b="1" dirty="0">
                <a:latin typeface="Tahoma" pitchFamily="34" charset="0"/>
                <a:ea typeface="SimSun" pitchFamily="2" charset="-122"/>
              </a:rPr>
              <a:t> </a:t>
            </a:r>
            <a:r>
              <a:rPr lang="en-US" altLang="zh-CN" b="1" dirty="0" smtClean="0">
                <a:latin typeface="Tahoma" pitchFamily="34" charset="0"/>
                <a:ea typeface="SimSun" pitchFamily="2" charset="-122"/>
              </a:rPr>
              <a:t>                          Ada, </a:t>
            </a:r>
            <a:r>
              <a:rPr lang="en-US" altLang="zh-CN" b="1" dirty="0" smtClean="0">
                <a:latin typeface="Tahoma" pitchFamily="34" charset="0"/>
                <a:ea typeface="SimSun" pitchFamily="2" charset="-122"/>
                <a:hlinkClick r:id="rId4"/>
              </a:rPr>
              <a:t>xiaoyang.xiao@Huawei.com</a:t>
            </a:r>
            <a:endParaRPr lang="en-US" altLang="zh-CN" b="1" dirty="0" smtClean="0">
              <a:latin typeface="Tahoma" pitchFamily="34" charset="0"/>
              <a:ea typeface="SimSun" pitchFamily="2" charset="-122"/>
            </a:endParaRPr>
          </a:p>
          <a:p>
            <a:pPr>
              <a:lnSpc>
                <a:spcPct val="95000"/>
              </a:lnSpc>
              <a:spcAft>
                <a:spcPct val="35000"/>
              </a:spcAft>
            </a:pPr>
            <a:r>
              <a:rPr lang="en-US" altLang="zh-CN" b="1">
                <a:latin typeface="Tahoma" pitchFamily="34" charset="0"/>
                <a:ea typeface="SimSun" pitchFamily="2" charset="-122"/>
              </a:rPr>
              <a:t>                           </a:t>
            </a:r>
            <a:r>
              <a:rPr lang="en-US" altLang="zh-CN" b="1" smtClean="0">
                <a:latin typeface="Tahoma" pitchFamily="34" charset="0"/>
                <a:ea typeface="SimSun" pitchFamily="2" charset="-122"/>
              </a:rPr>
              <a:t>Echo</a:t>
            </a:r>
            <a:r>
              <a:rPr lang="en-US" altLang="zh-CN" b="1" dirty="0">
                <a:latin typeface="Tahoma" pitchFamily="34" charset="0"/>
                <a:ea typeface="SimSun" pitchFamily="2" charset="-122"/>
              </a:rPr>
              <a:t>, echo.xubei@huawei.com</a:t>
            </a:r>
            <a:endParaRPr lang="en-US" altLang="zh-CN" b="1" dirty="0" smtClean="0">
              <a:latin typeface="Tahoma" pitchFamily="34" charset="0"/>
              <a:ea typeface="SimSun" pitchFamily="2" charset="-122"/>
            </a:endParaRPr>
          </a:p>
          <a:p>
            <a:pPr>
              <a:lnSpc>
                <a:spcPct val="95000"/>
              </a:lnSpc>
              <a:spcAft>
                <a:spcPct val="35000"/>
              </a:spcAft>
            </a:pPr>
            <a:r>
              <a:rPr lang="en-US" altLang="zh-CN" b="1" dirty="0">
                <a:latin typeface="Tahoma" pitchFamily="34" charset="0"/>
                <a:ea typeface="SimSun" pitchFamily="2" charset="-122"/>
              </a:rPr>
              <a:t>	Source:	</a:t>
            </a:r>
            <a:r>
              <a:rPr lang="en-US" altLang="zh-CN" b="1" dirty="0" smtClean="0">
                <a:latin typeface="Tahoma" pitchFamily="34" charset="0"/>
                <a:ea typeface="SimSun" pitchFamily="2" charset="-122"/>
              </a:rPr>
              <a:t>Huawei</a:t>
            </a:r>
            <a:endParaRPr lang="en-US" altLang="zh-CN" b="1" dirty="0">
              <a:latin typeface="Tahoma" pitchFamily="34" charset="0"/>
              <a:ea typeface="SimSun" pitchFamily="2" charset="-122"/>
            </a:endParaRPr>
          </a:p>
        </p:txBody>
      </p:sp>
      <p:sp>
        <p:nvSpPr>
          <p:cNvPr id="2052" name="Rectangle 26"/>
          <p:cNvSpPr>
            <a:spLocks noGrp="1" noChangeArrowheads="1"/>
          </p:cNvSpPr>
          <p:nvPr>
            <p:ph type="ctrTitle"/>
          </p:nvPr>
        </p:nvSpPr>
        <p:spPr>
          <a:xfrm>
            <a:off x="684213" y="228600"/>
            <a:ext cx="7996237" cy="1652588"/>
          </a:xfrm>
          <a:noFill/>
        </p:spPr>
        <p:txBody>
          <a:bodyPr anchor="t"/>
          <a:lstStyle/>
          <a:p>
            <a:r>
              <a:rPr lang="en-US" altLang="zh-CN" sz="2000" dirty="0" smtClean="0">
                <a:ea typeface="SimSun" pitchFamily="2" charset="-122"/>
              </a:rPr>
              <a:t/>
            </a:r>
            <a:br>
              <a:rPr lang="en-US" altLang="zh-CN" sz="2000" dirty="0" smtClean="0">
                <a:ea typeface="SimSun" pitchFamily="2" charset="-122"/>
              </a:rPr>
            </a:br>
            <a:r>
              <a:rPr lang="en-US" altLang="zh-CN" sz="1400" dirty="0" smtClean="0">
                <a:ea typeface="SimSun" pitchFamily="2" charset="-122"/>
              </a:rPr>
              <a:t/>
            </a:r>
            <a:br>
              <a:rPr lang="en-US" altLang="zh-CN" sz="1400" dirty="0" smtClean="0">
                <a:ea typeface="SimSun" pitchFamily="2" charset="-122"/>
              </a:rPr>
            </a:br>
            <a:r>
              <a:rPr lang="en-GB" altLang="en-US" sz="2800" dirty="0" smtClean="0"/>
              <a:t>Proposal for </a:t>
            </a:r>
            <a:r>
              <a:rPr lang="en-US" altLang="en-US" sz="2800" dirty="0" smtClean="0"/>
              <a:t>MBMS Group Service Announcement</a:t>
            </a:r>
            <a:r>
              <a:rPr lang="en-US" sz="2800" dirty="0" smtClean="0"/>
              <a:t> </a:t>
            </a:r>
            <a:r>
              <a:rPr lang="en-GB" altLang="en-US" sz="2800" dirty="0" smtClean="0"/>
              <a:t>in LwM2M 1.1</a:t>
            </a:r>
            <a:r>
              <a:rPr lang="en-US" altLang="zh-CN" dirty="0" smtClean="0">
                <a:ea typeface="SimSun" pitchFamily="2" charset="-122"/>
              </a:rPr>
              <a:t/>
            </a:r>
            <a:br>
              <a:rPr lang="en-US" altLang="zh-CN" dirty="0" smtClean="0">
                <a:ea typeface="SimSun" pitchFamily="2" charset="-122"/>
              </a:rPr>
            </a:br>
            <a:endParaRPr lang="en-US" altLang="zh-CN" sz="1800" dirty="0" smtClean="0">
              <a:ea typeface="SimSun" pitchFamily="2" charset="-122"/>
            </a:endParaRPr>
          </a:p>
        </p:txBody>
      </p:sp>
      <p:sp>
        <p:nvSpPr>
          <p:cNvPr id="2053" name="Text Box 29"/>
          <p:cNvSpPr txBox="1">
            <a:spLocks noChangeArrowheads="1"/>
          </p:cNvSpPr>
          <p:nvPr/>
        </p:nvSpPr>
        <p:spPr bwMode="auto">
          <a:xfrm>
            <a:off x="2743200" y="2774950"/>
            <a:ext cx="287338" cy="349250"/>
          </a:xfrm>
          <a:prstGeom prst="rect">
            <a:avLst/>
          </a:prstGeom>
          <a:noFill/>
          <a:ln w="12700">
            <a:solidFill>
              <a:schemeClr val="tx2"/>
            </a:solidFill>
            <a:miter lim="800000"/>
            <a:headEnd/>
            <a:tailEnd/>
          </a:ln>
          <a:extLst>
            <a:ext uri="{909E8E84-426E-40DD-AFC4-6F175D3DCCD1}">
              <a14:hiddenFill xmlns=""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50000"/>
              </a:spcBef>
            </a:pPr>
            <a:r>
              <a:rPr lang="en-US" altLang="zh-CN" sz="1800" b="1" dirty="0">
                <a:solidFill>
                  <a:srgbClr val="800000"/>
                </a:solidFill>
                <a:latin typeface="Tahoma" pitchFamily="34" charset="0"/>
                <a:ea typeface="SimSun" pitchFamily="2" charset="-122"/>
              </a:rPr>
              <a:t>X</a:t>
            </a:r>
          </a:p>
        </p:txBody>
      </p:sp>
      <p:sp>
        <p:nvSpPr>
          <p:cNvPr id="2054" name="Text Box 30"/>
          <p:cNvSpPr txBox="1">
            <a:spLocks noChangeArrowheads="1"/>
          </p:cNvSpPr>
          <p:nvPr/>
        </p:nvSpPr>
        <p:spPr bwMode="auto">
          <a:xfrm>
            <a:off x="4398963" y="2774950"/>
            <a:ext cx="288925" cy="349250"/>
          </a:xfrm>
          <a:prstGeom prst="rect">
            <a:avLst/>
          </a:prstGeom>
          <a:noFill/>
          <a:ln w="12700">
            <a:solidFill>
              <a:schemeClr val="tx2"/>
            </a:solidFill>
            <a:miter lim="800000"/>
            <a:headEnd/>
            <a:tailEnd/>
          </a:ln>
          <a:extLst>
            <a:ext uri="{909E8E84-426E-40DD-AFC4-6F175D3DCCD1}">
              <a14:hiddenFill xmlns=""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50000"/>
              </a:spcBef>
            </a:pPr>
            <a:endParaRPr lang="en-GB" altLang="zh-CN" sz="1800" b="1" dirty="0">
              <a:solidFill>
                <a:srgbClr val="800000"/>
              </a:solidFill>
              <a:latin typeface="Tahoma" pitchFamily="34" charset="0"/>
              <a:ea typeface="SimSun" pitchFamily="2" charset="-122"/>
            </a:endParaRPr>
          </a:p>
        </p:txBody>
      </p:sp>
      <p:sp>
        <p:nvSpPr>
          <p:cNvPr id="2055" name="Text Box 57"/>
          <p:cNvSpPr txBox="1">
            <a:spLocks noChangeArrowheads="1"/>
          </p:cNvSpPr>
          <p:nvPr/>
        </p:nvSpPr>
        <p:spPr bwMode="auto">
          <a:xfrm>
            <a:off x="1295400" y="5003800"/>
            <a:ext cx="6781800" cy="635000"/>
          </a:xfrm>
          <a:prstGeom prst="rect">
            <a:avLst/>
          </a:prstGeom>
          <a:solidFill>
            <a:srgbClr val="EAEAEA"/>
          </a:solidFill>
          <a:ln w="6350">
            <a:solidFill>
              <a:schemeClr val="tx1"/>
            </a:solidFill>
            <a:miter lim="800000"/>
            <a:headEnd/>
            <a:tailEnd/>
          </a:ln>
        </p:spPr>
        <p:txBody>
          <a:bodyPr>
            <a:spAutoFit/>
          </a:bodyP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spcBef>
                <a:spcPct val="35000"/>
              </a:spcBef>
            </a:pPr>
            <a:r>
              <a:rPr lang="en-US" altLang="zh-CN" sz="900" dirty="0">
                <a:ea typeface="SimSun" pitchFamily="2" charset="-122"/>
                <a:cs typeface="Times New Roman" pitchFamily="18" charset="0"/>
              </a:rPr>
              <a:t>USE OF THIS DOCUMENT BY NON-OMA MEMBERS IS SUBJECT TO ALL OF THE TERMS AND CONDITIONS OF THE USE AGREEMENT (located at </a:t>
            </a:r>
            <a:r>
              <a:rPr lang="en-US" altLang="zh-CN" sz="900" dirty="0">
                <a:ea typeface="SimSun" pitchFamily="2" charset="-122"/>
                <a:cs typeface="Times New Roman" pitchFamily="18" charset="0"/>
                <a:hlinkClick r:id="rId5"/>
              </a:rPr>
              <a:t>http://www.openmobilealliance.org/UseAgreement.html</a:t>
            </a:r>
            <a:r>
              <a:rPr lang="en-US" altLang="zh-CN" sz="900" dirty="0">
                <a:ea typeface="SimSun" pitchFamily="2" charset="-122"/>
                <a:cs typeface="Times New Roman" pitchFamily="18" charset="0"/>
              </a:rPr>
              <a:t>) AND IF YOU HAVE NOT AGREED TO THE TERMS OF THE USE AGREEMENT, YOU DO NOT HAVE THE RIGHT TO USE, COPY OR DISTRIBUTE THIS DOCUMENT.</a:t>
            </a:r>
          </a:p>
          <a:p>
            <a:pPr>
              <a:spcBef>
                <a:spcPct val="35000"/>
              </a:spcBef>
            </a:pPr>
            <a:r>
              <a:rPr lang="en-US" altLang="zh-CN" sz="900" dirty="0">
                <a:ea typeface="SimSun" pitchFamily="2" charset="-122"/>
                <a:cs typeface="Times New Roman" pitchFamily="18" charset="0"/>
              </a:rPr>
              <a:t>THIS DOCUMENT IS PROVIDED ON AN "AS IS" "AS AVAILABLE" AND "WITH ALL FAULTS" BASIS.</a:t>
            </a:r>
          </a:p>
        </p:txBody>
      </p:sp>
      <p:sp>
        <p:nvSpPr>
          <p:cNvPr id="2056"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35000"/>
              </a:spcBef>
            </a:pPr>
            <a:r>
              <a:rPr lang="en-US" altLang="zh-CN" sz="900" b="1" dirty="0">
                <a:ea typeface="SimSun" pitchFamily="2" charset="-122"/>
                <a:cs typeface="Times New Roman" pitchFamily="18" charset="0"/>
              </a:rPr>
              <a:t>Intellectual Property Rights</a:t>
            </a:r>
          </a:p>
          <a:p>
            <a:pPr>
              <a:spcBef>
                <a:spcPct val="35000"/>
              </a:spcBef>
            </a:pPr>
            <a:r>
              <a:rPr lang="en-US" altLang="zh-CN" sz="900" dirty="0">
                <a:ea typeface="SimSun" pitchFamily="2" charset="-122"/>
                <a:cs typeface="Times New Roman" pitchFamily="18" charset="0"/>
              </a:rPr>
              <a:t>Members and their Affiliates (collectively, "Members") agree to use their reasonable </a:t>
            </a:r>
            <a:r>
              <a:rPr lang="en-US" altLang="zh-CN" sz="900" dirty="0" err="1">
                <a:ea typeface="SimSun" pitchFamily="2" charset="-122"/>
                <a:cs typeface="Times New Roman" pitchFamily="18" charset="0"/>
              </a:rPr>
              <a:t>endeavours</a:t>
            </a:r>
            <a:r>
              <a:rPr lang="en-US" altLang="zh-CN" sz="900" dirty="0">
                <a:ea typeface="SimSun" pitchFamily="2" charset="-122"/>
                <a:cs typeface="Times New Roman" pitchFamily="18" charset="0"/>
              </a:rPr>
              <a:t>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Tree>
    <p:extLst>
      <p:ext uri="{BB962C8B-B14F-4D97-AF65-F5344CB8AC3E}">
        <p14:creationId xmlns="" xmlns:p14="http://schemas.microsoft.com/office/powerpoint/2010/main" val="49088132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4"/>
          <p:cNvSpPr>
            <a:spLocks noGrp="1" noChangeArrowheads="1"/>
          </p:cNvSpPr>
          <p:nvPr>
            <p:ph type="title" idx="4294967295"/>
          </p:nvPr>
        </p:nvSpPr>
        <p:spPr>
          <a:xfrm>
            <a:off x="306388" y="233363"/>
            <a:ext cx="8748712" cy="703262"/>
          </a:xfrm>
        </p:spPr>
        <p:txBody>
          <a:bodyPr/>
          <a:lstStyle/>
          <a:p>
            <a:r>
              <a:rPr lang="fr-FR" altLang="en-US" sz="2800" dirty="0" smtClean="0">
                <a:ea typeface="ＭＳ Ｐゴシック" panose="020B0600070205080204" pitchFamily="34" charset="-128"/>
              </a:rPr>
              <a:t>Rational of MBMS group Service Announcement</a:t>
            </a:r>
            <a:endParaRPr lang="en-GB" altLang="en-US" sz="1600" dirty="0"/>
          </a:p>
        </p:txBody>
      </p:sp>
      <p:sp>
        <p:nvSpPr>
          <p:cNvPr id="8195" name="Rectangle 5"/>
          <p:cNvSpPr>
            <a:spLocks noGrp="1" noChangeArrowheads="1"/>
          </p:cNvSpPr>
          <p:nvPr>
            <p:ph type="body" idx="1"/>
          </p:nvPr>
        </p:nvSpPr>
        <p:spPr>
          <a:xfrm>
            <a:off x="33337" y="1073150"/>
            <a:ext cx="9220200" cy="5410200"/>
          </a:xfrm>
        </p:spPr>
        <p:txBody>
          <a:bodyPr>
            <a:normAutofit/>
          </a:bodyPr>
          <a:lstStyle/>
          <a:p>
            <a:pPr>
              <a:buClr>
                <a:srgbClr val="C00000"/>
              </a:buClr>
              <a:buFont typeface="Wingdings" panose="05000000000000000000" pitchFamily="2" charset="2"/>
              <a:buChar char="q"/>
            </a:pPr>
            <a:r>
              <a:rPr lang="en-GB" altLang="en-US" sz="2200" b="1" dirty="0" smtClean="0"/>
              <a:t>Rationale :</a:t>
            </a:r>
          </a:p>
          <a:p>
            <a:pPr lvl="1">
              <a:buClr>
                <a:srgbClr val="C00000"/>
              </a:buClr>
              <a:buFont typeface="Wingdings" panose="05000000000000000000" pitchFamily="2" charset="2"/>
              <a:buChar char="q"/>
            </a:pPr>
            <a:r>
              <a:rPr lang="en-US" altLang="en-US" sz="1700" b="1" dirty="0" smtClean="0"/>
              <a:t>When massive NB-IoT devices upgrade firmware, because the NB-IoT network downlink bandwidth  is &lt; 200 </a:t>
            </a:r>
            <a:r>
              <a:rPr lang="en-US" altLang="en-US" sz="1700" b="1" dirty="0" err="1" smtClean="0"/>
              <a:t>kbit</a:t>
            </a:r>
            <a:r>
              <a:rPr lang="en-US" altLang="en-US" sz="1700" b="1" dirty="0" smtClean="0"/>
              <a:t>/s,  it will take a long time to download the firmware package and the power consumption is very high during the downloading. It’s a big challenge to deploy NB-IoT.</a:t>
            </a:r>
          </a:p>
          <a:p>
            <a:pPr lvl="1">
              <a:buClr>
                <a:srgbClr val="C00000"/>
              </a:buClr>
              <a:buFont typeface="Wingdings" panose="05000000000000000000" pitchFamily="2" charset="2"/>
              <a:buChar char="q"/>
            </a:pPr>
            <a:r>
              <a:rPr lang="en-US" altLang="en-US" sz="1700" b="1" dirty="0" smtClean="0"/>
              <a:t>3GPP MBMS </a:t>
            </a:r>
            <a:r>
              <a:rPr lang="en-US" altLang="zh-CN" sz="1700" b="1" dirty="0" smtClean="0"/>
              <a:t>Group message delivery is intended to efficiently distribute the same content to the members of a group that are located in a particular geographical area. It can solve the problem of NB-IoT device upgrade.</a:t>
            </a:r>
          </a:p>
          <a:p>
            <a:pPr lvl="1">
              <a:buClr>
                <a:srgbClr val="C00000"/>
              </a:buClr>
              <a:buFont typeface="Wingdings" panose="05000000000000000000" pitchFamily="2" charset="2"/>
              <a:buChar char="q"/>
            </a:pPr>
            <a:r>
              <a:rPr lang="en-US" altLang="en-US" sz="1700" b="1" dirty="0" smtClean="0"/>
              <a:t>The security between LwM2M client and server can be ensured by 3GPP.</a:t>
            </a:r>
          </a:p>
          <a:p>
            <a:pPr lvl="1">
              <a:buClr>
                <a:srgbClr val="C00000"/>
              </a:buClr>
              <a:buFont typeface="Wingdings" panose="05000000000000000000" pitchFamily="2" charset="2"/>
              <a:buChar char="q"/>
            </a:pPr>
            <a:r>
              <a:rPr lang="en-US" altLang="en-US" sz="1700" b="1" dirty="0" smtClean="0"/>
              <a:t>LwM2M 1.1 has support </a:t>
            </a:r>
            <a:r>
              <a:rPr lang="en-US" altLang="en-US" sz="1700" b="1" dirty="0" err="1" smtClean="0"/>
              <a:t>ed</a:t>
            </a:r>
            <a:r>
              <a:rPr lang="en-US" altLang="en-US" sz="1700" b="1" dirty="0" smtClean="0"/>
              <a:t> </a:t>
            </a:r>
            <a:r>
              <a:rPr lang="en-US" altLang="zh-CN" sz="1600" b="1" dirty="0" smtClean="0"/>
              <a:t>3GPP </a:t>
            </a:r>
            <a:r>
              <a:rPr lang="en-US" altLang="zh-CN" sz="1600" b="1" dirty="0" err="1" smtClean="0"/>
              <a:t>CIoT</a:t>
            </a:r>
            <a:r>
              <a:rPr lang="en-US" altLang="zh-CN" sz="1600" b="1" dirty="0" smtClean="0"/>
              <a:t>(NB-IoT and LTE CAT-M) and firmware upgrading enhancement</a:t>
            </a:r>
            <a:endParaRPr lang="zh-CN" altLang="zh-CN" sz="1600" b="1" dirty="0" smtClean="0"/>
          </a:p>
          <a:p>
            <a:pPr lvl="1">
              <a:buClr>
                <a:srgbClr val="C00000"/>
              </a:buClr>
              <a:buFont typeface="Wingdings" panose="05000000000000000000" pitchFamily="2" charset="2"/>
              <a:buChar char="q"/>
            </a:pPr>
            <a:endParaRPr lang="en-US" altLang="en-US" sz="1700" b="1" dirty="0" smtClean="0"/>
          </a:p>
          <a:p>
            <a:pPr lvl="1">
              <a:buClr>
                <a:srgbClr val="C00000"/>
              </a:buClr>
              <a:buFont typeface="Wingdings" panose="05000000000000000000" pitchFamily="2" charset="2"/>
              <a:buChar char="q"/>
            </a:pPr>
            <a:endParaRPr lang="en-GB" altLang="en-US" sz="1700" b="1" dirty="0" smtClean="0"/>
          </a:p>
          <a:p>
            <a:pPr>
              <a:buClr>
                <a:srgbClr val="C00000"/>
              </a:buClr>
              <a:buFont typeface="Wingdings" panose="05000000000000000000" pitchFamily="2" charset="2"/>
              <a:buChar char="q"/>
            </a:pPr>
            <a:r>
              <a:rPr lang="en-GB" altLang="en-US" sz="2400" b="1" dirty="0" smtClean="0"/>
              <a:t> Proposal</a:t>
            </a:r>
            <a:endParaRPr lang="en-GB" altLang="zh-CN" sz="2000" b="1" dirty="0" smtClean="0"/>
          </a:p>
          <a:p>
            <a:pPr>
              <a:buClr>
                <a:srgbClr val="C00000"/>
              </a:buClr>
              <a:buFont typeface="Wingdings" panose="05000000000000000000" pitchFamily="2" charset="2"/>
              <a:buChar char="q"/>
            </a:pPr>
            <a:r>
              <a:rPr lang="en-GB" altLang="zh-CN" sz="1600" b="1" dirty="0" smtClean="0"/>
              <a:t> </a:t>
            </a:r>
            <a:r>
              <a:rPr lang="en-GB" altLang="zh-CN" sz="1600" b="1" dirty="0"/>
              <a:t>LwM2M 1.1 </a:t>
            </a:r>
            <a:r>
              <a:rPr lang="en-GB" altLang="zh-CN" sz="1600" b="1" dirty="0" smtClean="0"/>
              <a:t>supports to 3GPP MBMS mechanism to finish NB-IoT device upgrade.</a:t>
            </a:r>
            <a:endParaRPr lang="en-GB" altLang="zh-CN" sz="1600" b="1" dirty="0"/>
          </a:p>
          <a:p>
            <a:pPr marL="111125" lvl="1" indent="-111125">
              <a:buClr>
                <a:srgbClr val="C00000"/>
              </a:buClr>
              <a:buFont typeface="Wingdings" panose="05000000000000000000" pitchFamily="2" charset="2"/>
              <a:buChar char="q"/>
            </a:pPr>
            <a:r>
              <a:rPr lang="en-GB" altLang="zh-CN" sz="1600" b="1" dirty="0" smtClean="0">
                <a:solidFill>
                  <a:srgbClr val="000066"/>
                </a:solidFill>
                <a:ea typeface="+mn-ea"/>
                <a:cs typeface="+mn-cs"/>
              </a:rPr>
              <a:t>Defined a MBMS </a:t>
            </a:r>
            <a:r>
              <a:rPr lang="en-US" altLang="zh-CN" sz="1600" b="1" dirty="0" smtClean="0">
                <a:solidFill>
                  <a:srgbClr val="000066"/>
                </a:solidFill>
                <a:ea typeface="+mn-ea"/>
                <a:cs typeface="+mn-cs"/>
              </a:rPr>
              <a:t>Group</a:t>
            </a:r>
            <a:r>
              <a:rPr lang="en-GB" altLang="zh-CN" sz="1600" b="1" dirty="0" smtClean="0">
                <a:solidFill>
                  <a:srgbClr val="000066"/>
                </a:solidFill>
                <a:ea typeface="+mn-ea"/>
                <a:cs typeface="+mn-cs"/>
              </a:rPr>
              <a:t> </a:t>
            </a:r>
            <a:r>
              <a:rPr lang="en-US" altLang="zh-CN" sz="1600" b="1" dirty="0" smtClean="0">
                <a:solidFill>
                  <a:srgbClr val="000066"/>
                </a:solidFill>
                <a:ea typeface="+mn-ea"/>
                <a:cs typeface="+mn-cs"/>
              </a:rPr>
              <a:t>Service Announcement object to store the mapping between TMGI, the IP multicast address/port, local member object/resource and the fanOutPoint (virtual) of the multicast request, and about the schedule, ResponseTimeWindow.</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4"/>
          <p:cNvSpPr>
            <a:spLocks noGrp="1" noChangeArrowheads="1"/>
          </p:cNvSpPr>
          <p:nvPr>
            <p:ph type="title" idx="4294967295"/>
          </p:nvPr>
        </p:nvSpPr>
        <p:spPr>
          <a:xfrm>
            <a:off x="306388" y="233363"/>
            <a:ext cx="8748712" cy="703262"/>
          </a:xfrm>
        </p:spPr>
        <p:txBody>
          <a:bodyPr/>
          <a:lstStyle/>
          <a:p>
            <a:r>
              <a:rPr lang="en-US" altLang="en-US" sz="2800" dirty="0" smtClean="0">
                <a:ea typeface="ＭＳ Ｐゴシック" panose="020B0600070205080204" pitchFamily="34" charset="-128"/>
              </a:rPr>
              <a:t>New Object Definition</a:t>
            </a:r>
            <a:endParaRPr lang="en-GB" altLang="en-US" sz="1600" dirty="0"/>
          </a:p>
        </p:txBody>
      </p:sp>
      <p:sp>
        <p:nvSpPr>
          <p:cNvPr id="8195" name="Rectangle 5"/>
          <p:cNvSpPr>
            <a:spLocks noGrp="1" noChangeArrowheads="1"/>
          </p:cNvSpPr>
          <p:nvPr>
            <p:ph type="body" idx="1"/>
          </p:nvPr>
        </p:nvSpPr>
        <p:spPr>
          <a:xfrm>
            <a:off x="33337" y="1149350"/>
            <a:ext cx="9220200" cy="423936"/>
          </a:xfrm>
        </p:spPr>
        <p:txBody>
          <a:bodyPr>
            <a:normAutofit lnSpcReduction="10000"/>
          </a:bodyPr>
          <a:lstStyle/>
          <a:p>
            <a:pPr>
              <a:buClr>
                <a:srgbClr val="C00000"/>
              </a:buClr>
              <a:buFont typeface="Wingdings" panose="05000000000000000000" pitchFamily="2" charset="2"/>
              <a:buChar char="q"/>
            </a:pPr>
            <a:r>
              <a:rPr lang="en-GB" sz="2400" b="1" dirty="0" smtClean="0"/>
              <a:t> Proposed Object &amp; Description</a:t>
            </a:r>
            <a:r>
              <a:rPr lang="en-GB" sz="2400" b="1" dirty="0" smtClean="0">
                <a:ea typeface="Times New Roman" panose="02020603050405020304" pitchFamily="18" charset="0"/>
                <a:cs typeface="Times New Roman" panose="02020603050405020304" pitchFamily="18" charset="0"/>
              </a:rPr>
              <a:t>: </a:t>
            </a:r>
          </a:p>
          <a:p>
            <a:pPr lvl="1">
              <a:buClr>
                <a:srgbClr val="C00000"/>
              </a:buClr>
              <a:buFont typeface="Wingdings" panose="05000000000000000000" pitchFamily="2" charset="2"/>
              <a:buChar char="q"/>
            </a:pPr>
            <a:endParaRPr lang="en-GB" altLang="en-US" sz="1600" b="1" dirty="0"/>
          </a:p>
          <a:p>
            <a:pPr marL="225425" lvl="1" indent="0">
              <a:buClr>
                <a:srgbClr val="C00000"/>
              </a:buClr>
              <a:buNone/>
            </a:pPr>
            <a:endParaRPr lang="en-GB" sz="1600" b="1" dirty="0"/>
          </a:p>
        </p:txBody>
      </p:sp>
      <p:graphicFrame>
        <p:nvGraphicFramePr>
          <p:cNvPr id="7" name="表格 6"/>
          <p:cNvGraphicFramePr>
            <a:graphicFrameLocks noGrp="1"/>
          </p:cNvGraphicFramePr>
          <p:nvPr>
            <p:extLst>
              <p:ext uri="{D42A27DB-BD31-4B8C-83A1-F6EECF244321}">
                <p14:modId xmlns="" xmlns:p14="http://schemas.microsoft.com/office/powerpoint/2010/main" val="4176446192"/>
              </p:ext>
            </p:extLst>
          </p:nvPr>
        </p:nvGraphicFramePr>
        <p:xfrm>
          <a:off x="566737" y="1682750"/>
          <a:ext cx="8395296" cy="716842"/>
        </p:xfrm>
        <a:graphic>
          <a:graphicData uri="http://schemas.openxmlformats.org/drawingml/2006/table">
            <a:tbl>
              <a:tblPr/>
              <a:tblGrid>
                <a:gridCol w="1746672"/>
                <a:gridCol w="1577640"/>
                <a:gridCol w="1690328"/>
                <a:gridCol w="1690328"/>
                <a:gridCol w="1690328"/>
              </a:tblGrid>
              <a:tr h="362512">
                <a:tc>
                  <a:txBody>
                    <a:bodyPr/>
                    <a:lstStyle/>
                    <a:p>
                      <a:pPr algn="just">
                        <a:spcBef>
                          <a:spcPts val="600"/>
                        </a:spcBef>
                        <a:spcAft>
                          <a:spcPts val="300"/>
                        </a:spcAft>
                      </a:pPr>
                      <a:r>
                        <a:rPr lang="en-US" sz="1100" b="1" kern="100" dirty="0">
                          <a:solidFill>
                            <a:srgbClr val="000000"/>
                          </a:solidFill>
                          <a:latin typeface="Arial"/>
                          <a:ea typeface="宋体"/>
                          <a:cs typeface="Times New Roman"/>
                        </a:rPr>
                        <a:t>Name</a:t>
                      </a:r>
                      <a:endParaRPr lang="zh-CN" sz="1100" kern="100" dirty="0">
                        <a:latin typeface="Calibri"/>
                        <a:ea typeface="宋体"/>
                        <a:cs typeface="Times New Roman"/>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CBCB"/>
                    </a:solidFill>
                  </a:tcPr>
                </a:tc>
                <a:tc>
                  <a:txBody>
                    <a:bodyPr/>
                    <a:lstStyle/>
                    <a:p>
                      <a:pPr algn="just">
                        <a:spcBef>
                          <a:spcPts val="600"/>
                        </a:spcBef>
                        <a:spcAft>
                          <a:spcPts val="300"/>
                        </a:spcAft>
                      </a:pPr>
                      <a:r>
                        <a:rPr lang="en-US" sz="1100" b="1" kern="100" dirty="0">
                          <a:solidFill>
                            <a:srgbClr val="000000"/>
                          </a:solidFill>
                          <a:latin typeface="Arial"/>
                          <a:ea typeface="宋体"/>
                          <a:cs typeface="Times New Roman"/>
                        </a:rPr>
                        <a:t>Object ID</a:t>
                      </a:r>
                      <a:endParaRPr lang="zh-CN" sz="1100" kern="100" dirty="0">
                        <a:latin typeface="Calibri"/>
                        <a:ea typeface="宋体"/>
                        <a:cs typeface="Times New Roman"/>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CBCB"/>
                    </a:solidFill>
                  </a:tcPr>
                </a:tc>
                <a:tc>
                  <a:txBody>
                    <a:bodyPr/>
                    <a:lstStyle/>
                    <a:p>
                      <a:pPr algn="just">
                        <a:spcBef>
                          <a:spcPts val="600"/>
                        </a:spcBef>
                        <a:spcAft>
                          <a:spcPts val="300"/>
                        </a:spcAft>
                      </a:pPr>
                      <a:r>
                        <a:rPr lang="en-US" sz="1100" b="1" kern="100">
                          <a:solidFill>
                            <a:srgbClr val="000000"/>
                          </a:solidFill>
                          <a:latin typeface="Arial"/>
                          <a:ea typeface="宋体"/>
                          <a:cs typeface="Times New Roman"/>
                        </a:rPr>
                        <a:t>Instances</a:t>
                      </a:r>
                      <a:endParaRPr lang="zh-CN" sz="1100" kern="100">
                        <a:latin typeface="Calibri"/>
                        <a:ea typeface="宋体"/>
                        <a:cs typeface="Times New Roman"/>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CBCB"/>
                    </a:solidFill>
                  </a:tcPr>
                </a:tc>
                <a:tc>
                  <a:txBody>
                    <a:bodyPr/>
                    <a:lstStyle/>
                    <a:p>
                      <a:pPr algn="just">
                        <a:spcBef>
                          <a:spcPts val="600"/>
                        </a:spcBef>
                        <a:spcAft>
                          <a:spcPts val="300"/>
                        </a:spcAft>
                      </a:pPr>
                      <a:r>
                        <a:rPr lang="en-US" sz="1100" b="1" kern="100">
                          <a:solidFill>
                            <a:srgbClr val="000000"/>
                          </a:solidFill>
                          <a:latin typeface="Arial"/>
                          <a:ea typeface="宋体"/>
                          <a:cs typeface="Times New Roman"/>
                        </a:rPr>
                        <a:t>Mandatory</a:t>
                      </a:r>
                      <a:endParaRPr lang="zh-CN" sz="1100" kern="100">
                        <a:latin typeface="Calibri"/>
                        <a:ea typeface="宋体"/>
                        <a:cs typeface="Times New Roman"/>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CBCB"/>
                    </a:solidFill>
                  </a:tcPr>
                </a:tc>
                <a:tc>
                  <a:txBody>
                    <a:bodyPr/>
                    <a:lstStyle/>
                    <a:p>
                      <a:pPr algn="just">
                        <a:spcBef>
                          <a:spcPts val="600"/>
                        </a:spcBef>
                        <a:spcAft>
                          <a:spcPts val="300"/>
                        </a:spcAft>
                      </a:pPr>
                      <a:r>
                        <a:rPr lang="en-US" sz="1100" b="1" kern="100" dirty="0">
                          <a:solidFill>
                            <a:srgbClr val="000000"/>
                          </a:solidFill>
                          <a:latin typeface="Arial"/>
                          <a:ea typeface="宋体"/>
                          <a:cs typeface="Times New Roman"/>
                        </a:rPr>
                        <a:t>Object URN</a:t>
                      </a:r>
                      <a:endParaRPr lang="zh-CN" sz="1100" kern="100" dirty="0">
                        <a:latin typeface="Calibri"/>
                        <a:ea typeface="宋体"/>
                        <a:cs typeface="Times New Roman"/>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CBCB"/>
                    </a:solidFill>
                  </a:tcPr>
                </a:tc>
              </a:tr>
              <a:tr h="229872">
                <a:tc>
                  <a:txBody>
                    <a:bodyPr/>
                    <a:lstStyle/>
                    <a:p>
                      <a:pPr algn="just">
                        <a:spcBef>
                          <a:spcPts val="600"/>
                        </a:spcBef>
                        <a:spcAft>
                          <a:spcPts val="300"/>
                        </a:spcAft>
                      </a:pPr>
                      <a:r>
                        <a:rPr lang="en-US" altLang="zh-CN" sz="1100" kern="100" dirty="0" smtClean="0">
                          <a:solidFill>
                            <a:srgbClr val="000000"/>
                          </a:solidFill>
                          <a:latin typeface="Arial"/>
                          <a:ea typeface="宋体"/>
                          <a:cs typeface="Times New Roman"/>
                        </a:rPr>
                        <a:t>MBMS </a:t>
                      </a:r>
                      <a:r>
                        <a:rPr lang="en-US" sz="1100" kern="100" dirty="0" smtClean="0">
                          <a:solidFill>
                            <a:srgbClr val="000000"/>
                          </a:solidFill>
                          <a:latin typeface="Arial"/>
                          <a:ea typeface="宋体"/>
                          <a:cs typeface="Times New Roman"/>
                        </a:rPr>
                        <a:t>Service Management</a:t>
                      </a:r>
                      <a:endParaRPr lang="zh-CN" sz="1100" kern="100" dirty="0">
                        <a:latin typeface="Calibri"/>
                        <a:ea typeface="宋体"/>
                        <a:cs typeface="Times New Roman"/>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Bef>
                          <a:spcPts val="600"/>
                        </a:spcBef>
                        <a:spcAft>
                          <a:spcPts val="300"/>
                        </a:spcAft>
                      </a:pPr>
                      <a:r>
                        <a:rPr lang="en-US" sz="1100" kern="100" dirty="0" smtClean="0">
                          <a:solidFill>
                            <a:srgbClr val="000000"/>
                          </a:solidFill>
                          <a:latin typeface="Arial"/>
                          <a:ea typeface="宋体"/>
                          <a:cs typeface="Times New Roman"/>
                        </a:rPr>
                        <a:t>50?</a:t>
                      </a:r>
                      <a:endParaRPr lang="zh-CN" sz="1100" kern="100" dirty="0">
                        <a:latin typeface="Calibri"/>
                        <a:ea typeface="宋体"/>
                        <a:cs typeface="Times New Roman"/>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Bef>
                          <a:spcPts val="600"/>
                        </a:spcBef>
                        <a:spcAft>
                          <a:spcPts val="300"/>
                        </a:spcAft>
                      </a:pPr>
                      <a:r>
                        <a:rPr lang="en-GB" altLang="zh-CN" sz="1100" dirty="0" smtClean="0">
                          <a:latin typeface="Times New Roman"/>
                          <a:ea typeface="Malgun Gothic"/>
                        </a:rPr>
                        <a:t>Multiple</a:t>
                      </a:r>
                      <a:endParaRPr lang="zh-CN" sz="1100" kern="100" dirty="0">
                        <a:latin typeface="Calibri"/>
                        <a:ea typeface="宋体"/>
                        <a:cs typeface="Times New Roman"/>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Bef>
                          <a:spcPts val="600"/>
                        </a:spcBef>
                        <a:spcAft>
                          <a:spcPts val="300"/>
                        </a:spcAft>
                      </a:pPr>
                      <a:r>
                        <a:rPr lang="en-US" sz="1100" kern="100">
                          <a:solidFill>
                            <a:srgbClr val="000000"/>
                          </a:solidFill>
                          <a:latin typeface="Arial"/>
                          <a:ea typeface="宋体"/>
                          <a:cs typeface="Times New Roman"/>
                        </a:rPr>
                        <a:t>Optional</a:t>
                      </a:r>
                      <a:endParaRPr lang="zh-CN" sz="1100" kern="100">
                        <a:latin typeface="Calibri"/>
                        <a:ea typeface="宋体"/>
                        <a:cs typeface="Times New Roman"/>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Bef>
                          <a:spcPts val="600"/>
                        </a:spcBef>
                        <a:spcAft>
                          <a:spcPts val="300"/>
                        </a:spcAft>
                      </a:pPr>
                      <a:r>
                        <a:rPr lang="en-US" sz="1100" kern="100" dirty="0" smtClean="0">
                          <a:latin typeface="Arial"/>
                          <a:ea typeface="宋体"/>
                          <a:cs typeface="Times New Roman"/>
                        </a:rPr>
                        <a:t>urn:oma:lwm2m:x:50</a:t>
                      </a:r>
                      <a:r>
                        <a:rPr lang="zh-CN" altLang="en-US" sz="1100" kern="100" dirty="0" smtClean="0">
                          <a:latin typeface="Arial"/>
                          <a:ea typeface="宋体"/>
                          <a:cs typeface="Times New Roman"/>
                        </a:rPr>
                        <a:t>？</a:t>
                      </a:r>
                      <a:endParaRPr lang="zh-CN" sz="1100" kern="100" dirty="0">
                        <a:latin typeface="Calibri"/>
                        <a:ea typeface="宋体"/>
                        <a:cs typeface="Times New Roman"/>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graphicFrame>
        <p:nvGraphicFramePr>
          <p:cNvPr id="8" name="表格 7"/>
          <p:cNvGraphicFramePr>
            <a:graphicFrameLocks noGrp="1"/>
          </p:cNvGraphicFramePr>
          <p:nvPr>
            <p:extLst>
              <p:ext uri="{D42A27DB-BD31-4B8C-83A1-F6EECF244321}">
                <p14:modId xmlns="" xmlns:p14="http://schemas.microsoft.com/office/powerpoint/2010/main" val="3498307473"/>
              </p:ext>
            </p:extLst>
          </p:nvPr>
        </p:nvGraphicFramePr>
        <p:xfrm>
          <a:off x="566738" y="2597150"/>
          <a:ext cx="8395295" cy="3384131"/>
        </p:xfrm>
        <a:graphic>
          <a:graphicData uri="http://schemas.openxmlformats.org/drawingml/2006/table">
            <a:tbl>
              <a:tblPr/>
              <a:tblGrid>
                <a:gridCol w="297264"/>
                <a:gridCol w="1070152"/>
                <a:gridCol w="713434"/>
                <a:gridCol w="713434"/>
                <a:gridCol w="891792"/>
                <a:gridCol w="713434"/>
                <a:gridCol w="3995785"/>
              </a:tblGrid>
              <a:tr h="401371">
                <a:tc>
                  <a:txBody>
                    <a:bodyPr/>
                    <a:lstStyle/>
                    <a:p>
                      <a:pPr algn="just">
                        <a:spcBef>
                          <a:spcPts val="600"/>
                        </a:spcBef>
                        <a:spcAft>
                          <a:spcPts val="300"/>
                        </a:spcAft>
                      </a:pPr>
                      <a:r>
                        <a:rPr lang="en-US" sz="1100" b="1" kern="100" dirty="0">
                          <a:solidFill>
                            <a:srgbClr val="000000"/>
                          </a:solidFill>
                          <a:latin typeface="Arial"/>
                          <a:ea typeface="宋体"/>
                          <a:cs typeface="Times New Roman"/>
                        </a:rPr>
                        <a:t>ID</a:t>
                      </a:r>
                      <a:endParaRPr lang="zh-CN" sz="1100" kern="100" dirty="0">
                        <a:latin typeface="Calibri"/>
                        <a:ea typeface="宋体"/>
                        <a:cs typeface="Times New Roman"/>
                      </a:endParaRPr>
                    </a:p>
                  </a:txBody>
                  <a:tcPr marL="6523" marR="6523" marT="6523" marB="6523"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CBCB"/>
                    </a:solidFill>
                  </a:tcPr>
                </a:tc>
                <a:tc>
                  <a:txBody>
                    <a:bodyPr/>
                    <a:lstStyle/>
                    <a:p>
                      <a:pPr algn="just">
                        <a:spcBef>
                          <a:spcPts val="600"/>
                        </a:spcBef>
                        <a:spcAft>
                          <a:spcPts val="300"/>
                        </a:spcAft>
                      </a:pPr>
                      <a:r>
                        <a:rPr lang="en-US" sz="1100" b="1" kern="100" dirty="0">
                          <a:solidFill>
                            <a:srgbClr val="000000"/>
                          </a:solidFill>
                          <a:latin typeface="Arial"/>
                          <a:ea typeface="宋体"/>
                          <a:cs typeface="Times New Roman"/>
                        </a:rPr>
                        <a:t>Name</a:t>
                      </a:r>
                      <a:endParaRPr lang="zh-CN" sz="1100" kern="100" dirty="0">
                        <a:latin typeface="Calibri"/>
                        <a:ea typeface="宋体"/>
                        <a:cs typeface="Times New Roman"/>
                      </a:endParaRPr>
                    </a:p>
                  </a:txBody>
                  <a:tcPr marL="6523" marR="6523" marT="6523" marB="6523"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CBCB"/>
                    </a:solidFill>
                  </a:tcPr>
                </a:tc>
                <a:tc>
                  <a:txBody>
                    <a:bodyPr/>
                    <a:lstStyle/>
                    <a:p>
                      <a:pPr algn="just">
                        <a:spcBef>
                          <a:spcPts val="600"/>
                        </a:spcBef>
                        <a:spcAft>
                          <a:spcPts val="300"/>
                        </a:spcAft>
                      </a:pPr>
                      <a:r>
                        <a:rPr lang="en-US" sz="1100" b="1" kern="100" dirty="0">
                          <a:solidFill>
                            <a:srgbClr val="000000"/>
                          </a:solidFill>
                          <a:latin typeface="Arial"/>
                          <a:ea typeface="宋体"/>
                          <a:cs typeface="Times New Roman"/>
                        </a:rPr>
                        <a:t>Operations</a:t>
                      </a:r>
                      <a:endParaRPr lang="zh-CN" sz="1100" kern="100" dirty="0">
                        <a:latin typeface="Calibri"/>
                        <a:ea typeface="宋体"/>
                        <a:cs typeface="Times New Roman"/>
                      </a:endParaRPr>
                    </a:p>
                  </a:txBody>
                  <a:tcPr marL="6523" marR="6523" marT="6523" marB="6523"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CBCB"/>
                    </a:solidFill>
                  </a:tcPr>
                </a:tc>
                <a:tc>
                  <a:txBody>
                    <a:bodyPr/>
                    <a:lstStyle/>
                    <a:p>
                      <a:pPr algn="just">
                        <a:spcBef>
                          <a:spcPts val="600"/>
                        </a:spcBef>
                        <a:spcAft>
                          <a:spcPts val="300"/>
                        </a:spcAft>
                      </a:pPr>
                      <a:r>
                        <a:rPr lang="en-US" sz="1100" b="1" kern="100">
                          <a:solidFill>
                            <a:srgbClr val="000000"/>
                          </a:solidFill>
                          <a:latin typeface="Arial"/>
                          <a:ea typeface="宋体"/>
                          <a:cs typeface="Times New Roman"/>
                        </a:rPr>
                        <a:t>Instances</a:t>
                      </a:r>
                      <a:endParaRPr lang="zh-CN" sz="1100" kern="100">
                        <a:latin typeface="Calibri"/>
                        <a:ea typeface="宋体"/>
                        <a:cs typeface="Times New Roman"/>
                      </a:endParaRPr>
                    </a:p>
                  </a:txBody>
                  <a:tcPr marL="6523" marR="6523" marT="6523" marB="6523"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CBCB"/>
                    </a:solidFill>
                  </a:tcPr>
                </a:tc>
                <a:tc>
                  <a:txBody>
                    <a:bodyPr/>
                    <a:lstStyle/>
                    <a:p>
                      <a:pPr algn="just">
                        <a:spcBef>
                          <a:spcPts val="600"/>
                        </a:spcBef>
                        <a:spcAft>
                          <a:spcPts val="300"/>
                        </a:spcAft>
                      </a:pPr>
                      <a:r>
                        <a:rPr lang="en-US" sz="1100" b="1" kern="100">
                          <a:solidFill>
                            <a:srgbClr val="000000"/>
                          </a:solidFill>
                          <a:latin typeface="Arial"/>
                          <a:ea typeface="宋体"/>
                          <a:cs typeface="Times New Roman"/>
                        </a:rPr>
                        <a:t>Mandatory</a:t>
                      </a:r>
                      <a:endParaRPr lang="zh-CN" sz="1100" kern="100">
                        <a:latin typeface="Calibri"/>
                        <a:ea typeface="宋体"/>
                        <a:cs typeface="Times New Roman"/>
                      </a:endParaRPr>
                    </a:p>
                  </a:txBody>
                  <a:tcPr marL="6523" marR="6523" marT="6523" marB="6523"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CBCB"/>
                    </a:solidFill>
                  </a:tcPr>
                </a:tc>
                <a:tc>
                  <a:txBody>
                    <a:bodyPr/>
                    <a:lstStyle/>
                    <a:p>
                      <a:pPr algn="just">
                        <a:spcBef>
                          <a:spcPts val="600"/>
                        </a:spcBef>
                        <a:spcAft>
                          <a:spcPts val="300"/>
                        </a:spcAft>
                      </a:pPr>
                      <a:r>
                        <a:rPr lang="en-US" sz="1100" b="1" kern="100">
                          <a:solidFill>
                            <a:srgbClr val="000000"/>
                          </a:solidFill>
                          <a:latin typeface="Arial"/>
                          <a:ea typeface="宋体"/>
                          <a:cs typeface="Times New Roman"/>
                        </a:rPr>
                        <a:t>Type</a:t>
                      </a:r>
                      <a:endParaRPr lang="zh-CN" sz="1100" kern="100">
                        <a:latin typeface="Calibri"/>
                        <a:ea typeface="宋体"/>
                        <a:cs typeface="Times New Roman"/>
                      </a:endParaRPr>
                    </a:p>
                  </a:txBody>
                  <a:tcPr marL="6523" marR="6523" marT="6523" marB="6523"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CBCB"/>
                    </a:solidFill>
                  </a:tcPr>
                </a:tc>
                <a:tc>
                  <a:txBody>
                    <a:bodyPr/>
                    <a:lstStyle/>
                    <a:p>
                      <a:pPr algn="just">
                        <a:spcBef>
                          <a:spcPts val="600"/>
                        </a:spcBef>
                        <a:spcAft>
                          <a:spcPts val="300"/>
                        </a:spcAft>
                      </a:pPr>
                      <a:r>
                        <a:rPr lang="en-US" sz="1100" b="1" kern="100" dirty="0">
                          <a:solidFill>
                            <a:srgbClr val="000000"/>
                          </a:solidFill>
                          <a:latin typeface="Arial"/>
                          <a:ea typeface="宋体"/>
                          <a:cs typeface="Times New Roman"/>
                        </a:rPr>
                        <a:t>Description</a:t>
                      </a:r>
                      <a:endParaRPr lang="zh-CN" sz="1100" kern="100" dirty="0">
                        <a:latin typeface="Calibri"/>
                        <a:ea typeface="宋体"/>
                        <a:cs typeface="Times New Roman"/>
                      </a:endParaRPr>
                    </a:p>
                  </a:txBody>
                  <a:tcPr marL="6523" marR="6523" marT="6523" marB="6523"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CBCB"/>
                    </a:solidFill>
                  </a:tcPr>
                </a:tc>
              </a:tr>
              <a:tr h="331676">
                <a:tc>
                  <a:txBody>
                    <a:bodyPr/>
                    <a:lstStyle/>
                    <a:p>
                      <a:pPr algn="just">
                        <a:spcBef>
                          <a:spcPts val="600"/>
                        </a:spcBef>
                        <a:spcAft>
                          <a:spcPts val="300"/>
                        </a:spcAft>
                      </a:pPr>
                      <a:r>
                        <a:rPr lang="en-US" sz="1100" kern="100" dirty="0">
                          <a:solidFill>
                            <a:srgbClr val="000000"/>
                          </a:solidFill>
                          <a:latin typeface="Arial"/>
                          <a:ea typeface="宋体"/>
                          <a:cs typeface="Times New Roman"/>
                        </a:rPr>
                        <a:t>0</a:t>
                      </a:r>
                      <a:endParaRPr lang="zh-CN" sz="1100" kern="100" dirty="0">
                        <a:latin typeface="Calibri"/>
                        <a:ea typeface="宋体"/>
                        <a:cs typeface="Times New Roman"/>
                      </a:endParaRPr>
                    </a:p>
                  </a:txBody>
                  <a:tcPr marL="6523" marR="6523" marT="6523" marB="6523">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l">
                        <a:spcBef>
                          <a:spcPts val="600"/>
                        </a:spcBef>
                        <a:spcAft>
                          <a:spcPts val="300"/>
                        </a:spcAft>
                      </a:pPr>
                      <a:r>
                        <a:rPr lang="en-US" altLang="zh-CN" sz="1100" kern="100" dirty="0" smtClean="0">
                          <a:latin typeface="Calibri"/>
                          <a:ea typeface="宋体"/>
                          <a:cs typeface="Times New Roman"/>
                        </a:rPr>
                        <a:t>  TMGI</a:t>
                      </a:r>
                      <a:endParaRPr lang="zh-CN" sz="1100" kern="100" dirty="0">
                        <a:latin typeface="Calibri"/>
                        <a:ea typeface="宋体"/>
                        <a:cs typeface="Times New Roman"/>
                      </a:endParaRPr>
                    </a:p>
                  </a:txBody>
                  <a:tcPr marL="6523" marR="6523" marT="6523" marB="6523">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just">
                        <a:spcBef>
                          <a:spcPts val="600"/>
                        </a:spcBef>
                        <a:spcAft>
                          <a:spcPts val="300"/>
                        </a:spcAft>
                      </a:pPr>
                      <a:r>
                        <a:rPr lang="en-US" sz="1100" kern="100" dirty="0" smtClean="0">
                          <a:solidFill>
                            <a:srgbClr val="000000"/>
                          </a:solidFill>
                          <a:latin typeface="Arial"/>
                          <a:ea typeface="宋体"/>
                          <a:cs typeface="Times New Roman"/>
                        </a:rPr>
                        <a:t>RW</a:t>
                      </a:r>
                      <a:endParaRPr lang="zh-CN" sz="1100" kern="100" dirty="0">
                        <a:latin typeface="Calibri"/>
                        <a:ea typeface="宋体"/>
                        <a:cs typeface="Times New Roman"/>
                      </a:endParaRPr>
                    </a:p>
                  </a:txBody>
                  <a:tcPr marL="6523" marR="6523" marT="6523" marB="6523">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just">
                        <a:spcBef>
                          <a:spcPts val="600"/>
                        </a:spcBef>
                        <a:spcAft>
                          <a:spcPts val="300"/>
                        </a:spcAft>
                      </a:pPr>
                      <a:r>
                        <a:rPr lang="en-US" sz="1100" kern="100" dirty="0">
                          <a:solidFill>
                            <a:srgbClr val="000000"/>
                          </a:solidFill>
                          <a:latin typeface="Arial"/>
                          <a:ea typeface="宋体"/>
                          <a:cs typeface="Times New Roman"/>
                        </a:rPr>
                        <a:t>Single</a:t>
                      </a:r>
                      <a:endParaRPr lang="zh-CN" sz="1100" kern="100" dirty="0">
                        <a:latin typeface="Calibri"/>
                        <a:ea typeface="宋体"/>
                        <a:cs typeface="Times New Roman"/>
                      </a:endParaRPr>
                    </a:p>
                  </a:txBody>
                  <a:tcPr marL="6523" marR="6523" marT="6523" marB="6523">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just">
                        <a:spcBef>
                          <a:spcPts val="600"/>
                        </a:spcBef>
                        <a:spcAft>
                          <a:spcPts val="300"/>
                        </a:spcAft>
                      </a:pPr>
                      <a:r>
                        <a:rPr lang="en-US" sz="1100" kern="100" dirty="0">
                          <a:solidFill>
                            <a:srgbClr val="000000"/>
                          </a:solidFill>
                          <a:latin typeface="Arial"/>
                          <a:ea typeface="宋体"/>
                          <a:cs typeface="Times New Roman"/>
                        </a:rPr>
                        <a:t>Mandatory</a:t>
                      </a:r>
                      <a:endParaRPr lang="zh-CN" sz="1100" kern="100" dirty="0">
                        <a:latin typeface="Calibri"/>
                        <a:ea typeface="宋体"/>
                        <a:cs typeface="Times New Roman"/>
                      </a:endParaRPr>
                    </a:p>
                  </a:txBody>
                  <a:tcPr marL="6523" marR="6523" marT="6523" marB="6523">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just">
                        <a:spcBef>
                          <a:spcPts val="600"/>
                        </a:spcBef>
                        <a:spcAft>
                          <a:spcPts val="300"/>
                        </a:spcAft>
                      </a:pPr>
                      <a:r>
                        <a:rPr lang="en-US" altLang="zh-CN" sz="1100" kern="100" dirty="0" smtClean="0">
                          <a:latin typeface="Calibri"/>
                          <a:ea typeface="宋体"/>
                          <a:cs typeface="Times New Roman"/>
                        </a:rPr>
                        <a:t>String</a:t>
                      </a:r>
                      <a:endParaRPr lang="zh-CN" sz="1100" kern="100" dirty="0">
                        <a:latin typeface="Calibri"/>
                        <a:ea typeface="宋体"/>
                        <a:cs typeface="Times New Roman"/>
                      </a:endParaRPr>
                    </a:p>
                  </a:txBody>
                  <a:tcPr marL="6523" marR="6523" marT="6523" marB="6523">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indent="0" algn="l" defTabSz="914270" rtl="0" eaLnBrk="1" fontAlgn="auto" latinLnBrk="0" hangingPunct="1">
                        <a:lnSpc>
                          <a:spcPct val="100000"/>
                        </a:lnSpc>
                        <a:spcBef>
                          <a:spcPts val="600"/>
                        </a:spcBef>
                        <a:spcAft>
                          <a:spcPts val="300"/>
                        </a:spcAft>
                        <a:buClrTx/>
                        <a:buSzTx/>
                        <a:buFontTx/>
                        <a:buNone/>
                        <a:tabLst/>
                        <a:defRPr/>
                      </a:pPr>
                      <a:r>
                        <a:rPr lang="en-US" altLang="zh-CN" sz="1100" kern="100" dirty="0" smtClean="0">
                          <a:latin typeface="Calibri"/>
                          <a:ea typeface="宋体"/>
                          <a:cs typeface="Times New Roman"/>
                        </a:rPr>
                        <a:t>Temporary Mobile Group Identity,</a:t>
                      </a:r>
                      <a:r>
                        <a:rPr lang="en-US" altLang="zh-CN" sz="1100" kern="100" baseline="0" dirty="0" smtClean="0">
                          <a:latin typeface="Calibri"/>
                          <a:ea typeface="宋体"/>
                          <a:cs typeface="Times New Roman"/>
                        </a:rPr>
                        <a:t> </a:t>
                      </a:r>
                      <a:r>
                        <a:rPr lang="en-US" altLang="zh-CN" sz="1100" kern="100" dirty="0" smtClean="0">
                          <a:latin typeface="Calibri"/>
                          <a:ea typeface="宋体"/>
                          <a:cs typeface="Times New Roman"/>
                        </a:rPr>
                        <a:t>1*15DIGIT, identifies a group bearer service</a:t>
                      </a:r>
                      <a:endParaRPr lang="zh-CN" sz="1100" kern="100" dirty="0">
                        <a:latin typeface="Calibri"/>
                        <a:ea typeface="宋体"/>
                        <a:cs typeface="Times New Roman"/>
                      </a:endParaRPr>
                    </a:p>
                  </a:txBody>
                  <a:tcPr marL="6523" marR="6523" marT="6523" marB="6523">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331676">
                <a:tc>
                  <a:txBody>
                    <a:bodyPr/>
                    <a:lstStyle/>
                    <a:p>
                      <a:pPr algn="just">
                        <a:spcBef>
                          <a:spcPts val="600"/>
                        </a:spcBef>
                        <a:spcAft>
                          <a:spcPts val="300"/>
                        </a:spcAft>
                      </a:pPr>
                      <a:r>
                        <a:rPr lang="en-US" altLang="zh-CN" sz="1100" kern="100" dirty="0" smtClean="0">
                          <a:solidFill>
                            <a:srgbClr val="000000"/>
                          </a:solidFill>
                          <a:latin typeface="Arial"/>
                          <a:ea typeface="宋体"/>
                          <a:cs typeface="Times New Roman"/>
                        </a:rPr>
                        <a:t>1</a:t>
                      </a:r>
                      <a:endParaRPr lang="zh-CN" sz="1100" kern="100" dirty="0">
                        <a:latin typeface="Calibri"/>
                        <a:ea typeface="宋体"/>
                        <a:cs typeface="Times New Roman"/>
                      </a:endParaRPr>
                    </a:p>
                  </a:txBody>
                  <a:tcPr marL="6523" marR="6523" marT="6523" marB="6523">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indent="0" algn="l" defTabSz="914270" rtl="0" eaLnBrk="1" fontAlgn="auto" latinLnBrk="0" hangingPunct="1">
                        <a:lnSpc>
                          <a:spcPct val="100000"/>
                        </a:lnSpc>
                        <a:spcBef>
                          <a:spcPts val="600"/>
                        </a:spcBef>
                        <a:spcAft>
                          <a:spcPts val="300"/>
                        </a:spcAft>
                        <a:buClrTx/>
                        <a:buSzTx/>
                        <a:buFontTx/>
                        <a:buNone/>
                        <a:tabLst/>
                        <a:defRPr/>
                      </a:pPr>
                      <a:r>
                        <a:rPr lang="en-US" altLang="zh-CN" sz="1100" kern="100" dirty="0" smtClean="0">
                          <a:latin typeface="Calibri"/>
                          <a:ea typeface="宋体"/>
                          <a:cs typeface="Times New Roman"/>
                        </a:rPr>
                        <a:t> </a:t>
                      </a:r>
                      <a:r>
                        <a:rPr lang="en-GB" altLang="zh-CN" sz="1100" kern="1200" dirty="0" smtClean="0">
                          <a:solidFill>
                            <a:schemeClr val="tx1"/>
                          </a:solidFill>
                          <a:latin typeface="Arial" pitchFamily="34" charset="0"/>
                          <a:ea typeface="微软雅黑" pitchFamily="34" charset="-122"/>
                          <a:cs typeface="+mn-cs"/>
                        </a:rPr>
                        <a:t>IP Source address</a:t>
                      </a:r>
                      <a:endParaRPr lang="zh-CN" sz="1100" kern="100" dirty="0">
                        <a:latin typeface="Calibri"/>
                        <a:ea typeface="宋体"/>
                        <a:cs typeface="Times New Roman"/>
                      </a:endParaRPr>
                    </a:p>
                  </a:txBody>
                  <a:tcPr marL="6523" marR="6523" marT="6523" marB="6523">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just">
                        <a:spcBef>
                          <a:spcPts val="600"/>
                        </a:spcBef>
                        <a:spcAft>
                          <a:spcPts val="300"/>
                        </a:spcAft>
                      </a:pPr>
                      <a:r>
                        <a:rPr lang="en-US" sz="1100" kern="100" dirty="0" smtClean="0">
                          <a:solidFill>
                            <a:srgbClr val="000000"/>
                          </a:solidFill>
                          <a:latin typeface="Arial"/>
                          <a:ea typeface="宋体"/>
                          <a:cs typeface="Times New Roman"/>
                        </a:rPr>
                        <a:t>RW</a:t>
                      </a:r>
                      <a:endParaRPr lang="zh-CN" sz="1100" kern="100" dirty="0">
                        <a:latin typeface="Calibri"/>
                        <a:ea typeface="宋体"/>
                        <a:cs typeface="Times New Roman"/>
                      </a:endParaRPr>
                    </a:p>
                  </a:txBody>
                  <a:tcPr marL="6523" marR="6523" marT="6523" marB="6523">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just">
                        <a:spcBef>
                          <a:spcPts val="600"/>
                        </a:spcBef>
                        <a:spcAft>
                          <a:spcPts val="300"/>
                        </a:spcAft>
                      </a:pPr>
                      <a:r>
                        <a:rPr lang="en-US" sz="1100" kern="100" dirty="0">
                          <a:solidFill>
                            <a:srgbClr val="000000"/>
                          </a:solidFill>
                          <a:latin typeface="Arial"/>
                          <a:ea typeface="宋体"/>
                          <a:cs typeface="Times New Roman"/>
                        </a:rPr>
                        <a:t>Single</a:t>
                      </a:r>
                      <a:endParaRPr lang="zh-CN" sz="1100" kern="100" dirty="0">
                        <a:latin typeface="Calibri"/>
                        <a:ea typeface="宋体"/>
                        <a:cs typeface="Times New Roman"/>
                      </a:endParaRPr>
                    </a:p>
                  </a:txBody>
                  <a:tcPr marL="6523" marR="6523" marT="6523" marB="6523">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just">
                        <a:spcBef>
                          <a:spcPts val="600"/>
                        </a:spcBef>
                        <a:spcAft>
                          <a:spcPts val="300"/>
                        </a:spcAft>
                      </a:pPr>
                      <a:r>
                        <a:rPr lang="en-US" sz="1100" kern="100" dirty="0">
                          <a:solidFill>
                            <a:srgbClr val="000000"/>
                          </a:solidFill>
                          <a:latin typeface="Arial"/>
                          <a:ea typeface="宋体"/>
                          <a:cs typeface="Times New Roman"/>
                        </a:rPr>
                        <a:t>Mandatory</a:t>
                      </a:r>
                      <a:endParaRPr lang="zh-CN" sz="1100" kern="100" dirty="0">
                        <a:latin typeface="Calibri"/>
                        <a:ea typeface="宋体"/>
                        <a:cs typeface="Times New Roman"/>
                      </a:endParaRPr>
                    </a:p>
                  </a:txBody>
                  <a:tcPr marL="6523" marR="6523" marT="6523" marB="6523">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just">
                        <a:spcBef>
                          <a:spcPts val="600"/>
                        </a:spcBef>
                        <a:spcAft>
                          <a:spcPts val="300"/>
                        </a:spcAft>
                      </a:pPr>
                      <a:r>
                        <a:rPr lang="en-US" altLang="zh-CN" sz="1100" kern="100" dirty="0" smtClean="0">
                          <a:latin typeface="Calibri"/>
                          <a:ea typeface="宋体"/>
                          <a:cs typeface="Times New Roman"/>
                        </a:rPr>
                        <a:t>string</a:t>
                      </a:r>
                      <a:endParaRPr lang="zh-CN" sz="1100" kern="100" dirty="0">
                        <a:latin typeface="Calibri"/>
                        <a:ea typeface="宋体"/>
                        <a:cs typeface="Times New Roman"/>
                      </a:endParaRPr>
                    </a:p>
                  </a:txBody>
                  <a:tcPr marL="6523" marR="6523" marT="6523" marB="6523">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indent="0" algn="l" defTabSz="914270" rtl="0" eaLnBrk="1" fontAlgn="auto" latinLnBrk="0" hangingPunct="1">
                        <a:lnSpc>
                          <a:spcPct val="100000"/>
                        </a:lnSpc>
                        <a:spcBef>
                          <a:spcPts val="600"/>
                        </a:spcBef>
                        <a:spcAft>
                          <a:spcPts val="300"/>
                        </a:spcAft>
                        <a:buClrTx/>
                        <a:buSzTx/>
                        <a:buFontTx/>
                        <a:buNone/>
                        <a:tabLst/>
                        <a:defRPr/>
                      </a:pPr>
                      <a:r>
                        <a:rPr lang="en-US" altLang="zh-CN" sz="1100" kern="100" dirty="0" smtClean="0">
                          <a:latin typeface="Calibri"/>
                          <a:ea typeface="宋体"/>
                          <a:cs typeface="Times New Roman"/>
                        </a:rPr>
                        <a:t>The source address of the content delivered over the group bearer service</a:t>
                      </a:r>
                      <a:endParaRPr lang="zh-CN" sz="1100" kern="100" dirty="0">
                        <a:latin typeface="Calibri"/>
                        <a:ea typeface="宋体"/>
                        <a:cs typeface="Times New Roman"/>
                      </a:endParaRPr>
                    </a:p>
                  </a:txBody>
                  <a:tcPr marL="6523" marR="6523" marT="6523" marB="6523">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319253">
                <a:tc>
                  <a:txBody>
                    <a:bodyPr/>
                    <a:lstStyle/>
                    <a:p>
                      <a:pPr algn="just">
                        <a:spcBef>
                          <a:spcPts val="600"/>
                        </a:spcBef>
                        <a:spcAft>
                          <a:spcPts val="300"/>
                        </a:spcAft>
                      </a:pPr>
                      <a:r>
                        <a:rPr lang="en-US" altLang="zh-CN" sz="1100" kern="100" dirty="0" smtClean="0">
                          <a:latin typeface="Calibri"/>
                          <a:ea typeface="宋体"/>
                          <a:cs typeface="Times New Roman"/>
                        </a:rPr>
                        <a:t>2</a:t>
                      </a:r>
                      <a:endParaRPr lang="zh-CN" sz="1100" kern="100" dirty="0">
                        <a:latin typeface="Calibri"/>
                        <a:ea typeface="宋体"/>
                        <a:cs typeface="Times New Roman"/>
                      </a:endParaRPr>
                    </a:p>
                  </a:txBody>
                  <a:tcPr marL="6523" marR="6523" marT="6523" marB="6523">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GB" altLang="zh-CN" sz="1100" kern="100" dirty="0" smtClean="0">
                          <a:solidFill>
                            <a:schemeClr val="tx1"/>
                          </a:solidFill>
                          <a:latin typeface="Calibri"/>
                          <a:ea typeface="宋体"/>
                          <a:cs typeface="Times New Roman"/>
                        </a:rPr>
                        <a:t>IP Multicast address</a:t>
                      </a:r>
                      <a:endParaRPr lang="zh-CN" altLang="zh-CN" sz="1100" kern="100" dirty="0" smtClean="0">
                        <a:solidFill>
                          <a:schemeClr val="tx1"/>
                        </a:solidFill>
                        <a:latin typeface="Calibri"/>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just">
                        <a:spcBef>
                          <a:spcPts val="600"/>
                        </a:spcBef>
                        <a:spcAft>
                          <a:spcPts val="300"/>
                        </a:spcAft>
                      </a:pPr>
                      <a:r>
                        <a:rPr lang="en-US" sz="1100" kern="100" dirty="0" smtClean="0">
                          <a:solidFill>
                            <a:srgbClr val="000000"/>
                          </a:solidFill>
                          <a:latin typeface="Arial"/>
                          <a:ea typeface="宋体"/>
                          <a:cs typeface="Times New Roman"/>
                        </a:rPr>
                        <a:t>RW</a:t>
                      </a:r>
                      <a:endParaRPr lang="zh-CN" sz="1100" kern="100" dirty="0">
                        <a:latin typeface="Calibri"/>
                        <a:ea typeface="宋体"/>
                        <a:cs typeface="Times New Roman"/>
                      </a:endParaRPr>
                    </a:p>
                  </a:txBody>
                  <a:tcPr marL="6523" marR="6523" marT="6523" marB="6523">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just">
                        <a:spcBef>
                          <a:spcPts val="600"/>
                        </a:spcBef>
                        <a:spcAft>
                          <a:spcPts val="300"/>
                        </a:spcAft>
                      </a:pPr>
                      <a:r>
                        <a:rPr lang="en-US" sz="1100" kern="100" dirty="0">
                          <a:solidFill>
                            <a:srgbClr val="000000"/>
                          </a:solidFill>
                          <a:latin typeface="Arial"/>
                          <a:ea typeface="宋体"/>
                          <a:cs typeface="Times New Roman"/>
                        </a:rPr>
                        <a:t>Single</a:t>
                      </a:r>
                      <a:endParaRPr lang="zh-CN" sz="1100" kern="100" dirty="0">
                        <a:latin typeface="Calibri"/>
                        <a:ea typeface="宋体"/>
                        <a:cs typeface="Times New Roman"/>
                      </a:endParaRPr>
                    </a:p>
                  </a:txBody>
                  <a:tcPr marL="6523" marR="6523" marT="6523" marB="6523">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just">
                        <a:spcBef>
                          <a:spcPts val="600"/>
                        </a:spcBef>
                        <a:spcAft>
                          <a:spcPts val="300"/>
                        </a:spcAft>
                      </a:pPr>
                      <a:r>
                        <a:rPr lang="en-US" sz="1100" kern="100" dirty="0">
                          <a:solidFill>
                            <a:srgbClr val="000000"/>
                          </a:solidFill>
                          <a:latin typeface="Arial"/>
                          <a:ea typeface="宋体"/>
                          <a:cs typeface="Times New Roman"/>
                        </a:rPr>
                        <a:t>Mandatory</a:t>
                      </a:r>
                      <a:endParaRPr lang="zh-CN" sz="1100" kern="100" dirty="0">
                        <a:latin typeface="Calibri"/>
                        <a:ea typeface="宋体"/>
                        <a:cs typeface="Times New Roman"/>
                      </a:endParaRPr>
                    </a:p>
                  </a:txBody>
                  <a:tcPr marL="6523" marR="6523" marT="6523" marB="6523">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just">
                        <a:spcBef>
                          <a:spcPts val="600"/>
                        </a:spcBef>
                        <a:spcAft>
                          <a:spcPts val="300"/>
                        </a:spcAft>
                      </a:pPr>
                      <a:r>
                        <a:rPr lang="en-US" altLang="zh-CN" sz="1100" kern="100" dirty="0" smtClean="0">
                          <a:latin typeface="Calibri"/>
                          <a:ea typeface="宋体"/>
                          <a:cs typeface="Times New Roman"/>
                        </a:rPr>
                        <a:t>string</a:t>
                      </a:r>
                      <a:endParaRPr lang="zh-CN" sz="1100" kern="100" dirty="0">
                        <a:latin typeface="Calibri"/>
                        <a:ea typeface="宋体"/>
                        <a:cs typeface="Times New Roman"/>
                      </a:endParaRPr>
                    </a:p>
                  </a:txBody>
                  <a:tcPr marL="6523" marR="6523" marT="6523" marB="6523">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indent="0" algn="l" defTabSz="914270" rtl="0" eaLnBrk="1" fontAlgn="auto" latinLnBrk="0" hangingPunct="1">
                        <a:lnSpc>
                          <a:spcPct val="100000"/>
                        </a:lnSpc>
                        <a:spcBef>
                          <a:spcPts val="600"/>
                        </a:spcBef>
                        <a:spcAft>
                          <a:spcPts val="300"/>
                        </a:spcAft>
                        <a:buClrTx/>
                        <a:buSzTx/>
                        <a:buFontTx/>
                        <a:buNone/>
                        <a:tabLst/>
                        <a:defRPr/>
                      </a:pPr>
                      <a:r>
                        <a:rPr lang="en-GB" altLang="zh-CN" sz="1100" kern="100" dirty="0" smtClean="0">
                          <a:solidFill>
                            <a:schemeClr val="tx1"/>
                          </a:solidFill>
                          <a:latin typeface="Calibri"/>
                          <a:ea typeface="宋体"/>
                          <a:cs typeface="Times New Roman"/>
                        </a:rPr>
                        <a:t>IP Multicast address of </a:t>
                      </a:r>
                      <a:r>
                        <a:rPr lang="en-US" altLang="zh-CN" sz="1100" kern="100" dirty="0" smtClean="0">
                          <a:latin typeface="Calibri"/>
                          <a:ea typeface="宋体"/>
                          <a:cs typeface="Times New Roman"/>
                        </a:rPr>
                        <a:t>group bearer service</a:t>
                      </a:r>
                      <a:endParaRPr lang="zh-CN" altLang="zh-CN" sz="1100" kern="100" dirty="0" smtClean="0">
                        <a:solidFill>
                          <a:schemeClr val="tx1"/>
                        </a:solidFill>
                        <a:latin typeface="Calibri"/>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319253">
                <a:tc>
                  <a:txBody>
                    <a:bodyPr/>
                    <a:lstStyle/>
                    <a:p>
                      <a:pPr algn="just">
                        <a:spcBef>
                          <a:spcPts val="600"/>
                        </a:spcBef>
                        <a:spcAft>
                          <a:spcPts val="300"/>
                        </a:spcAft>
                      </a:pPr>
                      <a:r>
                        <a:rPr lang="en-US" altLang="zh-CN" sz="1100" kern="100" dirty="0" smtClean="0">
                          <a:latin typeface="Calibri"/>
                          <a:ea typeface="宋体"/>
                          <a:cs typeface="Times New Roman"/>
                        </a:rPr>
                        <a:t>3</a:t>
                      </a:r>
                      <a:endParaRPr lang="zh-CN" sz="1100" kern="100" dirty="0">
                        <a:latin typeface="Calibri"/>
                        <a:ea typeface="宋体"/>
                        <a:cs typeface="Times New Roman"/>
                      </a:endParaRPr>
                    </a:p>
                  </a:txBody>
                  <a:tcPr marL="6523" marR="6523" marT="6523" marB="6523">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GB" altLang="zh-CN" sz="1100" kern="100" dirty="0" smtClean="0">
                          <a:solidFill>
                            <a:schemeClr val="tx1"/>
                          </a:solidFill>
                          <a:latin typeface="Calibri"/>
                          <a:ea typeface="宋体"/>
                          <a:cs typeface="Times New Roman"/>
                        </a:rPr>
                        <a:t>Destination port</a:t>
                      </a:r>
                      <a:endParaRPr lang="zh-CN" altLang="zh-CN" sz="1100" kern="100" dirty="0" smtClean="0">
                        <a:solidFill>
                          <a:schemeClr val="tx1"/>
                        </a:solidFill>
                        <a:latin typeface="Calibri"/>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just">
                        <a:spcBef>
                          <a:spcPts val="600"/>
                        </a:spcBef>
                        <a:spcAft>
                          <a:spcPts val="300"/>
                        </a:spcAft>
                      </a:pPr>
                      <a:r>
                        <a:rPr lang="en-US" sz="1100" kern="100" dirty="0" smtClean="0">
                          <a:solidFill>
                            <a:srgbClr val="000000"/>
                          </a:solidFill>
                          <a:latin typeface="Arial"/>
                          <a:ea typeface="宋体"/>
                          <a:cs typeface="Times New Roman"/>
                        </a:rPr>
                        <a:t>RW</a:t>
                      </a:r>
                      <a:endParaRPr lang="zh-CN" sz="1100" kern="100" dirty="0">
                        <a:latin typeface="Calibri"/>
                        <a:ea typeface="宋体"/>
                        <a:cs typeface="Times New Roman"/>
                      </a:endParaRPr>
                    </a:p>
                  </a:txBody>
                  <a:tcPr marL="6523" marR="6523" marT="6523" marB="6523">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just">
                        <a:spcBef>
                          <a:spcPts val="600"/>
                        </a:spcBef>
                        <a:spcAft>
                          <a:spcPts val="300"/>
                        </a:spcAft>
                      </a:pPr>
                      <a:r>
                        <a:rPr lang="en-US" sz="1100" kern="100" dirty="0">
                          <a:solidFill>
                            <a:srgbClr val="000000"/>
                          </a:solidFill>
                          <a:latin typeface="Arial"/>
                          <a:ea typeface="宋体"/>
                          <a:cs typeface="Times New Roman"/>
                        </a:rPr>
                        <a:t>Single</a:t>
                      </a:r>
                      <a:endParaRPr lang="zh-CN" sz="1100" kern="100" dirty="0">
                        <a:latin typeface="Calibri"/>
                        <a:ea typeface="宋体"/>
                        <a:cs typeface="Times New Roman"/>
                      </a:endParaRPr>
                    </a:p>
                  </a:txBody>
                  <a:tcPr marL="6523" marR="6523" marT="6523" marB="6523">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just">
                        <a:spcBef>
                          <a:spcPts val="600"/>
                        </a:spcBef>
                        <a:spcAft>
                          <a:spcPts val="300"/>
                        </a:spcAft>
                      </a:pPr>
                      <a:r>
                        <a:rPr lang="en-US" sz="1100" kern="100" dirty="0">
                          <a:solidFill>
                            <a:srgbClr val="000000"/>
                          </a:solidFill>
                          <a:latin typeface="Arial"/>
                          <a:ea typeface="宋体"/>
                          <a:cs typeface="Times New Roman"/>
                        </a:rPr>
                        <a:t>Mandatory</a:t>
                      </a:r>
                      <a:endParaRPr lang="zh-CN" sz="1100" kern="100" dirty="0">
                        <a:latin typeface="Calibri"/>
                        <a:ea typeface="宋体"/>
                        <a:cs typeface="Times New Roman"/>
                      </a:endParaRPr>
                    </a:p>
                  </a:txBody>
                  <a:tcPr marL="6523" marR="6523" marT="6523" marB="6523">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indent="0" algn="just" defTabSz="914270" rtl="0" eaLnBrk="1" fontAlgn="auto" latinLnBrk="0" hangingPunct="1">
                        <a:lnSpc>
                          <a:spcPct val="100000"/>
                        </a:lnSpc>
                        <a:spcBef>
                          <a:spcPts val="600"/>
                        </a:spcBef>
                        <a:spcAft>
                          <a:spcPts val="300"/>
                        </a:spcAft>
                        <a:buClrTx/>
                        <a:buSzTx/>
                        <a:buFontTx/>
                        <a:buNone/>
                        <a:tabLst/>
                        <a:defRPr/>
                      </a:pPr>
                      <a:r>
                        <a:rPr lang="en-US" altLang="zh-CN" sz="1100" kern="100" dirty="0" smtClean="0">
                          <a:latin typeface="Calibri"/>
                          <a:ea typeface="宋体"/>
                          <a:cs typeface="Times New Roman"/>
                        </a:rPr>
                        <a:t>Integer</a:t>
                      </a:r>
                      <a:endParaRPr lang="zh-CN" sz="1100" kern="100" dirty="0">
                        <a:latin typeface="Calibri"/>
                        <a:ea typeface="宋体"/>
                        <a:cs typeface="Times New Roman"/>
                      </a:endParaRPr>
                    </a:p>
                  </a:txBody>
                  <a:tcPr marL="6523" marR="6523" marT="6523" marB="6523">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indent="0" algn="l" defTabSz="914270" rtl="0" eaLnBrk="1" fontAlgn="auto" latinLnBrk="0" hangingPunct="1">
                        <a:lnSpc>
                          <a:spcPct val="100000"/>
                        </a:lnSpc>
                        <a:spcBef>
                          <a:spcPts val="600"/>
                        </a:spcBef>
                        <a:spcAft>
                          <a:spcPts val="300"/>
                        </a:spcAft>
                        <a:buClrTx/>
                        <a:buSzTx/>
                        <a:buFontTx/>
                        <a:buNone/>
                        <a:tabLst/>
                        <a:defRPr/>
                      </a:pPr>
                      <a:r>
                        <a:rPr lang="en-GB" altLang="zh-CN" sz="1100" kern="100" dirty="0" smtClean="0">
                          <a:solidFill>
                            <a:schemeClr val="tx1"/>
                          </a:solidFill>
                          <a:latin typeface="Calibri"/>
                          <a:ea typeface="宋体"/>
                          <a:cs typeface="Times New Roman"/>
                        </a:rPr>
                        <a:t>Multicast destination UDP ports used on the </a:t>
                      </a:r>
                      <a:r>
                        <a:rPr lang="en-US" altLang="zh-CN" sz="1100" kern="100" dirty="0" smtClean="0">
                          <a:latin typeface="Calibri"/>
                          <a:ea typeface="宋体"/>
                          <a:cs typeface="Times New Roman"/>
                        </a:rPr>
                        <a:t>group bearer service</a:t>
                      </a:r>
                      <a:endParaRPr lang="zh-CN" altLang="zh-CN" sz="1100" kern="100" dirty="0" smtClean="0">
                        <a:solidFill>
                          <a:schemeClr val="tx1"/>
                        </a:solidFill>
                        <a:latin typeface="Calibri"/>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244993">
                <a:tc>
                  <a:txBody>
                    <a:bodyPr/>
                    <a:lstStyle/>
                    <a:p>
                      <a:pPr algn="just">
                        <a:spcBef>
                          <a:spcPts val="600"/>
                        </a:spcBef>
                        <a:spcAft>
                          <a:spcPts val="300"/>
                        </a:spcAft>
                      </a:pPr>
                      <a:r>
                        <a:rPr lang="en-US" altLang="zh-CN" sz="1100" kern="100" dirty="0" smtClean="0">
                          <a:solidFill>
                            <a:schemeClr val="tx1"/>
                          </a:solidFill>
                          <a:latin typeface="Calibri"/>
                          <a:ea typeface="宋体"/>
                          <a:cs typeface="Times New Roman"/>
                        </a:rPr>
                        <a:t>4</a:t>
                      </a:r>
                      <a:endParaRPr lang="zh-CN" sz="1100" kern="100" dirty="0">
                        <a:solidFill>
                          <a:schemeClr val="tx1"/>
                        </a:solidFill>
                        <a:latin typeface="Calibri"/>
                        <a:ea typeface="宋体"/>
                        <a:cs typeface="Times New Roman"/>
                      </a:endParaRPr>
                    </a:p>
                  </a:txBody>
                  <a:tcPr marL="6523" marR="6523" marT="6523" marB="6523">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US" altLang="zh-CN" sz="1100" kern="100" dirty="0" smtClean="0">
                          <a:solidFill>
                            <a:schemeClr val="tx1"/>
                          </a:solidFill>
                          <a:latin typeface="Calibri"/>
                          <a:ea typeface="宋体"/>
                          <a:cs typeface="Times New Roman"/>
                        </a:rPr>
                        <a:t>Schedule</a:t>
                      </a:r>
                      <a:endParaRPr lang="zh-CN" altLang="zh-CN" sz="1100" kern="100" dirty="0" smtClean="0">
                        <a:solidFill>
                          <a:schemeClr val="tx1"/>
                        </a:solidFill>
                        <a:latin typeface="Calibri"/>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indent="0" algn="just" defTabSz="914270" rtl="0" eaLnBrk="1" fontAlgn="auto" latinLnBrk="0" hangingPunct="1">
                        <a:lnSpc>
                          <a:spcPct val="100000"/>
                        </a:lnSpc>
                        <a:spcBef>
                          <a:spcPts val="600"/>
                        </a:spcBef>
                        <a:spcAft>
                          <a:spcPts val="300"/>
                        </a:spcAft>
                        <a:buClrTx/>
                        <a:buSzTx/>
                        <a:buFontTx/>
                        <a:buNone/>
                        <a:tabLst/>
                        <a:defRPr/>
                      </a:pPr>
                      <a:r>
                        <a:rPr lang="en-US" altLang="zh-CN" sz="1100" kern="100" dirty="0" smtClean="0">
                          <a:solidFill>
                            <a:schemeClr val="tx1"/>
                          </a:solidFill>
                          <a:latin typeface="Arial"/>
                          <a:ea typeface="宋体"/>
                          <a:cs typeface="Times New Roman"/>
                        </a:rPr>
                        <a:t>RW</a:t>
                      </a:r>
                      <a:endParaRPr lang="zh-CN" altLang="zh-CN" sz="1100" kern="100" dirty="0" smtClean="0">
                        <a:solidFill>
                          <a:schemeClr val="tx1"/>
                        </a:solidFill>
                        <a:latin typeface="Arial"/>
                        <a:ea typeface="宋体"/>
                        <a:cs typeface="Times New Roman"/>
                      </a:endParaRPr>
                    </a:p>
                  </a:txBody>
                  <a:tcPr marL="6523" marR="6523" marT="6523" marB="6523">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just">
                        <a:spcBef>
                          <a:spcPts val="600"/>
                        </a:spcBef>
                        <a:spcAft>
                          <a:spcPts val="300"/>
                        </a:spcAft>
                      </a:pPr>
                      <a:r>
                        <a:rPr lang="en-GB" altLang="zh-CN" sz="1100" dirty="0" smtClean="0">
                          <a:solidFill>
                            <a:schemeClr val="tx1"/>
                          </a:solidFill>
                          <a:latin typeface="Times New Roman"/>
                          <a:ea typeface="Malgun Gothic"/>
                        </a:rPr>
                        <a:t>Multiple</a:t>
                      </a:r>
                      <a:endParaRPr lang="zh-CN" sz="1100" kern="100" dirty="0">
                        <a:solidFill>
                          <a:schemeClr val="tx1"/>
                        </a:solidFill>
                        <a:latin typeface="Calibri"/>
                        <a:ea typeface="宋体"/>
                        <a:cs typeface="Times New Roman"/>
                      </a:endParaRPr>
                    </a:p>
                  </a:txBody>
                  <a:tcPr marL="6523" marR="6523" marT="6523" marB="6523">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indent="0" algn="just" defTabSz="914270" rtl="0" eaLnBrk="1" fontAlgn="auto" latinLnBrk="0" hangingPunct="1">
                        <a:lnSpc>
                          <a:spcPct val="100000"/>
                        </a:lnSpc>
                        <a:spcBef>
                          <a:spcPts val="600"/>
                        </a:spcBef>
                        <a:spcAft>
                          <a:spcPts val="300"/>
                        </a:spcAft>
                        <a:buClrTx/>
                        <a:buSzTx/>
                        <a:buFontTx/>
                        <a:buNone/>
                        <a:tabLst/>
                        <a:defRPr/>
                      </a:pPr>
                      <a:r>
                        <a:rPr lang="en-US" altLang="zh-CN" sz="1100" kern="100" dirty="0" smtClean="0">
                          <a:solidFill>
                            <a:schemeClr val="tx1"/>
                          </a:solidFill>
                          <a:latin typeface="Arial"/>
                          <a:ea typeface="宋体"/>
                          <a:cs typeface="Times New Roman"/>
                        </a:rPr>
                        <a:t>Mandatory</a:t>
                      </a:r>
                      <a:endParaRPr lang="zh-CN" sz="1100" kern="100" dirty="0">
                        <a:solidFill>
                          <a:schemeClr val="tx1"/>
                        </a:solidFill>
                        <a:latin typeface="Calibri"/>
                        <a:ea typeface="宋体"/>
                        <a:cs typeface="Times New Roman"/>
                      </a:endParaRPr>
                    </a:p>
                  </a:txBody>
                  <a:tcPr marL="6523" marR="6523" marT="6523" marB="6523">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indent="0" algn="just" defTabSz="914270" rtl="0" eaLnBrk="1" fontAlgn="auto" latinLnBrk="0" hangingPunct="1">
                        <a:lnSpc>
                          <a:spcPct val="100000"/>
                        </a:lnSpc>
                        <a:spcBef>
                          <a:spcPts val="600"/>
                        </a:spcBef>
                        <a:spcAft>
                          <a:spcPts val="300"/>
                        </a:spcAft>
                        <a:buClrTx/>
                        <a:buSzTx/>
                        <a:buFontTx/>
                        <a:buNone/>
                        <a:tabLst/>
                        <a:defRPr/>
                      </a:pPr>
                      <a:r>
                        <a:rPr lang="en-US" altLang="zh-CN" sz="1100" kern="100" dirty="0" smtClean="0">
                          <a:solidFill>
                            <a:srgbClr val="FF0000"/>
                          </a:solidFill>
                          <a:latin typeface="Calibri"/>
                          <a:ea typeface="宋体"/>
                          <a:cs typeface="Times New Roman"/>
                        </a:rPr>
                        <a:t>Time??</a:t>
                      </a:r>
                      <a:endParaRPr lang="zh-CN" sz="1100" kern="100" dirty="0">
                        <a:solidFill>
                          <a:srgbClr val="FF0000"/>
                        </a:solidFill>
                        <a:latin typeface="Calibri"/>
                        <a:ea typeface="宋体"/>
                        <a:cs typeface="Times New Roman"/>
                      </a:endParaRPr>
                    </a:p>
                  </a:txBody>
                  <a:tcPr marL="6523" marR="6523" marT="6523" marB="6523">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indent="0" algn="l" defTabSz="914270" rtl="0" eaLnBrk="1" fontAlgn="auto" latinLnBrk="0" hangingPunct="1">
                        <a:lnSpc>
                          <a:spcPct val="100000"/>
                        </a:lnSpc>
                        <a:spcBef>
                          <a:spcPts val="0"/>
                        </a:spcBef>
                        <a:spcAft>
                          <a:spcPts val="300"/>
                        </a:spcAft>
                        <a:buClrTx/>
                        <a:buSzTx/>
                        <a:buFontTx/>
                        <a:buNone/>
                        <a:tabLst/>
                        <a:defRPr/>
                      </a:pPr>
                      <a:r>
                        <a:rPr lang="en-US" altLang="zh-CN" sz="1100" kern="100" baseline="0" dirty="0" smtClean="0">
                          <a:solidFill>
                            <a:schemeClr val="tx1"/>
                          </a:solidFill>
                          <a:latin typeface="Calibri"/>
                          <a:ea typeface="宋体"/>
                          <a:cs typeface="Times New Roman"/>
                        </a:rPr>
                        <a:t>Every resource instance</a:t>
                      </a:r>
                      <a:r>
                        <a:rPr lang="en-US" altLang="zh-CN" sz="1100" kern="100" baseline="0" dirty="0" smtClean="0">
                          <a:solidFill>
                            <a:srgbClr val="FF0000"/>
                          </a:solidFill>
                          <a:latin typeface="Calibri"/>
                          <a:ea typeface="宋体"/>
                          <a:cs typeface="Times New Roman"/>
                        </a:rPr>
                        <a:t> includes a pair of StartTime-Stop </a:t>
                      </a:r>
                      <a:r>
                        <a:rPr lang="en-US" altLang="zh-CN" sz="1100" kern="100" baseline="0" dirty="0" smtClean="0">
                          <a:solidFill>
                            <a:schemeClr val="tx1"/>
                          </a:solidFill>
                          <a:latin typeface="Calibri"/>
                          <a:ea typeface="宋体"/>
                          <a:cs typeface="Times New Roman"/>
                        </a:rPr>
                        <a:t>Time which is the time interval to receive the MBMS message.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355532">
                <a:tc>
                  <a:txBody>
                    <a:bodyPr/>
                    <a:lstStyle/>
                    <a:p>
                      <a:pPr algn="just">
                        <a:spcBef>
                          <a:spcPts val="600"/>
                        </a:spcBef>
                        <a:spcAft>
                          <a:spcPts val="300"/>
                        </a:spcAft>
                      </a:pPr>
                      <a:r>
                        <a:rPr lang="en-US" altLang="zh-CN" sz="1100" kern="100" dirty="0" smtClean="0">
                          <a:solidFill>
                            <a:schemeClr val="tx1"/>
                          </a:solidFill>
                          <a:latin typeface="Calibri"/>
                          <a:ea typeface="宋体"/>
                          <a:cs typeface="Times New Roman"/>
                        </a:rPr>
                        <a:t>5</a:t>
                      </a:r>
                      <a:endParaRPr lang="zh-CN" sz="1100" kern="100" dirty="0">
                        <a:solidFill>
                          <a:schemeClr val="tx1"/>
                        </a:solidFill>
                        <a:latin typeface="Calibri"/>
                        <a:ea typeface="宋体"/>
                        <a:cs typeface="Times New Roman"/>
                      </a:endParaRPr>
                    </a:p>
                  </a:txBody>
                  <a:tcPr marL="6523" marR="6523" marT="6523" marB="6523">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US" altLang="zh-CN" sz="1100" kern="100" dirty="0" smtClean="0">
                          <a:solidFill>
                            <a:schemeClr val="tx1"/>
                          </a:solidFill>
                          <a:latin typeface="Calibri"/>
                          <a:ea typeface="宋体"/>
                          <a:cs typeface="Times New Roman"/>
                        </a:rPr>
                        <a:t>ResponseTimeWindow</a:t>
                      </a:r>
                      <a:endParaRPr lang="zh-CN" altLang="zh-CN" sz="1100" kern="100" dirty="0" smtClean="0">
                        <a:solidFill>
                          <a:schemeClr val="tx1"/>
                        </a:solidFill>
                        <a:latin typeface="Calibri"/>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indent="0" algn="just" defTabSz="914270" rtl="0" eaLnBrk="1" fontAlgn="auto" latinLnBrk="0" hangingPunct="1">
                        <a:lnSpc>
                          <a:spcPct val="100000"/>
                        </a:lnSpc>
                        <a:spcBef>
                          <a:spcPts val="600"/>
                        </a:spcBef>
                        <a:spcAft>
                          <a:spcPts val="300"/>
                        </a:spcAft>
                        <a:buClrTx/>
                        <a:buSzTx/>
                        <a:buFontTx/>
                        <a:buNone/>
                        <a:tabLst/>
                        <a:defRPr/>
                      </a:pPr>
                      <a:r>
                        <a:rPr lang="en-US" altLang="zh-CN" sz="1100" kern="100" dirty="0" smtClean="0">
                          <a:solidFill>
                            <a:schemeClr val="tx1"/>
                          </a:solidFill>
                          <a:latin typeface="Arial"/>
                          <a:ea typeface="宋体"/>
                          <a:cs typeface="Times New Roman"/>
                        </a:rPr>
                        <a:t>RW</a:t>
                      </a:r>
                      <a:endParaRPr lang="zh-CN" altLang="zh-CN" sz="1100" kern="100" dirty="0" smtClean="0">
                        <a:solidFill>
                          <a:schemeClr val="tx1"/>
                        </a:solidFill>
                        <a:latin typeface="Arial"/>
                        <a:ea typeface="宋体"/>
                        <a:cs typeface="Times New Roman"/>
                      </a:endParaRPr>
                    </a:p>
                  </a:txBody>
                  <a:tcPr marL="6523" marR="6523" marT="6523" marB="6523">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just">
                        <a:spcBef>
                          <a:spcPts val="600"/>
                        </a:spcBef>
                        <a:spcAft>
                          <a:spcPts val="300"/>
                        </a:spcAft>
                      </a:pPr>
                      <a:r>
                        <a:rPr lang="en-US" sz="1100" kern="100" dirty="0">
                          <a:solidFill>
                            <a:schemeClr val="tx1"/>
                          </a:solidFill>
                          <a:latin typeface="Arial"/>
                          <a:ea typeface="宋体"/>
                          <a:cs typeface="Times New Roman"/>
                        </a:rPr>
                        <a:t>Single</a:t>
                      </a:r>
                      <a:endParaRPr lang="zh-CN" sz="1100" kern="100" dirty="0">
                        <a:solidFill>
                          <a:schemeClr val="tx1"/>
                        </a:solidFill>
                        <a:latin typeface="Calibri"/>
                        <a:ea typeface="宋体"/>
                        <a:cs typeface="Times New Roman"/>
                      </a:endParaRPr>
                    </a:p>
                  </a:txBody>
                  <a:tcPr marL="6523" marR="6523" marT="6523" marB="6523">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indent="0" algn="just" defTabSz="914270" rtl="0" eaLnBrk="1" fontAlgn="auto" latinLnBrk="0" hangingPunct="1">
                        <a:lnSpc>
                          <a:spcPct val="100000"/>
                        </a:lnSpc>
                        <a:spcBef>
                          <a:spcPts val="600"/>
                        </a:spcBef>
                        <a:spcAft>
                          <a:spcPts val="300"/>
                        </a:spcAft>
                        <a:buClrTx/>
                        <a:buSzTx/>
                        <a:buFontTx/>
                        <a:buNone/>
                        <a:tabLst/>
                        <a:defRPr/>
                      </a:pPr>
                      <a:r>
                        <a:rPr lang="en-US" altLang="zh-CN" sz="1100" kern="100" dirty="0" smtClean="0">
                          <a:solidFill>
                            <a:schemeClr val="tx1"/>
                          </a:solidFill>
                          <a:latin typeface="Arial"/>
                          <a:ea typeface="宋体"/>
                          <a:cs typeface="Times New Roman"/>
                        </a:rPr>
                        <a:t>Mandatory</a:t>
                      </a:r>
                      <a:endParaRPr lang="zh-CN" sz="1100" kern="100" dirty="0">
                        <a:solidFill>
                          <a:schemeClr val="tx1"/>
                        </a:solidFill>
                        <a:latin typeface="Calibri"/>
                        <a:ea typeface="宋体"/>
                        <a:cs typeface="Times New Roman"/>
                      </a:endParaRPr>
                    </a:p>
                  </a:txBody>
                  <a:tcPr marL="6523" marR="6523" marT="6523" marB="6523">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indent="0" algn="just" defTabSz="914270" rtl="0" eaLnBrk="1" fontAlgn="auto" latinLnBrk="0" hangingPunct="1">
                        <a:lnSpc>
                          <a:spcPct val="100000"/>
                        </a:lnSpc>
                        <a:spcBef>
                          <a:spcPts val="600"/>
                        </a:spcBef>
                        <a:spcAft>
                          <a:spcPts val="300"/>
                        </a:spcAft>
                        <a:buClrTx/>
                        <a:buSzTx/>
                        <a:buFontTx/>
                        <a:buNone/>
                        <a:tabLst/>
                        <a:defRPr/>
                      </a:pPr>
                      <a:r>
                        <a:rPr lang="en-US" altLang="zh-CN" sz="1100" kern="100" dirty="0" smtClean="0">
                          <a:solidFill>
                            <a:schemeClr val="tx1"/>
                          </a:solidFill>
                          <a:latin typeface="Calibri"/>
                          <a:ea typeface="宋体"/>
                          <a:cs typeface="Times New Roman"/>
                        </a:rPr>
                        <a:t>Integer</a:t>
                      </a:r>
                      <a:endParaRPr lang="zh-CN" sz="1100" kern="100" dirty="0">
                        <a:solidFill>
                          <a:schemeClr val="tx1"/>
                        </a:solidFill>
                        <a:latin typeface="Calibri"/>
                        <a:ea typeface="宋体"/>
                        <a:cs typeface="Times New Roman"/>
                      </a:endParaRPr>
                    </a:p>
                  </a:txBody>
                  <a:tcPr marL="6523" marR="6523" marT="6523" marB="6523">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indent="0" algn="l" defTabSz="914270" rtl="0" eaLnBrk="1" fontAlgn="auto" latinLnBrk="0" hangingPunct="1">
                        <a:lnSpc>
                          <a:spcPct val="100000"/>
                        </a:lnSpc>
                        <a:spcBef>
                          <a:spcPts val="0"/>
                        </a:spcBef>
                        <a:spcAft>
                          <a:spcPts val="300"/>
                        </a:spcAft>
                        <a:buClrTx/>
                        <a:buSzTx/>
                        <a:buFontTx/>
                        <a:buNone/>
                        <a:tabLst/>
                        <a:defRPr/>
                      </a:pPr>
                      <a:r>
                        <a:rPr lang="en-US" altLang="zh-CN" sz="1100" kern="100" dirty="0" smtClean="0">
                          <a:solidFill>
                            <a:schemeClr val="tx1"/>
                          </a:solidFill>
                          <a:latin typeface="Calibri"/>
                          <a:ea typeface="宋体"/>
                          <a:cs typeface="Times New Roman"/>
                        </a:rPr>
                        <a:t>A random</a:t>
                      </a:r>
                      <a:r>
                        <a:rPr lang="en-US" altLang="zh-CN" sz="1100" kern="100" baseline="0" dirty="0" smtClean="0">
                          <a:solidFill>
                            <a:schemeClr val="tx1"/>
                          </a:solidFill>
                          <a:latin typeface="Calibri"/>
                          <a:ea typeface="宋体"/>
                          <a:cs typeface="Times New Roman"/>
                        </a:rPr>
                        <a:t> time window</a:t>
                      </a:r>
                      <a:r>
                        <a:rPr lang="en-US" altLang="zh-CN" sz="1100" kern="100" dirty="0" smtClean="0">
                          <a:solidFill>
                            <a:schemeClr val="tx1"/>
                          </a:solidFill>
                          <a:latin typeface="Calibri"/>
                          <a:ea typeface="宋体"/>
                          <a:cs typeface="Times New Roman"/>
                        </a:rPr>
                        <a:t>,</a:t>
                      </a:r>
                      <a:r>
                        <a:rPr lang="en-US" altLang="zh-CN" sz="1100" kern="100" baseline="0" dirty="0" smtClean="0">
                          <a:solidFill>
                            <a:schemeClr val="tx1"/>
                          </a:solidFill>
                          <a:latin typeface="Calibri"/>
                          <a:ea typeface="宋体"/>
                          <a:cs typeface="Times New Roman"/>
                        </a:rPr>
                        <a:t> </a:t>
                      </a:r>
                      <a:r>
                        <a:rPr lang="en-US" altLang="zh-CN" sz="1100" kern="100" dirty="0" smtClean="0">
                          <a:solidFill>
                            <a:schemeClr val="tx1"/>
                          </a:solidFill>
                          <a:latin typeface="Calibri"/>
                          <a:ea typeface="宋体"/>
                          <a:cs typeface="Times New Roman"/>
                        </a:rPr>
                        <a:t>Unit :Second; the client</a:t>
                      </a:r>
                      <a:r>
                        <a:rPr lang="en-US" altLang="zh-CN" sz="1100" kern="100" baseline="0" dirty="0" smtClean="0">
                          <a:solidFill>
                            <a:schemeClr val="tx1"/>
                          </a:solidFill>
                          <a:latin typeface="Calibri"/>
                          <a:ea typeface="宋体"/>
                          <a:cs typeface="Times New Roman"/>
                        </a:rPr>
                        <a:t> response the MBMS after this random time to  avoid the network congestion.</a:t>
                      </a:r>
                      <a:endParaRPr lang="zh-CN" altLang="zh-CN" sz="1100" kern="100" dirty="0" smtClean="0">
                        <a:solidFill>
                          <a:schemeClr val="tx1"/>
                        </a:solidFill>
                        <a:latin typeface="Calibri"/>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244111">
                <a:tc>
                  <a:txBody>
                    <a:bodyPr/>
                    <a:lstStyle/>
                    <a:p>
                      <a:pPr marL="0" algn="l" defTabSz="914400" rtl="0" eaLnBrk="1" latinLnBrk="0" hangingPunct="1">
                        <a:spcBef>
                          <a:spcPts val="600"/>
                        </a:spcBef>
                        <a:spcAft>
                          <a:spcPts val="0"/>
                        </a:spcAft>
                      </a:pPr>
                      <a:r>
                        <a:rPr lang="en-US" altLang="zh-CN" sz="1100" kern="100" dirty="0" smtClean="0">
                          <a:solidFill>
                            <a:schemeClr val="tx1"/>
                          </a:solidFill>
                          <a:latin typeface="Calibri"/>
                          <a:ea typeface="宋体"/>
                          <a:cs typeface="Times New Roman"/>
                        </a:rPr>
                        <a:t>6</a:t>
                      </a:r>
                      <a:endParaRPr lang="zh-CN" sz="1100" kern="100" dirty="0">
                        <a:solidFill>
                          <a:schemeClr val="tx1"/>
                        </a:solidFill>
                        <a:latin typeface="Calibri"/>
                        <a:ea typeface="宋体"/>
                        <a:cs typeface="Times New Roman"/>
                      </a:endParaRPr>
                    </a:p>
                  </a:txBody>
                  <a:tcPr marL="6523" marR="6523" marT="6523" marB="6523">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algn="l" defTabSz="914400" rtl="0" eaLnBrk="1" latinLnBrk="0" hangingPunct="1">
                        <a:spcAft>
                          <a:spcPts val="0"/>
                        </a:spcAft>
                      </a:pPr>
                      <a:r>
                        <a:rPr lang="en-US" altLang="zh-CN" sz="1100" kern="100" dirty="0" smtClean="0">
                          <a:solidFill>
                            <a:schemeClr val="tx1"/>
                          </a:solidFill>
                          <a:latin typeface="Calibri"/>
                          <a:ea typeface="宋体"/>
                          <a:cs typeface="Times New Roman"/>
                        </a:rPr>
                        <a:t>Disable</a:t>
                      </a:r>
                      <a:endParaRPr lang="zh-CN" altLang="zh-CN" sz="1100" kern="100" dirty="0" smtClean="0">
                        <a:solidFill>
                          <a:schemeClr val="tx1"/>
                        </a:solidFill>
                        <a:latin typeface="Calibri"/>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indent="0" algn="l" defTabSz="914400" rtl="0" eaLnBrk="1" fontAlgn="auto" latinLnBrk="0" hangingPunct="1">
                        <a:lnSpc>
                          <a:spcPct val="100000"/>
                        </a:lnSpc>
                        <a:spcBef>
                          <a:spcPts val="600"/>
                        </a:spcBef>
                        <a:spcAft>
                          <a:spcPts val="0"/>
                        </a:spcAft>
                        <a:buClrTx/>
                        <a:buSzTx/>
                        <a:buFontTx/>
                        <a:buNone/>
                        <a:tabLst/>
                        <a:defRPr/>
                      </a:pPr>
                      <a:r>
                        <a:rPr lang="en-US" altLang="zh-CN" sz="1100" kern="100" dirty="0" smtClean="0">
                          <a:solidFill>
                            <a:schemeClr val="tx1"/>
                          </a:solidFill>
                          <a:latin typeface="Calibri"/>
                          <a:ea typeface="宋体"/>
                          <a:cs typeface="Times New Roman"/>
                        </a:rPr>
                        <a:t>E</a:t>
                      </a:r>
                      <a:endParaRPr lang="zh-CN" altLang="zh-CN" sz="1100" kern="100" dirty="0" smtClean="0">
                        <a:solidFill>
                          <a:schemeClr val="tx1"/>
                        </a:solidFill>
                        <a:latin typeface="Calibri"/>
                        <a:ea typeface="宋体"/>
                        <a:cs typeface="Times New Roman"/>
                      </a:endParaRPr>
                    </a:p>
                  </a:txBody>
                  <a:tcPr marL="6523" marR="6523" marT="6523" marB="6523">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algn="l" defTabSz="914400" rtl="0" eaLnBrk="1" latinLnBrk="0" hangingPunct="1">
                        <a:spcBef>
                          <a:spcPts val="600"/>
                        </a:spcBef>
                        <a:spcAft>
                          <a:spcPts val="0"/>
                        </a:spcAft>
                      </a:pPr>
                      <a:r>
                        <a:rPr lang="en-US" altLang="zh-CN" sz="1100" kern="100" dirty="0" smtClean="0">
                          <a:solidFill>
                            <a:schemeClr val="tx1"/>
                          </a:solidFill>
                          <a:latin typeface="Calibri"/>
                          <a:ea typeface="宋体"/>
                          <a:cs typeface="Times New Roman"/>
                        </a:rPr>
                        <a:t>Single</a:t>
                      </a:r>
                      <a:endParaRPr lang="zh-CN" sz="1100" kern="100" dirty="0">
                        <a:solidFill>
                          <a:schemeClr val="tx1"/>
                        </a:solidFill>
                        <a:latin typeface="Calibri"/>
                        <a:ea typeface="宋体"/>
                        <a:cs typeface="Times New Roman"/>
                      </a:endParaRPr>
                    </a:p>
                  </a:txBody>
                  <a:tcPr marL="6523" marR="6523" marT="6523" marB="6523">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indent="0" algn="l" defTabSz="914400" rtl="0" eaLnBrk="1" fontAlgn="auto" latinLnBrk="0" hangingPunct="1">
                        <a:lnSpc>
                          <a:spcPct val="100000"/>
                        </a:lnSpc>
                        <a:spcBef>
                          <a:spcPts val="600"/>
                        </a:spcBef>
                        <a:spcAft>
                          <a:spcPts val="0"/>
                        </a:spcAft>
                        <a:buClrTx/>
                        <a:buSzTx/>
                        <a:buFontTx/>
                        <a:buNone/>
                        <a:tabLst/>
                        <a:defRPr/>
                      </a:pPr>
                      <a:r>
                        <a:rPr lang="en-US" altLang="zh-CN" sz="1100" kern="100" dirty="0" smtClean="0">
                          <a:solidFill>
                            <a:schemeClr val="tx1"/>
                          </a:solidFill>
                          <a:latin typeface="Calibri"/>
                          <a:ea typeface="宋体"/>
                          <a:cs typeface="Times New Roman"/>
                        </a:rPr>
                        <a:t>Optional</a:t>
                      </a:r>
                      <a:endParaRPr lang="zh-CN" sz="1100" kern="100" dirty="0">
                        <a:solidFill>
                          <a:schemeClr val="tx1"/>
                        </a:solidFill>
                        <a:latin typeface="Calibri"/>
                        <a:ea typeface="宋体"/>
                        <a:cs typeface="Times New Roman"/>
                      </a:endParaRPr>
                    </a:p>
                  </a:txBody>
                  <a:tcPr marL="6523" marR="6523" marT="6523" marB="6523">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indent="0" algn="l" defTabSz="914400" rtl="0" eaLnBrk="1" fontAlgn="auto" latinLnBrk="0" hangingPunct="1">
                        <a:lnSpc>
                          <a:spcPct val="100000"/>
                        </a:lnSpc>
                        <a:spcBef>
                          <a:spcPts val="600"/>
                        </a:spcBef>
                        <a:spcAft>
                          <a:spcPts val="0"/>
                        </a:spcAft>
                        <a:buClrTx/>
                        <a:buSzTx/>
                        <a:buFontTx/>
                        <a:buNone/>
                        <a:tabLst/>
                        <a:defRPr/>
                      </a:pPr>
                      <a:endParaRPr lang="zh-CN" sz="1100" kern="100" dirty="0">
                        <a:solidFill>
                          <a:schemeClr val="tx1"/>
                        </a:solidFill>
                        <a:latin typeface="Calibri"/>
                        <a:ea typeface="宋体"/>
                        <a:cs typeface="Times New Roman"/>
                      </a:endParaRPr>
                    </a:p>
                  </a:txBody>
                  <a:tcPr marL="6523" marR="6523" marT="6523" marB="6523">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100" kern="100" dirty="0" smtClean="0">
                          <a:solidFill>
                            <a:schemeClr val="tx1"/>
                          </a:solidFill>
                          <a:latin typeface="Calibri"/>
                          <a:ea typeface="宋体"/>
                          <a:cs typeface="Times New Roman"/>
                        </a:rPr>
                        <a:t>Disable the group bearer service</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244111">
                <a:tc>
                  <a:txBody>
                    <a:bodyPr/>
                    <a:lstStyle/>
                    <a:p>
                      <a:pPr marL="0" algn="l" defTabSz="914400" rtl="0" eaLnBrk="1" latinLnBrk="0" hangingPunct="1">
                        <a:spcBef>
                          <a:spcPts val="600"/>
                        </a:spcBef>
                        <a:spcAft>
                          <a:spcPts val="0"/>
                        </a:spcAft>
                      </a:pPr>
                      <a:r>
                        <a:rPr lang="en-US" altLang="zh-CN" sz="1100" kern="100" dirty="0" smtClean="0">
                          <a:solidFill>
                            <a:schemeClr val="tx1"/>
                          </a:solidFill>
                          <a:latin typeface="Calibri"/>
                          <a:ea typeface="宋体"/>
                          <a:cs typeface="Times New Roman"/>
                        </a:rPr>
                        <a:t>7</a:t>
                      </a:r>
                      <a:endParaRPr lang="zh-CN" sz="1100" kern="100" dirty="0">
                        <a:solidFill>
                          <a:schemeClr val="tx1"/>
                        </a:solidFill>
                        <a:latin typeface="Calibri"/>
                        <a:ea typeface="宋体"/>
                        <a:cs typeface="Times New Roman"/>
                      </a:endParaRPr>
                    </a:p>
                  </a:txBody>
                  <a:tcPr marL="6523" marR="6523" marT="6523" marB="6523">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algn="l" defTabSz="914400" rtl="0" eaLnBrk="1" latinLnBrk="0" hangingPunct="1">
                        <a:spcBef>
                          <a:spcPts val="600"/>
                        </a:spcBef>
                        <a:spcAft>
                          <a:spcPts val="0"/>
                        </a:spcAft>
                      </a:pPr>
                      <a:r>
                        <a:rPr lang="en-US" altLang="zh-CN" sz="1100" kern="100" dirty="0" smtClean="0">
                          <a:solidFill>
                            <a:schemeClr val="tx1"/>
                          </a:solidFill>
                          <a:latin typeface="Calibri"/>
                          <a:ea typeface="宋体"/>
                          <a:cs typeface="Times New Roman"/>
                        </a:rPr>
                        <a:t>fanOutPoint</a:t>
                      </a:r>
                      <a:endParaRPr lang="zh-CN" sz="1100" kern="100" dirty="0">
                        <a:solidFill>
                          <a:schemeClr val="tx1"/>
                        </a:solidFill>
                        <a:latin typeface="Calibri"/>
                        <a:ea typeface="宋体"/>
                        <a:cs typeface="Times New Roman"/>
                      </a:endParaRPr>
                    </a:p>
                  </a:txBody>
                  <a:tcPr marL="6523" marR="6523" marT="6523" marB="6523">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algn="l" defTabSz="914400" rtl="0" eaLnBrk="1" latinLnBrk="0" hangingPunct="1">
                        <a:spcBef>
                          <a:spcPts val="600"/>
                        </a:spcBef>
                        <a:spcAft>
                          <a:spcPts val="0"/>
                        </a:spcAft>
                      </a:pPr>
                      <a:r>
                        <a:rPr lang="en-US" altLang="zh-CN" sz="1100" kern="100" dirty="0" smtClean="0">
                          <a:solidFill>
                            <a:schemeClr val="tx1"/>
                          </a:solidFill>
                          <a:latin typeface="Calibri"/>
                          <a:ea typeface="宋体"/>
                          <a:cs typeface="Times New Roman"/>
                        </a:rPr>
                        <a:t>RWE</a:t>
                      </a:r>
                      <a:endParaRPr lang="zh-CN" sz="1100" kern="100" dirty="0">
                        <a:solidFill>
                          <a:schemeClr val="tx1"/>
                        </a:solidFill>
                        <a:latin typeface="Calibri"/>
                        <a:ea typeface="宋体"/>
                        <a:cs typeface="Times New Roman"/>
                      </a:endParaRPr>
                    </a:p>
                  </a:txBody>
                  <a:tcPr marL="6523" marR="6523" marT="6523" marB="6523">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algn="l" defTabSz="914400" rtl="0" eaLnBrk="1" latinLnBrk="0" hangingPunct="1">
                        <a:spcBef>
                          <a:spcPts val="600"/>
                        </a:spcBef>
                        <a:spcAft>
                          <a:spcPts val="0"/>
                        </a:spcAft>
                      </a:pPr>
                      <a:r>
                        <a:rPr lang="en-US" altLang="zh-CN" sz="1100" kern="100" dirty="0" smtClean="0">
                          <a:solidFill>
                            <a:schemeClr val="tx1"/>
                          </a:solidFill>
                          <a:latin typeface="Calibri"/>
                          <a:ea typeface="宋体"/>
                          <a:cs typeface="Times New Roman"/>
                        </a:rPr>
                        <a:t>Single</a:t>
                      </a:r>
                      <a:endParaRPr lang="zh-CN" sz="1100" kern="100" dirty="0">
                        <a:solidFill>
                          <a:schemeClr val="tx1"/>
                        </a:solidFill>
                        <a:latin typeface="Calibri"/>
                        <a:ea typeface="宋体"/>
                        <a:cs typeface="Times New Roman"/>
                      </a:endParaRPr>
                    </a:p>
                  </a:txBody>
                  <a:tcPr marL="6523" marR="6523" marT="6523" marB="6523">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algn="l" defTabSz="914400" rtl="0" eaLnBrk="1" latinLnBrk="0" hangingPunct="1">
                        <a:spcBef>
                          <a:spcPts val="600"/>
                        </a:spcBef>
                        <a:spcAft>
                          <a:spcPts val="0"/>
                        </a:spcAft>
                      </a:pPr>
                      <a:r>
                        <a:rPr lang="en-US" altLang="zh-CN" sz="1100" kern="100" dirty="0" smtClean="0">
                          <a:solidFill>
                            <a:schemeClr val="tx1"/>
                          </a:solidFill>
                          <a:latin typeface="Arial"/>
                          <a:ea typeface="宋体"/>
                          <a:cs typeface="Times New Roman"/>
                        </a:rPr>
                        <a:t>Mandatory</a:t>
                      </a:r>
                      <a:endParaRPr lang="zh-CN" sz="1100" kern="100" dirty="0">
                        <a:solidFill>
                          <a:schemeClr val="tx1"/>
                        </a:solidFill>
                        <a:latin typeface="Calibri"/>
                        <a:ea typeface="宋体"/>
                        <a:cs typeface="Times New Roman"/>
                      </a:endParaRPr>
                    </a:p>
                  </a:txBody>
                  <a:tcPr marL="6523" marR="6523" marT="6523" marB="6523">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algn="l" defTabSz="914400" rtl="0" eaLnBrk="1" latinLnBrk="0" hangingPunct="1">
                        <a:spcBef>
                          <a:spcPts val="600"/>
                        </a:spcBef>
                        <a:spcAft>
                          <a:spcPts val="0"/>
                        </a:spcAft>
                      </a:pPr>
                      <a:r>
                        <a:rPr lang="en-US" sz="1100" kern="100" dirty="0" smtClean="0">
                          <a:solidFill>
                            <a:srgbClr val="FF0000"/>
                          </a:solidFill>
                          <a:latin typeface="Calibri"/>
                          <a:ea typeface="宋体"/>
                          <a:cs typeface="Times New Roman"/>
                        </a:rPr>
                        <a:t>virtual</a:t>
                      </a:r>
                    </a:p>
                  </a:txBody>
                  <a:tcPr marL="6523" marR="6523" marT="6523" marB="6523">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indent="0" algn="l" defTabSz="914400" rtl="0" eaLnBrk="1" fontAlgn="auto" latinLnBrk="0" hangingPunct="1">
                        <a:lnSpc>
                          <a:spcPct val="100000"/>
                        </a:lnSpc>
                        <a:spcBef>
                          <a:spcPts val="600"/>
                        </a:spcBef>
                        <a:spcAft>
                          <a:spcPts val="0"/>
                        </a:spcAft>
                        <a:buClrTx/>
                        <a:buSzTx/>
                        <a:buFontTx/>
                        <a:buNone/>
                        <a:tabLst/>
                        <a:defRPr/>
                      </a:pPr>
                      <a:r>
                        <a:rPr lang="en-US" altLang="zh-CN" sz="1100" kern="100" dirty="0" smtClean="0">
                          <a:solidFill>
                            <a:schemeClr val="tx1"/>
                          </a:solidFill>
                          <a:latin typeface="Calibri"/>
                          <a:ea typeface="宋体"/>
                          <a:cs typeface="Times New Roman"/>
                        </a:rPr>
                        <a:t>When this resource is accessed, the client shall replace the requested path with LocalMemPath, and then enhance the request</a:t>
                      </a:r>
                      <a:endParaRPr lang="zh-CN" sz="1100" kern="100" dirty="0">
                        <a:solidFill>
                          <a:schemeClr val="tx1"/>
                        </a:solidFill>
                        <a:latin typeface="Calibri"/>
                        <a:ea typeface="宋体"/>
                        <a:cs typeface="Times New Roman"/>
                      </a:endParaRPr>
                    </a:p>
                  </a:txBody>
                  <a:tcPr marL="6523" marR="6523" marT="6523" marB="6523">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244111">
                <a:tc>
                  <a:txBody>
                    <a:bodyPr/>
                    <a:lstStyle/>
                    <a:p>
                      <a:pPr marL="0" algn="l" defTabSz="914400" rtl="0" eaLnBrk="1" latinLnBrk="0" hangingPunct="1">
                        <a:spcBef>
                          <a:spcPts val="600"/>
                        </a:spcBef>
                        <a:spcAft>
                          <a:spcPts val="0"/>
                        </a:spcAft>
                      </a:pPr>
                      <a:r>
                        <a:rPr lang="en-US" altLang="zh-CN" sz="1100" kern="100" dirty="0" smtClean="0">
                          <a:solidFill>
                            <a:schemeClr val="tx1"/>
                          </a:solidFill>
                          <a:latin typeface="Calibri"/>
                          <a:ea typeface="宋体"/>
                          <a:cs typeface="Times New Roman"/>
                        </a:rPr>
                        <a:t>8</a:t>
                      </a:r>
                      <a:endParaRPr lang="zh-CN" sz="1100" kern="100" dirty="0">
                        <a:solidFill>
                          <a:schemeClr val="tx1"/>
                        </a:solidFill>
                        <a:latin typeface="Calibri"/>
                        <a:ea typeface="宋体"/>
                        <a:cs typeface="Times New Roman"/>
                      </a:endParaRPr>
                    </a:p>
                  </a:txBody>
                  <a:tcPr marL="6523" marR="6523" marT="6523" marB="6523">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algn="l" defTabSz="914400" rtl="0" eaLnBrk="1" latinLnBrk="0" hangingPunct="1">
                        <a:spcBef>
                          <a:spcPts val="600"/>
                        </a:spcBef>
                        <a:spcAft>
                          <a:spcPts val="0"/>
                        </a:spcAft>
                      </a:pPr>
                      <a:r>
                        <a:rPr lang="en-US" altLang="zh-CN" sz="1100" kern="100" dirty="0" smtClean="0">
                          <a:solidFill>
                            <a:schemeClr val="tx1"/>
                          </a:solidFill>
                          <a:latin typeface="Calibri"/>
                          <a:ea typeface="宋体"/>
                          <a:cs typeface="Times New Roman"/>
                        </a:rPr>
                        <a:t>LocalMemPath</a:t>
                      </a:r>
                      <a:endParaRPr lang="zh-CN" sz="1100" kern="100" dirty="0">
                        <a:solidFill>
                          <a:schemeClr val="tx1"/>
                        </a:solidFill>
                        <a:latin typeface="Calibri"/>
                        <a:ea typeface="宋体"/>
                        <a:cs typeface="Times New Roman"/>
                      </a:endParaRPr>
                    </a:p>
                  </a:txBody>
                  <a:tcPr marL="6523" marR="6523" marT="6523" marB="6523">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algn="l" defTabSz="914400" rtl="0" eaLnBrk="1" latinLnBrk="0" hangingPunct="1">
                        <a:spcBef>
                          <a:spcPts val="600"/>
                        </a:spcBef>
                        <a:spcAft>
                          <a:spcPts val="0"/>
                        </a:spcAft>
                      </a:pPr>
                      <a:r>
                        <a:rPr lang="en-US" altLang="zh-CN" sz="1100" kern="100" dirty="0" smtClean="0">
                          <a:solidFill>
                            <a:schemeClr val="tx1"/>
                          </a:solidFill>
                          <a:latin typeface="Calibri"/>
                          <a:ea typeface="宋体"/>
                          <a:cs typeface="Times New Roman"/>
                        </a:rPr>
                        <a:t>RW</a:t>
                      </a:r>
                      <a:endParaRPr lang="zh-CN" sz="1100" kern="100" dirty="0">
                        <a:solidFill>
                          <a:schemeClr val="tx1"/>
                        </a:solidFill>
                        <a:latin typeface="Calibri"/>
                        <a:ea typeface="宋体"/>
                        <a:cs typeface="Times New Roman"/>
                      </a:endParaRPr>
                    </a:p>
                  </a:txBody>
                  <a:tcPr marL="6523" marR="6523" marT="6523" marB="6523">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algn="l" defTabSz="914400" rtl="0" eaLnBrk="1" latinLnBrk="0" hangingPunct="1">
                        <a:spcBef>
                          <a:spcPts val="600"/>
                        </a:spcBef>
                        <a:spcAft>
                          <a:spcPts val="0"/>
                        </a:spcAft>
                      </a:pPr>
                      <a:r>
                        <a:rPr lang="en-US" altLang="zh-CN" sz="1100" kern="100" dirty="0" smtClean="0">
                          <a:solidFill>
                            <a:schemeClr val="tx1"/>
                          </a:solidFill>
                          <a:latin typeface="Calibri"/>
                          <a:ea typeface="宋体"/>
                          <a:cs typeface="Times New Roman"/>
                        </a:rPr>
                        <a:t>multiple</a:t>
                      </a:r>
                      <a:endParaRPr lang="zh-CN" sz="1100" kern="100" dirty="0">
                        <a:solidFill>
                          <a:schemeClr val="tx1"/>
                        </a:solidFill>
                        <a:latin typeface="Calibri"/>
                        <a:ea typeface="宋体"/>
                        <a:cs typeface="Times New Roman"/>
                      </a:endParaRPr>
                    </a:p>
                  </a:txBody>
                  <a:tcPr marL="6523" marR="6523" marT="6523" marB="6523">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algn="l" defTabSz="914400" rtl="0" eaLnBrk="1" latinLnBrk="0" hangingPunct="1">
                        <a:spcBef>
                          <a:spcPts val="600"/>
                        </a:spcBef>
                        <a:spcAft>
                          <a:spcPts val="0"/>
                        </a:spcAft>
                      </a:pPr>
                      <a:r>
                        <a:rPr lang="en-US" altLang="zh-CN" sz="1100" kern="100" dirty="0" smtClean="0">
                          <a:solidFill>
                            <a:schemeClr val="tx1"/>
                          </a:solidFill>
                          <a:latin typeface="Calibri"/>
                          <a:ea typeface="宋体"/>
                          <a:cs typeface="Times New Roman"/>
                        </a:rPr>
                        <a:t>optional</a:t>
                      </a:r>
                      <a:endParaRPr lang="zh-CN" sz="1100" kern="100" dirty="0">
                        <a:solidFill>
                          <a:schemeClr val="tx1"/>
                        </a:solidFill>
                        <a:latin typeface="Calibri"/>
                        <a:ea typeface="宋体"/>
                        <a:cs typeface="Times New Roman"/>
                      </a:endParaRPr>
                    </a:p>
                  </a:txBody>
                  <a:tcPr marL="6523" marR="6523" marT="6523" marB="6523">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algn="l" defTabSz="914400" rtl="0" eaLnBrk="1" latinLnBrk="0" hangingPunct="1">
                        <a:spcBef>
                          <a:spcPts val="600"/>
                        </a:spcBef>
                        <a:spcAft>
                          <a:spcPts val="0"/>
                        </a:spcAft>
                      </a:pPr>
                      <a:r>
                        <a:rPr lang="en-US" sz="1100" kern="100" dirty="0" smtClean="0">
                          <a:solidFill>
                            <a:schemeClr val="tx1"/>
                          </a:solidFill>
                          <a:latin typeface="Calibri"/>
                          <a:ea typeface="宋体"/>
                          <a:cs typeface="Times New Roman"/>
                        </a:rPr>
                        <a:t>string</a:t>
                      </a:r>
                      <a:endParaRPr lang="zh-CN" sz="1100" kern="100" dirty="0">
                        <a:solidFill>
                          <a:schemeClr val="tx1"/>
                        </a:solidFill>
                        <a:latin typeface="Calibri"/>
                        <a:ea typeface="宋体"/>
                        <a:cs typeface="Times New Roman"/>
                      </a:endParaRPr>
                    </a:p>
                  </a:txBody>
                  <a:tcPr marL="6523" marR="6523" marT="6523" marB="6523">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algn="l" defTabSz="914400" rtl="0" eaLnBrk="1" latinLnBrk="0" hangingPunct="1">
                        <a:spcBef>
                          <a:spcPts val="600"/>
                        </a:spcBef>
                        <a:spcAft>
                          <a:spcPts val="0"/>
                        </a:spcAft>
                      </a:pPr>
                      <a:r>
                        <a:rPr lang="en-US" altLang="zh-CN" sz="1100" kern="100" dirty="0" smtClean="0">
                          <a:solidFill>
                            <a:schemeClr val="tx1"/>
                          </a:solidFill>
                          <a:latin typeface="Calibri"/>
                          <a:ea typeface="宋体"/>
                          <a:cs typeface="Times New Roman"/>
                        </a:rPr>
                        <a:t>path of the member on this client</a:t>
                      </a:r>
                      <a:r>
                        <a:rPr lang="zh-CN" altLang="en-US" sz="1100" kern="100" dirty="0" smtClean="0">
                          <a:solidFill>
                            <a:schemeClr val="tx1"/>
                          </a:solidFill>
                          <a:latin typeface="Calibri"/>
                          <a:ea typeface="宋体"/>
                          <a:cs typeface="Times New Roman"/>
                        </a:rPr>
                        <a:t>：</a:t>
                      </a:r>
                      <a:r>
                        <a:rPr lang="en-US" altLang="zh-CN" sz="1100" kern="100" dirty="0" smtClean="0">
                          <a:solidFill>
                            <a:schemeClr val="tx1"/>
                          </a:solidFill>
                          <a:latin typeface="Calibri"/>
                          <a:ea typeface="宋体"/>
                          <a:cs typeface="Times New Roman"/>
                        </a:rPr>
                        <a:t>objectID/</a:t>
                      </a:r>
                      <a:r>
                        <a:rPr lang="en-US" altLang="zh-CN" sz="1100" kern="100" dirty="0" err="1" smtClean="0">
                          <a:solidFill>
                            <a:schemeClr val="tx1"/>
                          </a:solidFill>
                          <a:latin typeface="Calibri"/>
                          <a:ea typeface="宋体"/>
                          <a:cs typeface="Times New Roman"/>
                        </a:rPr>
                        <a:t>objectInstanceID</a:t>
                      </a:r>
                      <a:r>
                        <a:rPr lang="en-US" altLang="zh-CN" sz="1100" kern="100" dirty="0" smtClean="0">
                          <a:solidFill>
                            <a:schemeClr val="tx1"/>
                          </a:solidFill>
                          <a:latin typeface="Calibri"/>
                          <a:ea typeface="宋体"/>
                          <a:cs typeface="Times New Roman"/>
                        </a:rPr>
                        <a:t>[/resourceID]</a:t>
                      </a:r>
                    </a:p>
                  </a:txBody>
                  <a:tcPr marL="6523" marR="6523" marT="6523" marB="6523">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bl>
          </a:graphicData>
        </a:graphic>
      </p:graphicFrame>
    </p:spTree>
    <p:extLst>
      <p:ext uri="{BB962C8B-B14F-4D97-AF65-F5344CB8AC3E}">
        <p14:creationId xmlns="" xmlns:p14="http://schemas.microsoft.com/office/powerpoint/2010/main" val="231084771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5"/>
          <p:cNvSpPr>
            <a:spLocks noGrp="1" noChangeArrowheads="1"/>
          </p:cNvSpPr>
          <p:nvPr>
            <p:ph type="body" idx="1"/>
          </p:nvPr>
        </p:nvSpPr>
        <p:spPr>
          <a:xfrm>
            <a:off x="70644" y="1149350"/>
            <a:ext cx="8984456" cy="2286000"/>
          </a:xfrm>
        </p:spPr>
        <p:txBody>
          <a:bodyPr>
            <a:normAutofit/>
          </a:bodyPr>
          <a:lstStyle/>
          <a:p>
            <a:pPr>
              <a:buClr>
                <a:srgbClr val="C00000"/>
              </a:buClr>
              <a:buFont typeface="Wingdings" panose="05000000000000000000" pitchFamily="2" charset="2"/>
              <a:buChar char="q"/>
            </a:pPr>
            <a:r>
              <a:rPr lang="en-GB" sz="2400" b="1" dirty="0" smtClean="0"/>
              <a:t> </a:t>
            </a:r>
            <a:r>
              <a:rPr lang="en-US" altLang="zh-CN" sz="2400" b="1" dirty="0" smtClean="0"/>
              <a:t>Illustration</a:t>
            </a:r>
            <a:r>
              <a:rPr lang="en-GB" sz="2400" b="1" dirty="0" smtClean="0">
                <a:ea typeface="Times New Roman" panose="02020603050405020304" pitchFamily="18" charset="0"/>
                <a:cs typeface="Times New Roman" panose="02020603050405020304" pitchFamily="18" charset="0"/>
              </a:rPr>
              <a:t>:</a:t>
            </a:r>
          </a:p>
          <a:p>
            <a:pPr marL="111125" lvl="1" indent="-111125">
              <a:buClr>
                <a:srgbClr val="C00000"/>
              </a:buClr>
              <a:buFont typeface="Wingdings" panose="05000000000000000000" pitchFamily="2" charset="2"/>
              <a:buChar char="q"/>
            </a:pPr>
            <a:r>
              <a:rPr lang="en-US" altLang="en-US" sz="1800" dirty="0" smtClean="0">
                <a:solidFill>
                  <a:schemeClr val="tx1"/>
                </a:solidFill>
              </a:rPr>
              <a:t>Example Use Case 1: LwM2M Server creates MBMS group </a:t>
            </a:r>
            <a:r>
              <a:rPr lang="en-US" altLang="zh-CN" sz="1800" dirty="0" smtClean="0">
                <a:solidFill>
                  <a:schemeClr val="tx1"/>
                </a:solidFill>
              </a:rPr>
              <a:t>object </a:t>
            </a:r>
            <a:r>
              <a:rPr lang="en-US" altLang="en-US" sz="1800" dirty="0" smtClean="0">
                <a:solidFill>
                  <a:schemeClr val="tx1"/>
                </a:solidFill>
              </a:rPr>
              <a:t>to members by Unicast </a:t>
            </a:r>
            <a:r>
              <a:rPr lang="en-US" altLang="zh-CN" sz="1800" dirty="0" smtClean="0">
                <a:solidFill>
                  <a:schemeClr val="tx1"/>
                </a:solidFill>
              </a:rPr>
              <a:t>to associated with MBMS TMGI and IP multicast address and to provide a </a:t>
            </a:r>
            <a:r>
              <a:rPr lang="en-US" altLang="zh-CN" sz="1800" dirty="0" err="1" smtClean="0">
                <a:solidFill>
                  <a:schemeClr val="tx1"/>
                </a:solidFill>
              </a:rPr>
              <a:t>fanOutPoint</a:t>
            </a:r>
            <a:r>
              <a:rPr lang="en-US" altLang="zh-CN" sz="1800" dirty="0" smtClean="0">
                <a:solidFill>
                  <a:schemeClr val="tx1"/>
                </a:solidFill>
              </a:rPr>
              <a:t> to LwM2M server</a:t>
            </a:r>
            <a:endParaRPr lang="en-US" altLang="en-US" sz="1800" dirty="0" smtClean="0">
              <a:solidFill>
                <a:schemeClr val="tx1"/>
              </a:solidFill>
            </a:endParaRPr>
          </a:p>
        </p:txBody>
      </p:sp>
      <p:sp>
        <p:nvSpPr>
          <p:cNvPr id="8194" name="Rectangle 4"/>
          <p:cNvSpPr>
            <a:spLocks noGrp="1" noChangeArrowheads="1"/>
          </p:cNvSpPr>
          <p:nvPr>
            <p:ph type="title" idx="4294967295"/>
          </p:nvPr>
        </p:nvSpPr>
        <p:spPr>
          <a:xfrm>
            <a:off x="306388" y="233363"/>
            <a:ext cx="8748712" cy="703262"/>
          </a:xfrm>
        </p:spPr>
        <p:txBody>
          <a:bodyPr/>
          <a:lstStyle/>
          <a:p>
            <a:r>
              <a:rPr lang="en-US" altLang="en-US" sz="2800" dirty="0" smtClean="0">
                <a:ea typeface="ＭＳ Ｐゴシック" panose="020B0600070205080204" pitchFamily="34" charset="-128"/>
              </a:rPr>
              <a:t>Use Case 1</a:t>
            </a:r>
            <a:endParaRPr lang="en-GB" altLang="en-US" sz="1600" dirty="0"/>
          </a:p>
        </p:txBody>
      </p:sp>
      <p:sp>
        <p:nvSpPr>
          <p:cNvPr id="4" name="矩形 3"/>
          <p:cNvSpPr/>
          <p:nvPr/>
        </p:nvSpPr>
        <p:spPr bwMode="auto">
          <a:xfrm>
            <a:off x="261937" y="2292350"/>
            <a:ext cx="1371600" cy="457200"/>
          </a:xfrm>
          <a:prstGeom prst="rect">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US" altLang="zh-CN" sz="1400" b="0" i="0" u="none" strike="noStrike" cap="none" normalizeH="0" baseline="0" dirty="0" smtClean="0">
                <a:ln>
                  <a:noFill/>
                </a:ln>
                <a:solidFill>
                  <a:schemeClr val="tx1"/>
                </a:solidFill>
                <a:effectLst/>
                <a:latin typeface="Arial" charset="0"/>
              </a:rPr>
              <a:t>LwM2M Sever</a:t>
            </a:r>
            <a:endParaRPr kumimoji="0" lang="zh-CN" altLang="en-US" sz="1400" b="0" i="0" u="none" strike="noStrike" cap="none" normalizeH="0" baseline="0" dirty="0" smtClean="0">
              <a:ln>
                <a:noFill/>
              </a:ln>
              <a:solidFill>
                <a:schemeClr val="tx1"/>
              </a:solidFill>
              <a:effectLst/>
              <a:latin typeface="Arial" charset="0"/>
            </a:endParaRPr>
          </a:p>
        </p:txBody>
      </p:sp>
      <p:sp>
        <p:nvSpPr>
          <p:cNvPr id="5" name="矩形 4"/>
          <p:cNvSpPr/>
          <p:nvPr/>
        </p:nvSpPr>
        <p:spPr bwMode="auto">
          <a:xfrm>
            <a:off x="2319337" y="2292350"/>
            <a:ext cx="1371600" cy="457200"/>
          </a:xfrm>
          <a:prstGeom prst="rect">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US" altLang="zh-CN" sz="1400" b="0" i="0" u="none" strike="noStrike" cap="none" normalizeH="0" baseline="0" dirty="0" smtClean="0">
                <a:ln>
                  <a:noFill/>
                </a:ln>
                <a:solidFill>
                  <a:schemeClr val="tx1"/>
                </a:solidFill>
                <a:effectLst/>
                <a:latin typeface="Arial" charset="0"/>
              </a:rPr>
              <a:t>3GPP Network</a:t>
            </a:r>
            <a:endParaRPr kumimoji="0" lang="zh-CN" altLang="en-US" sz="1400" b="0" i="0" u="none" strike="noStrike" cap="none" normalizeH="0" baseline="0" dirty="0" smtClean="0">
              <a:ln>
                <a:noFill/>
              </a:ln>
              <a:solidFill>
                <a:schemeClr val="tx1"/>
              </a:solidFill>
              <a:effectLst/>
              <a:latin typeface="Arial" charset="0"/>
            </a:endParaRPr>
          </a:p>
        </p:txBody>
      </p:sp>
      <p:sp>
        <p:nvSpPr>
          <p:cNvPr id="6" name="矩形 5"/>
          <p:cNvSpPr/>
          <p:nvPr/>
        </p:nvSpPr>
        <p:spPr bwMode="auto">
          <a:xfrm>
            <a:off x="4300537" y="2292350"/>
            <a:ext cx="1371600" cy="457200"/>
          </a:xfrm>
          <a:prstGeom prst="rect">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US" altLang="zh-CN" sz="1400" b="0" i="0" u="none" strike="noStrike" cap="none" normalizeH="0" baseline="0" dirty="0" smtClean="0">
                <a:ln>
                  <a:noFill/>
                </a:ln>
                <a:solidFill>
                  <a:schemeClr val="tx1"/>
                </a:solidFill>
                <a:effectLst/>
                <a:latin typeface="Arial" charset="0"/>
              </a:rPr>
              <a:t>LwM2M Client</a:t>
            </a:r>
          </a:p>
          <a:p>
            <a:pPr marL="0" marR="0" indent="0" algn="ctr" defTabSz="914400" rtl="0" eaLnBrk="0" fontAlgn="base" latinLnBrk="0" hangingPunct="0">
              <a:lnSpc>
                <a:spcPct val="90000"/>
              </a:lnSpc>
              <a:spcBef>
                <a:spcPct val="0"/>
              </a:spcBef>
              <a:spcAft>
                <a:spcPct val="0"/>
              </a:spcAft>
              <a:buClrTx/>
              <a:buSzTx/>
              <a:buFontTx/>
              <a:buNone/>
              <a:tabLst/>
            </a:pPr>
            <a:r>
              <a:rPr lang="en-US" altLang="zh-CN" sz="1400" dirty="0" smtClean="0">
                <a:latin typeface="Arial" charset="0"/>
              </a:rPr>
              <a:t>(UE1)</a:t>
            </a:r>
            <a:endParaRPr kumimoji="0" lang="zh-CN" altLang="en-US" sz="1400" b="0" i="0" u="none" strike="noStrike" cap="none" normalizeH="0" baseline="0" dirty="0" smtClean="0">
              <a:ln>
                <a:noFill/>
              </a:ln>
              <a:solidFill>
                <a:schemeClr val="tx1"/>
              </a:solidFill>
              <a:effectLst/>
              <a:latin typeface="Arial" charset="0"/>
            </a:endParaRPr>
          </a:p>
        </p:txBody>
      </p:sp>
      <p:cxnSp>
        <p:nvCxnSpPr>
          <p:cNvPr id="8" name="直接连接符 7"/>
          <p:cNvCxnSpPr>
            <a:stCxn id="4" idx="2"/>
          </p:cNvCxnSpPr>
          <p:nvPr/>
        </p:nvCxnSpPr>
        <p:spPr bwMode="auto">
          <a:xfrm>
            <a:off x="947737" y="2749550"/>
            <a:ext cx="0" cy="2362200"/>
          </a:xfrm>
          <a:prstGeom prst="line">
            <a:avLst/>
          </a:prstGeom>
          <a:solidFill>
            <a:schemeClr val="accent1"/>
          </a:solidFill>
          <a:ln w="12700" cap="flat" cmpd="sng" algn="ctr">
            <a:solidFill>
              <a:schemeClr val="tx1"/>
            </a:solidFill>
            <a:prstDash val="solid"/>
            <a:round/>
            <a:headEnd type="none" w="med" len="med"/>
            <a:tailEnd type="none" w="med" len="med"/>
          </a:ln>
          <a:effectLst/>
        </p:spPr>
      </p:cxnSp>
      <p:cxnSp>
        <p:nvCxnSpPr>
          <p:cNvPr id="9" name="直接连接符 8"/>
          <p:cNvCxnSpPr/>
          <p:nvPr/>
        </p:nvCxnSpPr>
        <p:spPr bwMode="auto">
          <a:xfrm>
            <a:off x="3005137" y="2749550"/>
            <a:ext cx="0" cy="2362200"/>
          </a:xfrm>
          <a:prstGeom prst="line">
            <a:avLst/>
          </a:prstGeom>
          <a:solidFill>
            <a:schemeClr val="accent1"/>
          </a:solidFill>
          <a:ln w="12700" cap="flat" cmpd="sng" algn="ctr">
            <a:solidFill>
              <a:schemeClr val="tx1"/>
            </a:solidFill>
            <a:prstDash val="solid"/>
            <a:round/>
            <a:headEnd type="none" w="med" len="med"/>
            <a:tailEnd type="none" w="med" len="med"/>
          </a:ln>
          <a:effectLst/>
        </p:spPr>
      </p:cxnSp>
      <p:cxnSp>
        <p:nvCxnSpPr>
          <p:cNvPr id="10" name="直接连接符 9"/>
          <p:cNvCxnSpPr/>
          <p:nvPr/>
        </p:nvCxnSpPr>
        <p:spPr bwMode="auto">
          <a:xfrm>
            <a:off x="4986337" y="2749550"/>
            <a:ext cx="0" cy="2362200"/>
          </a:xfrm>
          <a:prstGeom prst="line">
            <a:avLst/>
          </a:prstGeom>
          <a:solidFill>
            <a:schemeClr val="accent1"/>
          </a:solidFill>
          <a:ln w="12700" cap="flat" cmpd="sng" algn="ctr">
            <a:solidFill>
              <a:schemeClr val="tx1"/>
            </a:solidFill>
            <a:prstDash val="solid"/>
            <a:round/>
            <a:headEnd type="none" w="med" len="med"/>
            <a:tailEnd type="none" w="med" len="med"/>
          </a:ln>
          <a:effectLst/>
        </p:spPr>
      </p:cxnSp>
      <p:cxnSp>
        <p:nvCxnSpPr>
          <p:cNvPr id="12" name="直接箭头连接符 11"/>
          <p:cNvCxnSpPr/>
          <p:nvPr/>
        </p:nvCxnSpPr>
        <p:spPr bwMode="auto">
          <a:xfrm>
            <a:off x="947737" y="2978150"/>
            <a:ext cx="2057400" cy="0"/>
          </a:xfrm>
          <a:prstGeom prst="straightConnector1">
            <a:avLst/>
          </a:prstGeom>
          <a:solidFill>
            <a:schemeClr val="accent1"/>
          </a:solidFill>
          <a:ln w="12700" cap="flat" cmpd="sng" algn="ctr">
            <a:solidFill>
              <a:schemeClr val="tx1"/>
            </a:solidFill>
            <a:prstDash val="solid"/>
            <a:round/>
            <a:headEnd type="arrow" w="med" len="med"/>
            <a:tailEnd type="arrow"/>
          </a:ln>
          <a:effectLst/>
        </p:spPr>
      </p:cxnSp>
      <p:sp>
        <p:nvSpPr>
          <p:cNvPr id="13" name="矩形 12"/>
          <p:cNvSpPr/>
          <p:nvPr/>
        </p:nvSpPr>
        <p:spPr bwMode="auto">
          <a:xfrm>
            <a:off x="1100137" y="2749550"/>
            <a:ext cx="1752600" cy="381000"/>
          </a:xfrm>
          <a:prstGeom prst="rect">
            <a:avLst/>
          </a:prstGeom>
          <a:no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lang="en-US" altLang="zh-CN" sz="1200" dirty="0" smtClean="0">
                <a:latin typeface="Arial" charset="0"/>
              </a:rPr>
              <a:t>1 TMGI Allocation</a:t>
            </a:r>
            <a:endParaRPr kumimoji="0" lang="zh-CN" altLang="en-US" sz="1200" b="0" i="0" u="none" strike="noStrike" cap="none" normalizeH="0" baseline="0" dirty="0" smtClean="0">
              <a:ln>
                <a:noFill/>
              </a:ln>
              <a:solidFill>
                <a:schemeClr val="tx1"/>
              </a:solidFill>
              <a:effectLst/>
              <a:latin typeface="Arial" charset="0"/>
            </a:endParaRPr>
          </a:p>
        </p:txBody>
      </p:sp>
      <p:cxnSp>
        <p:nvCxnSpPr>
          <p:cNvPr id="14" name="直接箭头连接符 13"/>
          <p:cNvCxnSpPr/>
          <p:nvPr/>
        </p:nvCxnSpPr>
        <p:spPr bwMode="auto">
          <a:xfrm>
            <a:off x="947737" y="3435350"/>
            <a:ext cx="4038600" cy="0"/>
          </a:xfrm>
          <a:prstGeom prst="straightConnector1">
            <a:avLst/>
          </a:prstGeom>
          <a:solidFill>
            <a:schemeClr val="accent1"/>
          </a:solidFill>
          <a:ln w="12700" cap="flat" cmpd="sng" algn="ctr">
            <a:solidFill>
              <a:schemeClr val="tx1"/>
            </a:solidFill>
            <a:prstDash val="solid"/>
            <a:round/>
            <a:headEnd type="arrow" w="med" len="med"/>
            <a:tailEnd type="arrow"/>
          </a:ln>
          <a:effectLst/>
        </p:spPr>
      </p:cxnSp>
      <p:sp>
        <p:nvSpPr>
          <p:cNvPr id="16" name="矩形 15"/>
          <p:cNvSpPr/>
          <p:nvPr/>
        </p:nvSpPr>
        <p:spPr bwMode="auto">
          <a:xfrm>
            <a:off x="5976937" y="2292350"/>
            <a:ext cx="1371600" cy="457200"/>
          </a:xfrm>
          <a:prstGeom prst="rect">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US" altLang="zh-CN" sz="1400" b="0" i="0" u="none" strike="noStrike" cap="none" normalizeH="0" baseline="0" dirty="0" smtClean="0">
                <a:ln>
                  <a:noFill/>
                </a:ln>
                <a:solidFill>
                  <a:schemeClr val="tx1"/>
                </a:solidFill>
                <a:effectLst/>
                <a:latin typeface="Arial" charset="0"/>
              </a:rPr>
              <a:t>LwM2M Client</a:t>
            </a:r>
          </a:p>
          <a:p>
            <a:pPr marL="0" marR="0" indent="0" algn="ctr" defTabSz="914400" rtl="0" eaLnBrk="0" fontAlgn="base" latinLnBrk="0" hangingPunct="0">
              <a:lnSpc>
                <a:spcPct val="90000"/>
              </a:lnSpc>
              <a:spcBef>
                <a:spcPct val="0"/>
              </a:spcBef>
              <a:spcAft>
                <a:spcPct val="0"/>
              </a:spcAft>
              <a:buClrTx/>
              <a:buSzTx/>
              <a:buFontTx/>
              <a:buNone/>
              <a:tabLst/>
            </a:pPr>
            <a:r>
              <a:rPr lang="en-US" altLang="zh-CN" sz="1400" dirty="0" smtClean="0">
                <a:latin typeface="Arial" charset="0"/>
              </a:rPr>
              <a:t>(UE2)</a:t>
            </a:r>
            <a:endParaRPr kumimoji="0" lang="zh-CN" altLang="en-US" sz="1400" b="0" i="0" u="none" strike="noStrike" cap="none" normalizeH="0" baseline="0" dirty="0" smtClean="0">
              <a:ln>
                <a:noFill/>
              </a:ln>
              <a:solidFill>
                <a:schemeClr val="tx1"/>
              </a:solidFill>
              <a:effectLst/>
              <a:latin typeface="Arial" charset="0"/>
            </a:endParaRPr>
          </a:p>
        </p:txBody>
      </p:sp>
      <p:cxnSp>
        <p:nvCxnSpPr>
          <p:cNvPr id="17" name="直接连接符 16"/>
          <p:cNvCxnSpPr/>
          <p:nvPr/>
        </p:nvCxnSpPr>
        <p:spPr bwMode="auto">
          <a:xfrm>
            <a:off x="6662737" y="2749550"/>
            <a:ext cx="0" cy="2362200"/>
          </a:xfrm>
          <a:prstGeom prst="line">
            <a:avLst/>
          </a:prstGeom>
          <a:solidFill>
            <a:schemeClr val="accent1"/>
          </a:solidFill>
          <a:ln w="12700" cap="flat" cmpd="sng" algn="ctr">
            <a:solidFill>
              <a:schemeClr val="tx1"/>
            </a:solidFill>
            <a:prstDash val="solid"/>
            <a:round/>
            <a:headEnd type="none" w="med" len="med"/>
            <a:tailEnd type="none" w="med" len="med"/>
          </a:ln>
          <a:effectLst/>
        </p:spPr>
      </p:cxnSp>
      <p:cxnSp>
        <p:nvCxnSpPr>
          <p:cNvPr id="18" name="直接箭头连接符 17"/>
          <p:cNvCxnSpPr/>
          <p:nvPr/>
        </p:nvCxnSpPr>
        <p:spPr bwMode="auto">
          <a:xfrm>
            <a:off x="947737" y="3740150"/>
            <a:ext cx="5715000" cy="0"/>
          </a:xfrm>
          <a:prstGeom prst="straightConnector1">
            <a:avLst/>
          </a:prstGeom>
          <a:solidFill>
            <a:schemeClr val="accent1"/>
          </a:solidFill>
          <a:ln w="12700" cap="flat" cmpd="sng" algn="ctr">
            <a:solidFill>
              <a:schemeClr val="tx1"/>
            </a:solidFill>
            <a:prstDash val="solid"/>
            <a:round/>
            <a:headEnd type="arrow" w="med" len="med"/>
            <a:tailEnd type="arrow"/>
          </a:ln>
          <a:effectLst/>
        </p:spPr>
      </p:cxnSp>
      <p:sp>
        <p:nvSpPr>
          <p:cNvPr id="20" name="矩形 19"/>
          <p:cNvSpPr/>
          <p:nvPr/>
        </p:nvSpPr>
        <p:spPr bwMode="auto">
          <a:xfrm>
            <a:off x="1023937" y="3130550"/>
            <a:ext cx="4267200" cy="304800"/>
          </a:xfrm>
          <a:prstGeom prst="rect">
            <a:avLst/>
          </a:prstGeom>
          <a:no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nSpc>
                <a:spcPct val="90000"/>
              </a:lnSpc>
            </a:pPr>
            <a:r>
              <a:rPr lang="en-US" altLang="zh-CN" sz="1200" dirty="0" smtClean="0">
                <a:latin typeface="Arial" charset="0"/>
              </a:rPr>
              <a:t>2 Create </a:t>
            </a:r>
            <a:r>
              <a:rPr lang="en-US" altLang="zh-CN" sz="1200" kern="100" dirty="0" smtClean="0">
                <a:solidFill>
                  <a:srgbClr val="000000"/>
                </a:solidFill>
                <a:latin typeface="Arial"/>
                <a:ea typeface="宋体"/>
                <a:cs typeface="Times New Roman"/>
              </a:rPr>
              <a:t>MBMS Service Management object  by Unicast</a:t>
            </a:r>
            <a:endParaRPr lang="zh-CN" altLang="zh-CN" sz="1200" kern="100" dirty="0" smtClean="0">
              <a:latin typeface="Calibri"/>
              <a:ea typeface="宋体"/>
              <a:cs typeface="Times New Roman"/>
            </a:endParaRPr>
          </a:p>
          <a:p>
            <a:pPr marL="0" marR="0" indent="0" algn="l" defTabSz="914400" rtl="0" eaLnBrk="0" fontAlgn="base" latinLnBrk="0" hangingPunct="0">
              <a:lnSpc>
                <a:spcPct val="90000"/>
              </a:lnSpc>
              <a:spcBef>
                <a:spcPct val="0"/>
              </a:spcBef>
              <a:spcAft>
                <a:spcPct val="0"/>
              </a:spcAft>
              <a:buClrTx/>
              <a:buSzTx/>
              <a:buFontTx/>
              <a:buNone/>
              <a:tabLst/>
            </a:pPr>
            <a:r>
              <a:rPr lang="en-US" altLang="zh-CN" sz="1200" dirty="0" smtClean="0">
                <a:latin typeface="Arial" charset="0"/>
              </a:rPr>
              <a:t> </a:t>
            </a:r>
            <a:endParaRPr kumimoji="0" lang="zh-CN" altLang="en-US" sz="1200" b="0" i="0" u="none" strike="noStrike" cap="none" normalizeH="0" baseline="0" dirty="0" smtClean="0">
              <a:ln>
                <a:noFill/>
              </a:ln>
              <a:solidFill>
                <a:schemeClr val="tx1"/>
              </a:solidFill>
              <a:effectLst/>
              <a:latin typeface="Arial" charset="0"/>
            </a:endParaRPr>
          </a:p>
        </p:txBody>
      </p:sp>
      <p:sp>
        <p:nvSpPr>
          <p:cNvPr id="21" name="矩形 20"/>
          <p:cNvSpPr/>
          <p:nvPr/>
        </p:nvSpPr>
        <p:spPr bwMode="auto">
          <a:xfrm>
            <a:off x="1176337" y="3511550"/>
            <a:ext cx="4953000" cy="304800"/>
          </a:xfrm>
          <a:prstGeom prst="rect">
            <a:avLst/>
          </a:prstGeom>
          <a:no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nSpc>
                <a:spcPct val="90000"/>
              </a:lnSpc>
            </a:pPr>
            <a:r>
              <a:rPr lang="en-US" altLang="zh-CN" sz="1200" dirty="0" smtClean="0">
                <a:latin typeface="Arial" charset="0"/>
              </a:rPr>
              <a:t>2 Create </a:t>
            </a:r>
            <a:r>
              <a:rPr lang="en-US" altLang="zh-CN" sz="1200" kern="100" dirty="0" smtClean="0">
                <a:solidFill>
                  <a:srgbClr val="000000"/>
                </a:solidFill>
                <a:latin typeface="Arial"/>
                <a:ea typeface="宋体"/>
                <a:cs typeface="Times New Roman"/>
              </a:rPr>
              <a:t>MBMS Service Management object  by Unicast</a:t>
            </a:r>
            <a:endParaRPr lang="zh-CN" altLang="zh-CN" sz="1200" kern="100" dirty="0" smtClean="0">
              <a:latin typeface="Calibri"/>
              <a:ea typeface="宋体"/>
              <a:cs typeface="Times New Roman"/>
            </a:endParaRPr>
          </a:p>
        </p:txBody>
      </p:sp>
      <p:sp>
        <p:nvSpPr>
          <p:cNvPr id="23" name="矩形 22"/>
          <p:cNvSpPr/>
          <p:nvPr/>
        </p:nvSpPr>
        <p:spPr>
          <a:xfrm>
            <a:off x="5062537" y="4502150"/>
            <a:ext cx="4300538" cy="2277547"/>
          </a:xfrm>
          <a:prstGeom prst="rect">
            <a:avLst/>
          </a:prstGeom>
          <a:solidFill>
            <a:srgbClr val="EAEAEA"/>
          </a:solidFill>
        </p:spPr>
        <p:style>
          <a:lnRef idx="2">
            <a:schemeClr val="accent5"/>
          </a:lnRef>
          <a:fillRef idx="1">
            <a:schemeClr val="lt1"/>
          </a:fillRef>
          <a:effectRef idx="0">
            <a:schemeClr val="accent5"/>
          </a:effectRef>
          <a:fontRef idx="minor">
            <a:schemeClr val="dk1"/>
          </a:fontRef>
        </p:style>
        <p:txBody>
          <a:bodyPr wrap="square">
            <a:spAutoFit/>
          </a:bodyPr>
          <a:lstStyle/>
          <a:p>
            <a:r>
              <a:rPr lang="zh-CN" altLang="en-US" sz="1000" dirty="0"/>
              <a:t>Req: </a:t>
            </a:r>
            <a:r>
              <a:rPr lang="zh-CN" altLang="en-US" sz="1000" dirty="0" smtClean="0"/>
              <a:t>POST </a:t>
            </a:r>
            <a:r>
              <a:rPr lang="zh-CN" altLang="en-US" sz="1000" dirty="0"/>
              <a:t>coap:</a:t>
            </a:r>
            <a:r>
              <a:rPr lang="zh-CN" altLang="en-US" sz="1000" dirty="0" smtClean="0"/>
              <a:t>//</a:t>
            </a:r>
            <a:r>
              <a:rPr lang="en-US" altLang="zh-CN" sz="1000" dirty="0" smtClean="0"/>
              <a:t>50</a:t>
            </a:r>
            <a:r>
              <a:rPr lang="zh-CN" altLang="en-US" sz="1000" dirty="0" smtClean="0"/>
              <a:t>/ </a:t>
            </a:r>
            <a:endParaRPr lang="en-US" altLang="zh-CN" sz="1000" dirty="0"/>
          </a:p>
          <a:p>
            <a:r>
              <a:rPr lang="zh-CN" altLang="en-US" sz="1000" dirty="0" smtClean="0"/>
              <a:t>Payload</a:t>
            </a:r>
            <a:r>
              <a:rPr lang="zh-CN" altLang="en-US" sz="1000" dirty="0"/>
              <a:t>:</a:t>
            </a:r>
          </a:p>
          <a:p>
            <a:r>
              <a:rPr lang="zh-CN" altLang="en-US" sz="1000" dirty="0"/>
              <a:t>{“bn”:</a:t>
            </a:r>
            <a:r>
              <a:rPr lang="zh-CN" altLang="en-US" sz="1000" dirty="0" smtClean="0"/>
              <a:t>”</a:t>
            </a:r>
            <a:r>
              <a:rPr lang="en-US" altLang="zh-CN" sz="1000" dirty="0" smtClean="0"/>
              <a:t>/50</a:t>
            </a:r>
            <a:r>
              <a:rPr lang="zh-CN" altLang="en-US" sz="1000" dirty="0" smtClean="0"/>
              <a:t>/</a:t>
            </a:r>
            <a:r>
              <a:rPr lang="en-US" altLang="zh-CN" sz="1000" dirty="0" smtClean="0"/>
              <a:t>0</a:t>
            </a:r>
            <a:r>
              <a:rPr lang="zh-CN" altLang="en-US" sz="1000" dirty="0" smtClean="0"/>
              <a:t>”</a:t>
            </a:r>
            <a:r>
              <a:rPr lang="zh-CN" altLang="en-US" sz="1000" dirty="0"/>
              <a:t>,</a:t>
            </a:r>
          </a:p>
          <a:p>
            <a:r>
              <a:rPr lang="zh-CN" altLang="en-US" sz="1000" dirty="0"/>
              <a:t> “e”:[</a:t>
            </a:r>
          </a:p>
          <a:p>
            <a:r>
              <a:rPr lang="zh-CN" altLang="en-US" sz="1000" dirty="0"/>
              <a:t> {“n”:”0”</a:t>
            </a:r>
            <a:r>
              <a:rPr lang="zh-CN" altLang="en-US" sz="1000" dirty="0" smtClean="0"/>
              <a:t>,</a:t>
            </a:r>
            <a:r>
              <a:rPr lang="en-US" altLang="zh-CN" sz="1000" dirty="0" smtClean="0"/>
              <a:t>”12345”</a:t>
            </a:r>
            <a:r>
              <a:rPr lang="zh-CN" altLang="en-US" sz="1000" dirty="0" smtClean="0"/>
              <a:t>},</a:t>
            </a:r>
            <a:endParaRPr lang="zh-CN" altLang="en-US" sz="1000" dirty="0"/>
          </a:p>
          <a:p>
            <a:r>
              <a:rPr lang="zh-CN" altLang="en-US" sz="1000" dirty="0"/>
              <a:t> {“n”:”1”,</a:t>
            </a:r>
            <a:r>
              <a:rPr lang="zh-CN" altLang="en-US" sz="1000" dirty="0" smtClean="0"/>
              <a:t>”</a:t>
            </a:r>
            <a:r>
              <a:rPr lang="en-US" altLang="zh-CN" sz="1000" dirty="0" smtClean="0"/>
              <a:t>s</a:t>
            </a:r>
            <a:r>
              <a:rPr lang="zh-CN" altLang="en-US" sz="1000" dirty="0" smtClean="0"/>
              <a:t>v</a:t>
            </a:r>
            <a:r>
              <a:rPr lang="zh-CN" altLang="en-US" sz="1000" dirty="0"/>
              <a:t>”</a:t>
            </a:r>
            <a:r>
              <a:rPr lang="zh-CN" altLang="en-US" sz="1000" dirty="0" smtClean="0"/>
              <a:t>: ”</a:t>
            </a:r>
            <a:r>
              <a:rPr lang="en-US" altLang="zh-CN" sz="1000" dirty="0" smtClean="0"/>
              <a:t>10.123.45.6</a:t>
            </a:r>
            <a:r>
              <a:rPr lang="zh-CN" altLang="en-US" sz="1000" dirty="0" smtClean="0"/>
              <a:t>”}</a:t>
            </a:r>
            <a:r>
              <a:rPr lang="en-US" altLang="zh-CN" sz="1000" dirty="0" smtClean="0"/>
              <a:t>,// LwM2M server address</a:t>
            </a:r>
            <a:endParaRPr lang="zh-CN" altLang="en-US" sz="1000" dirty="0"/>
          </a:p>
          <a:p>
            <a:r>
              <a:rPr lang="zh-CN" altLang="en-US" sz="1000" dirty="0"/>
              <a:t> {“n”:”2”,”sv”</a:t>
            </a:r>
            <a:r>
              <a:rPr lang="zh-CN" altLang="en-US" sz="1000" dirty="0" smtClean="0"/>
              <a:t>: ”224</a:t>
            </a:r>
            <a:r>
              <a:rPr lang="zh-CN" altLang="en-US" sz="1000" dirty="0"/>
              <a:t>.0.1.3:24”</a:t>
            </a:r>
            <a:r>
              <a:rPr lang="zh-CN" altLang="en-US" sz="1000" dirty="0" smtClean="0"/>
              <a:t>},</a:t>
            </a:r>
            <a:r>
              <a:rPr lang="en-US" altLang="zh-CN" sz="1000" dirty="0" smtClean="0"/>
              <a:t>//</a:t>
            </a:r>
          </a:p>
          <a:p>
            <a:r>
              <a:rPr lang="zh-CN" altLang="en-US" sz="1000" dirty="0" smtClean="0"/>
              <a:t> {“n”:”</a:t>
            </a:r>
            <a:r>
              <a:rPr lang="en-US" altLang="zh-CN" sz="1000" dirty="0" smtClean="0"/>
              <a:t>3</a:t>
            </a:r>
            <a:r>
              <a:rPr lang="zh-CN" altLang="en-US" sz="1000" dirty="0" smtClean="0"/>
              <a:t>”,”sv”:</a:t>
            </a:r>
            <a:r>
              <a:rPr lang="en-US" altLang="zh-CN" sz="1000" dirty="0" smtClean="0"/>
              <a:t>80</a:t>
            </a:r>
            <a:r>
              <a:rPr lang="zh-CN" altLang="en-US" sz="1000" dirty="0" smtClean="0"/>
              <a:t>},</a:t>
            </a:r>
            <a:endParaRPr lang="en-US" altLang="zh-CN" sz="1000" dirty="0" smtClean="0"/>
          </a:p>
          <a:p>
            <a:r>
              <a:rPr lang="zh-CN" altLang="en-US" sz="1000" dirty="0" smtClean="0"/>
              <a:t> {“n”:”</a:t>
            </a:r>
            <a:r>
              <a:rPr lang="en-US" altLang="zh-CN" sz="1000" dirty="0" smtClean="0"/>
              <a:t>3</a:t>
            </a:r>
            <a:r>
              <a:rPr lang="zh-CN" altLang="en-US" sz="1000" dirty="0" smtClean="0"/>
              <a:t>”,”sv”:</a:t>
            </a:r>
            <a:r>
              <a:rPr lang="en-US" altLang="zh-CN" sz="1000" dirty="0" smtClean="0"/>
              <a:t>80</a:t>
            </a:r>
            <a:r>
              <a:rPr lang="zh-CN" altLang="en-US" sz="1000" dirty="0" smtClean="0"/>
              <a:t>},</a:t>
            </a:r>
          </a:p>
          <a:p>
            <a:r>
              <a:rPr lang="zh-CN" altLang="en-US" sz="1000" dirty="0" smtClean="0"/>
              <a:t>{“n”:”</a:t>
            </a:r>
            <a:r>
              <a:rPr lang="en-US" altLang="zh-CN" sz="1000" dirty="0" smtClean="0"/>
              <a:t>3</a:t>
            </a:r>
            <a:r>
              <a:rPr lang="zh-CN" altLang="en-US" sz="1000" dirty="0" smtClean="0"/>
              <a:t>”,”sv”:</a:t>
            </a:r>
            <a:r>
              <a:rPr lang="en-GB" altLang="zh-CN" sz="1000" dirty="0" smtClean="0"/>
              <a:t> </a:t>
            </a:r>
            <a:r>
              <a:rPr lang="en-GB" altLang="zh-CN" sz="1000" dirty="0" smtClean="0">
                <a:solidFill>
                  <a:srgbClr val="FF0000"/>
                </a:solidFill>
              </a:rPr>
              <a:t>1498233600 - 1498244400</a:t>
            </a:r>
            <a:r>
              <a:rPr lang="zh-CN" altLang="en-US" sz="1000" dirty="0" smtClean="0"/>
              <a:t>},</a:t>
            </a:r>
            <a:r>
              <a:rPr lang="en-US" altLang="zh-CN" sz="1000" dirty="0" smtClean="0"/>
              <a:t>//</a:t>
            </a:r>
            <a:r>
              <a:rPr lang="en-GB" altLang="zh-CN" sz="1000" dirty="0" smtClean="0"/>
              <a:t> 2017/6/24 00:00:00 - 2017/6/24 03:00:00</a:t>
            </a:r>
            <a:endParaRPr lang="zh-CN" altLang="en-US" sz="1000" dirty="0" smtClean="0"/>
          </a:p>
          <a:p>
            <a:r>
              <a:rPr lang="zh-CN" altLang="en-US" sz="1000" dirty="0" smtClean="0"/>
              <a:t> {“n”:”</a:t>
            </a:r>
            <a:r>
              <a:rPr lang="en-US" altLang="zh-CN" sz="1000" dirty="0" smtClean="0"/>
              <a:t>5</a:t>
            </a:r>
            <a:r>
              <a:rPr lang="zh-CN" altLang="en-US" sz="1000" dirty="0" smtClean="0"/>
              <a:t>”,”sv”:</a:t>
            </a:r>
            <a:r>
              <a:rPr lang="en-US" altLang="zh-CN" sz="1000" dirty="0" smtClean="0"/>
              <a:t>300</a:t>
            </a:r>
            <a:r>
              <a:rPr lang="zh-CN" altLang="en-US" sz="1000" dirty="0" smtClean="0"/>
              <a:t>},</a:t>
            </a:r>
          </a:p>
          <a:p>
            <a:r>
              <a:rPr lang="zh-CN" altLang="en-US" sz="1000" dirty="0" smtClean="0"/>
              <a:t> {“n”:”</a:t>
            </a:r>
            <a:r>
              <a:rPr lang="en-US" altLang="zh-CN" sz="1000" dirty="0" smtClean="0"/>
              <a:t>7</a:t>
            </a:r>
            <a:r>
              <a:rPr lang="zh-CN" altLang="en-US" sz="1000" dirty="0" smtClean="0"/>
              <a:t>”,},</a:t>
            </a:r>
          </a:p>
          <a:p>
            <a:r>
              <a:rPr lang="zh-CN" altLang="en-US" sz="1000" dirty="0" smtClean="0"/>
              <a:t> {“n”:”</a:t>
            </a:r>
            <a:r>
              <a:rPr lang="en-US" altLang="zh-CN" sz="1000" dirty="0" smtClean="0"/>
              <a:t>8</a:t>
            </a:r>
            <a:r>
              <a:rPr lang="zh-CN" altLang="en-US" sz="1000" dirty="0" smtClean="0"/>
              <a:t>”,”sv”:/</a:t>
            </a:r>
            <a:r>
              <a:rPr lang="en-US" altLang="zh-CN" sz="1000" dirty="0" smtClean="0"/>
              <a:t>5</a:t>
            </a:r>
            <a:r>
              <a:rPr lang="zh-CN" altLang="en-US" sz="1000" dirty="0" smtClean="0"/>
              <a:t>/0</a:t>
            </a:r>
            <a:r>
              <a:rPr lang="en-US" altLang="zh-CN" sz="1000" dirty="0" smtClean="0"/>
              <a:t>/0</a:t>
            </a:r>
            <a:r>
              <a:rPr lang="zh-CN" altLang="en-US" sz="1000" dirty="0" smtClean="0"/>
              <a:t>},</a:t>
            </a:r>
            <a:r>
              <a:rPr lang="en-US" altLang="zh-CN" sz="1000" dirty="0" smtClean="0"/>
              <a:t>//for UE1, </a:t>
            </a:r>
            <a:r>
              <a:rPr lang="zh-CN" altLang="en-US" sz="1000" dirty="0" smtClean="0"/>
              <a:t>/</a:t>
            </a:r>
            <a:r>
              <a:rPr lang="en-US" altLang="zh-CN" sz="1000" dirty="0" smtClean="0"/>
              <a:t>5</a:t>
            </a:r>
            <a:r>
              <a:rPr lang="zh-CN" altLang="en-US" sz="1000" dirty="0" smtClean="0"/>
              <a:t>/</a:t>
            </a:r>
            <a:r>
              <a:rPr lang="en-US" altLang="zh-CN" sz="1000" dirty="0" smtClean="0"/>
              <a:t>1/0 for UE2</a:t>
            </a:r>
            <a:endParaRPr lang="zh-CN" altLang="en-US" sz="1000" dirty="0"/>
          </a:p>
          <a:p>
            <a:r>
              <a:rPr lang="zh-CN" altLang="en-US" sz="1000" dirty="0" smtClean="0"/>
              <a:t>} </a:t>
            </a:r>
            <a:r>
              <a:rPr lang="en-US" altLang="zh-CN" sz="1000" dirty="0" smtClean="0"/>
              <a:t>Note:</a:t>
            </a:r>
            <a:r>
              <a:rPr lang="zh-CN" altLang="en-US" sz="1000" dirty="0" smtClean="0"/>
              <a:t> </a:t>
            </a:r>
            <a:r>
              <a:rPr lang="en-US" altLang="zh-CN" sz="1000" dirty="0" smtClean="0"/>
              <a:t>the object instance id is assigned by LwM2M server.</a:t>
            </a:r>
            <a:endParaRPr lang="zh-CN" altLang="en-US" sz="1000" dirty="0"/>
          </a:p>
        </p:txBody>
      </p:sp>
      <p:cxnSp>
        <p:nvCxnSpPr>
          <p:cNvPr id="26" name="直接箭头连接符 25"/>
          <p:cNvCxnSpPr/>
          <p:nvPr/>
        </p:nvCxnSpPr>
        <p:spPr bwMode="auto">
          <a:xfrm>
            <a:off x="947737" y="4425950"/>
            <a:ext cx="5715000" cy="0"/>
          </a:xfrm>
          <a:prstGeom prst="straightConnector1">
            <a:avLst/>
          </a:prstGeom>
          <a:solidFill>
            <a:schemeClr val="accent1"/>
          </a:solidFill>
          <a:ln w="12700" cap="flat" cmpd="sng" algn="ctr">
            <a:solidFill>
              <a:schemeClr val="tx1"/>
            </a:solidFill>
            <a:prstDash val="solid"/>
            <a:round/>
            <a:headEnd type="arrow" w="med" len="med"/>
            <a:tailEnd type="arrow"/>
          </a:ln>
          <a:effectLst/>
        </p:spPr>
      </p:cxnSp>
      <p:sp>
        <p:nvSpPr>
          <p:cNvPr id="27" name="矩形 26"/>
          <p:cNvSpPr/>
          <p:nvPr/>
        </p:nvSpPr>
        <p:spPr bwMode="auto">
          <a:xfrm>
            <a:off x="1176337" y="4197350"/>
            <a:ext cx="4953000" cy="304800"/>
          </a:xfrm>
          <a:prstGeom prst="rect">
            <a:avLst/>
          </a:prstGeom>
          <a:no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nSpc>
                <a:spcPct val="90000"/>
              </a:lnSpc>
            </a:pPr>
            <a:r>
              <a:rPr lang="en-US" altLang="zh-CN" sz="1200" dirty="0" smtClean="0">
                <a:latin typeface="Arial" charset="0"/>
              </a:rPr>
              <a:t>3 Observe </a:t>
            </a:r>
            <a:r>
              <a:rPr lang="en-GB" altLang="zh-CN" sz="1200" dirty="0" smtClean="0"/>
              <a:t>State </a:t>
            </a:r>
            <a:r>
              <a:rPr lang="en-US" altLang="zh-CN" sz="1200" dirty="0" smtClean="0"/>
              <a:t>(put, 5/0/3) </a:t>
            </a:r>
            <a:r>
              <a:rPr lang="en-US" altLang="zh-CN" sz="1200" kern="100" dirty="0" smtClean="0">
                <a:solidFill>
                  <a:srgbClr val="000000"/>
                </a:solidFill>
                <a:latin typeface="Arial"/>
                <a:ea typeface="宋体"/>
                <a:cs typeface="Times New Roman"/>
              </a:rPr>
              <a:t>by Unicast</a:t>
            </a:r>
            <a:endParaRPr lang="zh-CN" altLang="zh-CN" sz="1200" kern="100" dirty="0" smtClean="0">
              <a:latin typeface="Calibri"/>
              <a:ea typeface="宋体"/>
              <a:cs typeface="Times New Roman"/>
            </a:endParaRPr>
          </a:p>
        </p:txBody>
      </p:sp>
      <p:cxnSp>
        <p:nvCxnSpPr>
          <p:cNvPr id="28" name="直接箭头连接符 27"/>
          <p:cNvCxnSpPr/>
          <p:nvPr/>
        </p:nvCxnSpPr>
        <p:spPr bwMode="auto">
          <a:xfrm>
            <a:off x="947737" y="4044950"/>
            <a:ext cx="4038600" cy="0"/>
          </a:xfrm>
          <a:prstGeom prst="straightConnector1">
            <a:avLst/>
          </a:prstGeom>
          <a:solidFill>
            <a:schemeClr val="accent1"/>
          </a:solidFill>
          <a:ln w="12700" cap="flat" cmpd="sng" algn="ctr">
            <a:solidFill>
              <a:schemeClr val="tx1"/>
            </a:solidFill>
            <a:prstDash val="solid"/>
            <a:round/>
            <a:headEnd type="arrow" w="med" len="med"/>
            <a:tailEnd type="arrow"/>
          </a:ln>
          <a:effectLst/>
        </p:spPr>
      </p:cxnSp>
      <p:sp>
        <p:nvSpPr>
          <p:cNvPr id="29" name="矩形 28"/>
          <p:cNvSpPr/>
          <p:nvPr/>
        </p:nvSpPr>
        <p:spPr bwMode="auto">
          <a:xfrm>
            <a:off x="1176337" y="3816350"/>
            <a:ext cx="4953000" cy="304800"/>
          </a:xfrm>
          <a:prstGeom prst="rect">
            <a:avLst/>
          </a:prstGeom>
          <a:no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nSpc>
                <a:spcPct val="90000"/>
              </a:lnSpc>
            </a:pPr>
            <a:r>
              <a:rPr lang="en-US" altLang="zh-CN" sz="1200" dirty="0" smtClean="0">
                <a:latin typeface="Arial" charset="0"/>
              </a:rPr>
              <a:t>3 Observe </a:t>
            </a:r>
            <a:r>
              <a:rPr lang="en-GB" altLang="zh-CN" sz="1200" dirty="0" smtClean="0"/>
              <a:t>State </a:t>
            </a:r>
            <a:r>
              <a:rPr lang="en-US" altLang="zh-CN" sz="1200" dirty="0" smtClean="0"/>
              <a:t>(put, 5/0/3) </a:t>
            </a:r>
            <a:r>
              <a:rPr lang="en-US" altLang="zh-CN" sz="1200" kern="100" dirty="0" smtClean="0">
                <a:solidFill>
                  <a:srgbClr val="000000"/>
                </a:solidFill>
                <a:latin typeface="Arial"/>
                <a:ea typeface="宋体"/>
                <a:cs typeface="Times New Roman"/>
              </a:rPr>
              <a:t>by Unicast</a:t>
            </a:r>
            <a:endParaRPr lang="zh-CN" altLang="zh-CN" sz="1200" kern="100" dirty="0" smtClean="0">
              <a:latin typeface="Calibri"/>
              <a:ea typeface="宋体"/>
              <a:cs typeface="Times New Roman"/>
            </a:endParaRPr>
          </a:p>
        </p:txBody>
      </p:sp>
    </p:spTree>
    <p:extLst>
      <p:ext uri="{BB962C8B-B14F-4D97-AF65-F5344CB8AC3E}">
        <p14:creationId xmlns="" xmlns:p14="http://schemas.microsoft.com/office/powerpoint/2010/main" val="81871061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5"/>
          <p:cNvSpPr>
            <a:spLocks noGrp="1" noChangeArrowheads="1"/>
          </p:cNvSpPr>
          <p:nvPr>
            <p:ph type="body" idx="1"/>
          </p:nvPr>
        </p:nvSpPr>
        <p:spPr>
          <a:xfrm>
            <a:off x="70644" y="1149350"/>
            <a:ext cx="8984456" cy="2286000"/>
          </a:xfrm>
        </p:spPr>
        <p:txBody>
          <a:bodyPr>
            <a:normAutofit/>
          </a:bodyPr>
          <a:lstStyle/>
          <a:p>
            <a:pPr>
              <a:buClr>
                <a:srgbClr val="C00000"/>
              </a:buClr>
              <a:buFont typeface="Wingdings" panose="05000000000000000000" pitchFamily="2" charset="2"/>
              <a:buChar char="q"/>
            </a:pPr>
            <a:r>
              <a:rPr lang="en-GB" sz="2400" b="1" dirty="0" smtClean="0"/>
              <a:t> </a:t>
            </a:r>
            <a:r>
              <a:rPr lang="en-US" altLang="zh-CN" sz="2400" b="1" dirty="0" smtClean="0"/>
              <a:t>Illustration</a:t>
            </a:r>
            <a:r>
              <a:rPr lang="en-GB" sz="2400" b="1" dirty="0" smtClean="0">
                <a:ea typeface="Times New Roman" panose="02020603050405020304" pitchFamily="18" charset="0"/>
                <a:cs typeface="Times New Roman" panose="02020603050405020304" pitchFamily="18" charset="0"/>
              </a:rPr>
              <a:t>:</a:t>
            </a:r>
          </a:p>
          <a:p>
            <a:pPr marL="111125" lvl="1" indent="-111125">
              <a:buClr>
                <a:srgbClr val="C00000"/>
              </a:buClr>
              <a:buFont typeface="Wingdings" panose="05000000000000000000" pitchFamily="2" charset="2"/>
              <a:buChar char="q"/>
            </a:pPr>
            <a:r>
              <a:rPr lang="en-US" altLang="en-US" sz="1800" dirty="0" smtClean="0">
                <a:solidFill>
                  <a:schemeClr val="tx1"/>
                </a:solidFill>
              </a:rPr>
              <a:t>Example Use Case 1: LwM2M Server send firmware package to all members via 3GPP MBMS</a:t>
            </a:r>
          </a:p>
          <a:p>
            <a:pPr marL="111125" lvl="1" indent="-111125">
              <a:buClr>
                <a:srgbClr val="C00000"/>
              </a:buClr>
              <a:buFont typeface="Wingdings" panose="05000000000000000000" pitchFamily="2" charset="2"/>
              <a:buChar char="q"/>
            </a:pPr>
            <a:r>
              <a:rPr lang="en-US" altLang="zh-CN" sz="1800" dirty="0" smtClean="0"/>
              <a:t>After </a:t>
            </a:r>
            <a:r>
              <a:rPr lang="en-GB" altLang="zh-CN" sz="1800" dirty="0" smtClean="0"/>
              <a:t>LwM2M client </a:t>
            </a:r>
            <a:r>
              <a:rPr lang="en-US" altLang="zh-CN" sz="1800" dirty="0" smtClean="0"/>
              <a:t>receiving the multicast POST request, each LwM2M client finds the </a:t>
            </a:r>
            <a:r>
              <a:rPr lang="en-US" altLang="zh-CN" sz="1800" dirty="0" err="1" smtClean="0"/>
              <a:t>localMemPath</a:t>
            </a:r>
            <a:r>
              <a:rPr lang="en-US" altLang="zh-CN" sz="1800" dirty="0" smtClean="0"/>
              <a:t> according the /50/0/0 and replaces the /</a:t>
            </a:r>
            <a:r>
              <a:rPr lang="en-GB" altLang="zh-CN" sz="1800" dirty="0" smtClean="0"/>
              <a:t>50/0/0 with the </a:t>
            </a:r>
            <a:r>
              <a:rPr lang="en-GB" altLang="zh-CN" sz="1800" dirty="0" err="1" smtClean="0"/>
              <a:t>localMemPath</a:t>
            </a:r>
            <a:r>
              <a:rPr lang="en-GB" altLang="zh-CN" sz="1800" dirty="0" smtClean="0"/>
              <a:t> (e.g. </a:t>
            </a:r>
            <a:r>
              <a:rPr lang="en-US" altLang="zh-CN" sz="1800" dirty="0" smtClean="0"/>
              <a:t>/5/0/0), then update the value (of /5/0/0) and returns to LwM2M Server</a:t>
            </a:r>
          </a:p>
          <a:p>
            <a:pPr marL="111125" lvl="1" indent="-111125">
              <a:buClr>
                <a:srgbClr val="C00000"/>
              </a:buClr>
              <a:buFont typeface="Wingdings" panose="05000000000000000000" pitchFamily="2" charset="2"/>
              <a:buChar char="q"/>
            </a:pPr>
            <a:r>
              <a:rPr lang="en-US" altLang="zh-CN" sz="1800" dirty="0" smtClean="0"/>
              <a:t>LwM2M client send the Notify to Server when event triggers</a:t>
            </a:r>
          </a:p>
          <a:p>
            <a:pPr marL="111125" lvl="1" indent="-111125">
              <a:buClr>
                <a:srgbClr val="C00000"/>
              </a:buClr>
              <a:buFont typeface="Wingdings" panose="05000000000000000000" pitchFamily="2" charset="2"/>
              <a:buChar char="q"/>
            </a:pPr>
            <a:endParaRPr lang="en-US" altLang="en-US" sz="1800" dirty="0" smtClean="0">
              <a:solidFill>
                <a:schemeClr val="tx1"/>
              </a:solidFill>
            </a:endParaRPr>
          </a:p>
        </p:txBody>
      </p:sp>
      <p:sp>
        <p:nvSpPr>
          <p:cNvPr id="8194" name="Rectangle 4"/>
          <p:cNvSpPr>
            <a:spLocks noGrp="1" noChangeArrowheads="1"/>
          </p:cNvSpPr>
          <p:nvPr>
            <p:ph type="title" idx="4294967295"/>
          </p:nvPr>
        </p:nvSpPr>
        <p:spPr>
          <a:xfrm>
            <a:off x="306388" y="233363"/>
            <a:ext cx="8748712" cy="703262"/>
          </a:xfrm>
        </p:spPr>
        <p:txBody>
          <a:bodyPr/>
          <a:lstStyle/>
          <a:p>
            <a:r>
              <a:rPr lang="en-US" altLang="en-US" sz="2800" dirty="0" smtClean="0">
                <a:ea typeface="ＭＳ Ｐゴシック" panose="020B0600070205080204" pitchFamily="34" charset="-128"/>
              </a:rPr>
              <a:t>Use Case 2</a:t>
            </a:r>
            <a:endParaRPr lang="en-GB" altLang="en-US" sz="1600" dirty="0"/>
          </a:p>
        </p:txBody>
      </p:sp>
      <p:sp>
        <p:nvSpPr>
          <p:cNvPr id="4" name="矩形 3"/>
          <p:cNvSpPr/>
          <p:nvPr/>
        </p:nvSpPr>
        <p:spPr bwMode="auto">
          <a:xfrm>
            <a:off x="1023937" y="3130550"/>
            <a:ext cx="1371600" cy="457200"/>
          </a:xfrm>
          <a:prstGeom prst="rect">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US" altLang="zh-CN" sz="1400" b="0" i="0" u="none" strike="noStrike" cap="none" normalizeH="0" baseline="0" dirty="0" smtClean="0">
                <a:ln>
                  <a:noFill/>
                </a:ln>
                <a:solidFill>
                  <a:schemeClr val="tx1"/>
                </a:solidFill>
                <a:effectLst/>
                <a:latin typeface="Arial" charset="0"/>
              </a:rPr>
              <a:t>LwM2M Sever</a:t>
            </a:r>
            <a:endParaRPr kumimoji="0" lang="zh-CN" altLang="en-US" sz="1400" b="0" i="0" u="none" strike="noStrike" cap="none" normalizeH="0" baseline="0" dirty="0" smtClean="0">
              <a:ln>
                <a:noFill/>
              </a:ln>
              <a:solidFill>
                <a:schemeClr val="tx1"/>
              </a:solidFill>
              <a:effectLst/>
              <a:latin typeface="Arial" charset="0"/>
            </a:endParaRPr>
          </a:p>
        </p:txBody>
      </p:sp>
      <p:sp>
        <p:nvSpPr>
          <p:cNvPr id="5" name="矩形 4"/>
          <p:cNvSpPr/>
          <p:nvPr/>
        </p:nvSpPr>
        <p:spPr bwMode="auto">
          <a:xfrm>
            <a:off x="3081337" y="3130550"/>
            <a:ext cx="1371600" cy="457200"/>
          </a:xfrm>
          <a:prstGeom prst="rect">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US" altLang="zh-CN" sz="1400" b="0" i="0" u="none" strike="noStrike" cap="none" normalizeH="0" baseline="0" dirty="0" smtClean="0">
                <a:ln>
                  <a:noFill/>
                </a:ln>
                <a:solidFill>
                  <a:schemeClr val="tx1"/>
                </a:solidFill>
                <a:effectLst/>
                <a:latin typeface="Arial" charset="0"/>
              </a:rPr>
              <a:t>3GPP Network</a:t>
            </a:r>
            <a:endParaRPr kumimoji="0" lang="zh-CN" altLang="en-US" sz="1400" b="0" i="0" u="none" strike="noStrike" cap="none" normalizeH="0" baseline="0" dirty="0" smtClean="0">
              <a:ln>
                <a:noFill/>
              </a:ln>
              <a:solidFill>
                <a:schemeClr val="tx1"/>
              </a:solidFill>
              <a:effectLst/>
              <a:latin typeface="Arial" charset="0"/>
            </a:endParaRPr>
          </a:p>
        </p:txBody>
      </p:sp>
      <p:sp>
        <p:nvSpPr>
          <p:cNvPr id="6" name="矩形 5"/>
          <p:cNvSpPr/>
          <p:nvPr/>
        </p:nvSpPr>
        <p:spPr bwMode="auto">
          <a:xfrm>
            <a:off x="5062537" y="3130550"/>
            <a:ext cx="1371600" cy="457200"/>
          </a:xfrm>
          <a:prstGeom prst="rect">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US" altLang="zh-CN" sz="1400" b="0" i="0" u="none" strike="noStrike" cap="none" normalizeH="0" baseline="0" dirty="0" smtClean="0">
                <a:ln>
                  <a:noFill/>
                </a:ln>
                <a:solidFill>
                  <a:schemeClr val="tx1"/>
                </a:solidFill>
                <a:effectLst/>
                <a:latin typeface="Arial" charset="0"/>
              </a:rPr>
              <a:t>LwM2M Client</a:t>
            </a:r>
          </a:p>
          <a:p>
            <a:pPr marL="0" marR="0" indent="0" algn="ctr" defTabSz="914400" rtl="0" eaLnBrk="0" fontAlgn="base" latinLnBrk="0" hangingPunct="0">
              <a:lnSpc>
                <a:spcPct val="90000"/>
              </a:lnSpc>
              <a:spcBef>
                <a:spcPct val="0"/>
              </a:spcBef>
              <a:spcAft>
                <a:spcPct val="0"/>
              </a:spcAft>
              <a:buClrTx/>
              <a:buSzTx/>
              <a:buFontTx/>
              <a:buNone/>
              <a:tabLst/>
            </a:pPr>
            <a:r>
              <a:rPr lang="en-US" altLang="zh-CN" sz="1400" dirty="0" smtClean="0">
                <a:latin typeface="Arial" charset="0"/>
              </a:rPr>
              <a:t>(UE1)</a:t>
            </a:r>
            <a:endParaRPr kumimoji="0" lang="zh-CN" altLang="en-US" sz="1400" b="0" i="0" u="none" strike="noStrike" cap="none" normalizeH="0" baseline="0" dirty="0" smtClean="0">
              <a:ln>
                <a:noFill/>
              </a:ln>
              <a:solidFill>
                <a:schemeClr val="tx1"/>
              </a:solidFill>
              <a:effectLst/>
              <a:latin typeface="Arial" charset="0"/>
            </a:endParaRPr>
          </a:p>
        </p:txBody>
      </p:sp>
      <p:cxnSp>
        <p:nvCxnSpPr>
          <p:cNvPr id="7" name="直接连接符 6"/>
          <p:cNvCxnSpPr>
            <a:stCxn id="4" idx="2"/>
          </p:cNvCxnSpPr>
          <p:nvPr/>
        </p:nvCxnSpPr>
        <p:spPr bwMode="auto">
          <a:xfrm>
            <a:off x="1709737" y="3587750"/>
            <a:ext cx="0" cy="2362200"/>
          </a:xfrm>
          <a:prstGeom prst="line">
            <a:avLst/>
          </a:prstGeom>
          <a:solidFill>
            <a:schemeClr val="accent1"/>
          </a:solidFill>
          <a:ln w="12700" cap="flat" cmpd="sng" algn="ctr">
            <a:solidFill>
              <a:schemeClr val="tx1"/>
            </a:solidFill>
            <a:prstDash val="solid"/>
            <a:round/>
            <a:headEnd type="none" w="med" len="med"/>
            <a:tailEnd type="none" w="med" len="med"/>
          </a:ln>
          <a:effectLst/>
        </p:spPr>
      </p:cxnSp>
      <p:cxnSp>
        <p:nvCxnSpPr>
          <p:cNvPr id="8" name="直接连接符 7"/>
          <p:cNvCxnSpPr/>
          <p:nvPr/>
        </p:nvCxnSpPr>
        <p:spPr bwMode="auto">
          <a:xfrm>
            <a:off x="3767137" y="3587750"/>
            <a:ext cx="0" cy="2362200"/>
          </a:xfrm>
          <a:prstGeom prst="line">
            <a:avLst/>
          </a:prstGeom>
          <a:solidFill>
            <a:schemeClr val="accent1"/>
          </a:solidFill>
          <a:ln w="12700" cap="flat" cmpd="sng" algn="ctr">
            <a:solidFill>
              <a:schemeClr val="tx1"/>
            </a:solidFill>
            <a:prstDash val="solid"/>
            <a:round/>
            <a:headEnd type="none" w="med" len="med"/>
            <a:tailEnd type="none" w="med" len="med"/>
          </a:ln>
          <a:effectLst/>
        </p:spPr>
      </p:cxnSp>
      <p:cxnSp>
        <p:nvCxnSpPr>
          <p:cNvPr id="9" name="直接连接符 8"/>
          <p:cNvCxnSpPr/>
          <p:nvPr/>
        </p:nvCxnSpPr>
        <p:spPr bwMode="auto">
          <a:xfrm>
            <a:off x="5748337" y="3587750"/>
            <a:ext cx="0" cy="2362200"/>
          </a:xfrm>
          <a:prstGeom prst="line">
            <a:avLst/>
          </a:prstGeom>
          <a:solidFill>
            <a:schemeClr val="accent1"/>
          </a:solidFill>
          <a:ln w="12700" cap="flat" cmpd="sng" algn="ctr">
            <a:solidFill>
              <a:schemeClr val="tx1"/>
            </a:solidFill>
            <a:prstDash val="solid"/>
            <a:round/>
            <a:headEnd type="none" w="med" len="med"/>
            <a:tailEnd type="none" w="med" len="med"/>
          </a:ln>
          <a:effectLst/>
        </p:spPr>
      </p:cxnSp>
      <p:cxnSp>
        <p:nvCxnSpPr>
          <p:cNvPr id="10" name="直接箭头连接符 9"/>
          <p:cNvCxnSpPr/>
          <p:nvPr/>
        </p:nvCxnSpPr>
        <p:spPr bwMode="auto">
          <a:xfrm>
            <a:off x="1709737" y="4044950"/>
            <a:ext cx="2057400" cy="0"/>
          </a:xfrm>
          <a:prstGeom prst="straightConnector1">
            <a:avLst/>
          </a:prstGeom>
          <a:solidFill>
            <a:schemeClr val="accent1"/>
          </a:solidFill>
          <a:ln w="12700" cap="flat" cmpd="sng" algn="ctr">
            <a:solidFill>
              <a:schemeClr val="tx1"/>
            </a:solidFill>
            <a:prstDash val="solid"/>
            <a:round/>
            <a:headEnd type="arrow" w="med" len="med"/>
            <a:tailEnd type="arrow"/>
          </a:ln>
          <a:effectLst/>
        </p:spPr>
      </p:cxnSp>
      <p:sp>
        <p:nvSpPr>
          <p:cNvPr id="11" name="矩形 10"/>
          <p:cNvSpPr/>
          <p:nvPr/>
        </p:nvSpPr>
        <p:spPr bwMode="auto">
          <a:xfrm>
            <a:off x="1862137" y="3816350"/>
            <a:ext cx="1752600" cy="381000"/>
          </a:xfrm>
          <a:prstGeom prst="rect">
            <a:avLst/>
          </a:prstGeom>
          <a:no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lang="en-US" altLang="zh-CN" sz="1200" dirty="0" smtClean="0">
                <a:latin typeface="Arial" charset="0"/>
              </a:rPr>
              <a:t>1 TMGI Active Bearer</a:t>
            </a:r>
            <a:endParaRPr kumimoji="0" lang="zh-CN" altLang="en-US" sz="1200" b="0" i="0" u="none" strike="noStrike" cap="none" normalizeH="0" baseline="0" dirty="0" smtClean="0">
              <a:ln>
                <a:noFill/>
              </a:ln>
              <a:solidFill>
                <a:schemeClr val="tx1"/>
              </a:solidFill>
              <a:effectLst/>
              <a:latin typeface="Arial" charset="0"/>
            </a:endParaRPr>
          </a:p>
        </p:txBody>
      </p:sp>
      <p:cxnSp>
        <p:nvCxnSpPr>
          <p:cNvPr id="12" name="直接箭头连接符 11"/>
          <p:cNvCxnSpPr/>
          <p:nvPr/>
        </p:nvCxnSpPr>
        <p:spPr bwMode="auto">
          <a:xfrm>
            <a:off x="1709737" y="4578350"/>
            <a:ext cx="4038600" cy="0"/>
          </a:xfrm>
          <a:prstGeom prst="straightConnector1">
            <a:avLst/>
          </a:prstGeom>
          <a:solidFill>
            <a:schemeClr val="accent1"/>
          </a:solidFill>
          <a:ln w="12700" cap="flat" cmpd="sng" algn="ctr">
            <a:solidFill>
              <a:schemeClr val="tx1"/>
            </a:solidFill>
            <a:prstDash val="solid"/>
            <a:round/>
            <a:headEnd type="none" w="med" len="med"/>
            <a:tailEnd type="arrow"/>
          </a:ln>
          <a:effectLst/>
        </p:spPr>
      </p:cxnSp>
      <p:sp>
        <p:nvSpPr>
          <p:cNvPr id="13" name="矩形 12"/>
          <p:cNvSpPr/>
          <p:nvPr/>
        </p:nvSpPr>
        <p:spPr bwMode="auto">
          <a:xfrm>
            <a:off x="6738937" y="3130550"/>
            <a:ext cx="1371600" cy="457200"/>
          </a:xfrm>
          <a:prstGeom prst="rect">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US" altLang="zh-CN" sz="1400" b="0" i="0" u="none" strike="noStrike" cap="none" normalizeH="0" baseline="0" dirty="0" smtClean="0">
                <a:ln>
                  <a:noFill/>
                </a:ln>
                <a:solidFill>
                  <a:schemeClr val="tx1"/>
                </a:solidFill>
                <a:effectLst/>
                <a:latin typeface="Arial" charset="0"/>
              </a:rPr>
              <a:t>LwM2M Client</a:t>
            </a:r>
          </a:p>
          <a:p>
            <a:pPr marL="0" marR="0" indent="0" algn="ctr" defTabSz="914400" rtl="0" eaLnBrk="0" fontAlgn="base" latinLnBrk="0" hangingPunct="0">
              <a:lnSpc>
                <a:spcPct val="90000"/>
              </a:lnSpc>
              <a:spcBef>
                <a:spcPct val="0"/>
              </a:spcBef>
              <a:spcAft>
                <a:spcPct val="0"/>
              </a:spcAft>
              <a:buClrTx/>
              <a:buSzTx/>
              <a:buFontTx/>
              <a:buNone/>
              <a:tabLst/>
            </a:pPr>
            <a:r>
              <a:rPr lang="en-US" altLang="zh-CN" sz="1400" dirty="0" smtClean="0">
                <a:latin typeface="Arial" charset="0"/>
              </a:rPr>
              <a:t>(UE2)</a:t>
            </a:r>
            <a:endParaRPr kumimoji="0" lang="zh-CN" altLang="en-US" sz="1400" b="0" i="0" u="none" strike="noStrike" cap="none" normalizeH="0" baseline="0" dirty="0" smtClean="0">
              <a:ln>
                <a:noFill/>
              </a:ln>
              <a:solidFill>
                <a:schemeClr val="tx1"/>
              </a:solidFill>
              <a:effectLst/>
              <a:latin typeface="Arial" charset="0"/>
            </a:endParaRPr>
          </a:p>
        </p:txBody>
      </p:sp>
      <p:cxnSp>
        <p:nvCxnSpPr>
          <p:cNvPr id="14" name="直接连接符 13"/>
          <p:cNvCxnSpPr/>
          <p:nvPr/>
        </p:nvCxnSpPr>
        <p:spPr bwMode="auto">
          <a:xfrm>
            <a:off x="7424737" y="3587750"/>
            <a:ext cx="0" cy="2362200"/>
          </a:xfrm>
          <a:prstGeom prst="line">
            <a:avLst/>
          </a:prstGeom>
          <a:solidFill>
            <a:schemeClr val="accent1"/>
          </a:solidFill>
          <a:ln w="12700" cap="flat" cmpd="sng" algn="ctr">
            <a:solidFill>
              <a:schemeClr val="tx1"/>
            </a:solidFill>
            <a:prstDash val="solid"/>
            <a:round/>
            <a:headEnd type="none" w="med" len="med"/>
            <a:tailEnd type="none" w="med" len="med"/>
          </a:ln>
          <a:effectLst/>
        </p:spPr>
      </p:cxnSp>
      <p:cxnSp>
        <p:nvCxnSpPr>
          <p:cNvPr id="15" name="直接箭头连接符 14"/>
          <p:cNvCxnSpPr/>
          <p:nvPr/>
        </p:nvCxnSpPr>
        <p:spPr bwMode="auto">
          <a:xfrm>
            <a:off x="1709737" y="4578350"/>
            <a:ext cx="5715000" cy="0"/>
          </a:xfrm>
          <a:prstGeom prst="straightConnector1">
            <a:avLst/>
          </a:prstGeom>
          <a:solidFill>
            <a:schemeClr val="accent1"/>
          </a:solidFill>
          <a:ln w="12700" cap="flat" cmpd="sng" algn="ctr">
            <a:solidFill>
              <a:schemeClr val="tx1"/>
            </a:solidFill>
            <a:prstDash val="solid"/>
            <a:round/>
            <a:headEnd type="none" w="med" len="med"/>
            <a:tailEnd type="arrow"/>
          </a:ln>
          <a:effectLst/>
        </p:spPr>
      </p:cxnSp>
      <p:sp>
        <p:nvSpPr>
          <p:cNvPr id="16" name="矩形 15"/>
          <p:cNvSpPr/>
          <p:nvPr/>
        </p:nvSpPr>
        <p:spPr bwMode="auto">
          <a:xfrm>
            <a:off x="1862137" y="4273550"/>
            <a:ext cx="3886200" cy="304800"/>
          </a:xfrm>
          <a:prstGeom prst="rect">
            <a:avLst/>
          </a:prstGeom>
          <a:no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nSpc>
                <a:spcPct val="90000"/>
              </a:lnSpc>
            </a:pPr>
            <a:r>
              <a:rPr lang="en-US" altLang="zh-CN" sz="1200" dirty="0" smtClean="0">
                <a:latin typeface="Arial" charset="0"/>
              </a:rPr>
              <a:t>2 Write </a:t>
            </a:r>
            <a:r>
              <a:rPr lang="en-US" altLang="zh-CN" sz="1200" kern="100" dirty="0" smtClean="0">
                <a:solidFill>
                  <a:srgbClr val="000000"/>
                </a:solidFill>
                <a:latin typeface="Arial"/>
                <a:ea typeface="宋体"/>
                <a:cs typeface="Times New Roman"/>
              </a:rPr>
              <a:t>firmware package  by MBMS</a:t>
            </a:r>
            <a:endParaRPr lang="zh-CN" altLang="zh-CN" sz="1200" kern="100" dirty="0" smtClean="0">
              <a:latin typeface="Calibri"/>
              <a:ea typeface="宋体"/>
              <a:cs typeface="Times New Roman"/>
            </a:endParaRPr>
          </a:p>
          <a:p>
            <a:pPr marL="0" marR="0" indent="0" algn="l" defTabSz="914400" rtl="0" eaLnBrk="0" fontAlgn="base" latinLnBrk="0" hangingPunct="0">
              <a:lnSpc>
                <a:spcPct val="90000"/>
              </a:lnSpc>
              <a:spcBef>
                <a:spcPct val="0"/>
              </a:spcBef>
              <a:spcAft>
                <a:spcPct val="0"/>
              </a:spcAft>
              <a:buClrTx/>
              <a:buSzTx/>
              <a:buFontTx/>
              <a:buNone/>
              <a:tabLst/>
            </a:pPr>
            <a:r>
              <a:rPr lang="en-US" altLang="zh-CN" sz="1200" dirty="0" smtClean="0">
                <a:latin typeface="Arial" charset="0"/>
              </a:rPr>
              <a:t> </a:t>
            </a:r>
            <a:endParaRPr kumimoji="0" lang="zh-CN" altLang="en-US" sz="1200" b="0" i="0" u="none" strike="noStrike" cap="none" normalizeH="0" baseline="0" dirty="0" smtClean="0">
              <a:ln>
                <a:noFill/>
              </a:ln>
              <a:solidFill>
                <a:schemeClr val="tx1"/>
              </a:solidFill>
              <a:effectLst/>
              <a:latin typeface="Arial" charset="0"/>
            </a:endParaRPr>
          </a:p>
        </p:txBody>
      </p:sp>
      <p:sp>
        <p:nvSpPr>
          <p:cNvPr id="18" name="矩形 17"/>
          <p:cNvSpPr/>
          <p:nvPr/>
        </p:nvSpPr>
        <p:spPr>
          <a:xfrm>
            <a:off x="6510337" y="3740150"/>
            <a:ext cx="2664087" cy="523220"/>
          </a:xfrm>
          <a:prstGeom prst="rect">
            <a:avLst/>
          </a:prstGeom>
          <a:solidFill>
            <a:schemeClr val="bg2">
              <a:lumMod val="20000"/>
              <a:lumOff val="80000"/>
            </a:schemeClr>
          </a:solidFill>
          <a:ln>
            <a:solidFill>
              <a:schemeClr val="accent1">
                <a:lumMod val="20000"/>
                <a:lumOff val="80000"/>
              </a:schemeClr>
            </a:solidFill>
          </a:ln>
        </p:spPr>
        <p:txBody>
          <a:bodyPr wrap="square">
            <a:spAutoFit/>
          </a:bodyPr>
          <a:lstStyle/>
          <a:p>
            <a:pPr marL="0" lvl="1" indent="0">
              <a:buClr>
                <a:srgbClr val="C00000"/>
              </a:buClr>
              <a:buNone/>
            </a:pPr>
            <a:r>
              <a:rPr lang="en-US" altLang="zh-CN" sz="1400" b="1" dirty="0"/>
              <a:t>Req</a:t>
            </a:r>
            <a:r>
              <a:rPr lang="en-US" altLang="zh-CN" sz="1400" dirty="0"/>
              <a:t>: </a:t>
            </a:r>
            <a:r>
              <a:rPr lang="en-US" altLang="zh-CN" sz="1400" dirty="0" smtClean="0"/>
              <a:t>POST </a:t>
            </a:r>
            <a:r>
              <a:rPr lang="en-US" altLang="zh-CN" sz="1400" dirty="0" err="1" smtClean="0"/>
              <a:t>coap</a:t>
            </a:r>
            <a:r>
              <a:rPr lang="en-US" altLang="zh-CN" sz="1400" dirty="0"/>
              <a:t>://</a:t>
            </a:r>
            <a:r>
              <a:rPr lang="en-GB" sz="1400" dirty="0"/>
              <a:t>50/0</a:t>
            </a:r>
            <a:r>
              <a:rPr lang="en-US" sz="1400" dirty="0"/>
              <a:t>/0</a:t>
            </a:r>
            <a:endParaRPr lang="en-US" altLang="zh-CN" sz="1400" dirty="0"/>
          </a:p>
          <a:p>
            <a:pPr marL="0" lvl="1" indent="0">
              <a:buClr>
                <a:srgbClr val="C00000"/>
              </a:buClr>
              <a:buNone/>
            </a:pPr>
            <a:r>
              <a:rPr lang="en-US" altLang="zh-CN" sz="1400" b="1" dirty="0"/>
              <a:t>HOST URI </a:t>
            </a:r>
            <a:r>
              <a:rPr lang="en-US" altLang="zh-CN" sz="1400" dirty="0"/>
              <a:t>: 224.0.1.3:24; </a:t>
            </a:r>
          </a:p>
        </p:txBody>
      </p:sp>
      <p:cxnSp>
        <p:nvCxnSpPr>
          <p:cNvPr id="20" name="直接箭头连接符 19"/>
          <p:cNvCxnSpPr/>
          <p:nvPr/>
        </p:nvCxnSpPr>
        <p:spPr bwMode="auto">
          <a:xfrm flipH="1">
            <a:off x="1709737" y="5416550"/>
            <a:ext cx="5715000" cy="0"/>
          </a:xfrm>
          <a:prstGeom prst="straightConnector1">
            <a:avLst/>
          </a:prstGeom>
          <a:solidFill>
            <a:schemeClr val="accent1"/>
          </a:solidFill>
          <a:ln w="12700" cap="flat" cmpd="sng" algn="ctr">
            <a:solidFill>
              <a:schemeClr val="tx1"/>
            </a:solidFill>
            <a:prstDash val="solid"/>
            <a:round/>
            <a:headEnd type="none" w="med" len="med"/>
            <a:tailEnd type="arrow"/>
          </a:ln>
          <a:effectLst/>
        </p:spPr>
      </p:cxnSp>
      <p:cxnSp>
        <p:nvCxnSpPr>
          <p:cNvPr id="21" name="直接箭头连接符 20"/>
          <p:cNvCxnSpPr/>
          <p:nvPr/>
        </p:nvCxnSpPr>
        <p:spPr bwMode="auto">
          <a:xfrm flipH="1">
            <a:off x="1709737" y="5111750"/>
            <a:ext cx="4038600" cy="0"/>
          </a:xfrm>
          <a:prstGeom prst="straightConnector1">
            <a:avLst/>
          </a:prstGeom>
          <a:solidFill>
            <a:schemeClr val="accent1"/>
          </a:solidFill>
          <a:ln w="12700" cap="flat" cmpd="sng" algn="ctr">
            <a:solidFill>
              <a:schemeClr val="tx1"/>
            </a:solidFill>
            <a:prstDash val="solid"/>
            <a:round/>
            <a:headEnd type="none" w="med" len="med"/>
            <a:tailEnd type="arrow"/>
          </a:ln>
          <a:effectLst/>
        </p:spPr>
      </p:cxnSp>
      <p:sp>
        <p:nvSpPr>
          <p:cNvPr id="23" name="矩形 22"/>
          <p:cNvSpPr/>
          <p:nvPr/>
        </p:nvSpPr>
        <p:spPr bwMode="auto">
          <a:xfrm>
            <a:off x="1862137" y="4806950"/>
            <a:ext cx="1905000" cy="304800"/>
          </a:xfrm>
          <a:prstGeom prst="rect">
            <a:avLst/>
          </a:prstGeom>
          <a:no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nSpc>
                <a:spcPct val="90000"/>
              </a:lnSpc>
            </a:pPr>
            <a:r>
              <a:rPr lang="en-US" altLang="zh-CN" sz="1200" dirty="0" smtClean="0">
                <a:latin typeface="Arial" charset="0"/>
              </a:rPr>
              <a:t>3 Notify </a:t>
            </a:r>
            <a:r>
              <a:rPr lang="en-US" altLang="zh-CN" sz="1200" kern="100" dirty="0" smtClean="0">
                <a:solidFill>
                  <a:srgbClr val="000000"/>
                </a:solidFill>
                <a:latin typeface="Arial"/>
                <a:ea typeface="宋体"/>
                <a:cs typeface="Times New Roman"/>
              </a:rPr>
              <a:t>status 2</a:t>
            </a:r>
          </a:p>
          <a:p>
            <a:pPr>
              <a:lnSpc>
                <a:spcPct val="90000"/>
              </a:lnSpc>
            </a:pPr>
            <a:r>
              <a:rPr lang="en-US" altLang="zh-CN" sz="1200" kern="100" dirty="0" smtClean="0">
                <a:solidFill>
                  <a:srgbClr val="000000"/>
                </a:solidFill>
                <a:latin typeface="Arial"/>
                <a:ea typeface="宋体"/>
                <a:cs typeface="Times New Roman"/>
              </a:rPr>
              <a:t>  </a:t>
            </a:r>
            <a:endParaRPr lang="zh-CN" altLang="zh-CN" sz="1200" kern="100" dirty="0" smtClean="0">
              <a:latin typeface="Calibri"/>
              <a:ea typeface="宋体"/>
              <a:cs typeface="Times New Roman"/>
            </a:endParaRPr>
          </a:p>
          <a:p>
            <a:pPr marL="0" marR="0" indent="0" algn="l" defTabSz="914400" rtl="0" eaLnBrk="0" fontAlgn="base" latinLnBrk="0" hangingPunct="0">
              <a:lnSpc>
                <a:spcPct val="90000"/>
              </a:lnSpc>
              <a:spcBef>
                <a:spcPct val="0"/>
              </a:spcBef>
              <a:spcAft>
                <a:spcPct val="0"/>
              </a:spcAft>
              <a:buClrTx/>
              <a:buSzTx/>
              <a:buFontTx/>
              <a:buNone/>
              <a:tabLst/>
            </a:pPr>
            <a:r>
              <a:rPr lang="en-US" altLang="zh-CN" sz="1200" dirty="0" smtClean="0">
                <a:latin typeface="Arial" charset="0"/>
              </a:rPr>
              <a:t> </a:t>
            </a:r>
            <a:endParaRPr kumimoji="0" lang="zh-CN" altLang="en-US" sz="1200" b="0" i="0" u="none" strike="noStrike" cap="none" normalizeH="0" baseline="0" dirty="0" smtClean="0">
              <a:ln>
                <a:noFill/>
              </a:ln>
              <a:solidFill>
                <a:schemeClr val="tx1"/>
              </a:solidFill>
              <a:effectLst/>
              <a:latin typeface="Arial" charset="0"/>
            </a:endParaRPr>
          </a:p>
        </p:txBody>
      </p:sp>
      <p:sp>
        <p:nvSpPr>
          <p:cNvPr id="24" name="矩形 23"/>
          <p:cNvSpPr/>
          <p:nvPr/>
        </p:nvSpPr>
        <p:spPr bwMode="auto">
          <a:xfrm>
            <a:off x="1862137" y="5187950"/>
            <a:ext cx="1905000" cy="304800"/>
          </a:xfrm>
          <a:prstGeom prst="rect">
            <a:avLst/>
          </a:prstGeom>
          <a:no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nSpc>
                <a:spcPct val="90000"/>
              </a:lnSpc>
            </a:pPr>
            <a:r>
              <a:rPr lang="en-US" altLang="zh-CN" sz="1200" dirty="0" smtClean="0">
                <a:latin typeface="Arial" charset="0"/>
              </a:rPr>
              <a:t>3 Notify </a:t>
            </a:r>
            <a:r>
              <a:rPr lang="en-US" altLang="zh-CN" sz="1200" kern="100" dirty="0" smtClean="0">
                <a:solidFill>
                  <a:srgbClr val="000000"/>
                </a:solidFill>
                <a:latin typeface="Arial"/>
                <a:ea typeface="宋体"/>
                <a:cs typeface="Times New Roman"/>
              </a:rPr>
              <a:t>status 2</a:t>
            </a:r>
            <a:endParaRPr lang="zh-CN" altLang="zh-CN" sz="1200" kern="100" dirty="0" smtClean="0">
              <a:latin typeface="Calibri"/>
              <a:ea typeface="宋体"/>
              <a:cs typeface="Times New Roman"/>
            </a:endParaRPr>
          </a:p>
          <a:p>
            <a:pPr marL="0" marR="0" indent="0" algn="l" defTabSz="914400" rtl="0" eaLnBrk="0" fontAlgn="base" latinLnBrk="0" hangingPunct="0">
              <a:lnSpc>
                <a:spcPct val="90000"/>
              </a:lnSpc>
              <a:spcBef>
                <a:spcPct val="0"/>
              </a:spcBef>
              <a:spcAft>
                <a:spcPct val="0"/>
              </a:spcAft>
              <a:buClrTx/>
              <a:buSzTx/>
              <a:buFontTx/>
              <a:buNone/>
              <a:tabLst/>
            </a:pPr>
            <a:r>
              <a:rPr lang="en-US" altLang="zh-CN" sz="1200" dirty="0" smtClean="0">
                <a:latin typeface="Arial" charset="0"/>
              </a:rPr>
              <a:t> </a:t>
            </a:r>
            <a:endParaRPr kumimoji="0" lang="zh-CN" altLang="en-US" sz="1200" b="0" i="0" u="none" strike="noStrike" cap="none" normalizeH="0" baseline="0" dirty="0" smtClean="0">
              <a:ln>
                <a:noFill/>
              </a:ln>
              <a:solidFill>
                <a:schemeClr val="tx1"/>
              </a:solidFill>
              <a:effectLst/>
              <a:latin typeface="Arial" charset="0"/>
            </a:endParaRPr>
          </a:p>
        </p:txBody>
      </p:sp>
    </p:spTree>
    <p:extLst>
      <p:ext uri="{BB962C8B-B14F-4D97-AF65-F5344CB8AC3E}">
        <p14:creationId xmlns="" xmlns:p14="http://schemas.microsoft.com/office/powerpoint/2010/main" val="81871061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4"/>
          <p:cNvSpPr>
            <a:spLocks noGrp="1" noChangeArrowheads="1"/>
          </p:cNvSpPr>
          <p:nvPr>
            <p:ph type="title" idx="4294967295"/>
          </p:nvPr>
        </p:nvSpPr>
        <p:spPr>
          <a:xfrm>
            <a:off x="306388" y="233363"/>
            <a:ext cx="8748712" cy="703262"/>
          </a:xfrm>
        </p:spPr>
        <p:txBody>
          <a:bodyPr/>
          <a:lstStyle/>
          <a:p>
            <a:r>
              <a:rPr lang="en-US" altLang="en-US" sz="2800" dirty="0" smtClean="0">
                <a:ea typeface="ＭＳ Ｐゴシック" panose="020B0600070205080204" pitchFamily="34" charset="-128"/>
              </a:rPr>
              <a:t>The Impact </a:t>
            </a:r>
            <a:endParaRPr lang="en-GB" altLang="en-US" sz="1600" dirty="0"/>
          </a:p>
        </p:txBody>
      </p:sp>
      <p:sp>
        <p:nvSpPr>
          <p:cNvPr id="8195" name="Rectangle 5"/>
          <p:cNvSpPr>
            <a:spLocks noGrp="1" noChangeArrowheads="1"/>
          </p:cNvSpPr>
          <p:nvPr>
            <p:ph type="body" idx="1"/>
          </p:nvPr>
        </p:nvSpPr>
        <p:spPr>
          <a:xfrm>
            <a:off x="33337" y="1149350"/>
            <a:ext cx="9220200" cy="5410200"/>
          </a:xfrm>
        </p:spPr>
        <p:txBody>
          <a:bodyPr>
            <a:normAutofit/>
          </a:bodyPr>
          <a:lstStyle/>
          <a:p>
            <a:pPr>
              <a:buClr>
                <a:srgbClr val="C00000"/>
              </a:buClr>
              <a:buFont typeface="Wingdings" panose="05000000000000000000" pitchFamily="2" charset="2"/>
              <a:buChar char="q"/>
            </a:pPr>
            <a:r>
              <a:rPr lang="en-GB" sz="2000" b="1" dirty="0" smtClean="0"/>
              <a:t> </a:t>
            </a:r>
            <a:r>
              <a:rPr lang="en-GB" sz="2000" b="1" dirty="0"/>
              <a:t>Impact : </a:t>
            </a:r>
          </a:p>
          <a:p>
            <a:pPr lvl="1">
              <a:buClr>
                <a:srgbClr val="C00000"/>
              </a:buClr>
              <a:buFont typeface="Wingdings" panose="05000000000000000000" pitchFamily="2" charset="2"/>
              <a:buChar char="q"/>
            </a:pPr>
            <a:r>
              <a:rPr lang="en-GB" sz="1600" b="1" dirty="0"/>
              <a:t>LwM2M server needs to </a:t>
            </a:r>
            <a:r>
              <a:rPr lang="en-GB" sz="1600" b="1" dirty="0" smtClean="0"/>
              <a:t>send the MBMS related information(TMGI, </a:t>
            </a:r>
            <a:r>
              <a:rPr lang="en-GB" sz="1600" b="1" dirty="0" err="1" smtClean="0"/>
              <a:t>StartTime,etc</a:t>
            </a:r>
            <a:r>
              <a:rPr lang="en-GB" sz="1600" b="1" dirty="0" smtClean="0"/>
              <a:t>) to the client</a:t>
            </a:r>
          </a:p>
          <a:p>
            <a:pPr lvl="1">
              <a:buClr>
                <a:srgbClr val="C00000"/>
              </a:buClr>
              <a:buFont typeface="Wingdings" panose="05000000000000000000" pitchFamily="2" charset="2"/>
              <a:buChar char="q"/>
            </a:pPr>
            <a:r>
              <a:rPr lang="en-US" altLang="zh-CN" sz="1600" b="1" dirty="0" smtClean="0"/>
              <a:t>One New object --- MBMS Service Management</a:t>
            </a:r>
            <a:endParaRPr lang="en-GB" altLang="zh-CN" sz="1600" b="1" dirty="0"/>
          </a:p>
          <a:p>
            <a:pPr lvl="1">
              <a:buClr>
                <a:srgbClr val="C00000"/>
              </a:buClr>
              <a:buFont typeface="Wingdings" panose="05000000000000000000" pitchFamily="2" charset="2"/>
              <a:buChar char="q"/>
            </a:pPr>
            <a:r>
              <a:rPr lang="en-US" altLang="zh-CN" sz="1600" b="1" dirty="0" smtClean="0"/>
              <a:t>One new resource type – virtual</a:t>
            </a:r>
          </a:p>
          <a:p>
            <a:pPr lvl="1">
              <a:buClr>
                <a:srgbClr val="C00000"/>
              </a:buClr>
              <a:buFont typeface="Wingdings" panose="05000000000000000000" pitchFamily="2" charset="2"/>
              <a:buChar char="q"/>
            </a:pPr>
            <a:r>
              <a:rPr lang="en-GB" altLang="zh-CN" sz="1600" b="1" dirty="0" smtClean="0"/>
              <a:t>A mechanism is needed to make sure that LwM2M server can assign the same object instance id of </a:t>
            </a:r>
            <a:r>
              <a:rPr lang="fr-FR" altLang="en-US" sz="1600" b="1" dirty="0" smtClean="0"/>
              <a:t>MBMS Service Management object </a:t>
            </a:r>
            <a:r>
              <a:rPr lang="en-GB" altLang="zh-CN" sz="1600" b="1" dirty="0" smtClean="0"/>
              <a:t>on </a:t>
            </a:r>
            <a:r>
              <a:rPr lang="en-GB" altLang="zh-CN" sz="1600" b="1" dirty="0"/>
              <a:t>the different </a:t>
            </a:r>
            <a:r>
              <a:rPr lang="en-GB" altLang="zh-CN" sz="1600" b="1" dirty="0" smtClean="0"/>
              <a:t>device</a:t>
            </a:r>
            <a:r>
              <a:rPr lang="en-US" altLang="zh-CN" sz="1600" b="1" dirty="0" smtClean="0"/>
              <a:t>s/clients, </a:t>
            </a:r>
          </a:p>
          <a:p>
            <a:pPr lvl="1">
              <a:buClr>
                <a:srgbClr val="C00000"/>
              </a:buClr>
              <a:buFont typeface="Wingdings" panose="05000000000000000000" pitchFamily="2" charset="2"/>
              <a:buChar char="q"/>
            </a:pPr>
            <a:r>
              <a:rPr lang="en-US" altLang="zh-CN" sz="1600" b="1" dirty="0" smtClean="0"/>
              <a:t>Both LwM2M server or LwM2M client need to support the MBMS </a:t>
            </a:r>
            <a:r>
              <a:rPr lang="en-GB" altLang="zh-CN" sz="1600" b="1" dirty="0" smtClean="0"/>
              <a:t>as specified in [3GPP 23.682]</a:t>
            </a:r>
          </a:p>
          <a:p>
            <a:pPr lvl="1">
              <a:buClr>
                <a:srgbClr val="C00000"/>
              </a:buClr>
              <a:buFont typeface="Wingdings" panose="05000000000000000000" pitchFamily="2" charset="2"/>
              <a:buChar char="q"/>
            </a:pPr>
            <a:endParaRPr lang="en-GB" sz="1600" b="1" dirty="0"/>
          </a:p>
          <a:p>
            <a:pPr>
              <a:buClr>
                <a:srgbClr val="C00000"/>
              </a:buClr>
              <a:buFont typeface="Wingdings" panose="05000000000000000000" pitchFamily="2" charset="2"/>
              <a:buChar char="q"/>
            </a:pPr>
            <a:r>
              <a:rPr lang="en-GB" sz="2000" b="1" dirty="0"/>
              <a:t> </a:t>
            </a:r>
            <a:r>
              <a:rPr lang="en-GB" sz="2000" b="1" dirty="0" smtClean="0"/>
              <a:t>Supporters </a:t>
            </a:r>
            <a:r>
              <a:rPr lang="en-GB" sz="2000" b="1" dirty="0"/>
              <a:t>:  </a:t>
            </a:r>
            <a:r>
              <a:rPr lang="en-US" sz="2000" b="1" dirty="0" smtClean="0"/>
              <a:t>HUAWEI</a:t>
            </a:r>
            <a:endParaRPr lang="en-US" altLang="en-US" sz="1600" b="1" dirty="0" smtClean="0"/>
          </a:p>
          <a:p>
            <a:pPr lvl="1">
              <a:buClr>
                <a:srgbClr val="C00000"/>
              </a:buClr>
              <a:buFont typeface="Wingdings" panose="05000000000000000000" pitchFamily="2" charset="2"/>
              <a:buChar char="q"/>
            </a:pPr>
            <a:endParaRPr lang="en-GB" altLang="en-US" sz="1600" b="1" dirty="0"/>
          </a:p>
          <a:p>
            <a:pPr marL="225425" lvl="1" indent="0">
              <a:buClr>
                <a:srgbClr val="C00000"/>
              </a:buClr>
              <a:buNone/>
            </a:pPr>
            <a:endParaRPr lang="en-GB" sz="1600" b="1" dirty="0"/>
          </a:p>
        </p:txBody>
      </p:sp>
    </p:spTree>
    <p:extLst>
      <p:ext uri="{BB962C8B-B14F-4D97-AF65-F5344CB8AC3E}">
        <p14:creationId xmlns="" xmlns:p14="http://schemas.microsoft.com/office/powerpoint/2010/main" val="84353011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标题 1"/>
          <p:cNvSpPr txBox="1">
            <a:spLocks/>
          </p:cNvSpPr>
          <p:nvPr/>
        </p:nvSpPr>
        <p:spPr bwMode="auto">
          <a:xfrm>
            <a:off x="228600" y="152400"/>
            <a:ext cx="7848600" cy="838200"/>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p>
            <a:pPr marL="0" marR="0" lvl="0" indent="0" algn="l" defTabSz="762000" rtl="0" eaLnBrk="0" fontAlgn="base" latinLnBrk="0" hangingPunct="0">
              <a:lnSpc>
                <a:spcPct val="90000"/>
              </a:lnSpc>
              <a:spcBef>
                <a:spcPct val="0"/>
              </a:spcBef>
              <a:spcAft>
                <a:spcPct val="0"/>
              </a:spcAft>
              <a:buClrTx/>
              <a:buSzTx/>
              <a:buFontTx/>
              <a:buNone/>
              <a:tabLst/>
              <a:defRPr/>
            </a:pPr>
            <a:r>
              <a:rPr kumimoji="0" lang="en-US" altLang="zh-CN" sz="3200" b="1" i="0" u="none" strike="noStrike" kern="0" cap="none" spc="0" normalizeH="0" baseline="0" noProof="0" dirty="0" smtClean="0">
                <a:ln>
                  <a:noFill/>
                </a:ln>
                <a:solidFill>
                  <a:schemeClr val="tx1"/>
                </a:solidFill>
                <a:effectLst/>
                <a:uLnTx/>
                <a:uFillTx/>
                <a:latin typeface="+mj-lt"/>
                <a:ea typeface="+mj-ea"/>
                <a:cs typeface="+mj-cs"/>
              </a:rPr>
              <a:t>Refer 1:3GPP TS29.682 Group</a:t>
            </a:r>
            <a:r>
              <a:rPr kumimoji="0" lang="en-US" altLang="zh-CN" sz="3200" b="1" i="0" u="none" strike="noStrike" kern="0" cap="none" spc="0" normalizeH="0" noProof="0" dirty="0" smtClean="0">
                <a:ln>
                  <a:noFill/>
                </a:ln>
                <a:solidFill>
                  <a:schemeClr val="tx1"/>
                </a:solidFill>
                <a:effectLst/>
                <a:uLnTx/>
                <a:uFillTx/>
                <a:latin typeface="+mj-lt"/>
                <a:ea typeface="+mj-ea"/>
                <a:cs typeface="+mj-cs"/>
              </a:rPr>
              <a:t> Message Delivery</a:t>
            </a:r>
            <a:endParaRPr kumimoji="0" lang="zh-CN" altLang="en-US" sz="3200" b="1" i="0" u="none" strike="noStrike" kern="0" cap="none" spc="0" normalizeH="0" baseline="0" noProof="0" dirty="0" smtClean="0">
              <a:ln>
                <a:noFill/>
              </a:ln>
              <a:solidFill>
                <a:schemeClr val="tx1"/>
              </a:solidFill>
              <a:effectLst/>
              <a:uLnTx/>
              <a:uFillTx/>
              <a:latin typeface="+mj-lt"/>
              <a:ea typeface="+mj-ea"/>
              <a:cs typeface="+mj-cs"/>
            </a:endParaRPr>
          </a:p>
        </p:txBody>
      </p:sp>
      <p:sp>
        <p:nvSpPr>
          <p:cNvPr id="29" name="Rectangle 5"/>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CN" altLang="en-US"/>
          </a:p>
        </p:txBody>
      </p:sp>
      <p:sp>
        <p:nvSpPr>
          <p:cNvPr id="1029" name="Rectangle 5"/>
          <p:cNvSpPr>
            <a:spLocks noChangeArrowheads="1"/>
          </p:cNvSpPr>
          <p:nvPr/>
        </p:nvSpPr>
        <p:spPr bwMode="auto">
          <a:xfrm>
            <a:off x="0" y="0"/>
            <a:ext cx="9363075"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028" name="Object 4"/>
          <p:cNvGraphicFramePr>
            <a:graphicFrameLocks noChangeAspect="1"/>
          </p:cNvGraphicFramePr>
          <p:nvPr/>
        </p:nvGraphicFramePr>
        <p:xfrm>
          <a:off x="338137" y="1073150"/>
          <a:ext cx="6111875" cy="5448300"/>
        </p:xfrm>
        <a:graphic>
          <a:graphicData uri="http://schemas.openxmlformats.org/presentationml/2006/ole">
            <p:oleObj spid="_x0000_s1028" name="Picture" r:id="rId4" imgW="6111409" imgH="5441040" progId="Word.Picture.8">
              <p:embed/>
            </p:oleObj>
          </a:graphicData>
        </a:graphic>
      </p:graphicFrame>
      <p:sp>
        <p:nvSpPr>
          <p:cNvPr id="36" name="矩形 35"/>
          <p:cNvSpPr/>
          <p:nvPr/>
        </p:nvSpPr>
        <p:spPr>
          <a:xfrm>
            <a:off x="6281737" y="2063750"/>
            <a:ext cx="3081338" cy="2677656"/>
          </a:xfrm>
          <a:prstGeom prst="rect">
            <a:avLst/>
          </a:prstGeom>
        </p:spPr>
        <p:txBody>
          <a:bodyPr wrap="square">
            <a:spAutoFit/>
          </a:bodyPr>
          <a:lstStyle/>
          <a:p>
            <a:pPr>
              <a:buFont typeface="Wingdings" pitchFamily="2" charset="2"/>
              <a:buChar char="Ø"/>
            </a:pPr>
            <a:r>
              <a:rPr lang="en-GB" altLang="zh-CN" sz="1400" dirty="0" smtClean="0"/>
              <a:t> We can assume SCS/AS </a:t>
            </a:r>
            <a:r>
              <a:rPr lang="en-GB" altLang="zh-CN" sz="1400" dirty="0" err="1" smtClean="0"/>
              <a:t>as</a:t>
            </a:r>
            <a:r>
              <a:rPr lang="en-GB" altLang="zh-CN" sz="1400" dirty="0" smtClean="0"/>
              <a:t> LwM2M Server</a:t>
            </a:r>
          </a:p>
          <a:p>
            <a:pPr>
              <a:buFont typeface="Wingdings" pitchFamily="2" charset="2"/>
              <a:buChar char="Ø"/>
            </a:pPr>
            <a:endParaRPr lang="en-GB" altLang="zh-CN" sz="1400" dirty="0" smtClean="0"/>
          </a:p>
          <a:p>
            <a:pPr>
              <a:buFont typeface="Wingdings" pitchFamily="2" charset="2"/>
              <a:buChar char="Ø"/>
            </a:pPr>
            <a:r>
              <a:rPr lang="en-GB" altLang="zh-CN" sz="1400" dirty="0" smtClean="0"/>
              <a:t>Step 5/12:Application level interactions may be applied for the devices of specific group to retrieve the related MBMS service information, e.g. </a:t>
            </a:r>
            <a:r>
              <a:rPr lang="en-GB" altLang="zh-CN" sz="1400" dirty="0" smtClean="0">
                <a:solidFill>
                  <a:srgbClr val="FF0000"/>
                </a:solidFill>
              </a:rPr>
              <a:t>TMGI, start time. </a:t>
            </a:r>
            <a:r>
              <a:rPr lang="en-GB" altLang="zh-CN" sz="1400" dirty="0" smtClean="0"/>
              <a:t>Application level interactions between the UE and the SCS/AS are out of scope of 3GPP specification.</a:t>
            </a:r>
            <a:endParaRPr lang="zh-CN" altLang="zh-CN" sz="1400" dirty="0"/>
          </a:p>
        </p:txBody>
      </p:sp>
    </p:spTree>
    <p:extLst>
      <p:ext uri="{BB962C8B-B14F-4D97-AF65-F5344CB8AC3E}">
        <p14:creationId xmlns="" xmlns:p14="http://schemas.microsoft.com/office/powerpoint/2010/main" val="48280223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标题 1"/>
          <p:cNvSpPr txBox="1">
            <a:spLocks/>
          </p:cNvSpPr>
          <p:nvPr/>
        </p:nvSpPr>
        <p:spPr bwMode="auto">
          <a:xfrm>
            <a:off x="228600" y="152400"/>
            <a:ext cx="7848600" cy="838200"/>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p>
            <a:pPr marL="0" marR="0" lvl="0" indent="0" algn="l" defTabSz="762000" rtl="0" eaLnBrk="0" fontAlgn="base" latinLnBrk="0" hangingPunct="0">
              <a:lnSpc>
                <a:spcPct val="90000"/>
              </a:lnSpc>
              <a:spcBef>
                <a:spcPct val="0"/>
              </a:spcBef>
              <a:spcAft>
                <a:spcPct val="0"/>
              </a:spcAft>
              <a:buClrTx/>
              <a:buSzTx/>
              <a:buFontTx/>
              <a:buNone/>
              <a:tabLst/>
              <a:defRPr/>
            </a:pPr>
            <a:r>
              <a:rPr kumimoji="0" lang="en-US" altLang="zh-CN" sz="4000" b="1" i="0" u="none" strike="noStrike" kern="0" cap="none" spc="0" normalizeH="0" baseline="0" noProof="0" dirty="0" smtClean="0">
                <a:ln>
                  <a:noFill/>
                </a:ln>
                <a:solidFill>
                  <a:schemeClr val="tx1"/>
                </a:solidFill>
                <a:effectLst/>
                <a:uLnTx/>
                <a:uFillTx/>
                <a:latin typeface="+mj-lt"/>
                <a:ea typeface="+mj-ea"/>
                <a:cs typeface="+mj-cs"/>
              </a:rPr>
              <a:t>Refer 2:3GPP TS29.468</a:t>
            </a:r>
            <a:endParaRPr kumimoji="0" lang="zh-CN" altLang="en-US" sz="4000" b="1" i="0" u="none" strike="noStrike" kern="0" cap="none" spc="0" normalizeH="0" baseline="0" noProof="0" dirty="0" smtClean="0">
              <a:ln>
                <a:noFill/>
              </a:ln>
              <a:solidFill>
                <a:schemeClr val="tx1"/>
              </a:solidFill>
              <a:effectLst/>
              <a:uLnTx/>
              <a:uFillTx/>
              <a:latin typeface="+mj-lt"/>
              <a:ea typeface="+mj-ea"/>
              <a:cs typeface="+mj-cs"/>
            </a:endParaRPr>
          </a:p>
        </p:txBody>
      </p:sp>
      <p:sp>
        <p:nvSpPr>
          <p:cNvPr id="29" name="Rectangle 5"/>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CN" altLang="en-US"/>
          </a:p>
        </p:txBody>
      </p:sp>
      <p:graphicFrame>
        <p:nvGraphicFramePr>
          <p:cNvPr id="30" name="Object 4"/>
          <p:cNvGraphicFramePr>
            <a:graphicFrameLocks noChangeAspect="1"/>
          </p:cNvGraphicFramePr>
          <p:nvPr/>
        </p:nvGraphicFramePr>
        <p:xfrm>
          <a:off x="304800" y="2743200"/>
          <a:ext cx="7445375" cy="1905000"/>
        </p:xfrm>
        <a:graphic>
          <a:graphicData uri="http://schemas.openxmlformats.org/presentationml/2006/ole">
            <p:oleObj spid="_x0000_s2050" name="Visio" r:id="rId4" imgW="5036744" imgH="1280160" progId="Visio.Drawing.11">
              <p:embed/>
            </p:oleObj>
          </a:graphicData>
        </a:graphic>
      </p:graphicFrame>
      <p:sp>
        <p:nvSpPr>
          <p:cNvPr id="31" name="矩形 5"/>
          <p:cNvSpPr>
            <a:spLocks noChangeArrowheads="1"/>
          </p:cNvSpPr>
          <p:nvPr/>
        </p:nvSpPr>
        <p:spPr bwMode="auto">
          <a:xfrm>
            <a:off x="228600" y="4800600"/>
            <a:ext cx="8610600" cy="1169988"/>
          </a:xfrm>
          <a:prstGeom prst="rect">
            <a:avLst/>
          </a:prstGeom>
          <a:noFill/>
          <a:ln w="9525">
            <a:noFill/>
            <a:miter lim="800000"/>
            <a:headEnd/>
            <a:tailEnd/>
          </a:ln>
        </p:spPr>
        <p:txBody>
          <a:bodyPr>
            <a:spAutoFit/>
          </a:bodyPr>
          <a:lstStyle/>
          <a:p>
            <a:r>
              <a:rPr lang="en-GB" altLang="zh-CN" sz="1400"/>
              <a:t>Figure 7.1‑1 depicts the MB2‑U protocol stack without security protocols. The stack shall include:</a:t>
            </a:r>
            <a:endParaRPr lang="zh-CN" altLang="zh-CN" sz="1400"/>
          </a:p>
          <a:p>
            <a:pPr>
              <a:buFontTx/>
              <a:buChar char="-"/>
            </a:pPr>
            <a:r>
              <a:rPr lang="en-GB" altLang="zh-CN" sz="1400"/>
              <a:t>1)</a:t>
            </a:r>
            <a:r>
              <a:rPr lang="en-GB" altLang="zh-CN" sz="1400">
                <a:solidFill>
                  <a:srgbClr val="0000FF"/>
                </a:solidFill>
              </a:rPr>
              <a:t>User plane data, for instance an IP layer and UDP layer. The user plane data are transparently transported between the GCS AS and the UE. The BM‑SC shall forward these protocol layers transparently.</a:t>
            </a:r>
            <a:endParaRPr lang="zh-CN" altLang="zh-CN" sz="1400">
              <a:solidFill>
                <a:srgbClr val="0000FF"/>
              </a:solidFill>
            </a:endParaRPr>
          </a:p>
          <a:p>
            <a:r>
              <a:rPr lang="en-GB" altLang="zh-CN" sz="1400"/>
              <a:t>-2)UDP according to IETF RFC 768 [12]. UDP shall be terminated at the GCS AS and BM‑SC.</a:t>
            </a:r>
            <a:endParaRPr lang="zh-CN" altLang="zh-CN" sz="1400"/>
          </a:p>
          <a:p>
            <a:r>
              <a:rPr lang="en-GB" altLang="zh-CN" sz="1400"/>
              <a:t>-3)IP transported by lower layers L1 and L2. These layers shall be terminated at the GCS AS and BM‑SC.</a:t>
            </a:r>
            <a:endParaRPr lang="zh-CN" altLang="zh-CN" sz="1400"/>
          </a:p>
        </p:txBody>
      </p:sp>
      <p:sp>
        <p:nvSpPr>
          <p:cNvPr id="32" name="圆角矩形标注 31"/>
          <p:cNvSpPr/>
          <p:nvPr/>
        </p:nvSpPr>
        <p:spPr>
          <a:xfrm>
            <a:off x="8001000" y="3429000"/>
            <a:ext cx="1219200" cy="381000"/>
          </a:xfrm>
          <a:prstGeom prst="wedgeRoundRectCallout">
            <a:avLst>
              <a:gd name="adj1" fmla="val -78605"/>
              <a:gd name="adj2" fmla="val 12598"/>
              <a:gd name="adj3" fmla="val 16667"/>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GB" altLang="zh-CN" sz="800" dirty="0">
                <a:solidFill>
                  <a:schemeClr val="tx1"/>
                </a:solidFill>
              </a:rPr>
              <a:t>UDP shall be terminated at the GCS AS and BM‑SC.</a:t>
            </a:r>
            <a:endParaRPr lang="zh-CN" altLang="en-US" sz="800" dirty="0">
              <a:solidFill>
                <a:schemeClr val="tx1"/>
              </a:solidFill>
            </a:endParaRPr>
          </a:p>
        </p:txBody>
      </p:sp>
      <p:sp>
        <p:nvSpPr>
          <p:cNvPr id="33" name="圆角矩形标注 32"/>
          <p:cNvSpPr/>
          <p:nvPr/>
        </p:nvSpPr>
        <p:spPr>
          <a:xfrm>
            <a:off x="7848600" y="4267200"/>
            <a:ext cx="1447800" cy="457200"/>
          </a:xfrm>
          <a:prstGeom prst="wedgeRoundRectCallout">
            <a:avLst>
              <a:gd name="adj1" fmla="val -86031"/>
              <a:gd name="adj2" fmla="val -94333"/>
              <a:gd name="adj3" fmla="val 16667"/>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GB" altLang="zh-CN" sz="800" dirty="0">
                <a:solidFill>
                  <a:schemeClr val="tx1"/>
                </a:solidFill>
              </a:rPr>
              <a:t>IP transported by lower layers L1 and L2. These layers shall be terminated at the GCS AS and BM‑SC.</a:t>
            </a:r>
            <a:endParaRPr lang="zh-CN" altLang="en-US" sz="800" dirty="0">
              <a:solidFill>
                <a:schemeClr val="tx1"/>
              </a:solidFill>
            </a:endParaRPr>
          </a:p>
        </p:txBody>
      </p:sp>
      <p:sp>
        <p:nvSpPr>
          <p:cNvPr id="34" name="圆角矩形标注 33"/>
          <p:cNvSpPr/>
          <p:nvPr/>
        </p:nvSpPr>
        <p:spPr>
          <a:xfrm>
            <a:off x="7848600" y="2209800"/>
            <a:ext cx="1447800" cy="1143000"/>
          </a:xfrm>
          <a:prstGeom prst="wedgeRoundRectCallout">
            <a:avLst>
              <a:gd name="adj1" fmla="val -62972"/>
              <a:gd name="adj2" fmla="val 29880"/>
              <a:gd name="adj3" fmla="val 16667"/>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GB" altLang="zh-CN" sz="800" dirty="0">
                <a:solidFill>
                  <a:srgbClr val="FF0000"/>
                </a:solidFill>
              </a:rPr>
              <a:t>User plane data, for instance an IP layer and UDP layer. </a:t>
            </a:r>
            <a:r>
              <a:rPr lang="en-GB" altLang="zh-CN" sz="800" dirty="0">
                <a:solidFill>
                  <a:schemeClr val="tx1"/>
                </a:solidFill>
              </a:rPr>
              <a:t>The user plane data are transparently transported between the GCS AS and the UE. The BM‑SC shall forward these protocol layers transparently.</a:t>
            </a:r>
            <a:endParaRPr lang="zh-CN" altLang="zh-CN" sz="800" dirty="0">
              <a:solidFill>
                <a:schemeClr val="tx1"/>
              </a:solidFill>
            </a:endParaRPr>
          </a:p>
        </p:txBody>
      </p:sp>
      <p:sp>
        <p:nvSpPr>
          <p:cNvPr id="35" name="矩形 34"/>
          <p:cNvSpPr/>
          <p:nvPr/>
        </p:nvSpPr>
        <p:spPr>
          <a:xfrm>
            <a:off x="414337" y="1149350"/>
            <a:ext cx="4679950" cy="707886"/>
          </a:xfrm>
          <a:prstGeom prst="rect">
            <a:avLst/>
          </a:prstGeom>
        </p:spPr>
        <p:txBody>
          <a:bodyPr>
            <a:spAutoFit/>
          </a:bodyPr>
          <a:lstStyle/>
          <a:p>
            <a:r>
              <a:rPr lang="en-GB" altLang="zh-CN" b="1" dirty="0" smtClean="0"/>
              <a:t>7	MB2‑U Protocol</a:t>
            </a:r>
            <a:endParaRPr lang="zh-CN" altLang="zh-CN" b="1" dirty="0" smtClean="0"/>
          </a:p>
          <a:p>
            <a:r>
              <a:rPr lang="en-GB" altLang="zh-CN" b="1" dirty="0" smtClean="0"/>
              <a:t>7.1	Protocol Stack</a:t>
            </a:r>
          </a:p>
        </p:txBody>
      </p:sp>
    </p:spTree>
    <p:extLst>
      <p:ext uri="{BB962C8B-B14F-4D97-AF65-F5344CB8AC3E}">
        <p14:creationId xmlns="" xmlns:p14="http://schemas.microsoft.com/office/powerpoint/2010/main" val="48280223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标题 1"/>
          <p:cNvSpPr>
            <a:spLocks noGrp="1"/>
          </p:cNvSpPr>
          <p:nvPr>
            <p:ph type="title" orient="vert" idx="4294967295"/>
          </p:nvPr>
        </p:nvSpPr>
        <p:spPr bwMode="auto">
          <a:xfrm>
            <a:off x="338138" y="233363"/>
            <a:ext cx="9024938" cy="1601787"/>
          </a:xfrm>
          <a:noFill/>
          <a:ln>
            <a:miter lim="800000"/>
            <a:headEnd/>
            <a:tailEnd/>
          </a:ln>
        </p:spPr>
        <p:txBody>
          <a:bodyPr vert="horz" wrap="square" lIns="93635" tIns="46817" rIns="93635" bIns="46817" numCol="1" anchor="t" anchorCtr="0" compatLnSpc="1">
            <a:prstTxWarp prst="textNoShape">
              <a:avLst/>
            </a:prstTxWarp>
          </a:bodyPr>
          <a:lstStyle/>
          <a:p>
            <a:pPr algn="l"/>
            <a:r>
              <a:rPr lang="en-US" altLang="zh-CN" dirty="0" smtClean="0"/>
              <a:t>User Data Plane Structure For LwM2M</a:t>
            </a:r>
            <a:endParaRPr lang="zh-CN" altLang="en-US" dirty="0" smtClean="0"/>
          </a:p>
        </p:txBody>
      </p:sp>
      <p:sp>
        <p:nvSpPr>
          <p:cNvPr id="9" name="矩形 8"/>
          <p:cNvSpPr/>
          <p:nvPr/>
        </p:nvSpPr>
        <p:spPr>
          <a:xfrm>
            <a:off x="4993640" y="3924483"/>
            <a:ext cx="702231" cy="1025828"/>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lIns="93635" tIns="46817" rIns="93635" bIns="46817" anchor="ctr"/>
          <a:lstStyle/>
          <a:p>
            <a:pPr algn="ctr">
              <a:defRPr/>
            </a:pPr>
            <a:r>
              <a:rPr lang="en-US" altLang="zh-CN" dirty="0"/>
              <a:t>UDP</a:t>
            </a:r>
            <a:endParaRPr lang="zh-CN" altLang="en-US" dirty="0"/>
          </a:p>
        </p:txBody>
      </p:sp>
      <p:sp>
        <p:nvSpPr>
          <p:cNvPr id="10" name="矩形 9"/>
          <p:cNvSpPr/>
          <p:nvPr/>
        </p:nvSpPr>
        <p:spPr>
          <a:xfrm>
            <a:off x="4993640" y="5065736"/>
            <a:ext cx="1482487" cy="468207"/>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lIns="93635" tIns="46817" rIns="93635" bIns="46817" anchor="ctr"/>
          <a:lstStyle/>
          <a:p>
            <a:pPr algn="ctr">
              <a:defRPr/>
            </a:pPr>
            <a:r>
              <a:rPr lang="en-US" altLang="zh-CN" dirty="0"/>
              <a:t>IP</a:t>
            </a:r>
            <a:endParaRPr lang="zh-CN" altLang="en-US" dirty="0"/>
          </a:p>
        </p:txBody>
      </p:sp>
      <p:sp>
        <p:nvSpPr>
          <p:cNvPr id="12" name="矩形 11"/>
          <p:cNvSpPr/>
          <p:nvPr/>
        </p:nvSpPr>
        <p:spPr>
          <a:xfrm>
            <a:off x="7568486" y="3924482"/>
            <a:ext cx="1170384" cy="468207"/>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lIns="93635" tIns="46817" rIns="93635" bIns="46817" anchor="ctr"/>
          <a:lstStyle/>
          <a:p>
            <a:pPr algn="ctr">
              <a:defRPr/>
            </a:pPr>
            <a:r>
              <a:rPr lang="en-US" altLang="zh-CN" dirty="0"/>
              <a:t>HTTP</a:t>
            </a:r>
            <a:endParaRPr lang="zh-CN" altLang="en-US" dirty="0"/>
          </a:p>
        </p:txBody>
      </p:sp>
      <p:sp>
        <p:nvSpPr>
          <p:cNvPr id="13" name="矩形 12"/>
          <p:cNvSpPr/>
          <p:nvPr/>
        </p:nvSpPr>
        <p:spPr>
          <a:xfrm>
            <a:off x="7568486" y="1248551"/>
            <a:ext cx="1170384" cy="46820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93635" tIns="46817" rIns="93635" bIns="46817" anchor="ctr"/>
          <a:lstStyle/>
          <a:p>
            <a:pPr algn="ctr">
              <a:defRPr/>
            </a:pPr>
            <a:r>
              <a:rPr lang="en-US" altLang="zh-CN" dirty="0" smtClean="0"/>
              <a:t>LwM2M</a:t>
            </a:r>
            <a:endParaRPr lang="zh-CN" altLang="en-US" dirty="0"/>
          </a:p>
        </p:txBody>
      </p:sp>
      <p:sp>
        <p:nvSpPr>
          <p:cNvPr id="14" name="矩形 13"/>
          <p:cNvSpPr/>
          <p:nvPr/>
        </p:nvSpPr>
        <p:spPr>
          <a:xfrm>
            <a:off x="7568486" y="1814301"/>
            <a:ext cx="1170384" cy="46820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93635" tIns="46817" rIns="93635" bIns="46817" anchor="ctr"/>
          <a:lstStyle/>
          <a:p>
            <a:pPr algn="ctr">
              <a:defRPr/>
            </a:pPr>
            <a:r>
              <a:rPr lang="en-US" altLang="zh-CN" dirty="0"/>
              <a:t>COAP</a:t>
            </a:r>
            <a:endParaRPr lang="zh-CN" altLang="en-US" dirty="0"/>
          </a:p>
        </p:txBody>
      </p:sp>
      <p:sp>
        <p:nvSpPr>
          <p:cNvPr id="15" name="矩形 14"/>
          <p:cNvSpPr/>
          <p:nvPr/>
        </p:nvSpPr>
        <p:spPr>
          <a:xfrm>
            <a:off x="7568486" y="2402810"/>
            <a:ext cx="1170384" cy="46820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93635" tIns="46817" rIns="93635" bIns="46817" anchor="ctr"/>
          <a:lstStyle/>
          <a:p>
            <a:pPr algn="ctr">
              <a:defRPr/>
            </a:pPr>
            <a:r>
              <a:rPr lang="en-US" altLang="zh-CN" dirty="0"/>
              <a:t>UDP</a:t>
            </a:r>
            <a:endParaRPr lang="zh-CN" altLang="en-US" dirty="0"/>
          </a:p>
        </p:txBody>
      </p:sp>
      <p:sp>
        <p:nvSpPr>
          <p:cNvPr id="16" name="矩形 15"/>
          <p:cNvSpPr/>
          <p:nvPr/>
        </p:nvSpPr>
        <p:spPr>
          <a:xfrm>
            <a:off x="7568486" y="2988069"/>
            <a:ext cx="1170384" cy="46820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93635" tIns="46817" rIns="93635" bIns="46817" anchor="ctr"/>
          <a:lstStyle/>
          <a:p>
            <a:pPr algn="ctr">
              <a:defRPr/>
            </a:pPr>
            <a:r>
              <a:rPr lang="en-US" altLang="zh-CN" dirty="0"/>
              <a:t>IP</a:t>
            </a:r>
            <a:endParaRPr lang="zh-CN" altLang="en-US" dirty="0"/>
          </a:p>
        </p:txBody>
      </p:sp>
      <p:sp>
        <p:nvSpPr>
          <p:cNvPr id="17" name="矩形 16"/>
          <p:cNvSpPr/>
          <p:nvPr/>
        </p:nvSpPr>
        <p:spPr>
          <a:xfrm>
            <a:off x="7568486" y="4465847"/>
            <a:ext cx="1170384" cy="468207"/>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lIns="93635" tIns="46817" rIns="93635" bIns="46817" anchor="ctr"/>
          <a:lstStyle/>
          <a:p>
            <a:pPr algn="ctr">
              <a:defRPr/>
            </a:pPr>
            <a:r>
              <a:rPr lang="en-US" altLang="zh-CN" dirty="0"/>
              <a:t>TCP</a:t>
            </a:r>
            <a:endParaRPr lang="zh-CN" altLang="en-US" dirty="0"/>
          </a:p>
        </p:txBody>
      </p:sp>
      <p:sp>
        <p:nvSpPr>
          <p:cNvPr id="18" name="矩形 17"/>
          <p:cNvSpPr/>
          <p:nvPr/>
        </p:nvSpPr>
        <p:spPr>
          <a:xfrm>
            <a:off x="7568486" y="5049479"/>
            <a:ext cx="1170384" cy="468207"/>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lIns="93635" tIns="46817" rIns="93635" bIns="46817" anchor="ctr"/>
          <a:lstStyle/>
          <a:p>
            <a:pPr algn="ctr">
              <a:defRPr/>
            </a:pPr>
            <a:r>
              <a:rPr lang="en-US" altLang="zh-CN" dirty="0"/>
              <a:t>IP</a:t>
            </a:r>
            <a:endParaRPr lang="zh-CN" altLang="en-US" dirty="0"/>
          </a:p>
        </p:txBody>
      </p:sp>
      <p:sp>
        <p:nvSpPr>
          <p:cNvPr id="6156" name="文本框 18"/>
          <p:cNvSpPr txBox="1">
            <a:spLocks noChangeArrowheads="1"/>
          </p:cNvSpPr>
          <p:nvPr/>
        </p:nvSpPr>
        <p:spPr bwMode="auto">
          <a:xfrm>
            <a:off x="7765176" y="5581089"/>
            <a:ext cx="1014333" cy="586991"/>
          </a:xfrm>
          <a:prstGeom prst="rect">
            <a:avLst/>
          </a:prstGeom>
          <a:noFill/>
          <a:ln w="9525">
            <a:noFill/>
            <a:miter lim="800000"/>
            <a:headEnd/>
            <a:tailEnd/>
          </a:ln>
        </p:spPr>
        <p:txBody>
          <a:bodyPr lIns="93635" tIns="46817" rIns="93635" bIns="46817">
            <a:spAutoFit/>
          </a:bodyPr>
          <a:lstStyle/>
          <a:p>
            <a:r>
              <a:rPr lang="en-US" altLang="zh-CN" sz="1600" dirty="0" smtClean="0"/>
              <a:t>LwM2M Server</a:t>
            </a:r>
            <a:endParaRPr lang="zh-CN" altLang="en-US" sz="1600" dirty="0"/>
          </a:p>
        </p:txBody>
      </p:sp>
      <p:sp>
        <p:nvSpPr>
          <p:cNvPr id="6157" name="文本框 19"/>
          <p:cNvSpPr txBox="1">
            <a:spLocks noChangeArrowheads="1"/>
          </p:cNvSpPr>
          <p:nvPr/>
        </p:nvSpPr>
        <p:spPr bwMode="auto">
          <a:xfrm>
            <a:off x="5291137" y="5572960"/>
            <a:ext cx="1014333" cy="402325"/>
          </a:xfrm>
          <a:prstGeom prst="rect">
            <a:avLst/>
          </a:prstGeom>
          <a:noFill/>
          <a:ln w="9525">
            <a:noFill/>
            <a:miter lim="800000"/>
            <a:headEnd/>
            <a:tailEnd/>
          </a:ln>
        </p:spPr>
        <p:txBody>
          <a:bodyPr lIns="93635" tIns="46817" rIns="93635" bIns="46817">
            <a:spAutoFit/>
          </a:bodyPr>
          <a:lstStyle/>
          <a:p>
            <a:r>
              <a:rPr lang="en-US" altLang="zh-CN"/>
              <a:t>SCEF</a:t>
            </a:r>
            <a:endParaRPr lang="zh-CN" altLang="en-US"/>
          </a:p>
        </p:txBody>
      </p:sp>
      <p:sp>
        <p:nvSpPr>
          <p:cNvPr id="22" name="矩形 21"/>
          <p:cNvSpPr/>
          <p:nvPr/>
        </p:nvSpPr>
        <p:spPr>
          <a:xfrm>
            <a:off x="624205" y="1505414"/>
            <a:ext cx="1170384" cy="46820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93635" tIns="46817" rIns="93635" bIns="46817" anchor="ctr"/>
          <a:lstStyle/>
          <a:p>
            <a:pPr algn="ctr">
              <a:defRPr/>
            </a:pPr>
            <a:r>
              <a:rPr lang="en-US" altLang="zh-CN" dirty="0" smtClean="0"/>
              <a:t>LwM2M</a:t>
            </a:r>
            <a:endParaRPr lang="zh-CN" altLang="en-US" dirty="0"/>
          </a:p>
        </p:txBody>
      </p:sp>
      <p:sp>
        <p:nvSpPr>
          <p:cNvPr id="23" name="矩形 22"/>
          <p:cNvSpPr/>
          <p:nvPr/>
        </p:nvSpPr>
        <p:spPr>
          <a:xfrm>
            <a:off x="624205" y="2071164"/>
            <a:ext cx="1170384" cy="46820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93635" tIns="46817" rIns="93635" bIns="46817" anchor="ctr"/>
          <a:lstStyle/>
          <a:p>
            <a:pPr algn="ctr">
              <a:defRPr/>
            </a:pPr>
            <a:r>
              <a:rPr lang="en-US" altLang="zh-CN" dirty="0"/>
              <a:t>COAP</a:t>
            </a:r>
            <a:endParaRPr lang="zh-CN" altLang="en-US" dirty="0"/>
          </a:p>
        </p:txBody>
      </p:sp>
      <p:sp>
        <p:nvSpPr>
          <p:cNvPr id="24" name="矩形 23"/>
          <p:cNvSpPr/>
          <p:nvPr/>
        </p:nvSpPr>
        <p:spPr>
          <a:xfrm>
            <a:off x="624205" y="2659674"/>
            <a:ext cx="1170384" cy="46820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93635" tIns="46817" rIns="93635" bIns="46817" anchor="ctr"/>
          <a:lstStyle/>
          <a:p>
            <a:pPr algn="ctr">
              <a:defRPr/>
            </a:pPr>
            <a:r>
              <a:rPr lang="en-US" altLang="zh-CN" dirty="0"/>
              <a:t>UDP</a:t>
            </a:r>
            <a:endParaRPr lang="zh-CN" altLang="en-US" dirty="0"/>
          </a:p>
        </p:txBody>
      </p:sp>
      <p:sp>
        <p:nvSpPr>
          <p:cNvPr id="25" name="矩形 24"/>
          <p:cNvSpPr/>
          <p:nvPr/>
        </p:nvSpPr>
        <p:spPr>
          <a:xfrm>
            <a:off x="624205" y="3243307"/>
            <a:ext cx="1170384" cy="46820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93635" tIns="46817" rIns="93635" bIns="46817" anchor="ctr"/>
          <a:lstStyle/>
          <a:p>
            <a:pPr algn="ctr">
              <a:defRPr/>
            </a:pPr>
            <a:r>
              <a:rPr lang="en-US" altLang="zh-CN" dirty="0"/>
              <a:t>IP</a:t>
            </a:r>
            <a:endParaRPr lang="zh-CN" altLang="en-US" dirty="0"/>
          </a:p>
        </p:txBody>
      </p:sp>
      <p:sp>
        <p:nvSpPr>
          <p:cNvPr id="26" name="矩形 25"/>
          <p:cNvSpPr/>
          <p:nvPr/>
        </p:nvSpPr>
        <p:spPr>
          <a:xfrm>
            <a:off x="624205" y="3924483"/>
            <a:ext cx="1170384" cy="1609460"/>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lIns="93635" tIns="46817" rIns="93635" bIns="46817" anchor="ctr"/>
          <a:lstStyle/>
          <a:p>
            <a:pPr algn="ctr">
              <a:defRPr/>
            </a:pPr>
            <a:r>
              <a:rPr lang="en-US" altLang="zh-CN" dirty="0"/>
              <a:t>3GPP TS36.300</a:t>
            </a:r>
            <a:endParaRPr lang="zh-CN" altLang="en-US" dirty="0"/>
          </a:p>
        </p:txBody>
      </p:sp>
      <p:sp>
        <p:nvSpPr>
          <p:cNvPr id="28" name="左大括号 27"/>
          <p:cNvSpPr/>
          <p:nvPr/>
        </p:nvSpPr>
        <p:spPr>
          <a:xfrm rot="10800000">
            <a:off x="2067679" y="1602958"/>
            <a:ext cx="234077" cy="1957364"/>
          </a:xfrm>
          <a:prstGeom prst="leftBrace">
            <a:avLst>
              <a:gd name="adj1" fmla="val 8333"/>
              <a:gd name="adj2" fmla="val 51822"/>
            </a:avLst>
          </a:prstGeom>
        </p:spPr>
        <p:style>
          <a:lnRef idx="1">
            <a:schemeClr val="accent1"/>
          </a:lnRef>
          <a:fillRef idx="0">
            <a:schemeClr val="accent1"/>
          </a:fillRef>
          <a:effectRef idx="0">
            <a:schemeClr val="accent1"/>
          </a:effectRef>
          <a:fontRef idx="minor">
            <a:schemeClr val="tx1"/>
          </a:fontRef>
        </p:style>
        <p:txBody>
          <a:bodyPr lIns="93635" tIns="46817" rIns="93635" bIns="46817" anchor="ctr"/>
          <a:lstStyle/>
          <a:p>
            <a:pPr algn="ctr">
              <a:defRPr/>
            </a:pPr>
            <a:endParaRPr lang="zh-CN" altLang="en-US"/>
          </a:p>
        </p:txBody>
      </p:sp>
      <p:sp>
        <p:nvSpPr>
          <p:cNvPr id="6164" name="文本框 28"/>
          <p:cNvSpPr txBox="1">
            <a:spLocks noChangeArrowheads="1"/>
          </p:cNvSpPr>
          <p:nvPr/>
        </p:nvSpPr>
        <p:spPr bwMode="auto">
          <a:xfrm>
            <a:off x="749372" y="5652621"/>
            <a:ext cx="1014333" cy="833212"/>
          </a:xfrm>
          <a:prstGeom prst="rect">
            <a:avLst/>
          </a:prstGeom>
          <a:noFill/>
          <a:ln w="9525">
            <a:noFill/>
            <a:miter lim="800000"/>
            <a:headEnd/>
            <a:tailEnd/>
          </a:ln>
        </p:spPr>
        <p:txBody>
          <a:bodyPr lIns="93635" tIns="46817" rIns="93635" bIns="46817">
            <a:spAutoFit/>
          </a:bodyPr>
          <a:lstStyle/>
          <a:p>
            <a:r>
              <a:rPr lang="en-US" altLang="zh-CN" sz="1600" dirty="0" smtClean="0"/>
              <a:t>UE</a:t>
            </a:r>
          </a:p>
          <a:p>
            <a:r>
              <a:rPr lang="en-US" altLang="zh-CN" sz="1600" dirty="0" smtClean="0"/>
              <a:t>LwM2M Server</a:t>
            </a:r>
            <a:endParaRPr lang="zh-CN" altLang="en-US" sz="1600" dirty="0" smtClean="0"/>
          </a:p>
        </p:txBody>
      </p:sp>
      <p:sp>
        <p:nvSpPr>
          <p:cNvPr id="30" name="矩形 29"/>
          <p:cNvSpPr/>
          <p:nvPr/>
        </p:nvSpPr>
        <p:spPr>
          <a:xfrm>
            <a:off x="5773896" y="4482104"/>
            <a:ext cx="702231" cy="468207"/>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lIns="93635" tIns="46817" rIns="93635" bIns="46817" anchor="ctr"/>
          <a:lstStyle/>
          <a:p>
            <a:pPr algn="ctr">
              <a:defRPr/>
            </a:pPr>
            <a:r>
              <a:rPr lang="en-US" altLang="zh-CN" dirty="0"/>
              <a:t>TCP</a:t>
            </a:r>
            <a:endParaRPr lang="zh-CN" altLang="en-US" dirty="0"/>
          </a:p>
        </p:txBody>
      </p:sp>
      <p:sp>
        <p:nvSpPr>
          <p:cNvPr id="31" name="矩形 30"/>
          <p:cNvSpPr/>
          <p:nvPr/>
        </p:nvSpPr>
        <p:spPr>
          <a:xfrm>
            <a:off x="5773896" y="3924482"/>
            <a:ext cx="702231" cy="468207"/>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lIns="93635" tIns="46817" rIns="93635" bIns="46817" anchor="ctr"/>
          <a:lstStyle/>
          <a:p>
            <a:pPr algn="ctr">
              <a:defRPr/>
            </a:pPr>
            <a:r>
              <a:rPr lang="en-US" altLang="zh-CN" dirty="0"/>
              <a:t>HTTP</a:t>
            </a:r>
            <a:endParaRPr lang="zh-CN" altLang="en-US" dirty="0"/>
          </a:p>
        </p:txBody>
      </p:sp>
      <p:sp>
        <p:nvSpPr>
          <p:cNvPr id="32" name="矩形 31"/>
          <p:cNvSpPr/>
          <p:nvPr/>
        </p:nvSpPr>
        <p:spPr>
          <a:xfrm>
            <a:off x="2691884" y="3939115"/>
            <a:ext cx="1170384" cy="1609460"/>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lIns="93635" tIns="46817" rIns="93635" bIns="46817" anchor="ctr"/>
          <a:lstStyle/>
          <a:p>
            <a:pPr algn="ctr">
              <a:defRPr/>
            </a:pPr>
            <a:r>
              <a:rPr lang="en-US" altLang="zh-CN" dirty="0" err="1" smtClean="0"/>
              <a:t>eNodeB</a:t>
            </a:r>
            <a:r>
              <a:rPr lang="en-US" altLang="zh-CN" dirty="0" smtClean="0"/>
              <a:t>/BM-SC</a:t>
            </a:r>
            <a:endParaRPr lang="zh-CN" altLang="en-US" dirty="0"/>
          </a:p>
        </p:txBody>
      </p:sp>
      <p:sp>
        <p:nvSpPr>
          <p:cNvPr id="33" name="左大括号 32"/>
          <p:cNvSpPr/>
          <p:nvPr/>
        </p:nvSpPr>
        <p:spPr>
          <a:xfrm>
            <a:off x="7178357" y="1471276"/>
            <a:ext cx="234077" cy="1667986"/>
          </a:xfrm>
          <a:prstGeom prst="leftBrace">
            <a:avLst/>
          </a:prstGeom>
        </p:spPr>
        <p:style>
          <a:lnRef idx="1">
            <a:schemeClr val="accent1"/>
          </a:lnRef>
          <a:fillRef idx="0">
            <a:schemeClr val="accent1"/>
          </a:fillRef>
          <a:effectRef idx="0">
            <a:schemeClr val="accent1"/>
          </a:effectRef>
          <a:fontRef idx="minor">
            <a:schemeClr val="tx1"/>
          </a:fontRef>
        </p:style>
        <p:txBody>
          <a:bodyPr lIns="93635" tIns="46817" rIns="93635" bIns="46817" anchor="ctr"/>
          <a:lstStyle/>
          <a:p>
            <a:pPr algn="ctr">
              <a:defRPr/>
            </a:pPr>
            <a:endParaRPr lang="zh-CN" altLang="en-US"/>
          </a:p>
        </p:txBody>
      </p:sp>
      <p:sp>
        <p:nvSpPr>
          <p:cNvPr id="6169" name="文本框 33"/>
          <p:cNvSpPr txBox="1">
            <a:spLocks noChangeArrowheads="1"/>
          </p:cNvSpPr>
          <p:nvPr/>
        </p:nvSpPr>
        <p:spPr bwMode="auto">
          <a:xfrm>
            <a:off x="2808923" y="1716758"/>
            <a:ext cx="3901281" cy="740879"/>
          </a:xfrm>
          <a:prstGeom prst="rect">
            <a:avLst/>
          </a:prstGeom>
          <a:noFill/>
          <a:ln w="9525">
            <a:noFill/>
            <a:miter lim="800000"/>
            <a:headEnd/>
            <a:tailEnd/>
          </a:ln>
        </p:spPr>
        <p:txBody>
          <a:bodyPr lIns="93635" tIns="46817" rIns="93635" bIns="46817">
            <a:spAutoFit/>
          </a:bodyPr>
          <a:lstStyle/>
          <a:p>
            <a:r>
              <a:rPr lang="en-US" altLang="zh-CN" sz="1400" dirty="0" smtClean="0"/>
              <a:t>LwM2M interface</a:t>
            </a:r>
          </a:p>
          <a:p>
            <a:r>
              <a:rPr lang="en-GB" altLang="zh-CN" sz="1400" b="1" dirty="0" smtClean="0"/>
              <a:t>POST, /50/0(</a:t>
            </a:r>
            <a:r>
              <a:rPr lang="en-US" altLang="zh-CN" sz="1400" kern="100" dirty="0" err="1" smtClean="0">
                <a:latin typeface="Calibri"/>
                <a:ea typeface="宋体"/>
                <a:cs typeface="Times New Roman"/>
              </a:rPr>
              <a:t>fanOutPoint</a:t>
            </a:r>
            <a:r>
              <a:rPr lang="en-GB" altLang="zh-CN" sz="1400" b="1" dirty="0" smtClean="0"/>
              <a:t>)</a:t>
            </a:r>
            <a:endParaRPr lang="en-US" altLang="zh-CN" sz="1400" dirty="0"/>
          </a:p>
          <a:p>
            <a:r>
              <a:rPr lang="en-US" altLang="zh-CN" sz="1400" dirty="0"/>
              <a:t>Destination IP: </a:t>
            </a:r>
            <a:r>
              <a:rPr lang="en-GB" altLang="zh-CN" sz="1400" dirty="0" smtClean="0">
                <a:solidFill>
                  <a:srgbClr val="FF0000"/>
                </a:solidFill>
                <a:latin typeface="Arial" pitchFamily="34" charset="0"/>
                <a:ea typeface="Arial Unicode MS" pitchFamily="34" charset="-122"/>
                <a:cs typeface="Times New Roman" pitchFamily="18" charset="0"/>
              </a:rPr>
              <a:t>multicast Address</a:t>
            </a:r>
            <a:endParaRPr lang="zh-CN" altLang="en-US" sz="1400" dirty="0"/>
          </a:p>
        </p:txBody>
      </p:sp>
      <p:sp>
        <p:nvSpPr>
          <p:cNvPr id="6170" name="文本框 34"/>
          <p:cNvSpPr txBox="1">
            <a:spLocks noChangeArrowheads="1"/>
          </p:cNvSpPr>
          <p:nvPr/>
        </p:nvSpPr>
        <p:spPr bwMode="auto">
          <a:xfrm>
            <a:off x="3745230" y="2497102"/>
            <a:ext cx="1287423" cy="402325"/>
          </a:xfrm>
          <a:prstGeom prst="rect">
            <a:avLst/>
          </a:prstGeom>
          <a:noFill/>
          <a:ln w="9525">
            <a:noFill/>
            <a:miter lim="800000"/>
            <a:headEnd/>
            <a:tailEnd/>
          </a:ln>
        </p:spPr>
        <p:txBody>
          <a:bodyPr lIns="93635" tIns="46817" rIns="93635" bIns="46817">
            <a:spAutoFit/>
          </a:bodyPr>
          <a:lstStyle/>
          <a:p>
            <a:r>
              <a:rPr lang="en-US" altLang="zh-CN"/>
              <a:t>Multicast</a:t>
            </a:r>
            <a:endParaRPr lang="zh-CN" altLang="en-US"/>
          </a:p>
        </p:txBody>
      </p:sp>
      <p:sp>
        <p:nvSpPr>
          <p:cNvPr id="6171" name="文本框 35"/>
          <p:cNvSpPr txBox="1">
            <a:spLocks noChangeArrowheads="1"/>
          </p:cNvSpPr>
          <p:nvPr/>
        </p:nvSpPr>
        <p:spPr bwMode="auto">
          <a:xfrm>
            <a:off x="6515140" y="5111256"/>
            <a:ext cx="1287423" cy="402325"/>
          </a:xfrm>
          <a:prstGeom prst="rect">
            <a:avLst/>
          </a:prstGeom>
          <a:noFill/>
          <a:ln w="9525">
            <a:noFill/>
            <a:miter lim="800000"/>
            <a:headEnd/>
            <a:tailEnd/>
          </a:ln>
        </p:spPr>
        <p:txBody>
          <a:bodyPr lIns="93635" tIns="46817" rIns="93635" bIns="46817">
            <a:spAutoFit/>
          </a:bodyPr>
          <a:lstStyle/>
          <a:p>
            <a:r>
              <a:rPr lang="en-US" altLang="zh-CN"/>
              <a:t>unicast</a:t>
            </a:r>
            <a:endParaRPr lang="zh-CN" altLang="en-US"/>
          </a:p>
        </p:txBody>
      </p:sp>
      <p:sp>
        <p:nvSpPr>
          <p:cNvPr id="6172" name="文本框 37"/>
          <p:cNvSpPr txBox="1">
            <a:spLocks noChangeArrowheads="1"/>
          </p:cNvSpPr>
          <p:nvPr/>
        </p:nvSpPr>
        <p:spPr bwMode="auto">
          <a:xfrm>
            <a:off x="8779509" y="3077484"/>
            <a:ext cx="1287423" cy="402325"/>
          </a:xfrm>
          <a:prstGeom prst="rect">
            <a:avLst/>
          </a:prstGeom>
          <a:noFill/>
          <a:ln w="9525">
            <a:noFill/>
            <a:miter lim="800000"/>
            <a:headEnd/>
            <a:tailEnd/>
          </a:ln>
        </p:spPr>
        <p:txBody>
          <a:bodyPr lIns="93635" tIns="46817" rIns="93635" bIns="46817">
            <a:spAutoFit/>
          </a:bodyPr>
          <a:lstStyle/>
          <a:p>
            <a:r>
              <a:rPr lang="en-US" altLang="zh-CN"/>
              <a:t>Multicast</a:t>
            </a:r>
            <a:endParaRPr lang="zh-CN" altLang="en-US"/>
          </a:p>
        </p:txBody>
      </p:sp>
      <p:sp>
        <p:nvSpPr>
          <p:cNvPr id="6173" name="文本框 38"/>
          <p:cNvSpPr txBox="1">
            <a:spLocks noChangeArrowheads="1"/>
          </p:cNvSpPr>
          <p:nvPr/>
        </p:nvSpPr>
        <p:spPr bwMode="auto">
          <a:xfrm>
            <a:off x="8864037" y="5106380"/>
            <a:ext cx="1287423" cy="402325"/>
          </a:xfrm>
          <a:prstGeom prst="rect">
            <a:avLst/>
          </a:prstGeom>
          <a:noFill/>
          <a:ln w="9525">
            <a:noFill/>
            <a:miter lim="800000"/>
            <a:headEnd/>
            <a:tailEnd/>
          </a:ln>
        </p:spPr>
        <p:txBody>
          <a:bodyPr lIns="93635" tIns="46817" rIns="93635" bIns="46817">
            <a:spAutoFit/>
          </a:bodyPr>
          <a:lstStyle/>
          <a:p>
            <a:r>
              <a:rPr lang="en-US" altLang="zh-CN"/>
              <a:t>unicast</a:t>
            </a:r>
            <a:endParaRPr lang="zh-CN" altLang="en-US"/>
          </a:p>
        </p:txBody>
      </p:sp>
      <p:sp>
        <p:nvSpPr>
          <p:cNvPr id="40" name="左右箭头 39"/>
          <p:cNvSpPr/>
          <p:nvPr/>
        </p:nvSpPr>
        <p:spPr>
          <a:xfrm>
            <a:off x="6628928" y="3646485"/>
            <a:ext cx="790009" cy="323517"/>
          </a:xfrm>
          <a:prstGeom prst="leftRightArrow">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lIns="93635" tIns="46817" rIns="93635" bIns="46817" anchor="ctr"/>
          <a:lstStyle/>
          <a:p>
            <a:pPr algn="ctr">
              <a:defRPr/>
            </a:pPr>
            <a:endParaRPr lang="zh-CN" altLang="en-US"/>
          </a:p>
        </p:txBody>
      </p:sp>
      <p:sp>
        <p:nvSpPr>
          <p:cNvPr id="6175" name="文本框 40"/>
          <p:cNvSpPr txBox="1">
            <a:spLocks noChangeArrowheads="1"/>
          </p:cNvSpPr>
          <p:nvPr/>
        </p:nvSpPr>
        <p:spPr bwMode="auto">
          <a:xfrm>
            <a:off x="6784978" y="3285576"/>
            <a:ext cx="507167" cy="340770"/>
          </a:xfrm>
          <a:prstGeom prst="rect">
            <a:avLst/>
          </a:prstGeom>
          <a:noFill/>
          <a:ln w="9525">
            <a:noFill/>
            <a:miter lim="800000"/>
            <a:headEnd/>
            <a:tailEnd/>
          </a:ln>
        </p:spPr>
        <p:txBody>
          <a:bodyPr lIns="93635" tIns="46817" rIns="93635" bIns="46817">
            <a:spAutoFit/>
          </a:bodyPr>
          <a:lstStyle/>
          <a:p>
            <a:r>
              <a:rPr lang="en-US" altLang="zh-CN" sz="1600" dirty="0"/>
              <a:t>T8</a:t>
            </a:r>
            <a:endParaRPr lang="zh-CN" altLang="en-US" sz="1600" dirty="0"/>
          </a:p>
        </p:txBody>
      </p:sp>
      <p:sp>
        <p:nvSpPr>
          <p:cNvPr id="44" name="矩形 43"/>
          <p:cNvSpPr/>
          <p:nvPr/>
        </p:nvSpPr>
        <p:spPr>
          <a:xfrm>
            <a:off x="4993640" y="3573327"/>
            <a:ext cx="1482487" cy="234103"/>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lIns="93635" tIns="46817" rIns="93635" bIns="46817" anchor="ctr"/>
          <a:lstStyle/>
          <a:p>
            <a:pPr algn="ctr">
              <a:defRPr/>
            </a:pPr>
            <a:r>
              <a:rPr lang="en-US" altLang="zh-CN" dirty="0"/>
              <a:t>GMD</a:t>
            </a:r>
            <a:endParaRPr lang="zh-CN" altLang="en-US" dirty="0"/>
          </a:p>
        </p:txBody>
      </p:sp>
      <p:sp>
        <p:nvSpPr>
          <p:cNvPr id="45" name="矩形 44"/>
          <p:cNvSpPr/>
          <p:nvPr/>
        </p:nvSpPr>
        <p:spPr>
          <a:xfrm>
            <a:off x="7568486" y="3560322"/>
            <a:ext cx="1170384" cy="234103"/>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lIns="93635" tIns="46817" rIns="93635" bIns="46817" anchor="ctr"/>
          <a:lstStyle/>
          <a:p>
            <a:pPr algn="ctr">
              <a:defRPr/>
            </a:pPr>
            <a:r>
              <a:rPr lang="en-US" altLang="zh-CN" dirty="0"/>
              <a:t>GMD</a:t>
            </a:r>
            <a:endParaRPr lang="zh-CN" altLang="en-US" dirty="0"/>
          </a:p>
        </p:txBody>
      </p:sp>
      <p:cxnSp>
        <p:nvCxnSpPr>
          <p:cNvPr id="47" name="直接箭头连接符 46"/>
          <p:cNvCxnSpPr/>
          <p:nvPr/>
        </p:nvCxnSpPr>
        <p:spPr>
          <a:xfrm flipH="1">
            <a:off x="2574846" y="2363793"/>
            <a:ext cx="4369435"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54" name="任意多边形 53"/>
          <p:cNvSpPr/>
          <p:nvPr/>
        </p:nvSpPr>
        <p:spPr>
          <a:xfrm>
            <a:off x="822520" y="1560689"/>
            <a:ext cx="7566861" cy="4005768"/>
          </a:xfrm>
          <a:custGeom>
            <a:avLst/>
            <a:gdLst>
              <a:gd name="connsiteX0" fmla="*/ 7374306 w 7568739"/>
              <a:gd name="connsiteY0" fmla="*/ 0 h 4920345"/>
              <a:gd name="connsiteX1" fmla="*/ 7383014 w 7568739"/>
              <a:gd name="connsiteY1" fmla="*/ 4397829 h 4920345"/>
              <a:gd name="connsiteX2" fmla="*/ 5423586 w 7568739"/>
              <a:gd name="connsiteY2" fmla="*/ 4598126 h 4920345"/>
              <a:gd name="connsiteX3" fmla="*/ 5249414 w 7568739"/>
              <a:gd name="connsiteY3" fmla="*/ 2238103 h 4920345"/>
              <a:gd name="connsiteX4" fmla="*/ 4448226 w 7568739"/>
              <a:gd name="connsiteY4" fmla="*/ 2011680 h 4920345"/>
              <a:gd name="connsiteX5" fmla="*/ 4413391 w 7568739"/>
              <a:gd name="connsiteY5" fmla="*/ 3997234 h 4920345"/>
              <a:gd name="connsiteX6" fmla="*/ 529368 w 7568739"/>
              <a:gd name="connsiteY6" fmla="*/ 4223657 h 4920345"/>
              <a:gd name="connsiteX7" fmla="*/ 137483 w 7568739"/>
              <a:gd name="connsiteY7" fmla="*/ 322217 h 4920345"/>
              <a:gd name="connsiteX0" fmla="*/ 7314344 w 7508777"/>
              <a:gd name="connsiteY0" fmla="*/ 0 h 4920345"/>
              <a:gd name="connsiteX1" fmla="*/ 7323052 w 7508777"/>
              <a:gd name="connsiteY1" fmla="*/ 4397829 h 4920345"/>
              <a:gd name="connsiteX2" fmla="*/ 5363624 w 7508777"/>
              <a:gd name="connsiteY2" fmla="*/ 4598126 h 4920345"/>
              <a:gd name="connsiteX3" fmla="*/ 5189452 w 7508777"/>
              <a:gd name="connsiteY3" fmla="*/ 2238103 h 4920345"/>
              <a:gd name="connsiteX4" fmla="*/ 4388264 w 7508777"/>
              <a:gd name="connsiteY4" fmla="*/ 2011680 h 4920345"/>
              <a:gd name="connsiteX5" fmla="*/ 4353429 w 7508777"/>
              <a:gd name="connsiteY5" fmla="*/ 3997234 h 4920345"/>
              <a:gd name="connsiteX6" fmla="*/ 669703 w 7508777"/>
              <a:gd name="connsiteY6" fmla="*/ 3509554 h 4920345"/>
              <a:gd name="connsiteX7" fmla="*/ 77521 w 7508777"/>
              <a:gd name="connsiteY7" fmla="*/ 322217 h 4920345"/>
              <a:gd name="connsiteX0" fmla="*/ 7313274 w 7507707"/>
              <a:gd name="connsiteY0" fmla="*/ 0 h 4920345"/>
              <a:gd name="connsiteX1" fmla="*/ 7321982 w 7507707"/>
              <a:gd name="connsiteY1" fmla="*/ 4397829 h 4920345"/>
              <a:gd name="connsiteX2" fmla="*/ 5362554 w 7507707"/>
              <a:gd name="connsiteY2" fmla="*/ 4598126 h 4920345"/>
              <a:gd name="connsiteX3" fmla="*/ 5188382 w 7507707"/>
              <a:gd name="connsiteY3" fmla="*/ 2238103 h 4920345"/>
              <a:gd name="connsiteX4" fmla="*/ 4387194 w 7507707"/>
              <a:gd name="connsiteY4" fmla="*/ 2011680 h 4920345"/>
              <a:gd name="connsiteX5" fmla="*/ 4317525 w 7507707"/>
              <a:gd name="connsiteY5" fmla="*/ 3370217 h 4920345"/>
              <a:gd name="connsiteX6" fmla="*/ 668633 w 7507707"/>
              <a:gd name="connsiteY6" fmla="*/ 3509554 h 4920345"/>
              <a:gd name="connsiteX7" fmla="*/ 76451 w 7507707"/>
              <a:gd name="connsiteY7" fmla="*/ 322217 h 4920345"/>
              <a:gd name="connsiteX0" fmla="*/ 7313274 w 7507707"/>
              <a:gd name="connsiteY0" fmla="*/ 0 h 4920345"/>
              <a:gd name="connsiteX1" fmla="*/ 7321982 w 7507707"/>
              <a:gd name="connsiteY1" fmla="*/ 4397829 h 4920345"/>
              <a:gd name="connsiteX2" fmla="*/ 5362554 w 7507707"/>
              <a:gd name="connsiteY2" fmla="*/ 4598126 h 4920345"/>
              <a:gd name="connsiteX3" fmla="*/ 5188382 w 7507707"/>
              <a:gd name="connsiteY3" fmla="*/ 2238103 h 4920345"/>
              <a:gd name="connsiteX4" fmla="*/ 4387194 w 7507707"/>
              <a:gd name="connsiteY4" fmla="*/ 2011680 h 4920345"/>
              <a:gd name="connsiteX5" fmla="*/ 4317525 w 7507707"/>
              <a:gd name="connsiteY5" fmla="*/ 3370217 h 4920345"/>
              <a:gd name="connsiteX6" fmla="*/ 668633 w 7507707"/>
              <a:gd name="connsiteY6" fmla="*/ 3509554 h 4920345"/>
              <a:gd name="connsiteX7" fmla="*/ 76451 w 7507707"/>
              <a:gd name="connsiteY7" fmla="*/ 322217 h 4920345"/>
              <a:gd name="connsiteX0" fmla="*/ 7313274 w 7508941"/>
              <a:gd name="connsiteY0" fmla="*/ 0 h 4600616"/>
              <a:gd name="connsiteX1" fmla="*/ 7321982 w 7508941"/>
              <a:gd name="connsiteY1" fmla="*/ 4397829 h 4600616"/>
              <a:gd name="connsiteX2" fmla="*/ 5345137 w 7508941"/>
              <a:gd name="connsiteY2" fmla="*/ 3701143 h 4600616"/>
              <a:gd name="connsiteX3" fmla="*/ 5188382 w 7508941"/>
              <a:gd name="connsiteY3" fmla="*/ 2238103 h 4600616"/>
              <a:gd name="connsiteX4" fmla="*/ 4387194 w 7508941"/>
              <a:gd name="connsiteY4" fmla="*/ 2011680 h 4600616"/>
              <a:gd name="connsiteX5" fmla="*/ 4317525 w 7508941"/>
              <a:gd name="connsiteY5" fmla="*/ 3370217 h 4600616"/>
              <a:gd name="connsiteX6" fmla="*/ 668633 w 7508941"/>
              <a:gd name="connsiteY6" fmla="*/ 3509554 h 4600616"/>
              <a:gd name="connsiteX7" fmla="*/ 76451 w 7508941"/>
              <a:gd name="connsiteY7" fmla="*/ 322217 h 4600616"/>
              <a:gd name="connsiteX0" fmla="*/ 7313274 w 7390691"/>
              <a:gd name="connsiteY0" fmla="*/ 0 h 3911241"/>
              <a:gd name="connsiteX1" fmla="*/ 7043308 w 7390691"/>
              <a:gd name="connsiteY1" fmla="*/ 3500846 h 3911241"/>
              <a:gd name="connsiteX2" fmla="*/ 5345137 w 7390691"/>
              <a:gd name="connsiteY2" fmla="*/ 3701143 h 3911241"/>
              <a:gd name="connsiteX3" fmla="*/ 5188382 w 7390691"/>
              <a:gd name="connsiteY3" fmla="*/ 2238103 h 3911241"/>
              <a:gd name="connsiteX4" fmla="*/ 4387194 w 7390691"/>
              <a:gd name="connsiteY4" fmla="*/ 2011680 h 3911241"/>
              <a:gd name="connsiteX5" fmla="*/ 4317525 w 7390691"/>
              <a:gd name="connsiteY5" fmla="*/ 3370217 h 3911241"/>
              <a:gd name="connsiteX6" fmla="*/ 668633 w 7390691"/>
              <a:gd name="connsiteY6" fmla="*/ 3509554 h 3911241"/>
              <a:gd name="connsiteX7" fmla="*/ 76451 w 7390691"/>
              <a:gd name="connsiteY7" fmla="*/ 322217 h 3911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390691" h="3911241">
                <a:moveTo>
                  <a:pt x="7313274" y="0"/>
                </a:moveTo>
                <a:cubicBezTo>
                  <a:pt x="7480188" y="1815737"/>
                  <a:pt x="7371331" y="2883989"/>
                  <a:pt x="7043308" y="3500846"/>
                </a:cubicBezTo>
                <a:cubicBezTo>
                  <a:pt x="6715285" y="4117703"/>
                  <a:pt x="5654291" y="3911600"/>
                  <a:pt x="5345137" y="3701143"/>
                </a:cubicBezTo>
                <a:cubicBezTo>
                  <a:pt x="5035983" y="3490686"/>
                  <a:pt x="5348039" y="2519680"/>
                  <a:pt x="5188382" y="2238103"/>
                </a:cubicBezTo>
                <a:cubicBezTo>
                  <a:pt x="5028725" y="1956526"/>
                  <a:pt x="4532337" y="1822994"/>
                  <a:pt x="4387194" y="2011680"/>
                </a:cubicBezTo>
                <a:cubicBezTo>
                  <a:pt x="4242051" y="2200366"/>
                  <a:pt x="4379937" y="3103154"/>
                  <a:pt x="4317525" y="3370217"/>
                </a:cubicBezTo>
                <a:cubicBezTo>
                  <a:pt x="4255113" y="3637280"/>
                  <a:pt x="1375479" y="4017554"/>
                  <a:pt x="668633" y="3509554"/>
                </a:cubicBezTo>
                <a:cubicBezTo>
                  <a:pt x="-38213" y="3001554"/>
                  <a:pt x="-83932" y="1966685"/>
                  <a:pt x="76451" y="322217"/>
                </a:cubicBezTo>
              </a:path>
            </a:pathLst>
          </a:custGeom>
          <a:noFill/>
          <a:ln>
            <a:solidFill>
              <a:srgbClr val="FF0000"/>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lIns="93635" tIns="46817" rIns="93635" bIns="46817" anchor="ctr"/>
          <a:lstStyle/>
          <a:p>
            <a:pPr algn="ctr">
              <a:defRPr/>
            </a:pPr>
            <a:endParaRPr lang="zh-CN" altLang="en-US"/>
          </a:p>
        </p:txBody>
      </p:sp>
      <p:sp>
        <p:nvSpPr>
          <p:cNvPr id="37" name="左右箭头 36"/>
          <p:cNvSpPr/>
          <p:nvPr/>
        </p:nvSpPr>
        <p:spPr>
          <a:xfrm>
            <a:off x="3937044" y="4304901"/>
            <a:ext cx="790009" cy="321892"/>
          </a:xfrm>
          <a:prstGeom prst="leftRightArrow">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lIns="93635" tIns="46817" rIns="93635" bIns="46817" anchor="ctr"/>
          <a:lstStyle/>
          <a:p>
            <a:pPr algn="ctr">
              <a:defRPr/>
            </a:pPr>
            <a:endParaRPr lang="zh-CN" altLang="en-US"/>
          </a:p>
        </p:txBody>
      </p:sp>
      <p:sp>
        <p:nvSpPr>
          <p:cNvPr id="6181" name="文本框 41"/>
          <p:cNvSpPr txBox="1">
            <a:spLocks noChangeArrowheads="1"/>
          </p:cNvSpPr>
          <p:nvPr/>
        </p:nvSpPr>
        <p:spPr bwMode="auto">
          <a:xfrm>
            <a:off x="3989060" y="3948869"/>
            <a:ext cx="936308" cy="340770"/>
          </a:xfrm>
          <a:prstGeom prst="rect">
            <a:avLst/>
          </a:prstGeom>
          <a:noFill/>
          <a:ln w="9525">
            <a:noFill/>
            <a:miter lim="800000"/>
            <a:headEnd/>
            <a:tailEnd/>
          </a:ln>
        </p:spPr>
        <p:txBody>
          <a:bodyPr lIns="93635" tIns="46817" rIns="93635" bIns="46817">
            <a:spAutoFit/>
          </a:bodyPr>
          <a:lstStyle/>
          <a:p>
            <a:r>
              <a:rPr lang="en-US" altLang="zh-CN" sz="1600" dirty="0"/>
              <a:t>MB2-U</a:t>
            </a:r>
            <a:endParaRPr lang="zh-CN" altLang="en-US" sz="1600" dirty="0"/>
          </a:p>
        </p:txBody>
      </p:sp>
      <p:sp>
        <p:nvSpPr>
          <p:cNvPr id="38" name="左右箭头 37"/>
          <p:cNvSpPr/>
          <p:nvPr/>
        </p:nvSpPr>
        <p:spPr>
          <a:xfrm>
            <a:off x="1872616" y="4369929"/>
            <a:ext cx="790009" cy="321892"/>
          </a:xfrm>
          <a:prstGeom prst="leftRightArrow">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lIns="93635" tIns="46817" rIns="93635" bIns="46817" anchor="ctr"/>
          <a:lstStyle/>
          <a:p>
            <a:pPr algn="ctr">
              <a:defRPr/>
            </a:pPr>
            <a:endParaRPr lang="zh-CN" altLang="en-US"/>
          </a:p>
        </p:txBody>
      </p:sp>
      <p:sp>
        <p:nvSpPr>
          <p:cNvPr id="6183" name="文本框 41"/>
          <p:cNvSpPr txBox="1">
            <a:spLocks noChangeArrowheads="1"/>
          </p:cNvSpPr>
          <p:nvPr/>
        </p:nvSpPr>
        <p:spPr bwMode="auto">
          <a:xfrm>
            <a:off x="1794589" y="3979757"/>
            <a:ext cx="936308" cy="340770"/>
          </a:xfrm>
          <a:prstGeom prst="rect">
            <a:avLst/>
          </a:prstGeom>
          <a:noFill/>
          <a:ln w="9525">
            <a:noFill/>
            <a:miter lim="800000"/>
            <a:headEnd/>
            <a:tailEnd/>
          </a:ln>
        </p:spPr>
        <p:txBody>
          <a:bodyPr lIns="93635" tIns="46817" rIns="93635" bIns="46817">
            <a:spAutoFit/>
          </a:bodyPr>
          <a:lstStyle/>
          <a:p>
            <a:r>
              <a:rPr lang="en-US" altLang="zh-CN" sz="1600" dirty="0"/>
              <a:t>LET-</a:t>
            </a:r>
            <a:r>
              <a:rPr lang="en-US" altLang="zh-CN" sz="1600" dirty="0" err="1"/>
              <a:t>Uu</a:t>
            </a:r>
            <a:endParaRPr lang="zh-CN" altLang="en-US" sz="1600" dirty="0"/>
          </a:p>
        </p:txBody>
      </p:sp>
    </p:spTree>
  </p:cSld>
  <p:clrMapOvr>
    <a:masterClrMapping/>
  </p:clrMapOvr>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80648</TotalTime>
  <Pages>15</Pages>
  <Words>1255</Words>
  <Application>Microsoft Office PowerPoint</Application>
  <PresentationFormat>自定义</PresentationFormat>
  <Paragraphs>212</Paragraphs>
  <Slides>9</Slides>
  <Notes>7</Notes>
  <HiddenSlides>0</HiddenSlides>
  <MMClips>0</MMClips>
  <ScaleCrop>false</ScaleCrop>
  <HeadingPairs>
    <vt:vector size="6" baseType="variant">
      <vt:variant>
        <vt:lpstr>主题</vt:lpstr>
      </vt:variant>
      <vt:variant>
        <vt:i4>1</vt:i4>
      </vt:variant>
      <vt:variant>
        <vt:lpstr>嵌入 OLE 服务器</vt:lpstr>
      </vt:variant>
      <vt:variant>
        <vt:i4>2</vt:i4>
      </vt:variant>
      <vt:variant>
        <vt:lpstr>幻灯片标题</vt:lpstr>
      </vt:variant>
      <vt:variant>
        <vt:i4>9</vt:i4>
      </vt:variant>
    </vt:vector>
  </HeadingPairs>
  <TitlesOfParts>
    <vt:vector size="12" baseType="lpstr">
      <vt:lpstr>OMA Template</vt:lpstr>
      <vt:lpstr>Picture</vt:lpstr>
      <vt:lpstr>Visio</vt:lpstr>
      <vt:lpstr>  Proposal for MBMS Group Service Announcement in LwM2M 1.1 </vt:lpstr>
      <vt:lpstr>Rational of MBMS group Service Announcement</vt:lpstr>
      <vt:lpstr>New Object Definition</vt:lpstr>
      <vt:lpstr>Use Case 1</vt:lpstr>
      <vt:lpstr>Use Case 2</vt:lpstr>
      <vt:lpstr>The Impact </vt:lpstr>
      <vt:lpstr>幻灯片 7</vt:lpstr>
      <vt:lpstr>幻灯片 8</vt:lpstr>
      <vt:lpstr>User Data Plane Structure For LwM2M</vt:lpstr>
    </vt:vector>
  </TitlesOfParts>
  <Company>OMA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Slide Deck</dc:subject>
  <dc:creator>OMA</dc:creator>
  <cp:lastModifiedBy>Huawei1</cp:lastModifiedBy>
  <cp:revision>1029</cp:revision>
  <cp:lastPrinted>2017-02-03T15:27:40Z</cp:lastPrinted>
  <dcterms:created xsi:type="dcterms:W3CDTF">2002-03-19T14:05:12Z</dcterms:created>
  <dcterms:modified xsi:type="dcterms:W3CDTF">2017-06-24T02:28:31Z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(3)Ko7FeFxv7HCeSDm301pRI8ftF7+DfGk+zk6j6VnkdDm2exAD41oDfeqVjFU9C0qdEi2t9DeC
Fn1iv1KrHaI0y3ktnRkdcwMmYu4N33cwY/51CJpdxGATPFJLMnzy/CbEkwD4mCbA9y6ko8Sl
/cTRkOrrgLIBd0xUk02Rq+VoUrTcrhwe+awYsWZAEac6tnXH+DzTQWyeFBK66ktdkB7huOPA
RV6dpoa50+9/cnIGz9</vt:lpwstr>
  </property>
  <property fmtid="{D5CDD505-2E9C-101B-9397-08002B2CF9AE}" pid="3" name="_2015_ms_pID_7253431">
    <vt:lpwstr>M9h+SMmf9PrDpsVPeXGo8JiOplIPicCoy13ReP1z1BKZjiIJaBmeET
U3wp97oG5XCoNDGwMEaJxqGfo8yrzGNaH+8uKxhFAjz+NvpfIGFW8ih1Ch15oevVMcDxgKj2
u8lQtuZsuWtMBkuaD7wRnekF8k5cjr2+a9RR1XAtyCmwg565hTZUVKE0UyD8Swb+eRO1PuaY
Xm17HY1nUtc029IWDCNxrFfKUCi+sPjHB7jQ</vt:lpwstr>
  </property>
  <property fmtid="{D5CDD505-2E9C-101B-9397-08002B2CF9AE}" pid="4" name="_2015_ms_pID_7253432">
    <vt:lpwstr>Ng==</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1496305394</vt:lpwstr>
  </property>
</Properties>
</file>