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293" r:id="rId2"/>
    <p:sldId id="333" r:id="rId3"/>
    <p:sldId id="336" r:id="rId4"/>
    <p:sldId id="338" r:id="rId5"/>
    <p:sldId id="339" r:id="rId6"/>
    <p:sldId id="323" r:id="rId7"/>
    <p:sldId id="335" r:id="rId8"/>
    <p:sldId id="329" r:id="rId9"/>
    <p:sldId id="330" r:id="rId10"/>
    <p:sldId id="325" r:id="rId11"/>
    <p:sldId id="327" r:id="rId12"/>
    <p:sldId id="331" r:id="rId1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32" autoAdjust="0"/>
    <p:restoredTop sz="88369" autoAdjust="0"/>
  </p:normalViewPr>
  <p:slideViewPr>
    <p:cSldViewPr>
      <p:cViewPr varScale="1">
        <p:scale>
          <a:sx n="88" d="100"/>
          <a:sy n="88" d="100"/>
        </p:scale>
        <p:origin x="1253" y="53"/>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latin typeface="Arial" panose="020B0604020202020204" pitchFamily="34" charset="0"/>
              </a:rPr>
              <a:t>This is the new </a:t>
            </a:r>
            <a:r>
              <a:rPr lang="en-US" altLang="zh-CN" b="1" dirty="0" smtClean="0">
                <a:latin typeface="Arial" panose="020B0604020202020204" pitchFamily="34" charset="0"/>
              </a:rPr>
              <a:t>Work Item Definition (</a:t>
            </a:r>
            <a:r>
              <a:rPr lang="en-US" altLang="zh-CN" b="1" dirty="0" err="1" smtClean="0">
                <a:latin typeface="Arial" panose="020B0604020202020204" pitchFamily="34" charset="0"/>
              </a:rPr>
              <a:t>WID</a:t>
            </a:r>
            <a:r>
              <a:rPr lang="en-US" altLang="zh-CN" b="1" dirty="0" smtClean="0">
                <a:latin typeface="Arial" panose="020B0604020202020204" pitchFamily="34" charset="0"/>
              </a:rPr>
              <a:t>)</a:t>
            </a:r>
            <a:r>
              <a:rPr lang="en-US" altLang="zh-CN" dirty="0" smtClean="0">
                <a:latin typeface="Arial" panose="020B0604020202020204" pitchFamily="34" charset="0"/>
              </a:rPr>
              <a:t> template. It is in PowerPoint format so that it also serves to present the Work Item to </a:t>
            </a:r>
            <a:r>
              <a:rPr lang="en-US" altLang="zh-CN" dirty="0" err="1" smtClean="0">
                <a:latin typeface="Arial" panose="020B0604020202020204" pitchFamily="34" charset="0"/>
              </a:rPr>
              <a:t>TP</a:t>
            </a:r>
            <a:r>
              <a:rPr lang="en-US" altLang="zh-CN" dirty="0" smtClean="0">
                <a:latin typeface="Arial" panose="020B0604020202020204" pitchFamily="34" charset="0"/>
              </a:rPr>
              <a:t> and assist in its socialization. Keep in mind that this is a </a:t>
            </a:r>
            <a:r>
              <a:rPr lang="en-US" altLang="zh-CN" b="1" dirty="0" smtClean="0">
                <a:latin typeface="Arial" panose="020B0604020202020204" pitchFamily="34" charset="0"/>
              </a:rPr>
              <a:t>permanent document</a:t>
            </a:r>
            <a:r>
              <a:rPr lang="en-US" altLang="zh-CN" dirty="0" smtClean="0">
                <a:latin typeface="Arial" panose="020B0604020202020204" pitchFamily="34" charset="0"/>
              </a:rPr>
              <a:t>, so it is important to provide information that is as detailed and exact as possible.</a:t>
            </a:r>
            <a:endParaRPr lang="en-GB" altLang="zh-CN" dirty="0" smtClean="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List all of the supporting companies in order of membership and then in alphabetic order.  Example: </a:t>
            </a:r>
          </a:p>
          <a:p>
            <a:r>
              <a:rPr lang="en-US" altLang="zh-CN" i="1" smtClean="0">
                <a:latin typeface="Arial" panose="020B0604020202020204" pitchFamily="34" charset="0"/>
              </a:rPr>
              <a:t>Marvellous Mobiles, Sponsor</a:t>
            </a:r>
          </a:p>
          <a:p>
            <a:r>
              <a:rPr lang="en-US" altLang="zh-CN" i="1" smtClean="0">
                <a:latin typeface="Arial" panose="020B0604020202020204" pitchFamily="34" charset="0"/>
              </a:rPr>
              <a:t>Serious Servers, Sponsor</a:t>
            </a:r>
          </a:p>
          <a:p>
            <a:r>
              <a:rPr lang="en-US" altLang="zh-CN" i="1" smtClean="0">
                <a:latin typeface="Arial" panose="020B0604020202020204" pitchFamily="34" charset="0"/>
              </a:rPr>
              <a:t>Acme Associates, Full</a:t>
            </a:r>
          </a:p>
          <a:p>
            <a:r>
              <a:rPr lang="en-US" altLang="zh-CN" i="1" smtClean="0">
                <a:latin typeface="Arial" panose="020B0604020202020204" pitchFamily="34" charset="0"/>
              </a:rPr>
              <a:t>Haptic Handsets, Full</a:t>
            </a:r>
          </a:p>
          <a:p>
            <a:r>
              <a:rPr lang="en-US" altLang="zh-CN" i="1" smtClean="0">
                <a:latin typeface="Arial" panose="020B0604020202020204" pitchFamily="34" charset="0"/>
              </a:rPr>
              <a:t>Durable Databases, Associate</a:t>
            </a:r>
          </a:p>
          <a:p>
            <a:endParaRPr lang="en-GB" altLang="zh-CN" i="1" smtClean="0">
              <a:latin typeface="Arial" panose="020B0604020202020204" pitchFamily="34" charset="0"/>
            </a:endParaRPr>
          </a:p>
          <a:p>
            <a:r>
              <a:rPr lang="en-GB" altLang="zh-CN" smtClean="0">
                <a:latin typeface="Arial" panose="020B0604020202020204" pitchFamily="34" charset="0"/>
              </a:rPr>
              <a:t>Please note that a Work Item </a:t>
            </a:r>
            <a:r>
              <a:rPr lang="en-GB" altLang="zh-CN" b="1" smtClean="0">
                <a:latin typeface="Arial" panose="020B0604020202020204" pitchFamily="34" charset="0"/>
              </a:rPr>
              <a:t>must have at least four supporting companies</a:t>
            </a:r>
            <a:r>
              <a:rPr lang="en-GB" altLang="zh-CN" smtClean="0">
                <a:latin typeface="Arial" panose="020B0604020202020204" pitchFamily="34" charset="0"/>
              </a:rPr>
              <a:t> before it can be approved by TP and start work.</a:t>
            </a:r>
          </a:p>
        </p:txBody>
      </p:sp>
    </p:spTree>
    <p:extLst>
      <p:ext uri="{BB962C8B-B14F-4D97-AF65-F5344CB8AC3E}">
        <p14:creationId xmlns:p14="http://schemas.microsoft.com/office/powerpoint/2010/main" val="12616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While not mandatory, it is strongly recommended to list as many volunteers and resources as possible. </a:t>
            </a:r>
          </a:p>
          <a:p>
            <a:r>
              <a:rPr lang="en-US" altLang="zh-CN" smtClean="0">
                <a:latin typeface="Arial" panose="020B0604020202020204" pitchFamily="34" charset="0"/>
              </a:rPr>
              <a:t>You can add or remove deliverables and roles in the above table as appropriate. </a:t>
            </a:r>
          </a:p>
          <a:p>
            <a:r>
              <a:rPr lang="en-US" altLang="zh-CN" smtClean="0">
                <a:latin typeface="Arial" panose="020B0604020202020204" pitchFamily="34" charset="0"/>
              </a:rPr>
              <a:t>This initial list does </a:t>
            </a:r>
            <a:r>
              <a:rPr lang="en-US" altLang="zh-CN" b="1" smtClean="0">
                <a:latin typeface="Arial" panose="020B0604020202020204" pitchFamily="34" charset="0"/>
              </a:rPr>
              <a:t>not  </a:t>
            </a:r>
            <a:r>
              <a:rPr lang="en-US" altLang="zh-CN" smtClean="0">
                <a:latin typeface="Arial" panose="020B0604020202020204" pitchFamily="34" charset="0"/>
              </a:rPr>
              <a:t>preclude anyone outside the group of supporting member companies to volunteer for one or more of these roles once the work item has been assigned to a WG and the work has started.</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This slide records the change history of the document. Please record each Approved version and its approval date. For each Draft version, indicate the main changes made with each change request.  </a:t>
            </a:r>
          </a:p>
          <a:p>
            <a:r>
              <a:rPr lang="en-US" altLang="zh-CN" smtClean="0">
                <a:latin typeface="Arial" panose="020B0604020202020204" pitchFamily="34" charset="0"/>
              </a:rPr>
              <a:t>This slide does not need to be presented to TP.</a:t>
            </a:r>
            <a:endParaRPr lang="es-ES" altLang="zh-CN" smtClean="0">
              <a:latin typeface="Arial" panose="020B0604020202020204" pitchFamily="34" charset="0"/>
            </a:endParaRPr>
          </a:p>
        </p:txBody>
      </p:sp>
    </p:spTree>
    <p:extLst>
      <p:ext uri="{BB962C8B-B14F-4D97-AF65-F5344CB8AC3E}">
        <p14:creationId xmlns:p14="http://schemas.microsoft.com/office/powerpoint/2010/main"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DM                       DM                             3.0</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incorrect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3.0       DM                       DM                             3.0</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smtClean="0">
                <a:latin typeface="Arial" panose="020B0604020202020204" pitchFamily="34" charset="0"/>
              </a:rPr>
              <a:t>Work Areas</a:t>
            </a:r>
            <a:r>
              <a:rPr lang="en-GB" altLang="zh-CN"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smtClean="0">
                <a:latin typeface="Arial" panose="020B0604020202020204" pitchFamily="34" charset="0"/>
              </a:rPr>
              <a:t>Issues this Work Item aims to solve</a:t>
            </a:r>
            <a:r>
              <a:rPr lang="en-GB" altLang="zh-CN"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latin typeface="Arial" panose="020B0604020202020204" pitchFamily="34" charset="0"/>
              </a:rPr>
              <a:t>Market benefits </a:t>
            </a:r>
            <a:r>
              <a:rPr lang="en-US" altLang="zh-CN" smtClean="0">
                <a:latin typeface="Arial" panose="020B0604020202020204" pitchFamily="34" charset="0"/>
              </a:rPr>
              <a:t>describes the benefits this WI will bring to the value chain (e.g. the subscriber, the operator etc.) in the market</a:t>
            </a:r>
          </a:p>
          <a:p>
            <a:r>
              <a:rPr lang="en-GB" altLang="zh-CN" b="1" smtClean="0">
                <a:latin typeface="Arial" panose="020B0604020202020204" pitchFamily="34" charset="0"/>
              </a:rPr>
              <a:t>Time to market </a:t>
            </a:r>
            <a:r>
              <a:rPr lang="en-GB" altLang="zh-CN" smtClean="0">
                <a:latin typeface="Arial" panose="020B0604020202020204" pitchFamily="34" charset="0"/>
              </a:rPr>
              <a:t>should </a:t>
            </a:r>
            <a:r>
              <a:rPr lang="en-US" altLang="zh-CN" smtClean="0">
                <a:latin typeface="Arial" panose="020B0604020202020204" pitchFamily="34" charset="0"/>
              </a:rPr>
              <a:t>address impacts from doing the work as well as from not doing the work.</a:t>
            </a:r>
            <a:endParaRPr lang="en-GB" altLang="zh-CN" smtClean="0">
              <a:latin typeface="Arial" panose="020B0604020202020204" pitchFamily="34" charset="0"/>
            </a:endParaRPr>
          </a:p>
          <a:p>
            <a:r>
              <a:rPr lang="en-GB" altLang="zh-CN" b="1" smtClean="0">
                <a:latin typeface="Arial" panose="020B0604020202020204" pitchFamily="34" charset="0"/>
              </a:rPr>
              <a:t>Expected market acceptance </a:t>
            </a:r>
            <a:r>
              <a:rPr lang="en-GB" altLang="zh-CN" smtClean="0">
                <a:latin typeface="Arial" panose="020B0604020202020204" pitchFamily="34" charset="0"/>
              </a:rPr>
              <a:t>should justify how and why the market will accept this solution.</a:t>
            </a:r>
          </a:p>
          <a:p>
            <a:r>
              <a:rPr lang="en-GB" altLang="zh-CN" b="1" smtClean="0">
                <a:latin typeface="Arial" panose="020B0604020202020204" pitchFamily="34" charset="0"/>
              </a:rPr>
              <a:t>Complexity </a:t>
            </a:r>
            <a:r>
              <a:rPr lang="en-US" altLang="zh-CN"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latin typeface="Arial" panose="020B0604020202020204" pitchFamily="34" charset="0"/>
            </a:endParaRPr>
          </a:p>
          <a:p>
            <a:r>
              <a:rPr lang="en-GB" altLang="zh-CN" b="1" smtClean="0">
                <a:latin typeface="Arial" panose="020B0604020202020204" pitchFamily="34" charset="0"/>
              </a:rPr>
              <a:t>Uniqueness </a:t>
            </a:r>
            <a:r>
              <a:rPr lang="en-GB" altLang="zh-CN" smtClean="0">
                <a:latin typeface="Arial" panose="020B0604020202020204" pitchFamily="34" charset="0"/>
              </a:rPr>
              <a:t>should a</a:t>
            </a:r>
            <a:r>
              <a:rPr lang="en-US" altLang="zh-CN" smtClean="0">
                <a:latin typeface="Arial" panose="020B0604020202020204" pitchFamily="34" charset="0"/>
              </a:rPr>
              <a:t>ddress the uniqueness of the work covered by this WI.  Describe any cases where similar work is underway or being proposed within OMA or outside OMA.  </a:t>
            </a:r>
            <a:endParaRPr lang="en-GB" altLang="zh-CN" smtClean="0">
              <a:latin typeface="Arial" panose="020B0604020202020204" pitchFamily="34" charset="0"/>
            </a:endParaRPr>
          </a:p>
        </p:txBody>
      </p:sp>
    </p:spTree>
    <p:extLst>
      <p:ext uri="{BB962C8B-B14F-4D97-AF65-F5344CB8AC3E}">
        <p14:creationId xmlns:p14="http://schemas.microsoft.com/office/powerpoint/2010/main"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dirty="0"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dirty="0" smtClean="0">
                <a:latin typeface="Arial" panose="020B0604020202020204" pitchFamily="34" charset="0"/>
              </a:rPr>
              <a:t>Work Areas</a:t>
            </a:r>
            <a:r>
              <a:rPr lang="en-GB" altLang="zh-CN" dirty="0"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dirty="0" smtClean="0">
                <a:latin typeface="Arial" panose="020B0604020202020204" pitchFamily="34" charset="0"/>
              </a:rPr>
              <a:t>Issues this Work Item aims to solve</a:t>
            </a:r>
            <a:r>
              <a:rPr lang="en-GB" altLang="zh-CN" dirty="0"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dirty="0" smtClean="0">
                <a:latin typeface="Arial" panose="020B0604020202020204" pitchFamily="34" charset="0"/>
              </a:rPr>
              <a:t>Market benefits </a:t>
            </a:r>
            <a:r>
              <a:rPr lang="en-US" altLang="zh-CN" dirty="0" smtClean="0">
                <a:latin typeface="Arial" panose="020B0604020202020204" pitchFamily="34" charset="0"/>
              </a:rPr>
              <a:t>describes the benefits this WI will bring to the value chain (e.g. the subscriber, the operator etc.) in the market</a:t>
            </a:r>
          </a:p>
          <a:p>
            <a:r>
              <a:rPr lang="en-GB" altLang="zh-CN" b="1" dirty="0" smtClean="0">
                <a:latin typeface="Arial" panose="020B0604020202020204" pitchFamily="34" charset="0"/>
              </a:rPr>
              <a:t>Time to market </a:t>
            </a:r>
            <a:r>
              <a:rPr lang="en-GB" altLang="zh-CN" dirty="0" smtClean="0">
                <a:latin typeface="Arial" panose="020B0604020202020204" pitchFamily="34" charset="0"/>
              </a:rPr>
              <a:t>should </a:t>
            </a:r>
            <a:r>
              <a:rPr lang="en-US" altLang="zh-CN" dirty="0" smtClean="0">
                <a:latin typeface="Arial" panose="020B0604020202020204" pitchFamily="34" charset="0"/>
              </a:rPr>
              <a:t>address impacts from doing the work as well as from not doing the work.</a:t>
            </a:r>
            <a:endParaRPr lang="en-GB" altLang="zh-CN" dirty="0" smtClean="0">
              <a:latin typeface="Arial" panose="020B0604020202020204" pitchFamily="34" charset="0"/>
            </a:endParaRPr>
          </a:p>
          <a:p>
            <a:r>
              <a:rPr lang="en-GB" altLang="zh-CN" b="1" dirty="0" smtClean="0">
                <a:latin typeface="Arial" panose="020B0604020202020204" pitchFamily="34" charset="0"/>
              </a:rPr>
              <a:t>Expected market acceptance </a:t>
            </a:r>
            <a:r>
              <a:rPr lang="en-GB" altLang="zh-CN" dirty="0" smtClean="0">
                <a:latin typeface="Arial" panose="020B0604020202020204" pitchFamily="34" charset="0"/>
              </a:rPr>
              <a:t>should justify how and why the market will accept this solution.</a:t>
            </a:r>
          </a:p>
          <a:p>
            <a:r>
              <a:rPr lang="en-GB" altLang="zh-CN" b="1" dirty="0" smtClean="0">
                <a:latin typeface="Arial" panose="020B0604020202020204" pitchFamily="34" charset="0"/>
              </a:rPr>
              <a:t>Complexity </a:t>
            </a:r>
            <a:r>
              <a:rPr lang="en-US" altLang="zh-CN" dirty="0"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dirty="0" smtClean="0">
              <a:latin typeface="Arial" panose="020B0604020202020204" pitchFamily="34" charset="0"/>
            </a:endParaRPr>
          </a:p>
          <a:p>
            <a:r>
              <a:rPr lang="en-GB" altLang="zh-CN" b="1" dirty="0" smtClean="0">
                <a:latin typeface="Arial" panose="020B0604020202020204" pitchFamily="34" charset="0"/>
              </a:rPr>
              <a:t>Uniqueness </a:t>
            </a:r>
            <a:r>
              <a:rPr lang="en-GB" altLang="zh-CN" dirty="0" smtClean="0">
                <a:latin typeface="Arial" panose="020B0604020202020204" pitchFamily="34" charset="0"/>
              </a:rPr>
              <a:t>should a</a:t>
            </a:r>
            <a:r>
              <a:rPr lang="en-US" altLang="zh-CN" dirty="0" err="1" smtClean="0">
                <a:latin typeface="Arial" panose="020B0604020202020204" pitchFamily="34" charset="0"/>
              </a:rPr>
              <a:t>ddress</a:t>
            </a:r>
            <a:r>
              <a:rPr lang="en-US" altLang="zh-CN" dirty="0" smtClean="0">
                <a:latin typeface="Arial" panose="020B0604020202020204" pitchFamily="34" charset="0"/>
              </a:rPr>
              <a:t> the uniqueness of the work covered by this WI.  Describe any cases where similar work is underway or being proposed within OMA or outside OMA.  </a:t>
            </a:r>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Very often a WID refers to one or a few very significant use case(s) to explain the purpose of the proposed work.</a:t>
            </a:r>
          </a:p>
          <a:p>
            <a:r>
              <a:rPr lang="en-GB" altLang="zh-CN" dirty="0" smtClean="0">
                <a:latin typeface="Arial" panose="020B0604020202020204" pitchFamily="34" charset="0"/>
              </a:rPr>
              <a:t>Use one or more slide(s) to explain the main use case(s) included in the WID.</a:t>
            </a:r>
          </a:p>
          <a:p>
            <a:r>
              <a:rPr lang="en-GB" altLang="zh-CN" dirty="0" smtClean="0">
                <a:latin typeface="Arial" panose="020B0604020202020204" pitchFamily="34" charset="0"/>
              </a:rPr>
              <a:t>The use of drawings and animations is much encouraged.</a:t>
            </a:r>
          </a:p>
        </p:txBody>
      </p:sp>
    </p:spTree>
    <p:extLst>
      <p:ext uri="{BB962C8B-B14F-4D97-AF65-F5344CB8AC3E}">
        <p14:creationId xmlns:p14="http://schemas.microsoft.com/office/powerpoint/2010/main" val="3303218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List any specifications, Work Items, Working Groups or external organizations that may be affected by this work or are otherwise related.</a:t>
            </a:r>
          </a:p>
          <a:p>
            <a:r>
              <a:rPr lang="en-GB" altLang="zh-CN" dirty="0" smtClean="0">
                <a:latin typeface="Arial" panose="020B0604020202020204" pitchFamily="34" charset="0"/>
              </a:rPr>
              <a:t>Identify any impact on OMA Architecture, Charging and Billing Enablers, Security, Privacy and Interoperability Testing (IOT).</a:t>
            </a:r>
          </a:p>
        </p:txBody>
      </p:sp>
    </p:spTree>
    <p:extLst>
      <p:ext uri="{BB962C8B-B14F-4D97-AF65-F5344CB8AC3E}">
        <p14:creationId xmlns:p14="http://schemas.microsoft.com/office/powerpoint/2010/main" val="254273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latin typeface="Arial" panose="020B0604020202020204" pitchFamily="34" charset="0"/>
              </a:rPr>
              <a:t>Double click on the embedded Excel sheet and enter the dates for the proposed WI schedule in the table in sheet2. The dates need to be set for UK style YYYY-MM-DD. Filling instructions are in the file.</a:t>
            </a:r>
          </a:p>
          <a:p>
            <a:r>
              <a:rPr lang="en-US" altLang="zh-CN" dirty="0" smtClean="0">
                <a:latin typeface="Arial" panose="020B0604020202020204" pitchFamily="34" charset="0"/>
              </a:rPr>
              <a:t>The Excel file will calculate durations and creates the graph. Copy/paste the table and graph from Excel into slide.</a:t>
            </a:r>
          </a:p>
          <a:p>
            <a:endParaRPr lang="en-US" altLang="zh-CN" dirty="0" smtClean="0">
              <a:latin typeface="Arial" panose="020B0604020202020204" pitchFamily="34" charset="0"/>
            </a:endParaRPr>
          </a:p>
          <a:p>
            <a:pPr>
              <a:spcBef>
                <a:spcPct val="0"/>
              </a:spcBef>
            </a:pPr>
            <a:r>
              <a:rPr lang="en-US" altLang="zh-CN" dirty="0" smtClean="0">
                <a:latin typeface="Arial" panose="020B0604020202020204" pitchFamily="34" charset="0"/>
              </a:rPr>
              <a:t>Please note that the 'AD start' date should be aligned with the ‘New reqs deadline’. It is not necessary to provide any milestones beyond Candidate status (e.g. for IOP testing, public review or Approved status).</a:t>
            </a:r>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38934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latin typeface="Arial" panose="020B0604020202020204" pitchFamily="34" charset="0"/>
              </a:rPr>
              <a:t>List the planned Deliverables for each of the phases of the Process (Requirements, Architecture and Development). You can choose from the options provided above.</a:t>
            </a:r>
          </a:p>
          <a:p>
            <a:r>
              <a:rPr lang="es-ES" altLang="zh-CN" smtClean="0">
                <a:latin typeface="Arial" panose="020B0604020202020204" pitchFamily="34" charset="0"/>
              </a:rPr>
              <a:t>Please note that the OMA Process allows for lightweight development (a.k.a. “fast track development”.  This means that a WI can omit Deliverables or combine Deliverables in a Combined Release Document.</a:t>
            </a:r>
          </a:p>
          <a:p>
            <a:r>
              <a:rPr lang="es-ES" altLang="zh-CN" smtClean="0">
                <a:latin typeface="Arial" panose="020B0604020202020204" pitchFamily="34" charset="0"/>
              </a:rPr>
              <a:t>Typical examples are combining Architecture and Technical Specifications into a Combined Release Document or combinging Requirements, Architecture and Technical Specifications into a Combined Release Document.</a:t>
            </a:r>
          </a:p>
          <a:p>
            <a:r>
              <a:rPr lang="es-ES" altLang="zh-CN" smtClean="0">
                <a:latin typeface="Arial" panose="020B0604020202020204" pitchFamily="34" charset="0"/>
              </a:rPr>
              <a:t>Reference Releases may be made up of any documents including white papers.</a:t>
            </a:r>
          </a:p>
          <a:p>
            <a:r>
              <a:rPr lang="es-ES" altLang="zh-CN" smtClean="0">
                <a:latin typeface="Arial" panose="020B0604020202020204" pitchFamily="34" charset="0"/>
              </a:rPr>
              <a:t>Deployment Suites typically only contain Test Specifications.</a:t>
            </a:r>
          </a:p>
        </p:txBody>
      </p:sp>
    </p:spTree>
    <p:extLst>
      <p:ext uri="{BB962C8B-B14F-4D97-AF65-F5344CB8AC3E}">
        <p14:creationId xmlns:p14="http://schemas.microsoft.com/office/powerpoint/2010/main" val="3274381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latin typeface="Arial" panose="020B0604020202020204" pitchFamily="34" charset="0"/>
              </a:rPr>
              <a:t>List the reviews that are planned for each phase (if any).</a:t>
            </a:r>
          </a:p>
          <a:p>
            <a:r>
              <a:rPr lang="es-ES" altLang="zh-CN" smtClean="0">
                <a:latin typeface="Arial" panose="020B0604020202020204" pitchFamily="34" charset="0"/>
              </a:rPr>
              <a:t>Please note that the OMA Process allows for lightweight development (a.k.a. “fast track development”.  This means that a WI can omit any formal review or replace it with a closure review or an informal review. </a:t>
            </a:r>
          </a:p>
          <a:p>
            <a:r>
              <a:rPr lang="es-ES" altLang="zh-CN" smtClean="0">
                <a:latin typeface="Arial" panose="020B0604020202020204" pitchFamily="34" charset="0"/>
              </a:rPr>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latin typeface="Arial" panose="020B0604020202020204" pitchFamily="34" charset="0"/>
              </a:rPr>
              <a:t>For definitions of Formal Reviews, Closure Reviews and Consistency Reviews, please see the OMA Organization and Process document.</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3146468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406984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59051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025931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797796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smtClean="0">
                <a:cs typeface="Times New Roman" pitchFamily="18" charset="0"/>
              </a:rPr>
              <a:t>© 2017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OMA-WID-0074</a:t>
            </a:r>
            <a:endParaRPr lang="en-US" altLang="zh-CN" sz="1800" b="1" dirty="0" smtClean="0">
              <a:latin typeface="Arial Narrow" pitchFamily="34" charset="0"/>
              <a:ea typeface="宋体" charset="-122"/>
            </a:endParaRP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smtClean="0">
                <a:latin typeface="Arial Narrow" panose="020B0606020202030204" pitchFamily="34" charset="0"/>
                <a:ea typeface="SimSun" panose="02010600030101010101" pitchFamily="2" charset="-122"/>
              </a:rPr>
              <a:t/>
            </a:r>
            <a:br>
              <a:rPr lang="en-US" altLang="zh-CN" sz="1800" b="1" smtClean="0">
                <a:latin typeface="Arial Narrow" panose="020B0606020202030204" pitchFamily="34" charset="0"/>
                <a:ea typeface="SimSun" panose="02010600030101010101" pitchFamily="2" charset="-122"/>
              </a:rPr>
            </a:br>
            <a:r>
              <a:rPr lang="en-US" altLang="zh-CN" sz="500" smtClean="0">
                <a:solidFill>
                  <a:srgbClr val="999999"/>
                </a:solidFill>
                <a:ea typeface="SimSun" panose="02010600030101010101" pitchFamily="2" charset="-122"/>
              </a:rPr>
              <a:t>[OMA-Template-WIDpresentation-20160101-I]</a:t>
            </a:r>
            <a:endParaRPr lang="en-US" altLang="zh-CN" sz="1800" b="1"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Zhangyongjing@Huawei.com" TargetMode="External"/><Relationship Id="rId5" Type="http://schemas.openxmlformats.org/officeDocument/2006/relationships/hyperlink" Target="mailto:chris.lowe@neul.com"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1600" dirty="0" smtClean="0">
                <a:ea typeface="SimSun" panose="02010600030101010101" pitchFamily="2" charset="-122"/>
              </a:rPr>
              <a:t>OMA-WID-0068-LwM2M_Object_EventLog </a:t>
            </a:r>
            <a:r>
              <a:rPr lang="en-US" altLang="zh-CN" sz="2400" dirty="0" smtClean="0">
                <a:ea typeface="SimSun" panose="02010600030101010101" pitchFamily="2" charset="-122"/>
              </a:rPr>
              <a:t>  </a:t>
            </a:r>
            <a:br>
              <a:rPr lang="en-US" altLang="zh-CN" sz="2400" dirty="0" smtClean="0">
                <a:ea typeface="SimSun" panose="02010600030101010101" pitchFamily="2" charset="-122"/>
              </a:rPr>
            </a:b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2000" dirty="0" smtClean="0">
                <a:ea typeface="SimSun" panose="02010600030101010101" pitchFamily="2" charset="-122"/>
              </a:rPr>
              <a:t>Work Item Document</a:t>
            </a:r>
            <a:br>
              <a:rPr lang="en-US" altLang="zh-CN" sz="2000" dirty="0" smtClean="0">
                <a:ea typeface="SimSun" panose="02010600030101010101" pitchFamily="2" charset="-122"/>
              </a:rPr>
            </a:br>
            <a:r>
              <a:rPr lang="en-US" altLang="zh-CN" sz="2000" dirty="0" smtClean="0">
                <a:ea typeface="SimSun" panose="02010600030101010101" pitchFamily="2" charset="-122"/>
              </a:rPr>
              <a:t>WI0068 </a:t>
            </a:r>
            <a:r>
              <a:rPr lang="en-US" altLang="zh-CN" sz="2000" dirty="0">
                <a:ea typeface="SimSun" panose="02010600030101010101" pitchFamily="2" charset="-122"/>
              </a:rPr>
              <a:t>- </a:t>
            </a:r>
            <a:r>
              <a:rPr lang="en-US" altLang="zh-CN" sz="2000" dirty="0" smtClean="0">
                <a:ea typeface="SimSun" panose="02010600030101010101" pitchFamily="2" charset="-122"/>
              </a:rPr>
              <a:t>LwM2M_Object_EventLog</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a:t>
            </a:r>
            <a:r>
              <a:rPr lang="en-US" altLang="zh-CN" sz="1800" b="1" dirty="0" smtClean="0">
                <a:latin typeface="Tahoma" panose="020B0604030504040204" pitchFamily="34" charset="0"/>
                <a:ea typeface="SimSun" panose="02010600030101010101" pitchFamily="2" charset="-122"/>
              </a:rPr>
              <a:t>28 June 2017 </a:t>
            </a:r>
            <a:r>
              <a:rPr lang="en-US" altLang="zh-CN" sz="1800" b="1" dirty="0">
                <a:latin typeface="Tahoma" panose="020B0604030504040204" pitchFamily="34" charset="0"/>
                <a:ea typeface="SimSun" panose="02010600030101010101" pitchFamily="2" charset="-122"/>
              </a:rPr>
              <a:t>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Contact</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 </a:t>
            </a:r>
            <a:r>
              <a:rPr lang="en-US" altLang="zh-CN" sz="1800" b="1" dirty="0">
                <a:latin typeface="Tahoma" panose="020B0604030504040204" pitchFamily="34" charset="0"/>
                <a:ea typeface="SimSun" panose="02010600030101010101" pitchFamily="2" charset="-122"/>
              </a:rPr>
              <a:t>Chris Lowe (Huawei/</a:t>
            </a:r>
            <a:r>
              <a:rPr lang="en-US" altLang="zh-CN" sz="1800" b="1" dirty="0" err="1">
                <a:latin typeface="Tahoma" panose="020B0604030504040204" pitchFamily="34" charset="0"/>
                <a:ea typeface="SimSun" panose="02010600030101010101" pitchFamily="2" charset="-122"/>
              </a:rPr>
              <a:t>Neul</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hlinkClick r:id="rId5"/>
              </a:rPr>
              <a:t>chris.lowe@neul.com</a:t>
            </a:r>
            <a:endParaRPr lang="en-US" altLang="zh-CN" sz="1800" b="1" dirty="0" smtClean="0">
              <a:latin typeface="Tahoma" panose="020B0604030504040204" pitchFamily="34" charset="0"/>
              <a:ea typeface="SimSun" panose="02010600030101010101" pitchFamily="2" charset="-122"/>
            </a:endParaRP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Zhangyongjing (Huawei), </a:t>
            </a:r>
            <a:r>
              <a:rPr lang="en-US" altLang="zh-CN" sz="1800" b="1" dirty="0" smtClean="0">
                <a:latin typeface="Tahoma" panose="020B0604030504040204" pitchFamily="34" charset="0"/>
                <a:ea typeface="SimSun" panose="02010600030101010101" pitchFamily="2" charset="-122"/>
                <a:hlinkClick r:id="rId6"/>
              </a:rPr>
              <a:t>zhangyongjing@Huawei.com</a:t>
            </a:r>
          </a:p>
          <a:p>
            <a:pPr>
              <a:lnSpc>
                <a:spcPct val="95000"/>
              </a:lnSpc>
              <a:spcAft>
                <a:spcPct val="35000"/>
              </a:spcAft>
            </a:pPr>
            <a:r>
              <a:rPr lang="en-US" altLang="zh-CN" sz="1800" b="1" dirty="0" err="1" smtClean="0">
                <a:latin typeface="Tahoma" panose="020B0604030504040204" pitchFamily="34" charset="0"/>
                <a:ea typeface="SimSun" panose="02010600030101010101" pitchFamily="2" charset="-122"/>
              </a:rPr>
              <a:t>XuBei</a:t>
            </a:r>
            <a:r>
              <a:rPr lang="en-US" altLang="zh-CN" sz="1800" b="1" dirty="0" smtClean="0">
                <a:latin typeface="Tahoma" panose="020B0604030504040204" pitchFamily="34" charset="0"/>
                <a:ea typeface="SimSun" panose="02010600030101010101" pitchFamily="2" charset="-122"/>
              </a:rPr>
              <a:t>(Echo)(Huawei), </a:t>
            </a:r>
            <a:r>
              <a:rPr lang="en-US" altLang="zh-CN" sz="1800" b="1" dirty="0" smtClean="0">
                <a:latin typeface="Tahoma" panose="020B0604030504040204" pitchFamily="34" charset="0"/>
                <a:ea typeface="SimSun" panose="02010600030101010101" pitchFamily="2" charset="-122"/>
                <a:hlinkClick r:id="rId6"/>
              </a:rPr>
              <a:t>echo.xubei@huawei.com</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t>
            </a:r>
            <a:endParaRPr lang="en-US" altLang="zh-CN" sz="1800" b="1" dirty="0" smtClean="0">
              <a:latin typeface="Tahoma" panose="020B0604030504040204" pitchFamily="34" charset="0"/>
              <a:ea typeface="SimSun" panose="02010600030101010101" pitchFamily="2" charset="-122"/>
            </a:endParaRP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Source</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Huawei</a:t>
            </a:r>
            <a:endParaRPr lang="en-US" altLang="zh-CN" sz="1800" b="1" dirty="0">
              <a:latin typeface="Tahoma" panose="020B0604030504040204" pitchFamily="34" charset="0"/>
              <a:ea typeface="SimSun" panose="02010600030101010101" pitchFamily="2" charset="-122"/>
            </a:endParaRP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dirty="0" smtClean="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dirty="0" smtClean="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3710076324"/>
              </p:ext>
            </p:extLst>
          </p:nvPr>
        </p:nvGraphicFramePr>
        <p:xfrm>
          <a:off x="490538" y="1606550"/>
          <a:ext cx="8047037" cy="3416304"/>
        </p:xfrm>
        <a:graphic>
          <a:graphicData uri="http://schemas.openxmlformats.org/drawingml/2006/table">
            <a:tbl>
              <a:tblPr/>
              <a:tblGrid>
                <a:gridCol w="4198937"/>
                <a:gridCol w="38481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Huawei</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Gemalto</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SierraWireless</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xxx</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sz="2200" kern="1200" noProof="0" dirty="0" smtClean="0">
                          <a:solidFill>
                            <a:srgbClr val="000066"/>
                          </a:solidFill>
                          <a:latin typeface="Arial Narrow" pitchFamily="34" charset="0"/>
                          <a:ea typeface="+mn-ea"/>
                          <a:cs typeface="+mn-cs"/>
                        </a:rPr>
                        <a:t>Full Members </a:t>
                      </a:r>
                      <a:endParaRPr lang="en-GB" altLang="zh-CN" sz="2200" kern="1200" noProof="0" dirty="0" smtClean="0">
                        <a:solidFill>
                          <a:srgbClr val="000066"/>
                        </a:solidFill>
                        <a:latin typeface="Arial Narrow" pitchFamily="34" charset="0"/>
                        <a:ea typeface="+mn-ea"/>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xxx?</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sz="2200" kern="1200" dirty="0" smtClean="0">
                          <a:solidFill>
                            <a:srgbClr val="000066"/>
                          </a:solidFill>
                          <a:latin typeface="Arial Narrow" pitchFamily="34" charset="0"/>
                          <a:ea typeface="+mn-ea"/>
                          <a:cs typeface="+mn-cs"/>
                        </a:rPr>
                        <a:t>Full Members </a:t>
                      </a:r>
                      <a:endParaRPr lang="en-GB" altLang="zh-CN" sz="2200" kern="1200" dirty="0" smtClean="0">
                        <a:solidFill>
                          <a:srgbClr val="000066"/>
                        </a:solidFill>
                        <a:latin typeface="Arial Narrow" pitchFamily="34" charset="0"/>
                        <a:ea typeface="+mn-ea"/>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smtClean="0">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1022857904"/>
              </p:ext>
            </p:extLst>
          </p:nvPr>
        </p:nvGraphicFramePr>
        <p:xfrm>
          <a:off x="338138" y="1606550"/>
          <a:ext cx="8686800" cy="4792663"/>
        </p:xfrm>
        <a:graphic>
          <a:graphicData uri="http://schemas.openxmlformats.org/drawingml/2006/table">
            <a:tbl>
              <a:tblPr/>
              <a:tblGrid>
                <a:gridCol w="4800600"/>
                <a:gridCol w="38862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Requirements Document  Review Report (RDRR)</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Chris </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Lowe (Huawei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Chris </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Lowe (Huawei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Chris </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Lowe (Huawei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smtClean="0">
                <a:ea typeface="SimSun" panose="02010600030101010101" pitchFamily="2" charset="-122"/>
              </a:rPr>
              <a:t>Approved </a:t>
            </a:r>
            <a:r>
              <a:rPr lang="en-GB" altLang="zh-CN" sz="2200" dirty="0">
                <a:ea typeface="SimSun" panose="02010600030101010101" pitchFamily="2" charset="-122"/>
              </a:rPr>
              <a:t>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1159775119"/>
              </p:ext>
            </p:extLst>
          </p:nvPr>
        </p:nvGraphicFramePr>
        <p:xfrm>
          <a:off x="261938" y="1682750"/>
          <a:ext cx="8763000" cy="1980417"/>
        </p:xfrm>
        <a:graphic>
          <a:graphicData uri="http://schemas.openxmlformats.org/drawingml/2006/table">
            <a:tbl>
              <a:tblPr/>
              <a:tblGrid>
                <a:gridCol w="1653397"/>
                <a:gridCol w="7109603"/>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201-06-29</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Renamed</a:t>
                      </a:r>
                      <a:r>
                        <a:rPr kumimoji="0" lang="es-ES" altLang="zh-CN" sz="2000" b="0" i="0" u="none" strike="noStrike" cap="none" normalizeH="0" baseline="0" dirty="0" smtClean="0">
                          <a:ln>
                            <a:noFill/>
                          </a:ln>
                          <a:solidFill>
                            <a:srgbClr val="000066"/>
                          </a:solidFill>
                          <a:effectLst/>
                          <a:latin typeface="Arial Narrow" pitchFamily="34" charset="0"/>
                          <a:ea typeface="宋体" charset="-122"/>
                        </a:rPr>
                        <a:t> as 0074</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2017-06-28</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sz="2000" dirty="0" smtClean="0">
                          <a:ea typeface="SimSun" panose="02010600030101010101" pitchFamily="2" charset="-122"/>
                        </a:rPr>
                        <a:t>OMA-WID-0068-LwM2M_Object_Event_Log</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1200" b="0" i="0" u="none" strike="noStrike" cap="none" normalizeH="0" baseline="0" dirty="0" smtClean="0">
                          <a:ln>
                            <a:noFill/>
                          </a:ln>
                          <a:solidFill>
                            <a:srgbClr val="000066"/>
                          </a:solidFill>
                          <a:effectLst/>
                          <a:latin typeface="Arial Narrow" pitchFamily="34" charset="0"/>
                          <a:ea typeface="宋体" charset="-122"/>
                        </a:rPr>
                        <a:t>2017-06-22</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200" b="0" i="0" u="none" strike="noStrike" cap="none" normalizeH="0" baseline="0" noProof="0" dirty="0" smtClean="0">
                          <a:ln>
                            <a:noFill/>
                          </a:ln>
                          <a:solidFill>
                            <a:srgbClr val="000066"/>
                          </a:solidFill>
                          <a:effectLst/>
                          <a:latin typeface="Arial Narrow" pitchFamily="34" charset="0"/>
                          <a:ea typeface="宋体" charset="-122"/>
                        </a:rPr>
                        <a:t>Removed initial proposal</a:t>
                      </a:r>
                      <a:endParaRPr kumimoji="0" lang="en-GB" altLang="zh-CN" sz="1200" b="0" i="0" u="none" strike="noStrike" cap="none" normalizeH="0" baseline="0" noProof="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mtClean="0">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1943439140"/>
              </p:ext>
            </p:extLst>
          </p:nvPr>
        </p:nvGraphicFramePr>
        <p:xfrm>
          <a:off x="490538" y="1987550"/>
          <a:ext cx="8229600" cy="835980"/>
        </p:xfrm>
        <a:graphic>
          <a:graphicData uri="http://schemas.openxmlformats.org/drawingml/2006/table">
            <a:tbl>
              <a:tblPr/>
              <a:tblGrid>
                <a:gridCol w="2057400"/>
                <a:gridCol w="1828800"/>
                <a:gridCol w="2514600"/>
                <a:gridCol w="1828800"/>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 LwM2M Object</a:t>
                      </a:r>
                    </a:p>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Event Log</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DM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LwM2M _</a:t>
                      </a:r>
                      <a:r>
                        <a:rPr kumimoji="0" lang="en-GB" altLang="zh-CN" sz="1400" b="1" i="0" u="none" strike="noStrike" cap="none" normalizeH="0" baseline="0" dirty="0" err="1" smtClean="0">
                          <a:ln>
                            <a:noFill/>
                          </a:ln>
                          <a:solidFill>
                            <a:srgbClr val="FF0000"/>
                          </a:solidFill>
                          <a:effectLst/>
                          <a:latin typeface="Calibri" pitchFamily="34" charset="0"/>
                          <a:ea typeface="宋体" charset="-122"/>
                        </a:rPr>
                        <a:t>EventLog</a:t>
                      </a:r>
                      <a:endParaRPr kumimoji="0" lang="en-GB" altLang="zh-CN" sz="1400" b="1" i="0" u="none" strike="noStrike" cap="none" normalizeH="0" baseline="0" dirty="0" smtClean="0">
                        <a:ln>
                          <a:noFill/>
                        </a:ln>
                        <a:solidFill>
                          <a:srgbClr val="FF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矩形 4"/>
          <p:cNvSpPr/>
          <p:nvPr/>
        </p:nvSpPr>
        <p:spPr>
          <a:xfrm>
            <a:off x="490537" y="3663950"/>
            <a:ext cx="3930884" cy="400110"/>
          </a:xfrm>
          <a:prstGeom prst="rect">
            <a:avLst/>
          </a:prstGeom>
        </p:spPr>
        <p:txBody>
          <a:bodyPr wrap="none">
            <a:spAutoFit/>
          </a:bodyPr>
          <a:lstStyle/>
          <a:p>
            <a:r>
              <a:rPr lang="en-GB" altLang="en-US" b="1" dirty="0" smtClean="0"/>
              <a:t>Enabler type: Enabler Release </a:t>
            </a:r>
            <a:endParaRPr lang="de-DE" alt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smtClean="0">
                <a:ea typeface="SimSun" panose="02010600030101010101" pitchFamily="2" charset="-122"/>
              </a:rPr>
              <a:t>Background</a:t>
            </a:r>
          </a:p>
        </p:txBody>
      </p:sp>
      <p:sp>
        <p:nvSpPr>
          <p:cNvPr id="7171" name="Rectangle 1029"/>
          <p:cNvSpPr>
            <a:spLocks noGrp="1" noChangeArrowheads="1"/>
          </p:cNvSpPr>
          <p:nvPr>
            <p:ph type="body" idx="1"/>
          </p:nvPr>
        </p:nvSpPr>
        <p:spPr>
          <a:xfrm>
            <a:off x="292101" y="1169988"/>
            <a:ext cx="8763000" cy="5383212"/>
          </a:xfrm>
        </p:spPr>
        <p:txBody>
          <a:bodyPr/>
          <a:lstStyle/>
          <a:p>
            <a:r>
              <a:rPr lang="en-GB" altLang="zh-CN" sz="2000" dirty="0" smtClean="0"/>
              <a:t>Event Log is a common requirement for diagnostics and trouble shooting of IoT</a:t>
            </a:r>
            <a:r>
              <a:rPr lang="zh-CN" altLang="en-US" sz="2000" dirty="0"/>
              <a:t> </a:t>
            </a:r>
            <a:r>
              <a:rPr lang="en-US" altLang="zh-CN" sz="2000" dirty="0" smtClean="0"/>
              <a:t>devices. Such management capability has already been defined in DM1.X/2.0 (e.g</a:t>
            </a:r>
            <a:r>
              <a:rPr lang="en-US" altLang="zh-CN" sz="2000" dirty="0"/>
              <a:t>. Trap Event Logging Function MO, Trace Logs MO and Panic Logs MO</a:t>
            </a:r>
            <a:r>
              <a:rPr lang="en-US" altLang="zh-CN" sz="2000" dirty="0" smtClean="0"/>
              <a:t>), but not yet fully specified (as an object) in LwM2M. Only a set of re-usable ‘log’ resources (</a:t>
            </a:r>
            <a:r>
              <a:rPr lang="en-GB" altLang="zh-CN" sz="2000" dirty="0"/>
              <a:t>4010 - </a:t>
            </a:r>
            <a:r>
              <a:rPr lang="en-GB" altLang="zh-CN" sz="2000" dirty="0" err="1"/>
              <a:t>LogClass</a:t>
            </a:r>
            <a:r>
              <a:rPr lang="en-GB" altLang="zh-CN" sz="2000" dirty="0"/>
              <a:t>, 4011 - </a:t>
            </a:r>
            <a:r>
              <a:rPr lang="en-GB" altLang="zh-CN" sz="2000" dirty="0" err="1"/>
              <a:t>LogStart</a:t>
            </a:r>
            <a:r>
              <a:rPr lang="en-GB" altLang="zh-CN" sz="2000" dirty="0"/>
              <a:t>, 4012 - </a:t>
            </a:r>
            <a:r>
              <a:rPr lang="en-GB" altLang="zh-CN" sz="2000" dirty="0" err="1"/>
              <a:t>LogStop</a:t>
            </a:r>
            <a:r>
              <a:rPr lang="en-GB" altLang="zh-CN" sz="2000" dirty="0"/>
              <a:t>, 4013 - </a:t>
            </a:r>
            <a:r>
              <a:rPr lang="en-GB" altLang="zh-CN" sz="2000" dirty="0" err="1"/>
              <a:t>LogStatus</a:t>
            </a:r>
            <a:r>
              <a:rPr lang="en-GB" altLang="zh-CN" sz="2000" dirty="0"/>
              <a:t>, 4014 - </a:t>
            </a:r>
            <a:r>
              <a:rPr lang="en-GB" altLang="zh-CN" sz="2000" dirty="0" err="1"/>
              <a:t>LogData</a:t>
            </a:r>
            <a:r>
              <a:rPr lang="en-US" altLang="zh-CN" sz="2000" dirty="0" smtClean="0"/>
              <a:t>) is registered in OMNA, providing atomic functions.</a:t>
            </a:r>
            <a:endParaRPr lang="en-GB" altLang="zh-CN" sz="2000" dirty="0" smtClean="0"/>
          </a:p>
          <a:p>
            <a:r>
              <a:rPr lang="en-GB" altLang="zh-CN" sz="2000" dirty="0" smtClean="0"/>
              <a:t>LS </a:t>
            </a:r>
            <a:r>
              <a:rPr lang="en-GB" altLang="zh-CN" sz="2000" dirty="0"/>
              <a:t>received from oneM2M (</a:t>
            </a:r>
            <a:r>
              <a:rPr lang="en-GB" altLang="zh-CN" sz="2000" dirty="0" smtClean="0"/>
              <a:t>OMA-DM-2017-0062) proposes a new LwM2M object ‘Event Log’ as a common means for event log management and for </a:t>
            </a:r>
            <a:r>
              <a:rPr lang="en-GB" altLang="zh-CN" sz="2000" dirty="0"/>
              <a:t>the mapping to </a:t>
            </a:r>
            <a:r>
              <a:rPr lang="en-GB" altLang="zh-CN" sz="2000" dirty="0" smtClean="0"/>
              <a:t>the </a:t>
            </a:r>
            <a:r>
              <a:rPr lang="en-GB" altLang="zh-CN" sz="2000" dirty="0"/>
              <a:t>oneM2M management </a:t>
            </a:r>
            <a:r>
              <a:rPr lang="en-GB" altLang="zh-CN" sz="2000" dirty="0" smtClean="0"/>
              <a:t>resource [</a:t>
            </a:r>
            <a:r>
              <a:rPr lang="en-GB" altLang="zh-CN" sz="2000" dirty="0" err="1" smtClean="0"/>
              <a:t>eventLog</a:t>
            </a:r>
            <a:r>
              <a:rPr lang="en-GB" altLang="zh-CN" sz="2000" dirty="0" smtClean="0"/>
              <a:t>]. The object is developed </a:t>
            </a:r>
            <a:r>
              <a:rPr lang="en-GB" altLang="zh-CN" sz="2000" dirty="0"/>
              <a:t>based on </a:t>
            </a:r>
            <a:r>
              <a:rPr lang="en-GB" altLang="zh-CN" sz="2000" dirty="0" smtClean="0"/>
              <a:t>the registered </a:t>
            </a:r>
            <a:r>
              <a:rPr lang="en-US" altLang="zh-CN" sz="2000" dirty="0"/>
              <a:t>re-usable ‘log’ </a:t>
            </a:r>
            <a:r>
              <a:rPr lang="en-US" altLang="zh-CN" sz="2000" dirty="0" smtClean="0"/>
              <a:t>resources, while using 3</a:t>
            </a:r>
            <a:r>
              <a:rPr lang="en-US" altLang="zh-CN" sz="2000" baseline="30000" dirty="0" smtClean="0"/>
              <a:t>rd</a:t>
            </a:r>
            <a:r>
              <a:rPr lang="en-US" altLang="zh-CN" sz="2000" dirty="0" smtClean="0"/>
              <a:t> party namespace (</a:t>
            </a:r>
            <a:r>
              <a:rPr lang="en-GB" altLang="zh-CN" sz="2000" dirty="0"/>
              <a:t>urn:oma:lwm2m:ext</a:t>
            </a:r>
            <a:r>
              <a:rPr lang="en-US" altLang="zh-CN" sz="2000" dirty="0" smtClean="0"/>
              <a:t>).</a:t>
            </a:r>
          </a:p>
          <a:p>
            <a:r>
              <a:rPr lang="en-GB" altLang="zh-CN" sz="2000" dirty="0" smtClean="0"/>
              <a:t>However, defining it as an OMA standard object would be more beneficial to be used in a more generic way and context, although the solution can be developed based on the proposal from oneM2M.</a:t>
            </a:r>
          </a:p>
          <a:p>
            <a:r>
              <a:rPr lang="en-GB" altLang="zh-CN" sz="2000" dirty="0" smtClean="0"/>
              <a:t>Besides, </a:t>
            </a:r>
            <a:r>
              <a:rPr lang="en-US" altLang="zh-CN" sz="2000" dirty="0"/>
              <a:t>GSMA </a:t>
            </a:r>
            <a:r>
              <a:rPr lang="en-US" altLang="zh-CN" sz="2000" dirty="0" smtClean="0"/>
              <a:t>are also </a:t>
            </a:r>
            <a:r>
              <a:rPr lang="en-US" altLang="zh-CN" sz="2000" dirty="0"/>
              <a:t>interested in a logging solution as required by the </a:t>
            </a:r>
            <a:r>
              <a:rPr lang="en-US" altLang="zh-CN" sz="2000"/>
              <a:t>TSG </a:t>
            </a:r>
            <a:r>
              <a:rPr lang="en-US" altLang="zh-CN" sz="2000" smtClean="0"/>
              <a:t>IoT </a:t>
            </a:r>
            <a:r>
              <a:rPr lang="en-US" altLang="zh-CN" sz="2000"/>
              <a:t>working </a:t>
            </a:r>
            <a:r>
              <a:rPr lang="en-US" altLang="zh-CN" sz="2000" smtClean="0"/>
              <a:t>group.</a:t>
            </a:r>
            <a:endParaRPr lang="en-US" altLang="zh-CN" sz="2000"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0243" name="Rectangle 1029"/>
          <p:cNvSpPr>
            <a:spLocks noGrp="1" noChangeArrowheads="1"/>
          </p:cNvSpPr>
          <p:nvPr>
            <p:ph type="body" idx="1"/>
          </p:nvPr>
        </p:nvSpPr>
        <p:spPr>
          <a:xfrm>
            <a:off x="292100" y="996950"/>
            <a:ext cx="8778875" cy="5383212"/>
          </a:xfrm>
        </p:spPr>
        <p:txBody>
          <a:bodyPr/>
          <a:lstStyle/>
          <a:p>
            <a:r>
              <a:rPr lang="en-GB" altLang="zh-CN" dirty="0" smtClean="0">
                <a:ea typeface="SimSun" panose="02010600030101010101" pitchFamily="2" charset="-122"/>
              </a:rPr>
              <a:t>Work Areas: </a:t>
            </a:r>
            <a:r>
              <a:rPr lang="en-GB" altLang="zh-CN" sz="2200" dirty="0" smtClean="0">
                <a:solidFill>
                  <a:srgbClr val="480024"/>
                </a:solidFill>
              </a:rPr>
              <a:t>Lightweight M2M object for Event Log management</a:t>
            </a:r>
          </a:p>
          <a:p>
            <a:r>
              <a:rPr lang="en-GB" altLang="zh-CN" dirty="0" smtClean="0">
                <a:ea typeface="SimSun" panose="02010600030101010101" pitchFamily="2" charset="-122"/>
              </a:rPr>
              <a:t>Issues this Work Item aims to solve:</a:t>
            </a:r>
          </a:p>
          <a:p>
            <a:pPr lvl="1"/>
            <a:r>
              <a:rPr lang="en-GB" altLang="zh-CN" dirty="0" smtClean="0"/>
              <a:t>Lack of a standardized and generic means for collecting and </a:t>
            </a:r>
            <a:r>
              <a:rPr lang="en-US" altLang="zh-CN" dirty="0" smtClean="0"/>
              <a:t>managing </a:t>
            </a:r>
            <a:r>
              <a:rPr lang="en-GB" altLang="zh-CN" dirty="0" smtClean="0"/>
              <a:t>the Event Log data on the device in LWM2M protocol. </a:t>
            </a:r>
          </a:p>
          <a:p>
            <a:r>
              <a:rPr lang="en-GB" altLang="zh-CN" dirty="0" smtClean="0">
                <a:ea typeface="SimSun" panose="02010600030101010101" pitchFamily="2" charset="-122"/>
              </a:rPr>
              <a:t>Market benefits:</a:t>
            </a:r>
          </a:p>
          <a:p>
            <a:pPr lvl="1"/>
            <a:r>
              <a:rPr lang="en-GB" altLang="zh-CN" dirty="0" smtClean="0"/>
              <a:t>Solution provider can use the simple and standardized means for IoT device </a:t>
            </a:r>
            <a:r>
              <a:rPr lang="en-US" altLang="zh-CN" dirty="0" smtClean="0"/>
              <a:t>diagnostics </a:t>
            </a:r>
            <a:r>
              <a:rPr lang="en-US" altLang="zh-CN" dirty="0"/>
              <a:t>and trouble shooting </a:t>
            </a:r>
            <a:r>
              <a:rPr lang="en-GB" altLang="zh-CN" dirty="0" smtClean="0"/>
              <a:t>with LWM2M. It can also be used by other SDOs (e.g. for oneM2M resource mapping)  in a wider ecosystem.</a:t>
            </a:r>
            <a:endParaRPr lang="zh-CN" altLang="zh-CN" dirty="0" smtClean="0"/>
          </a:p>
          <a:p>
            <a:r>
              <a:rPr lang="en-GB" altLang="zh-CN" dirty="0">
                <a:ea typeface="SimSun" panose="02010600030101010101" pitchFamily="2" charset="-122"/>
              </a:rPr>
              <a:t>Time to market: </a:t>
            </a:r>
            <a:r>
              <a:rPr lang="en-GB" altLang="zh-CN" dirty="0" smtClean="0">
                <a:ea typeface="SimSun" panose="02010600030101010101" pitchFamily="2" charset="-122"/>
              </a:rPr>
              <a:t>1 month</a:t>
            </a:r>
            <a:endParaRPr lang="en-GB" altLang="zh-CN" dirty="0">
              <a:ea typeface="SimSun" panose="02010600030101010101" pitchFamily="2" charset="-122"/>
            </a:endParaRPr>
          </a:p>
          <a:p>
            <a:r>
              <a:rPr lang="en-GB" altLang="zh-CN" dirty="0">
                <a:ea typeface="SimSun" panose="02010600030101010101" pitchFamily="2" charset="-122"/>
              </a:rPr>
              <a:t>Expected market acceptance: High</a:t>
            </a:r>
          </a:p>
          <a:p>
            <a:r>
              <a:rPr lang="en-GB" altLang="zh-CN" dirty="0">
                <a:ea typeface="SimSun" panose="02010600030101010101" pitchFamily="2" charset="-122"/>
              </a:rPr>
              <a:t>Complexity: </a:t>
            </a:r>
            <a:r>
              <a:rPr lang="en-GB" altLang="zh-CN" dirty="0">
                <a:ea typeface="宋体" charset="-122"/>
              </a:rPr>
              <a:t>low</a:t>
            </a:r>
            <a:endParaRPr lang="en-GB" altLang="zh-CN" dirty="0">
              <a:ea typeface="SimSun" panose="02010600030101010101" pitchFamily="2" charset="-122"/>
            </a:endParaRPr>
          </a:p>
          <a:p>
            <a:r>
              <a:rPr lang="en-GB" altLang="zh-CN" dirty="0">
                <a:ea typeface="SimSun" panose="02010600030101010101" pitchFamily="2" charset="-122"/>
              </a:rPr>
              <a:t>Uniqueness:</a:t>
            </a:r>
            <a:r>
              <a:rPr lang="en-GB" altLang="zh-CN" dirty="0">
                <a:ea typeface="宋体" charset="-122"/>
              </a:rPr>
              <a:t> </a:t>
            </a:r>
            <a:r>
              <a:rPr lang="en-GB" altLang="zh-CN" dirty="0" smtClean="0">
                <a:ea typeface="宋体" charset="-122"/>
              </a:rPr>
              <a:t>unique</a:t>
            </a:r>
            <a:endParaRPr lang="zh-CN" altLang="zh-CN" dirty="0" smtClean="0"/>
          </a:p>
          <a:p>
            <a:pPr lvl="1"/>
            <a:endParaRPr lang="en-US" altLang="zh-CN" dirty="0" smtClean="0">
              <a:ea typeface="SimSun" panose="02010600030101010101" pitchFamily="2" charset="-122"/>
            </a:endParaRPr>
          </a:p>
          <a:p>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a:t>
            </a:r>
            <a:r>
              <a:rPr lang="en-GB" altLang="zh-CN" dirty="0" err="1" smtClean="0">
                <a:ea typeface="SimSun" panose="02010600030101010101" pitchFamily="2" charset="-122"/>
              </a:rPr>
              <a:t>s</a:t>
            </a:r>
            <a:r>
              <a:rPr lang="en-GB" altLang="zh-CN" dirty="0" smtClean="0">
                <a:ea typeface="SimSun" panose="02010600030101010101" pitchFamily="2" charset="-122"/>
              </a:rPr>
              <a:t>)</a:t>
            </a:r>
          </a:p>
        </p:txBody>
      </p:sp>
      <p:sp>
        <p:nvSpPr>
          <p:cNvPr id="14339" name="Rectangle 5"/>
          <p:cNvSpPr>
            <a:spLocks noGrp="1" noChangeArrowheads="1"/>
          </p:cNvSpPr>
          <p:nvPr>
            <p:ph type="body" idx="1"/>
          </p:nvPr>
        </p:nvSpPr>
        <p:spPr/>
        <p:txBody>
          <a:bodyPr/>
          <a:lstStyle/>
          <a:p>
            <a:pPr>
              <a:buNone/>
            </a:pPr>
            <a:r>
              <a:rPr lang="en-US" altLang="zh-CN" dirty="0" smtClean="0">
                <a:ea typeface="SimSun" panose="02010600030101010101" pitchFamily="2" charset="-122"/>
              </a:rPr>
              <a:t>Collecting the log data: - resource </a:t>
            </a:r>
            <a:r>
              <a:rPr lang="en-US" altLang="zh-CN" dirty="0" err="1" smtClean="0">
                <a:ea typeface="SimSun" panose="02010600030101010101" pitchFamily="2" charset="-122"/>
              </a:rPr>
              <a:t>LogData</a:t>
            </a:r>
            <a:endParaRPr lang="en-US" altLang="zh-CN" dirty="0" smtClean="0">
              <a:ea typeface="SimSun" panose="02010600030101010101" pitchFamily="2" charset="-122"/>
            </a:endParaRPr>
          </a:p>
          <a:p>
            <a:pPr>
              <a:buNone/>
            </a:pPr>
            <a:r>
              <a:rPr lang="en-US" altLang="zh-CN" dirty="0" smtClean="0">
                <a:ea typeface="SimSun" panose="02010600030101010101" pitchFamily="2" charset="-122"/>
              </a:rPr>
              <a:t>Categorizing the log data: </a:t>
            </a:r>
            <a:r>
              <a:rPr lang="en-US" altLang="zh-CN" dirty="0">
                <a:ea typeface="SimSun" panose="02010600030101010101" pitchFamily="2" charset="-122"/>
              </a:rPr>
              <a:t>- resource </a:t>
            </a:r>
            <a:r>
              <a:rPr lang="en-US" altLang="zh-CN" dirty="0" err="1" smtClean="0">
                <a:ea typeface="SimSun" panose="02010600030101010101" pitchFamily="2" charset="-122"/>
              </a:rPr>
              <a:t>LogClass</a:t>
            </a:r>
            <a:endParaRPr lang="en-US" altLang="zh-CN" dirty="0" smtClean="0">
              <a:ea typeface="SimSun" panose="02010600030101010101" pitchFamily="2" charset="-122"/>
            </a:endParaRPr>
          </a:p>
          <a:p>
            <a:pPr>
              <a:buNone/>
            </a:pPr>
            <a:r>
              <a:rPr lang="en-US" altLang="zh-CN" dirty="0" smtClean="0">
                <a:ea typeface="SimSun" panose="02010600030101010101" pitchFamily="2" charset="-122"/>
              </a:rPr>
              <a:t>Reporting the logging status: </a:t>
            </a:r>
            <a:r>
              <a:rPr lang="en-US" altLang="zh-CN" dirty="0">
                <a:ea typeface="SimSun" panose="02010600030101010101" pitchFamily="2" charset="-122"/>
              </a:rPr>
              <a:t>- resource </a:t>
            </a:r>
            <a:r>
              <a:rPr lang="en-US" altLang="zh-CN" dirty="0" err="1" smtClean="0">
                <a:ea typeface="SimSun" panose="02010600030101010101" pitchFamily="2" charset="-122"/>
              </a:rPr>
              <a:t>LogStatus</a:t>
            </a:r>
            <a:endParaRPr lang="en-US" altLang="zh-CN" dirty="0" smtClean="0">
              <a:ea typeface="SimSun" panose="02010600030101010101" pitchFamily="2" charset="-122"/>
            </a:endParaRPr>
          </a:p>
          <a:p>
            <a:pPr>
              <a:buNone/>
            </a:pPr>
            <a:r>
              <a:rPr lang="en-US" altLang="zh-CN" dirty="0" smtClean="0">
                <a:ea typeface="SimSun" panose="02010600030101010101" pitchFamily="2" charset="-122"/>
              </a:rPr>
              <a:t>Controlling the recording of log data:</a:t>
            </a:r>
            <a:r>
              <a:rPr lang="en-US" altLang="zh-CN" dirty="0">
                <a:ea typeface="SimSun" panose="02010600030101010101" pitchFamily="2" charset="-122"/>
              </a:rPr>
              <a:t> - resource</a:t>
            </a:r>
            <a:r>
              <a:rPr lang="en-US" altLang="zh-CN" dirty="0" smtClean="0">
                <a:ea typeface="SimSun" panose="02010600030101010101" pitchFamily="2" charset="-122"/>
              </a:rPr>
              <a:t> </a:t>
            </a:r>
            <a:r>
              <a:rPr lang="en-US" altLang="zh-CN" dirty="0" err="1" smtClean="0">
                <a:ea typeface="SimSun" panose="02010600030101010101" pitchFamily="2" charset="-122"/>
              </a:rPr>
              <a:t>LogStart</a:t>
            </a:r>
            <a:r>
              <a:rPr lang="en-US" altLang="zh-CN" dirty="0" smtClean="0">
                <a:ea typeface="SimSun" panose="02010600030101010101" pitchFamily="2" charset="-122"/>
              </a:rPr>
              <a:t>/Stop</a:t>
            </a:r>
          </a:p>
          <a:p>
            <a:pPr>
              <a:buNone/>
            </a:pPr>
            <a:endParaRPr lang="en-US" altLang="zh-CN" dirty="0"/>
          </a:p>
        </p:txBody>
      </p:sp>
    </p:spTree>
    <p:extLst>
      <p:ext uri="{BB962C8B-B14F-4D97-AF65-F5344CB8AC3E}">
        <p14:creationId xmlns:p14="http://schemas.microsoft.com/office/powerpoint/2010/main" val="7769096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dirty="0" smtClean="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normAutofit/>
          </a:bodyPr>
          <a:lstStyle/>
          <a:p>
            <a:r>
              <a:rPr lang="en-GB" altLang="zh-CN" dirty="0" smtClean="0">
                <a:ea typeface="SimSun" panose="02010600030101010101" pitchFamily="2" charset="-122"/>
              </a:rPr>
              <a:t>Existing specifications affected: none</a:t>
            </a:r>
          </a:p>
          <a:p>
            <a:r>
              <a:rPr lang="en-GB" altLang="zh-CN" dirty="0" smtClean="0">
                <a:ea typeface="SimSun" panose="02010600030101010101" pitchFamily="2" charset="-122"/>
              </a:rPr>
              <a:t>Other Work Items affected: none</a:t>
            </a:r>
          </a:p>
          <a:p>
            <a:r>
              <a:rPr lang="en-GB" altLang="zh-CN" dirty="0" smtClean="0">
                <a:ea typeface="SimSun" panose="02010600030101010101" pitchFamily="2" charset="-122"/>
              </a:rPr>
              <a:t>OMA WGs and external organizations affected:</a:t>
            </a:r>
          </a:p>
          <a:p>
            <a:pPr lvl="1"/>
            <a:r>
              <a:rPr lang="en-GB" altLang="zh-CN" dirty="0" smtClean="0">
                <a:ea typeface="SimSun" panose="02010600030101010101" pitchFamily="2" charset="-122"/>
              </a:rPr>
              <a:t>OMA WG: DM</a:t>
            </a:r>
          </a:p>
          <a:p>
            <a:pPr lvl="1"/>
            <a:r>
              <a:rPr lang="en-US" altLang="ko-KR" dirty="0" smtClean="0">
                <a:ea typeface="SimSun" panose="02010600030101010101" pitchFamily="2" charset="-122"/>
              </a:rPr>
              <a:t>External organization: oneM2M</a:t>
            </a:r>
            <a:endParaRPr lang="en-GB" altLang="zh-CN" dirty="0" smtClean="0">
              <a:ea typeface="SimSun" panose="02010600030101010101" pitchFamily="2" charset="-122"/>
            </a:endParaRPr>
          </a:p>
          <a:p>
            <a:r>
              <a:rPr lang="en-GB" altLang="zh-CN" dirty="0" smtClean="0">
                <a:ea typeface="SimSun" panose="02010600030101010101" pitchFamily="2" charset="-122"/>
              </a:rPr>
              <a:t>Impacts on Architecture, Charging/Billing, Security, Privacy, IOT:</a:t>
            </a:r>
          </a:p>
          <a:p>
            <a:pPr lvl="1"/>
            <a:r>
              <a:rPr lang="en-GB" altLang="zh-CN" dirty="0" smtClean="0">
                <a:ea typeface="宋体" charset="-122"/>
              </a:rPr>
              <a:t>IOT test cases to be developed</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dirty="0" smtClean="0">
                <a:ea typeface="SimSun" panose="02010600030101010101" pitchFamily="2" charset="-122"/>
              </a:rPr>
              <a:t>Proposed Timeline</a:t>
            </a:r>
          </a:p>
        </p:txBody>
      </p:sp>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dirty="0">
              <a:ea typeface="SimSun" panose="02010600030101010101" pitchFamily="2" charset="-122"/>
            </a:endParaRPr>
          </a:p>
        </p:txBody>
      </p:sp>
      <p:graphicFrame>
        <p:nvGraphicFramePr>
          <p:cNvPr id="6" name="Group 350"/>
          <p:cNvGraphicFramePr>
            <a:graphicFrameLocks noGrp="1"/>
          </p:cNvGraphicFramePr>
          <p:nvPr>
            <p:extLst>
              <p:ext uri="{D42A27DB-BD31-4B8C-83A1-F6EECF244321}">
                <p14:modId xmlns:p14="http://schemas.microsoft.com/office/powerpoint/2010/main" val="575562466"/>
              </p:ext>
            </p:extLst>
          </p:nvPr>
        </p:nvGraphicFramePr>
        <p:xfrm>
          <a:off x="719138" y="1758950"/>
          <a:ext cx="7467600" cy="3181350"/>
        </p:xfrm>
        <a:graphic>
          <a:graphicData uri="http://schemas.openxmlformats.org/drawingml/2006/table">
            <a:tbl>
              <a:tblPr/>
              <a:tblGrid>
                <a:gridCol w="3462044"/>
                <a:gridCol w="1880463"/>
                <a:gridCol w="526155"/>
                <a:gridCol w="691164"/>
                <a:gridCol w="907774"/>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rowSpan="2" gridSpan="3">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Approximate duration in months</a:t>
                      </a:r>
                    </a:p>
                    <a:p>
                      <a:pPr marL="0" marR="0" lvl="0" indent="0" algn="ctr" defTabSz="914400" rtl="0" eaLnBrk="0" fontAlgn="t" latinLnBrk="0" hangingPunct="0">
                        <a:lnSpc>
                          <a:spcPct val="90000"/>
                        </a:lnSpc>
                        <a:spcBef>
                          <a:spcPct val="0"/>
                        </a:spcBef>
                        <a:spcAft>
                          <a:spcPct val="0"/>
                        </a:spcAft>
                        <a:buClrTx/>
                        <a:buSzTx/>
                        <a:buFontTx/>
                        <a:buNone/>
                        <a:tabLst>
                          <a:tab pos="1704975" algn="l"/>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Total</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gridSpan="3" vMerge="1">
                  <a:txBody>
                    <a:bodyPr/>
                    <a:lstStyle/>
                    <a:p>
                      <a:endParaRPr lang="en-GB"/>
                    </a:p>
                  </a:txBody>
                  <a:tcPr/>
                </a:tc>
                <a:tc hMerge="1" vMerge="1">
                  <a:txBody>
                    <a:bodyPr/>
                    <a:lstStyle/>
                    <a:p>
                      <a:endParaRPr lang="en-GB"/>
                    </a:p>
                  </a:txBody>
                  <a:tcPr/>
                </a:tc>
                <a:tc hMerge="1" vMerge="1">
                  <a:txBody>
                    <a:bodyPr/>
                    <a:lstStyle/>
                    <a:p>
                      <a:endParaRPr lang="en-GB"/>
                    </a:p>
                  </a:txBody>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smtClean="0">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2017-06-28</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2017-07-20</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0.7</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2017-07-31</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smtClean="0">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smtClean="0">
                <a:ea typeface="SimSun" panose="02010600030101010101" pitchFamily="2" charset="-122"/>
              </a:rPr>
              <a:t>Requirements</a:t>
            </a:r>
          </a:p>
          <a:p>
            <a:pPr marL="339725" lvl="2" indent="-111125"/>
            <a:r>
              <a:rPr lang="es-ES" altLang="zh-CN" dirty="0" smtClean="0">
                <a:ea typeface="宋体" charset="-122"/>
              </a:rPr>
              <a:t>No Requirements</a:t>
            </a:r>
            <a:endParaRPr lang="es-ES" altLang="zh-CN" dirty="0" smtClean="0">
              <a:ea typeface="SimSun" panose="02010600030101010101" pitchFamily="2" charset="-122"/>
            </a:endParaRPr>
          </a:p>
          <a:p>
            <a:r>
              <a:rPr lang="es-ES" altLang="zh-CN" dirty="0" smtClean="0">
                <a:ea typeface="SimSun" panose="02010600030101010101" pitchFamily="2" charset="-122"/>
              </a:rPr>
              <a:t>Architecture</a:t>
            </a:r>
          </a:p>
          <a:p>
            <a:pPr marL="339725" lvl="2" indent="-111125"/>
            <a:r>
              <a:rPr lang="es-ES" altLang="zh-CN" dirty="0" smtClean="0">
                <a:ea typeface="宋体" charset="-122"/>
              </a:rPr>
              <a:t>No Architecture</a:t>
            </a:r>
            <a:endParaRPr lang="es-ES" altLang="zh-CN" i="1" dirty="0" smtClean="0">
              <a:ea typeface="宋体" charset="-122"/>
            </a:endParaRPr>
          </a:p>
          <a:p>
            <a:r>
              <a:rPr lang="es-ES" altLang="zh-CN" dirty="0" smtClean="0">
                <a:ea typeface="SimSun" panose="02010600030101010101" pitchFamily="2" charset="-122"/>
              </a:rPr>
              <a:t>Development Phase</a:t>
            </a:r>
          </a:p>
          <a:p>
            <a:pPr marL="339725" lvl="2" indent="-111125"/>
            <a:r>
              <a:rPr lang="es-ES" altLang="zh-CN" dirty="0" smtClean="0">
                <a:ea typeface="宋体" charset="-122"/>
              </a:rPr>
              <a:t>Data Description Specifications (e.g. Schema, MO, DDS, </a:t>
            </a:r>
            <a:r>
              <a:rPr lang="es-ES" altLang="zh-CN" dirty="0" err="1" smtClean="0">
                <a:ea typeface="宋体" charset="-122"/>
              </a:rPr>
              <a:t>etc</a:t>
            </a:r>
            <a:r>
              <a:rPr lang="es-ES" altLang="zh-CN" dirty="0" smtClean="0">
                <a:ea typeface="宋体" charset="-122"/>
              </a:rPr>
              <a:t>)</a:t>
            </a:r>
          </a:p>
          <a:p>
            <a:pPr marL="339725" lvl="2" indent="-111125"/>
            <a:r>
              <a:rPr lang="es-ES" altLang="zh-CN" dirty="0" err="1" smtClean="0">
                <a:ea typeface="宋体" charset="-122"/>
              </a:rPr>
              <a:t>Documentation</a:t>
            </a:r>
            <a:r>
              <a:rPr lang="es-ES" altLang="zh-CN" dirty="0" smtClean="0">
                <a:ea typeface="宋体" charset="-122"/>
              </a:rPr>
              <a:t>:</a:t>
            </a:r>
          </a:p>
          <a:p>
            <a:pPr marL="565150" lvl="3"/>
            <a:r>
              <a:rPr lang="en-GB" altLang="zh-CN" dirty="0" smtClean="0">
                <a:ea typeface="宋体" charset="-122"/>
              </a:rPr>
              <a:t>Use cases</a:t>
            </a:r>
            <a:endParaRPr lang="en-GB" altLang="zh-CN" dirty="0">
              <a:ea typeface="宋体" charset="-122"/>
            </a:endParaRPr>
          </a:p>
          <a:p>
            <a:pPr marL="565150" lvl="3"/>
            <a:r>
              <a:rPr lang="en-GB" altLang="zh-CN" dirty="0" smtClean="0">
                <a:ea typeface="宋体" charset="-122"/>
              </a:rPr>
              <a:t>Guidance </a:t>
            </a:r>
            <a:r>
              <a:rPr lang="en-GB" altLang="zh-CN" dirty="0">
                <a:ea typeface="宋体" charset="-122"/>
              </a:rPr>
              <a:t>on how to use the resource, the generic object</a:t>
            </a:r>
          </a:p>
          <a:p>
            <a:pPr marL="565150" lvl="3"/>
            <a:r>
              <a:rPr lang="en-GB" altLang="zh-CN" dirty="0" smtClean="0">
                <a:ea typeface="宋体" charset="-122"/>
              </a:rPr>
              <a:t>Guidance </a:t>
            </a:r>
            <a:r>
              <a:rPr lang="en-GB" altLang="zh-CN" dirty="0">
                <a:ea typeface="宋体" charset="-122"/>
              </a:rPr>
              <a:t>on how to derive specific object </a:t>
            </a:r>
            <a:r>
              <a:rPr lang="es-ES" altLang="zh-CN" dirty="0" smtClean="0">
                <a:ea typeface="宋体" charset="-122"/>
              </a:rPr>
              <a:t> </a:t>
            </a:r>
            <a:endParaRPr lang="es-ES" altLang="zh-CN" i="1" dirty="0" smtClean="0">
              <a:ea typeface="宋体"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smtClean="0">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1584875974"/>
              </p:ext>
            </p:extLst>
          </p:nvPr>
        </p:nvGraphicFramePr>
        <p:xfrm>
          <a:off x="414338" y="1682750"/>
          <a:ext cx="8153400" cy="1603376"/>
        </p:xfrm>
        <a:graphic>
          <a:graphicData uri="http://schemas.openxmlformats.org/drawingml/2006/table">
            <a:tbl>
              <a:tblPr/>
              <a:tblGrid>
                <a:gridCol w="1447800"/>
                <a:gridCol w="6705600"/>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s-ES" altLang="zh-CN" dirty="0" smtClean="0">
                          <a:ea typeface="宋体" charset="-122"/>
                        </a:rPr>
                        <a:t>Closure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12815</TotalTime>
  <Pages>15</Pages>
  <Words>2320</Words>
  <Application>Microsoft Office PowerPoint</Application>
  <PresentationFormat>Custom</PresentationFormat>
  <Paragraphs>230</Paragraphs>
  <Slides>12</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SimSun</vt:lpstr>
      <vt:lpstr>SimSun</vt:lpstr>
      <vt:lpstr>Arial</vt:lpstr>
      <vt:lpstr>Arial Narrow</vt:lpstr>
      <vt:lpstr>Calibri</vt:lpstr>
      <vt:lpstr>Tahoma</vt:lpstr>
      <vt:lpstr>Times New Roman</vt:lpstr>
      <vt:lpstr>OMA Template</vt:lpstr>
      <vt:lpstr>OMA-WID-0068-LwM2M_Object_EventLog     Work Item Document WI0068 - LwM2M_Object_EventLog</vt:lpstr>
      <vt:lpstr>Work Item Title and Registration Name </vt:lpstr>
      <vt:lpstr>Background</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Chris Lowe</cp:lastModifiedBy>
  <cp:revision>531</cp:revision>
  <cp:lastPrinted>1999-04-27T06:51:51Z</cp:lastPrinted>
  <dcterms:created xsi:type="dcterms:W3CDTF">2002-03-19T14:05:12Z</dcterms:created>
  <dcterms:modified xsi:type="dcterms:W3CDTF">2017-06-29T09:49:02Z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(3)Arl2qumnHF6LNHp3mMkHLcIOwn0Gzgilj2JCJ+QwPnIgrGB9n2ccHLGzDg9kDOPeYrQ1wF8v
ERUxS4faxrJJugP2JYI5nMmJJKnIh1aLm5csgmwMyIBheD5M3JmMepfXKppKoyZvYcjI9NfQ
vUA71hcPF2ChEI4jd0X42QvDxFzyhHUzwYJIWsKomANUd2Mbnxx8yt8FfDU82n9eZN2j3dGQ
YAt2X0Lv3wjdb3zEBo</vt:lpwstr>
  </property>
  <property fmtid="{D5CDD505-2E9C-101B-9397-08002B2CF9AE}" pid="3" name="_2015_ms_pID_7253431">
    <vt:lpwstr>NiR0snR1kdcETxP6z4E8O37yegE4Ra3zXgoGbMCsGZWk5Lt/ILfLy+
lQQ/Tc7UYOpQZlDmxOTGTjdazDNyPun0b2VgXv4mK3dPtN7B4Qasspldr7g4OVjslRjcW9CS
lc+QE6uA8U1wOWRADL9gQv99NkTZhdo/lKEn28zoBSLKC3LdoAIP3IrIxdrfCo7BQF7bL7wV
oF/VCuDihAfW2WpICP6KBRedIOnyuQ60WlyU</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1498658919</vt:lpwstr>
  </property>
</Properties>
</file>