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1"/>
  </p:notesMasterIdLst>
  <p:handoutMasterIdLst>
    <p:handoutMasterId r:id="rId22"/>
  </p:handoutMasterIdLst>
  <p:sldIdLst>
    <p:sldId id="293" r:id="rId2"/>
    <p:sldId id="338" r:id="rId3"/>
    <p:sldId id="318" r:id="rId4"/>
    <p:sldId id="319" r:id="rId5"/>
    <p:sldId id="320" r:id="rId6"/>
    <p:sldId id="321" r:id="rId7"/>
    <p:sldId id="322" r:id="rId8"/>
    <p:sldId id="335" r:id="rId9"/>
    <p:sldId id="336" r:id="rId10"/>
    <p:sldId id="337" r:id="rId11"/>
    <p:sldId id="340" r:id="rId12"/>
    <p:sldId id="333" r:id="rId13"/>
    <p:sldId id="341" r:id="rId14"/>
    <p:sldId id="339" r:id="rId15"/>
    <p:sldId id="334" r:id="rId16"/>
    <p:sldId id="332" r:id="rId17"/>
    <p:sldId id="323" r:id="rId18"/>
    <p:sldId id="324" r:id="rId19"/>
    <p:sldId id="325" r:id="rId20"/>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varScale="1">
        <p:scale>
          <a:sx n="85" d="100"/>
          <a:sy n="85" d="100"/>
        </p:scale>
        <p:origin x="1325" y="5"/>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OMA-DM-2017-0093R01</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markdowntopdf.com/" TargetMode="External"/><Relationship Id="rId3" Type="http://schemas.openxmlformats.org/officeDocument/2006/relationships/hyperlink" Target="https://www.calibre-ebook.com/" TargetMode="External"/><Relationship Id="rId7" Type="http://schemas.openxmlformats.org/officeDocument/2006/relationships/hyperlink" Target="http://prawnpdf.org/api-docs/2.0/" TargetMode="External"/><Relationship Id="rId12" Type="http://schemas.openxmlformats.org/officeDocument/2006/relationships/hyperlink" Target="https://xml2rfc.ietf.org/" TargetMode="External"/><Relationship Id="rId2" Type="http://schemas.openxmlformats.org/officeDocument/2006/relationships/hyperlink" Target="https://www.gitbook.com/" TargetMode="External"/><Relationship Id="rId1" Type="http://schemas.openxmlformats.org/officeDocument/2006/relationships/slideLayout" Target="../slideLayouts/slideLayout2.xml"/><Relationship Id="rId6" Type="http://schemas.openxmlformats.org/officeDocument/2006/relationships/hyperlink" Target="https://kramdown.gettalong.org/" TargetMode="External"/><Relationship Id="rId11" Type="http://schemas.openxmlformats.org/officeDocument/2006/relationships/hyperlink" Target="https://gitprint.com/" TargetMode="External"/><Relationship Id="rId5" Type="http://schemas.openxmlformats.org/officeDocument/2006/relationships/hyperlink" Target="https://miktex.org/" TargetMode="External"/><Relationship Id="rId10" Type="http://schemas.openxmlformats.org/officeDocument/2006/relationships/hyperlink" Target="https://cloudconvert.com/md-to-pdf" TargetMode="External"/><Relationship Id="rId4" Type="http://schemas.openxmlformats.org/officeDocument/2006/relationships/hyperlink" Target="http://pandoc.org/" TargetMode="External"/><Relationship Id="rId9" Type="http://schemas.openxmlformats.org/officeDocument/2006/relationships/hyperlink" Target="http://markdown2pdf.com/"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freepdfxp.de/index_en.html" TargetMode="External"/><Relationship Id="rId13" Type="http://schemas.openxmlformats.org/officeDocument/2006/relationships/hyperlink" Target="https://readthedoc.org/" TargetMode="External"/><Relationship Id="rId3" Type="http://schemas.openxmlformats.org/officeDocument/2006/relationships/hyperlink" Target="https://github.com/benbalter/markdown_to_word" TargetMode="External"/><Relationship Id="rId7" Type="http://schemas.openxmlformats.org/officeDocument/2006/relationships/hyperlink" Target="http://www.ghostscript.com/" TargetMode="External"/><Relationship Id="rId12" Type="http://schemas.openxmlformats.org/officeDocument/2006/relationships/hyperlink" Target="https://www.coolutils.com/TotalHTMLConverter" TargetMode="External"/><Relationship Id="rId2" Type="http://schemas.openxmlformats.org/officeDocument/2006/relationships/hyperlink" Target="http://www.writage.com/" TargetMode="External"/><Relationship Id="rId1" Type="http://schemas.openxmlformats.org/officeDocument/2006/relationships/slideLayout" Target="../slideLayouts/slideLayout2.xml"/><Relationship Id="rId6" Type="http://schemas.openxmlformats.org/officeDocument/2006/relationships/hyperlink" Target="https://dochub.com/" TargetMode="External"/><Relationship Id="rId11" Type="http://schemas.openxmlformats.org/officeDocument/2006/relationships/hyperlink" Target="https://pdfcrowd.com/" TargetMode="External"/><Relationship Id="rId5" Type="http://schemas.openxmlformats.org/officeDocument/2006/relationships/hyperlink" Target="http://asciidoc.org/" TargetMode="External"/><Relationship Id="rId10" Type="http://schemas.openxmlformats.org/officeDocument/2006/relationships/hyperlink" Target="https://document.online-convert.com/convert-to-pdf" TargetMode="External"/><Relationship Id="rId4" Type="http://schemas.openxmlformats.org/officeDocument/2006/relationships/hyperlink" Target="https://github.com/swinton/pdfify" TargetMode="External"/><Relationship Id="rId9" Type="http://schemas.openxmlformats.org/officeDocument/2006/relationships/hyperlink" Target="http://html2pdf.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25 Oct </a:t>
            </a:r>
            <a:r>
              <a:rPr lang="en-US" altLang="zh-CN" b="1" dirty="0">
                <a:latin typeface="Tahoma" panose="020B0604030504040204" pitchFamily="34" charset="0"/>
                <a:ea typeface="宋体" panose="02010600030101010101" pitchFamily="2" charset="-122"/>
              </a:rPr>
              <a:t>2017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John Mudge, jmudge@omaorg.org</a:t>
            </a: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panose="02010600030101010101" pitchFamily="2" charset="-122"/>
              </a:rPr>
              <a:t>OMA-DM-2017-0093R01-INP_Publication_of_markdown_documents</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Publication of </a:t>
            </a:r>
            <a:r>
              <a:rPr lang="en-US" altLang="zh-CN" dirty="0">
                <a:ea typeface="宋体" panose="02010600030101010101" pitchFamily="2" charset="-122"/>
              </a:rPr>
              <a:t>m</a:t>
            </a:r>
            <a:r>
              <a:rPr lang="en-US" altLang="zh-CN" dirty="0" smtClean="0">
                <a:ea typeface="宋体" panose="02010600030101010101" pitchFamily="2" charset="-122"/>
              </a:rPr>
              <a:t>arkdown </a:t>
            </a:r>
            <a:r>
              <a:rPr lang="en-US" altLang="zh-CN" dirty="0">
                <a:ea typeface="宋体" panose="02010600030101010101" pitchFamily="2" charset="-122"/>
              </a:rPr>
              <a:t>d</a:t>
            </a:r>
            <a:r>
              <a:rPr lang="en-US" altLang="zh-CN" dirty="0" smtClean="0">
                <a:ea typeface="宋体" panose="02010600030101010101" pitchFamily="2" charset="-122"/>
              </a:rPr>
              <a:t>ocuments</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issues encountered and </a:t>
            </a:r>
            <a:r>
              <a:rPr lang="en-GB" dirty="0" smtClean="0">
                <a:solidFill>
                  <a:schemeClr val="accent6"/>
                </a:solidFill>
              </a:rPr>
              <a:t>resolved</a:t>
            </a:r>
            <a:r>
              <a:rPr lang="en-GB" dirty="0" smtClean="0"/>
              <a:t> in md &gt; html &gt; PDF contd.</a:t>
            </a:r>
            <a:endParaRPr lang="en-GB" sz="2000" dirty="0"/>
          </a:p>
        </p:txBody>
      </p:sp>
      <p:sp>
        <p:nvSpPr>
          <p:cNvPr id="3" name="Content Placeholder 2"/>
          <p:cNvSpPr>
            <a:spLocks noGrp="1"/>
          </p:cNvSpPr>
          <p:nvPr>
            <p:ph idx="1"/>
          </p:nvPr>
        </p:nvSpPr>
        <p:spPr/>
        <p:txBody>
          <a:bodyPr/>
          <a:lstStyle/>
          <a:p>
            <a:r>
              <a:rPr lang="en-GB" dirty="0"/>
              <a:t>Right hand columns of tables not displayed</a:t>
            </a:r>
          </a:p>
          <a:p>
            <a:r>
              <a:rPr lang="en-GB" dirty="0" smtClean="0"/>
              <a:t>Table </a:t>
            </a:r>
            <a:r>
              <a:rPr lang="en-GB" dirty="0"/>
              <a:t>column heading titles </a:t>
            </a:r>
            <a:r>
              <a:rPr lang="en-GB" dirty="0" smtClean="0"/>
              <a:t>text overlays </a:t>
            </a:r>
            <a:r>
              <a:rPr lang="en-GB" dirty="0"/>
              <a:t>column contents </a:t>
            </a:r>
            <a:r>
              <a:rPr lang="en-GB" dirty="0" smtClean="0"/>
              <a:t>text</a:t>
            </a:r>
          </a:p>
          <a:p>
            <a:r>
              <a:rPr lang="en-GB" dirty="0" smtClean="0"/>
              <a:t>Headers </a:t>
            </a:r>
            <a:r>
              <a:rPr lang="en-GB" dirty="0"/>
              <a:t>missing 1 or 2 rows of pixels (e.g. "T" appears as "I")</a:t>
            </a:r>
          </a:p>
          <a:p>
            <a:r>
              <a:rPr lang="en-GB" dirty="0"/>
              <a:t>Figures not </a:t>
            </a:r>
            <a:r>
              <a:rPr lang="en-GB" dirty="0" smtClean="0"/>
              <a:t>displayed</a:t>
            </a:r>
          </a:p>
          <a:p>
            <a:r>
              <a:rPr lang="en-GB" dirty="0" smtClean="0"/>
              <a:t>OMA </a:t>
            </a:r>
            <a:r>
              <a:rPr lang="en-GB" dirty="0"/>
              <a:t>logo not </a:t>
            </a:r>
            <a:r>
              <a:rPr lang="en-GB" dirty="0" smtClean="0"/>
              <a:t>displayed</a:t>
            </a:r>
          </a:p>
          <a:p>
            <a:r>
              <a:rPr lang="en-GB" dirty="0" smtClean="0"/>
              <a:t>Figures displayed too </a:t>
            </a:r>
            <a:r>
              <a:rPr lang="en-GB" dirty="0"/>
              <a:t>large and some </a:t>
            </a:r>
            <a:r>
              <a:rPr lang="en-GB" dirty="0" smtClean="0"/>
              <a:t>only </a:t>
            </a:r>
            <a:r>
              <a:rPr lang="en-GB" dirty="0"/>
              <a:t>partially displayed</a:t>
            </a:r>
          </a:p>
          <a:p>
            <a:r>
              <a:rPr lang="en-GB" dirty="0" smtClean="0"/>
              <a:t>PDF </a:t>
            </a:r>
            <a:r>
              <a:rPr lang="en-GB" dirty="0"/>
              <a:t>string search and copy text do not work</a:t>
            </a:r>
          </a:p>
          <a:p>
            <a:r>
              <a:rPr lang="en-GB" dirty="0" err="1" smtClean="0"/>
              <a:t>Pandoc</a:t>
            </a:r>
            <a:r>
              <a:rPr lang="en-GB" dirty="0" smtClean="0"/>
              <a:t> failed to convert md table to html table</a:t>
            </a:r>
          </a:p>
          <a:p>
            <a:r>
              <a:rPr lang="en-GB" dirty="0" smtClean="0"/>
              <a:t>Advert displayed at </a:t>
            </a:r>
            <a:r>
              <a:rPr lang="en-GB" dirty="0"/>
              <a:t>the bottom of each </a:t>
            </a:r>
            <a:r>
              <a:rPr lang="en-GB" dirty="0" smtClean="0"/>
              <a:t>PDF page</a:t>
            </a:r>
            <a:endParaRPr lang="en-GB" dirty="0"/>
          </a:p>
        </p:txBody>
      </p:sp>
    </p:spTree>
    <p:extLst>
      <p:ext uri="{BB962C8B-B14F-4D97-AF65-F5344CB8AC3E}">
        <p14:creationId xmlns:p14="http://schemas.microsoft.com/office/powerpoint/2010/main" val="72786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 3. Using IETF Tools</a:t>
            </a:r>
            <a:endParaRPr lang="en-US" dirty="0"/>
          </a:p>
        </p:txBody>
      </p:sp>
      <p:sp>
        <p:nvSpPr>
          <p:cNvPr id="3" name="Content Placeholder 2"/>
          <p:cNvSpPr>
            <a:spLocks noGrp="1"/>
          </p:cNvSpPr>
          <p:nvPr>
            <p:ph idx="1"/>
          </p:nvPr>
        </p:nvSpPr>
        <p:spPr/>
        <p:txBody>
          <a:bodyPr/>
          <a:lstStyle/>
          <a:p>
            <a:r>
              <a:rPr lang="en-US" dirty="0" smtClean="0"/>
              <a:t>IETF Tools</a:t>
            </a:r>
          </a:p>
          <a:p>
            <a:pPr lvl="1"/>
            <a:r>
              <a:rPr lang="en-US" dirty="0" smtClean="0"/>
              <a:t>Allow the conversion from markdown to pdf</a:t>
            </a:r>
          </a:p>
          <a:p>
            <a:pPr lvl="1"/>
            <a:r>
              <a:rPr lang="en-US" dirty="0" smtClean="0"/>
              <a:t>Trial will be completed soon</a:t>
            </a:r>
            <a:endParaRPr lang="en-US" dirty="0"/>
          </a:p>
        </p:txBody>
      </p:sp>
    </p:spTree>
    <p:extLst>
      <p:ext uri="{BB962C8B-B14F-4D97-AF65-F5344CB8AC3E}">
        <p14:creationId xmlns:p14="http://schemas.microsoft.com/office/powerpoint/2010/main" val="2545376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Staff evaluation</a:t>
            </a:r>
            <a:endParaRPr lang="en-GB" dirty="0"/>
          </a:p>
        </p:txBody>
      </p:sp>
      <p:sp>
        <p:nvSpPr>
          <p:cNvPr id="3" name="Content Placeholder 2"/>
          <p:cNvSpPr>
            <a:spLocks noGrp="1"/>
          </p:cNvSpPr>
          <p:nvPr>
            <p:ph idx="1"/>
          </p:nvPr>
        </p:nvSpPr>
        <p:spPr/>
        <p:txBody>
          <a:bodyPr/>
          <a:lstStyle/>
          <a:p>
            <a:r>
              <a:rPr lang="en-GB" dirty="0"/>
              <a:t>Option 1: Publish by providing URL to GitHub markdown </a:t>
            </a:r>
            <a:r>
              <a:rPr lang="en-GB" dirty="0" smtClean="0"/>
              <a:t>document</a:t>
            </a:r>
          </a:p>
          <a:p>
            <a:pPr lvl="1"/>
            <a:r>
              <a:rPr lang="en-GB" dirty="0" smtClean="0"/>
              <a:t>Possible but:</a:t>
            </a:r>
          </a:p>
          <a:p>
            <a:pPr lvl="2"/>
            <a:r>
              <a:rPr lang="en-GB" dirty="0" smtClean="0"/>
              <a:t>OMA has no control over how GitHub flavoured markdown is displayed</a:t>
            </a:r>
          </a:p>
          <a:p>
            <a:pPr lvl="2"/>
            <a:r>
              <a:rPr lang="en-GB" altLang="en-US" dirty="0"/>
              <a:t>Difficult to print a clean copy of a </a:t>
            </a:r>
            <a:r>
              <a:rPr lang="en-GB" altLang="en-US" dirty="0" smtClean="0"/>
              <a:t>document</a:t>
            </a:r>
          </a:p>
          <a:p>
            <a:pPr lvl="2"/>
            <a:r>
              <a:rPr lang="en-GB" altLang="en-US" dirty="0"/>
              <a:t>Difficult to view document outside of </a:t>
            </a:r>
            <a:r>
              <a:rPr lang="en-GB" altLang="en-US" dirty="0" smtClean="0"/>
              <a:t>GitHub</a:t>
            </a:r>
          </a:p>
          <a:p>
            <a:pPr lvl="2"/>
            <a:endParaRPr lang="en-GB" altLang="en-US" dirty="0"/>
          </a:p>
          <a:p>
            <a:r>
              <a:rPr lang="en-GB" altLang="en-US" dirty="0"/>
              <a:t>Option 2: Publish by converting markdown to PDF file using </a:t>
            </a:r>
            <a:r>
              <a:rPr lang="en-GB" altLang="en-US" dirty="0" smtClean="0"/>
              <a:t>tools</a:t>
            </a:r>
          </a:p>
          <a:p>
            <a:pPr lvl="1"/>
            <a:r>
              <a:rPr lang="en-GB" altLang="en-US" dirty="0" smtClean="0"/>
              <a:t>Possible but:</a:t>
            </a:r>
          </a:p>
          <a:p>
            <a:pPr lvl="2"/>
            <a:r>
              <a:rPr lang="en-GB" altLang="en-US" dirty="0"/>
              <a:t>E</a:t>
            </a:r>
            <a:r>
              <a:rPr lang="en-GB" altLang="en-US" dirty="0" smtClean="0"/>
              <a:t>ffort </a:t>
            </a:r>
            <a:r>
              <a:rPr lang="en-GB" altLang="en-US" dirty="0"/>
              <a:t>and time </a:t>
            </a:r>
            <a:r>
              <a:rPr lang="en-GB" altLang="en-US" dirty="0" smtClean="0"/>
              <a:t>needed </a:t>
            </a:r>
            <a:r>
              <a:rPr lang="en-GB" altLang="en-US" dirty="0"/>
              <a:t>to overcome </a:t>
            </a:r>
            <a:r>
              <a:rPr lang="en-GB" altLang="en-US" dirty="0" smtClean="0"/>
              <a:t>formatting issues &amp; produce satisfactory PDFs for publishing</a:t>
            </a:r>
          </a:p>
          <a:p>
            <a:pPr lvl="2"/>
            <a:r>
              <a:rPr lang="en-GB" altLang="en-US" dirty="0" smtClean="0"/>
              <a:t>Staff resources would need to be allocated to this work</a:t>
            </a:r>
            <a:endParaRPr lang="en-GB" altLang="en-US" dirty="0"/>
          </a:p>
          <a:p>
            <a:pPr lvl="2"/>
            <a:endParaRPr lang="en-GB" dirty="0" smtClean="0"/>
          </a:p>
          <a:p>
            <a:pPr lvl="1"/>
            <a:endParaRPr lang="en-GB" dirty="0" smtClean="0"/>
          </a:p>
          <a:p>
            <a:pPr lvl="1"/>
            <a:endParaRPr lang="en-GB" dirty="0" smtClean="0"/>
          </a:p>
        </p:txBody>
      </p:sp>
    </p:spTree>
    <p:extLst>
      <p:ext uri="{BB962C8B-B14F-4D97-AF65-F5344CB8AC3E}">
        <p14:creationId xmlns:p14="http://schemas.microsoft.com/office/powerpoint/2010/main" val="5696039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Evaluation </a:t>
            </a:r>
            <a:r>
              <a:rPr lang="en-US" sz="2400" b="0" dirty="0" smtClean="0"/>
              <a:t>… </a:t>
            </a:r>
            <a:r>
              <a:rPr lang="en-US" sz="2400" b="0" dirty="0" err="1" smtClean="0"/>
              <a:t>cont</a:t>
            </a:r>
            <a:endParaRPr lang="en-US" b="0" dirty="0"/>
          </a:p>
        </p:txBody>
      </p:sp>
      <p:sp>
        <p:nvSpPr>
          <p:cNvPr id="3" name="Content Placeholder 2"/>
          <p:cNvSpPr>
            <a:spLocks noGrp="1"/>
          </p:cNvSpPr>
          <p:nvPr>
            <p:ph idx="1"/>
          </p:nvPr>
        </p:nvSpPr>
        <p:spPr/>
        <p:txBody>
          <a:bodyPr/>
          <a:lstStyle/>
          <a:p>
            <a:r>
              <a:rPr lang="en-US" dirty="0" smtClean="0"/>
              <a:t>IETF </a:t>
            </a:r>
            <a:r>
              <a:rPr lang="en-US" dirty="0" smtClean="0"/>
              <a:t>Tools</a:t>
            </a:r>
          </a:p>
          <a:p>
            <a:pPr lvl="1"/>
            <a:r>
              <a:rPr lang="en-US" smtClean="0"/>
              <a:t>Pending</a:t>
            </a:r>
            <a:endParaRPr lang="en-US" dirty="0"/>
          </a:p>
        </p:txBody>
      </p:sp>
    </p:spTree>
    <p:extLst>
      <p:ext uri="{BB962C8B-B14F-4D97-AF65-F5344CB8AC3E}">
        <p14:creationId xmlns:p14="http://schemas.microsoft.com/office/powerpoint/2010/main" val="2698954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Evaluation </a:t>
            </a:r>
            <a:r>
              <a:rPr lang="en-US" sz="2000" b="0" dirty="0" smtClean="0"/>
              <a:t>… </a:t>
            </a:r>
            <a:r>
              <a:rPr lang="en-US" sz="2000" b="0" dirty="0" err="1" smtClean="0"/>
              <a:t>cont</a:t>
            </a:r>
            <a:endParaRPr lang="en-US" b="0" dirty="0"/>
          </a:p>
        </p:txBody>
      </p:sp>
      <p:sp>
        <p:nvSpPr>
          <p:cNvPr id="3" name="Content Placeholder 2"/>
          <p:cNvSpPr>
            <a:spLocks noGrp="1"/>
          </p:cNvSpPr>
          <p:nvPr>
            <p:ph idx="1"/>
          </p:nvPr>
        </p:nvSpPr>
        <p:spPr/>
        <p:txBody>
          <a:bodyPr/>
          <a:lstStyle/>
          <a:p>
            <a:r>
              <a:rPr lang="en-US" dirty="0" smtClean="0"/>
              <a:t>There are other markdown languages that offer more functionality to handle content but it doesn’t render correctly in a GitHub repository</a:t>
            </a:r>
          </a:p>
          <a:p>
            <a:pPr lvl="1"/>
            <a:r>
              <a:rPr lang="en-US" dirty="0" err="1" smtClean="0"/>
              <a:t>Krawmdown</a:t>
            </a:r>
            <a:r>
              <a:rPr lang="en-US" dirty="0" smtClean="0"/>
              <a:t> </a:t>
            </a:r>
          </a:p>
          <a:p>
            <a:pPr lvl="1"/>
            <a:r>
              <a:rPr lang="en-US" dirty="0" err="1" smtClean="0"/>
              <a:t>RestructuredText</a:t>
            </a:r>
            <a:endParaRPr lang="en-US" dirty="0" smtClean="0"/>
          </a:p>
          <a:p>
            <a:pPr marL="225425" lvl="1" indent="0">
              <a:buNone/>
            </a:pPr>
            <a:r>
              <a:rPr lang="en-US" dirty="0" smtClean="0"/>
              <a:t>Note: both are similar to GitHub Flavor Markdown</a:t>
            </a:r>
          </a:p>
          <a:p>
            <a:pPr marL="225425" lvl="1" indent="0">
              <a:buNone/>
            </a:pPr>
            <a:endParaRPr lang="en-US" dirty="0"/>
          </a:p>
          <a:p>
            <a:pPr marL="0" indent="0">
              <a:buNone/>
            </a:pPr>
            <a:endParaRPr lang="en-US" dirty="0" smtClean="0"/>
          </a:p>
        </p:txBody>
      </p:sp>
    </p:spTree>
    <p:extLst>
      <p:ext uri="{BB962C8B-B14F-4D97-AF65-F5344CB8AC3E}">
        <p14:creationId xmlns:p14="http://schemas.microsoft.com/office/powerpoint/2010/main" val="245877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Staff recommendation</a:t>
            </a:r>
            <a:endParaRPr lang="en-GB" dirty="0"/>
          </a:p>
        </p:txBody>
      </p:sp>
      <p:sp>
        <p:nvSpPr>
          <p:cNvPr id="3" name="Content Placeholder 2"/>
          <p:cNvSpPr>
            <a:spLocks noGrp="1"/>
          </p:cNvSpPr>
          <p:nvPr>
            <p:ph idx="1"/>
          </p:nvPr>
        </p:nvSpPr>
        <p:spPr/>
        <p:txBody>
          <a:bodyPr/>
          <a:lstStyle/>
          <a:p>
            <a:r>
              <a:rPr lang="en-GB" dirty="0" smtClean="0"/>
              <a:t>GitHub and markdown</a:t>
            </a:r>
          </a:p>
          <a:p>
            <a:pPr lvl="1"/>
            <a:r>
              <a:rPr lang="en-GB" dirty="0" smtClean="0"/>
              <a:t>Following the trial the staff recommend that the findings are reviewed</a:t>
            </a:r>
            <a:r>
              <a:rPr lang="en-GB" dirty="0"/>
              <a:t> </a:t>
            </a:r>
            <a:r>
              <a:rPr lang="en-GB" dirty="0" smtClean="0"/>
              <a:t>&amp; decision made on the future steps</a:t>
            </a:r>
          </a:p>
          <a:p>
            <a:pPr lvl="1"/>
            <a:r>
              <a:rPr lang="en-GB" dirty="0" smtClean="0"/>
              <a:t>Recommend that </a:t>
            </a:r>
            <a:r>
              <a:rPr lang="de-DE" dirty="0"/>
              <a:t>HTML </a:t>
            </a:r>
            <a:r>
              <a:rPr lang="de-DE" dirty="0" smtClean="0"/>
              <a:t>&lt;</a:t>
            </a:r>
            <a:r>
              <a:rPr lang="de-DE" dirty="0"/>
              <a:t>img&gt; tag </a:t>
            </a:r>
            <a:r>
              <a:rPr lang="de-DE" dirty="0" smtClean="0"/>
              <a:t>used instead of md image construct for figures</a:t>
            </a:r>
          </a:p>
          <a:p>
            <a:pPr lvl="2"/>
            <a:r>
              <a:rPr lang="de-DE" dirty="0"/>
              <a:t>HTML &lt;img&gt; </a:t>
            </a:r>
            <a:r>
              <a:rPr lang="de-DE" dirty="0" smtClean="0"/>
              <a:t>tag provides more control</a:t>
            </a:r>
          </a:p>
          <a:p>
            <a:pPr lvl="2"/>
            <a:r>
              <a:rPr lang="de-DE" dirty="0"/>
              <a:t>HTML &lt;img&gt; tag </a:t>
            </a:r>
            <a:r>
              <a:rPr lang="de-DE" dirty="0" smtClean="0"/>
              <a:t>is supported by GitHub flavoured markdown</a:t>
            </a:r>
            <a:endParaRPr lang="en-GB" dirty="0" smtClean="0"/>
          </a:p>
          <a:p>
            <a:r>
              <a:rPr lang="en-GB" dirty="0" smtClean="0"/>
              <a:t>Trial using Integrated Viewer</a:t>
            </a:r>
          </a:p>
          <a:p>
            <a:pPr lvl="1"/>
            <a:r>
              <a:rPr lang="en-GB" dirty="0" smtClean="0"/>
              <a:t>Another option is the Integrated Viewer that has been developed by the staff that resolves some of the issues with the use of GitHub and markdown</a:t>
            </a:r>
          </a:p>
          <a:p>
            <a:pPr lvl="1"/>
            <a:r>
              <a:rPr lang="en-GB" dirty="0" smtClean="0"/>
              <a:t>It is recommended that the WG conducts a trial of the Integrated Viewer</a:t>
            </a:r>
            <a:endParaRPr lang="en-GB" dirty="0"/>
          </a:p>
        </p:txBody>
      </p:sp>
    </p:spTree>
    <p:extLst>
      <p:ext uri="{BB962C8B-B14F-4D97-AF65-F5344CB8AC3E}">
        <p14:creationId xmlns:p14="http://schemas.microsoft.com/office/powerpoint/2010/main" val="3276976636"/>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404937" y="3130550"/>
            <a:ext cx="6858000" cy="838200"/>
          </a:xfrm>
        </p:spPr>
        <p:txBody>
          <a:bodyPr/>
          <a:lstStyle/>
          <a:p>
            <a:pPr algn="just"/>
            <a:r>
              <a:rPr lang="en-GB" dirty="0" smtClean="0"/>
              <a:t>FURTHER INFORMATION</a:t>
            </a:r>
            <a:br>
              <a:rPr lang="en-GB" dirty="0" smtClean="0"/>
            </a:br>
            <a:r>
              <a:rPr lang="en-GB" dirty="0"/>
              <a:t/>
            </a:r>
            <a:br>
              <a:rPr lang="en-GB" dirty="0"/>
            </a:br>
            <a:endParaRPr lang="en-GB" dirty="0"/>
          </a:p>
        </p:txBody>
      </p:sp>
      <p:sp>
        <p:nvSpPr>
          <p:cNvPr id="2" name="TextBox 1"/>
          <p:cNvSpPr txBox="1"/>
          <p:nvPr/>
        </p:nvSpPr>
        <p:spPr>
          <a:xfrm>
            <a:off x="1176337" y="4197350"/>
            <a:ext cx="6781800" cy="707886"/>
          </a:xfrm>
          <a:prstGeom prst="rect">
            <a:avLst/>
          </a:prstGeom>
          <a:noFill/>
        </p:spPr>
        <p:txBody>
          <a:bodyPr wrap="square" rtlCol="0">
            <a:spAutoFit/>
          </a:bodyPr>
          <a:lstStyle/>
          <a:p>
            <a:pPr algn="ctr"/>
            <a:r>
              <a:rPr lang="en-US" sz="1600" dirty="0" smtClean="0"/>
              <a:t>(Presented at the DM Interim Meeting in Cambridge, Sep 17)</a:t>
            </a:r>
          </a:p>
          <a:p>
            <a:pPr algn="ctr"/>
            <a:r>
              <a:rPr lang="en-US" sz="1200" i="1" dirty="0" smtClean="0"/>
              <a:t>At this meeting the group agreed that the staff should investigate the conversion from Markdown </a:t>
            </a:r>
            <a:r>
              <a:rPr lang="en-US" sz="1200" i="1" dirty="0" smtClean="0">
                <a:sym typeface="Wingdings" panose="05000000000000000000" pitchFamily="2" charset="2"/>
              </a:rPr>
              <a:t> HTML  PDF</a:t>
            </a:r>
            <a:endParaRPr lang="en-US" sz="1200" i="1" dirty="0"/>
          </a:p>
        </p:txBody>
      </p:sp>
    </p:spTree>
    <p:extLst>
      <p:ext uri="{BB962C8B-B14F-4D97-AF65-F5344CB8AC3E}">
        <p14:creationId xmlns:p14="http://schemas.microsoft.com/office/powerpoint/2010/main" val="1862738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en-US" dirty="0" smtClean="0"/>
              <a:t>Further information – produce PDF using </a:t>
            </a:r>
            <a:r>
              <a:rPr lang="en-GB" altLang="en-US" dirty="0" err="1" smtClean="0"/>
              <a:t>GitBook</a:t>
            </a:r>
            <a:r>
              <a:rPr lang="en-GB" altLang="en-US" dirty="0" smtClean="0"/>
              <a:t> </a:t>
            </a:r>
            <a:r>
              <a:rPr lang="en-GB" altLang="en-US" dirty="0"/>
              <a:t>&amp; calibre a</a:t>
            </a:r>
            <a:r>
              <a:rPr lang="en-GB" altLang="en-US" dirty="0" smtClean="0"/>
              <a:t>lternative</a:t>
            </a:r>
          </a:p>
        </p:txBody>
      </p:sp>
      <p:sp>
        <p:nvSpPr>
          <p:cNvPr id="9219" name="Content Placeholder 2"/>
          <p:cNvSpPr>
            <a:spLocks noGrp="1"/>
          </p:cNvSpPr>
          <p:nvPr>
            <p:ph idx="1"/>
          </p:nvPr>
        </p:nvSpPr>
        <p:spPr/>
        <p:txBody>
          <a:bodyPr/>
          <a:lstStyle/>
          <a:p>
            <a:pPr marL="0" indent="0">
              <a:buNone/>
            </a:pPr>
            <a:r>
              <a:rPr lang="en-GB" altLang="en-US" dirty="0" smtClean="0"/>
              <a:t>Steps to produce PDF file</a:t>
            </a:r>
          </a:p>
          <a:p>
            <a:pPr marL="744538" lvl="1" indent="-514350">
              <a:buFont typeface="Tahoma" panose="020B0604030504040204" pitchFamily="34" charset="0"/>
              <a:buAutoNum type="arabicPeriod"/>
            </a:pPr>
            <a:r>
              <a:rPr lang="en-GB" altLang="en-US" dirty="0" smtClean="0"/>
              <a:t>Import markdown file from GitHub into </a:t>
            </a:r>
            <a:r>
              <a:rPr lang="en-GB" altLang="en-US" dirty="0" err="1" smtClean="0"/>
              <a:t>GitBook</a:t>
            </a:r>
            <a:endParaRPr lang="en-GB" altLang="en-US" dirty="0" smtClean="0"/>
          </a:p>
          <a:p>
            <a:pPr marL="744538" lvl="1" indent="-514350">
              <a:buFont typeface="Tahoma" panose="020B0604030504040204" pitchFamily="34" charset="0"/>
              <a:buAutoNum type="arabicPeriod"/>
            </a:pPr>
            <a:r>
              <a:rPr lang="en-GB" altLang="en-US" dirty="0" smtClean="0"/>
              <a:t>Make many edits to both GitHub and </a:t>
            </a:r>
            <a:r>
              <a:rPr lang="en-GB" altLang="en-US" dirty="0" err="1" smtClean="0"/>
              <a:t>GitBook</a:t>
            </a:r>
            <a:r>
              <a:rPr lang="en-GB" altLang="en-US" dirty="0" smtClean="0"/>
              <a:t> versions of document to fix issues</a:t>
            </a:r>
          </a:p>
          <a:p>
            <a:pPr marL="969963" lvl="3" indent="-285750"/>
            <a:r>
              <a:rPr lang="en-GB" altLang="en-US" dirty="0" smtClean="0"/>
              <a:t>Markdown in </a:t>
            </a:r>
            <a:r>
              <a:rPr lang="en-GB" altLang="en-US" dirty="0" err="1" smtClean="0"/>
              <a:t>GitBook</a:t>
            </a:r>
            <a:r>
              <a:rPr lang="en-GB" altLang="en-US" dirty="0" smtClean="0"/>
              <a:t> is much more fussy over syntax than GitHub</a:t>
            </a:r>
          </a:p>
          <a:p>
            <a:pPr marL="744538" lvl="1" indent="-514350">
              <a:buFont typeface="Tahoma" panose="020B0604030504040204" pitchFamily="34" charset="0"/>
              <a:buAutoNum type="arabicPeriod"/>
            </a:pPr>
            <a:r>
              <a:rPr lang="en-GB" altLang="en-US" dirty="0" smtClean="0"/>
              <a:t>Thoroughly review </a:t>
            </a:r>
            <a:r>
              <a:rPr lang="en-GB" altLang="en-US" dirty="0" err="1" smtClean="0"/>
              <a:t>GitBook</a:t>
            </a:r>
            <a:r>
              <a:rPr lang="en-GB" altLang="en-US" dirty="0" smtClean="0"/>
              <a:t> document and make further updates as required</a:t>
            </a:r>
          </a:p>
          <a:p>
            <a:pPr marL="744538" lvl="1" indent="-514350">
              <a:buFont typeface="Tahoma" panose="020B0604030504040204" pitchFamily="34" charset="0"/>
              <a:buAutoNum type="arabicPeriod"/>
            </a:pPr>
            <a:r>
              <a:rPr lang="en-GB" altLang="en-US" dirty="0" smtClean="0"/>
              <a:t>From </a:t>
            </a:r>
            <a:r>
              <a:rPr lang="en-GB" altLang="en-US" dirty="0" err="1" smtClean="0"/>
              <a:t>GitBook</a:t>
            </a:r>
            <a:r>
              <a:rPr lang="en-GB" altLang="en-US" dirty="0" smtClean="0"/>
              <a:t> generate </a:t>
            </a:r>
            <a:r>
              <a:rPr lang="en-GB" altLang="en-US" dirty="0" err="1" smtClean="0"/>
              <a:t>epub</a:t>
            </a:r>
            <a:r>
              <a:rPr lang="en-GB" altLang="en-US" dirty="0" smtClean="0"/>
              <a:t> format file</a:t>
            </a:r>
          </a:p>
          <a:p>
            <a:pPr marL="744538" lvl="1" indent="-514350">
              <a:buFont typeface="Tahoma" panose="020B0604030504040204" pitchFamily="34" charset="0"/>
              <a:buAutoNum type="arabicPeriod"/>
            </a:pPr>
            <a:r>
              <a:rPr lang="en-GB" altLang="en-US" dirty="0" smtClean="0"/>
              <a:t>Edit </a:t>
            </a:r>
            <a:r>
              <a:rPr lang="en-GB" altLang="en-US" dirty="0" err="1" smtClean="0"/>
              <a:t>epub</a:t>
            </a:r>
            <a:r>
              <a:rPr lang="en-GB" altLang="en-US" dirty="0" smtClean="0"/>
              <a:t> file using calibre </a:t>
            </a:r>
            <a:r>
              <a:rPr lang="en-GB" altLang="en-US" dirty="0" err="1" smtClean="0"/>
              <a:t>ebook</a:t>
            </a:r>
            <a:r>
              <a:rPr lang="en-GB" altLang="en-US" dirty="0" smtClean="0"/>
              <a:t> editor</a:t>
            </a:r>
          </a:p>
          <a:p>
            <a:pPr marL="744538" lvl="1" indent="-514350">
              <a:buFont typeface="Tahoma" panose="020B0604030504040204" pitchFamily="34" charset="0"/>
              <a:buAutoNum type="arabicPeriod"/>
            </a:pPr>
            <a:r>
              <a:rPr lang="en-GB" altLang="en-US" dirty="0" smtClean="0"/>
              <a:t>Generate PDF file from </a:t>
            </a:r>
            <a:r>
              <a:rPr lang="en-GB" altLang="en-US" dirty="0" err="1" smtClean="0"/>
              <a:t>epub</a:t>
            </a:r>
            <a:r>
              <a:rPr lang="en-GB" altLang="en-US" dirty="0" smtClean="0"/>
              <a:t> file using calibre</a:t>
            </a:r>
          </a:p>
          <a:p>
            <a:pPr marL="744538" lvl="1" indent="-514350">
              <a:buFont typeface="Tahoma" panose="020B0604030504040204" pitchFamily="34" charset="0"/>
              <a:buAutoNum type="arabicPeriod"/>
            </a:pPr>
            <a:r>
              <a:rPr lang="en-GB" altLang="en-US" dirty="0" smtClean="0"/>
              <a:t>Review PDF file</a:t>
            </a:r>
          </a:p>
          <a:p>
            <a:pPr marL="744538" lvl="1" indent="-514350">
              <a:buFont typeface="Tahoma" panose="020B0604030504040204" pitchFamily="34" charset="0"/>
              <a:buAutoNum type="arabicPeriod"/>
            </a:pPr>
            <a:r>
              <a:rPr lang="en-GB" altLang="en-US" dirty="0" smtClean="0"/>
              <a:t>PDF file ready for publishing</a:t>
            </a:r>
          </a:p>
          <a:p>
            <a:r>
              <a:rPr lang="en-GB" altLang="en-US" dirty="0"/>
              <a:t>BUT </a:t>
            </a:r>
            <a:r>
              <a:rPr lang="en-GB" altLang="en-US" dirty="0" smtClean="0"/>
              <a:t>is impractical </a:t>
            </a:r>
            <a:r>
              <a:rPr lang="en-GB" altLang="en-US" dirty="0"/>
              <a:t>given the effort and time involved to overcome </a:t>
            </a:r>
            <a:r>
              <a:rPr lang="en-GB" altLang="en-US" dirty="0" smtClean="0"/>
              <a:t>all the </a:t>
            </a:r>
            <a:r>
              <a:rPr lang="en-GB" altLang="en-US" dirty="0"/>
              <a:t>formatting issues</a:t>
            </a:r>
          </a:p>
          <a:p>
            <a:endParaRPr lang="en-GB" alt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GB" altLang="en-US" dirty="0" smtClean="0"/>
              <a:t>Further </a:t>
            </a:r>
            <a:r>
              <a:rPr lang="en-GB" altLang="en-US" dirty="0"/>
              <a:t>information - </a:t>
            </a:r>
            <a:r>
              <a:rPr lang="en-GB" altLang="en-US" dirty="0" smtClean="0"/>
              <a:t>tools </a:t>
            </a:r>
            <a:r>
              <a:rPr lang="en-GB" altLang="en-US" dirty="0"/>
              <a:t>investigated </a:t>
            </a:r>
            <a:endParaRPr lang="en-GB" altLang="en-US" dirty="0" smtClean="0"/>
          </a:p>
        </p:txBody>
      </p:sp>
      <p:sp>
        <p:nvSpPr>
          <p:cNvPr id="10243" name="Content Placeholder 2"/>
          <p:cNvSpPr>
            <a:spLocks noGrp="1"/>
          </p:cNvSpPr>
          <p:nvPr>
            <p:ph idx="1"/>
          </p:nvPr>
        </p:nvSpPr>
        <p:spPr/>
        <p:txBody>
          <a:bodyPr/>
          <a:lstStyle/>
          <a:p>
            <a:r>
              <a:rPr lang="en-GB" altLang="en-US" dirty="0" smtClean="0"/>
              <a:t>Tools investigated include:</a:t>
            </a:r>
          </a:p>
          <a:p>
            <a:pPr lvl="1"/>
            <a:r>
              <a:rPr lang="en-GB" altLang="en-US" dirty="0" smtClean="0">
                <a:hlinkClick r:id="rId2"/>
              </a:rPr>
              <a:t>https://www.gitbook.com/</a:t>
            </a:r>
            <a:endParaRPr lang="en-GB" altLang="en-US" dirty="0" smtClean="0"/>
          </a:p>
          <a:p>
            <a:pPr lvl="1"/>
            <a:r>
              <a:rPr lang="en-GB" altLang="en-US" dirty="0" smtClean="0">
                <a:hlinkClick r:id="rId3"/>
              </a:rPr>
              <a:t>https://www.calibre-ebook.com/</a:t>
            </a:r>
            <a:endParaRPr lang="en-GB" altLang="en-US" dirty="0" smtClean="0"/>
          </a:p>
          <a:p>
            <a:pPr lvl="1"/>
            <a:r>
              <a:rPr lang="en-GB" altLang="en-US" dirty="0" smtClean="0">
                <a:hlinkClick r:id="rId4"/>
              </a:rPr>
              <a:t>http://pandoc.org/</a:t>
            </a:r>
            <a:endParaRPr lang="en-GB" altLang="en-US" dirty="0" smtClean="0"/>
          </a:p>
          <a:p>
            <a:pPr lvl="1"/>
            <a:r>
              <a:rPr lang="en-GB" altLang="en-US" dirty="0" smtClean="0">
                <a:hlinkClick r:id="rId5"/>
              </a:rPr>
              <a:t>https://miktex.org/</a:t>
            </a:r>
            <a:endParaRPr lang="en-GB" altLang="en-US" dirty="0" smtClean="0"/>
          </a:p>
          <a:p>
            <a:pPr lvl="1"/>
            <a:r>
              <a:rPr lang="en-GB" altLang="en-US" dirty="0" smtClean="0">
                <a:hlinkClick r:id="rId6"/>
              </a:rPr>
              <a:t>https://kramdown.gettalong.org/</a:t>
            </a:r>
            <a:endParaRPr lang="en-GB" altLang="en-US" dirty="0" smtClean="0"/>
          </a:p>
          <a:p>
            <a:pPr lvl="1"/>
            <a:r>
              <a:rPr lang="en-GB" altLang="en-US" dirty="0" smtClean="0">
                <a:hlinkClick r:id="rId7"/>
              </a:rPr>
              <a:t>http://prawnpdf.org/api-docs/2.0/</a:t>
            </a:r>
            <a:endParaRPr lang="en-GB" altLang="en-US" dirty="0" smtClean="0"/>
          </a:p>
          <a:p>
            <a:pPr lvl="1"/>
            <a:r>
              <a:rPr lang="en-GB" altLang="en-US" dirty="0" smtClean="0">
                <a:hlinkClick r:id="rId8"/>
              </a:rPr>
              <a:t>http://www.markdowntopdf.com/</a:t>
            </a:r>
            <a:endParaRPr lang="en-GB" altLang="en-US" dirty="0" smtClean="0"/>
          </a:p>
          <a:p>
            <a:pPr lvl="1"/>
            <a:r>
              <a:rPr lang="en-GB" altLang="en-US" dirty="0" smtClean="0">
                <a:hlinkClick r:id="rId9"/>
              </a:rPr>
              <a:t>http://markdown2pdf.com</a:t>
            </a:r>
            <a:endParaRPr lang="en-GB" altLang="en-US" dirty="0" smtClean="0"/>
          </a:p>
          <a:p>
            <a:pPr lvl="1"/>
            <a:r>
              <a:rPr lang="en-GB" altLang="en-US" dirty="0" smtClean="0">
                <a:hlinkClick r:id="rId10"/>
              </a:rPr>
              <a:t>https://cloudconvert.com/md-to-pdf</a:t>
            </a:r>
            <a:endParaRPr lang="en-GB" altLang="en-US" dirty="0" smtClean="0"/>
          </a:p>
          <a:p>
            <a:pPr lvl="1"/>
            <a:r>
              <a:rPr lang="en-GB" altLang="en-US" dirty="0" smtClean="0">
                <a:hlinkClick r:id="rId11"/>
              </a:rPr>
              <a:t>https://gitprint.com/</a:t>
            </a:r>
            <a:endParaRPr lang="en-GB" altLang="en-US" dirty="0" smtClean="0"/>
          </a:p>
          <a:p>
            <a:pPr lvl="1"/>
            <a:r>
              <a:rPr lang="en-GB" altLang="en-US" dirty="0" smtClean="0">
                <a:hlinkClick r:id="rId12"/>
              </a:rPr>
              <a:t>https://xml2rfc.ietf.org/</a:t>
            </a:r>
            <a:endParaRPr lang="en-GB" altLang="en-US" dirty="0" smtClean="0"/>
          </a:p>
          <a:p>
            <a:pPr lvl="1"/>
            <a:endParaRPr lang="en-GB" altLang="en-US" dirty="0" smtClean="0"/>
          </a:p>
          <a:p>
            <a:endParaRPr lang="en-GB" alt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altLang="en-US" dirty="0" smtClean="0"/>
              <a:t>Further information contd.</a:t>
            </a:r>
          </a:p>
        </p:txBody>
      </p:sp>
      <p:sp>
        <p:nvSpPr>
          <p:cNvPr id="11267" name="Content Placeholder 2"/>
          <p:cNvSpPr>
            <a:spLocks noGrp="1"/>
          </p:cNvSpPr>
          <p:nvPr>
            <p:ph idx="1"/>
          </p:nvPr>
        </p:nvSpPr>
        <p:spPr/>
        <p:txBody>
          <a:bodyPr/>
          <a:lstStyle/>
          <a:p>
            <a:pPr lvl="1"/>
            <a:r>
              <a:rPr lang="en-GB" altLang="en-US" dirty="0" smtClean="0">
                <a:hlinkClick r:id="rId2"/>
              </a:rPr>
              <a:t>http://www.writage.com/</a:t>
            </a:r>
            <a:endParaRPr lang="en-GB" altLang="en-US" dirty="0" smtClean="0"/>
          </a:p>
          <a:p>
            <a:pPr lvl="1"/>
            <a:r>
              <a:rPr lang="en-GB" altLang="en-US" dirty="0" smtClean="0">
                <a:hlinkClick r:id="rId3"/>
              </a:rPr>
              <a:t>https://github.com/benbalter/markdown_to_word</a:t>
            </a:r>
            <a:endParaRPr lang="en-GB" altLang="en-US" dirty="0" smtClean="0"/>
          </a:p>
          <a:p>
            <a:pPr lvl="1"/>
            <a:r>
              <a:rPr lang="en-GB" altLang="en-US" dirty="0" smtClean="0">
                <a:hlinkClick r:id="rId4"/>
              </a:rPr>
              <a:t>https://github.com/swinton/pdfify</a:t>
            </a:r>
            <a:endParaRPr lang="en-GB" altLang="en-US" dirty="0" smtClean="0"/>
          </a:p>
          <a:p>
            <a:pPr lvl="1"/>
            <a:r>
              <a:rPr lang="en-GB" altLang="en-US" dirty="0" smtClean="0">
                <a:hlinkClick r:id="rId5"/>
              </a:rPr>
              <a:t>http://asciidoc.org/</a:t>
            </a:r>
            <a:endParaRPr lang="en-GB" altLang="en-US" dirty="0" smtClean="0"/>
          </a:p>
          <a:p>
            <a:pPr lvl="1"/>
            <a:r>
              <a:rPr lang="en-GB" altLang="en-US" dirty="0" smtClean="0">
                <a:hlinkClick r:id="rId6"/>
              </a:rPr>
              <a:t>https://dochub.com/</a:t>
            </a:r>
            <a:endParaRPr lang="en-GB" altLang="en-US" dirty="0" smtClean="0"/>
          </a:p>
          <a:p>
            <a:pPr lvl="1"/>
            <a:r>
              <a:rPr lang="en-GB" altLang="en-US" dirty="0">
                <a:hlinkClick r:id="rId7"/>
              </a:rPr>
              <a:t>http://www.ghostscript.com</a:t>
            </a:r>
            <a:r>
              <a:rPr lang="en-GB" altLang="en-US" dirty="0" smtClean="0">
                <a:hlinkClick r:id="rId7"/>
              </a:rPr>
              <a:t>/</a:t>
            </a:r>
            <a:endParaRPr lang="en-GB" altLang="en-US" dirty="0" smtClean="0"/>
          </a:p>
          <a:p>
            <a:pPr lvl="1"/>
            <a:r>
              <a:rPr lang="en-GB" altLang="en-US" dirty="0">
                <a:hlinkClick r:id="rId8"/>
              </a:rPr>
              <a:t>http://</a:t>
            </a:r>
            <a:r>
              <a:rPr lang="en-GB" altLang="en-US" dirty="0" smtClean="0">
                <a:hlinkClick r:id="rId8"/>
              </a:rPr>
              <a:t>freepdfxp.de/index_en.html</a:t>
            </a:r>
            <a:endParaRPr lang="en-GB" altLang="en-US" dirty="0" smtClean="0"/>
          </a:p>
          <a:p>
            <a:pPr lvl="1"/>
            <a:r>
              <a:rPr lang="en-GB" altLang="en-US" dirty="0">
                <a:hlinkClick r:id="rId9"/>
              </a:rPr>
              <a:t>http://html2pdf.com</a:t>
            </a:r>
            <a:r>
              <a:rPr lang="en-GB" altLang="en-US" dirty="0" smtClean="0">
                <a:hlinkClick r:id="rId9"/>
              </a:rPr>
              <a:t>/</a:t>
            </a:r>
            <a:endParaRPr lang="en-GB" altLang="en-US" dirty="0"/>
          </a:p>
          <a:p>
            <a:pPr lvl="1"/>
            <a:r>
              <a:rPr lang="en-GB" altLang="en-US" dirty="0">
                <a:hlinkClick r:id="rId10"/>
              </a:rPr>
              <a:t>https://</a:t>
            </a:r>
            <a:r>
              <a:rPr lang="en-GB" altLang="en-US" dirty="0" smtClean="0">
                <a:hlinkClick r:id="rId10"/>
              </a:rPr>
              <a:t>document.online-convert.com/convert-to-pdf</a:t>
            </a:r>
            <a:endParaRPr lang="en-GB" altLang="en-US" dirty="0" smtClean="0"/>
          </a:p>
          <a:p>
            <a:pPr lvl="1"/>
            <a:r>
              <a:rPr lang="en-GB" altLang="en-US" dirty="0">
                <a:hlinkClick r:id="rId11"/>
              </a:rPr>
              <a:t>https://pdfcrowd.com</a:t>
            </a:r>
            <a:r>
              <a:rPr lang="en-GB" altLang="en-US" dirty="0" smtClean="0">
                <a:hlinkClick r:id="rId11"/>
              </a:rPr>
              <a:t>/</a:t>
            </a:r>
            <a:endParaRPr lang="en-GB" altLang="en-US" dirty="0" smtClean="0"/>
          </a:p>
          <a:p>
            <a:pPr lvl="1"/>
            <a:r>
              <a:rPr lang="en-GB" altLang="en-US" dirty="0">
                <a:hlinkClick r:id="rId12"/>
              </a:rPr>
              <a:t>https://</a:t>
            </a:r>
            <a:r>
              <a:rPr lang="en-GB" altLang="en-US" dirty="0" smtClean="0">
                <a:hlinkClick r:id="rId12"/>
              </a:rPr>
              <a:t>www.coolutils.com/TotalHTMLConverter</a:t>
            </a:r>
            <a:endParaRPr lang="en-GB" altLang="en-US" dirty="0" smtClean="0"/>
          </a:p>
          <a:p>
            <a:pPr lvl="1"/>
            <a:r>
              <a:rPr lang="en-GB" altLang="en-US" dirty="0" smtClean="0">
                <a:hlinkClick r:id="rId13"/>
              </a:rPr>
              <a:t>https://readthedoc.org</a:t>
            </a:r>
            <a:r>
              <a:rPr lang="en-GB" altLang="en-US" dirty="0" smtClean="0"/>
              <a:t> </a:t>
            </a:r>
          </a:p>
          <a:p>
            <a:pPr lvl="1"/>
            <a:r>
              <a:rPr lang="en-GB" altLang="en-US" dirty="0" smtClean="0"/>
              <a:t>Windows 10 Microsoft Print to PDF</a:t>
            </a:r>
          </a:p>
          <a:p>
            <a:endParaRPr lang="en-GB"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pPr marL="0" indent="0">
              <a:buNone/>
            </a:pPr>
            <a:r>
              <a:rPr lang="en-US" dirty="0" smtClean="0"/>
              <a:t>Cambridge DM Interim meeting</a:t>
            </a:r>
          </a:p>
          <a:p>
            <a:pPr marL="573088" lvl="1" indent="-342900"/>
            <a:r>
              <a:rPr lang="en-US" dirty="0" smtClean="0"/>
              <a:t> Staff presented an summary of the issues of converting markdown into PDF. </a:t>
            </a:r>
          </a:p>
          <a:p>
            <a:pPr marL="573088" lvl="1" indent="-342900"/>
            <a:r>
              <a:rPr lang="en-US" dirty="0"/>
              <a:t> </a:t>
            </a:r>
            <a:r>
              <a:rPr lang="en-US" dirty="0" smtClean="0"/>
              <a:t>DM WG asked the staff to investigate the conversion: markdown </a:t>
            </a:r>
            <a:r>
              <a:rPr lang="en-US" dirty="0" smtClean="0">
                <a:sym typeface="Wingdings" panose="05000000000000000000" pitchFamily="2" charset="2"/>
              </a:rPr>
              <a:t> HTML and then PDF.</a:t>
            </a:r>
            <a:endParaRPr lang="en-US" dirty="0" smtClean="0"/>
          </a:p>
          <a:p>
            <a:pPr marL="573088" lvl="1" indent="-342900"/>
            <a:r>
              <a:rPr lang="en-US" dirty="0" smtClean="0"/>
              <a:t>This presentation summarizes tools, processes and issues that we had encountered in this conversion</a:t>
            </a:r>
          </a:p>
          <a:p>
            <a:pPr marL="801688" lvl="2" indent="-342900"/>
            <a:r>
              <a:rPr lang="en-US" dirty="0" smtClean="0"/>
              <a:t>Note: OMA Technical documents contain in general very rich content, e.g. tables inside of tables. The conversion from Markdown to HTML of these tables is not a trivial exercise.</a:t>
            </a:r>
            <a:endParaRPr lang="en-US" dirty="0"/>
          </a:p>
        </p:txBody>
      </p:sp>
    </p:spTree>
    <p:extLst>
      <p:ext uri="{BB962C8B-B14F-4D97-AF65-F5344CB8AC3E}">
        <p14:creationId xmlns:p14="http://schemas.microsoft.com/office/powerpoint/2010/main" val="247218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r>
              <a:rPr lang="en-GB" altLang="en-US" dirty="0" smtClean="0"/>
              <a:t>Options for publishing </a:t>
            </a:r>
            <a:r>
              <a:rPr lang="en-GB" altLang="en-US" dirty="0"/>
              <a:t>m</a:t>
            </a:r>
            <a:r>
              <a:rPr lang="en-GB" altLang="en-US" dirty="0" smtClean="0"/>
              <a:t>arkdown </a:t>
            </a:r>
            <a:r>
              <a:rPr lang="en-GB" altLang="en-US" dirty="0"/>
              <a:t>d</a:t>
            </a:r>
            <a:r>
              <a:rPr lang="en-GB" altLang="en-US" dirty="0" smtClean="0"/>
              <a:t>ocuments</a:t>
            </a:r>
            <a:endParaRPr lang="en-GB" altLang="zh-CN" dirty="0" smtClean="0">
              <a:ea typeface="宋体" panose="02010600030101010101" pitchFamily="2" charset="-122"/>
            </a:endParaRPr>
          </a:p>
        </p:txBody>
      </p:sp>
      <p:sp>
        <p:nvSpPr>
          <p:cNvPr id="4099" name="Rectangle 5"/>
          <p:cNvSpPr>
            <a:spLocks noGrp="1" noChangeArrowheads="1"/>
          </p:cNvSpPr>
          <p:nvPr>
            <p:ph type="body" idx="1"/>
          </p:nvPr>
        </p:nvSpPr>
        <p:spPr/>
        <p:txBody>
          <a:bodyPr/>
          <a:lstStyle/>
          <a:p>
            <a:r>
              <a:rPr lang="en-GB" altLang="zh-CN" dirty="0" smtClean="0">
                <a:ea typeface="宋体" panose="02010600030101010101" pitchFamily="2" charset="-122"/>
              </a:rPr>
              <a:t>Approved </a:t>
            </a:r>
            <a:r>
              <a:rPr lang="en-GB" altLang="zh-CN" i="1" dirty="0" smtClean="0">
                <a:ea typeface="宋体" panose="02010600030101010101" pitchFamily="2" charset="-122"/>
              </a:rPr>
              <a:t>GitHub flavoured markdown</a:t>
            </a:r>
            <a:r>
              <a:rPr lang="en-GB" altLang="zh-CN" dirty="0" smtClean="0">
                <a:ea typeface="宋体" panose="02010600030101010101" pitchFamily="2" charset="-122"/>
              </a:rPr>
              <a:t> documents that are ratified by </a:t>
            </a:r>
            <a:r>
              <a:rPr lang="en-GB" altLang="zh-CN" dirty="0" err="1" smtClean="0">
                <a:ea typeface="宋体" panose="02010600030101010101" pitchFamily="2" charset="-122"/>
              </a:rPr>
              <a:t>BoD</a:t>
            </a:r>
            <a:r>
              <a:rPr lang="en-GB" altLang="zh-CN" dirty="0" smtClean="0">
                <a:ea typeface="宋体" panose="02010600030101010101" pitchFamily="2" charset="-122"/>
              </a:rPr>
              <a:t> need to be published</a:t>
            </a:r>
          </a:p>
          <a:p>
            <a:pPr lvl="1"/>
            <a:r>
              <a:rPr lang="en-GB" altLang="zh-CN" dirty="0" smtClean="0">
                <a:ea typeface="宋体" panose="02010600030101010101" pitchFamily="2" charset="-122"/>
              </a:rPr>
              <a:t>currently Word documents published as PDFs</a:t>
            </a:r>
          </a:p>
          <a:p>
            <a:r>
              <a:rPr lang="en-GB" altLang="zh-CN" dirty="0" smtClean="0">
                <a:ea typeface="宋体" panose="02010600030101010101" pitchFamily="2" charset="-122"/>
              </a:rPr>
              <a:t>There are multiple technical options for publication of markdown docs</a:t>
            </a:r>
          </a:p>
          <a:p>
            <a:r>
              <a:rPr lang="en-GB" altLang="zh-CN" dirty="0" smtClean="0">
                <a:ea typeface="宋体" panose="02010600030101010101" pitchFamily="2" charset="-122"/>
              </a:rPr>
              <a:t>This presentation compares 2 of the best options to convert markdown to HTML </a:t>
            </a:r>
            <a:r>
              <a:rPr lang="en-GB" altLang="zh-CN" dirty="0" smtClean="0">
                <a:ea typeface="宋体" panose="02010600030101010101" pitchFamily="2" charset="-122"/>
                <a:sym typeface="Wingdings" panose="05000000000000000000" pitchFamily="2" charset="2"/>
              </a:rPr>
              <a:t> PDF</a:t>
            </a:r>
            <a:endParaRPr lang="en-GB" altLang="zh-CN" dirty="0" smtClean="0">
              <a:ea typeface="宋体" panose="02010600030101010101" pitchFamily="2" charset="-122"/>
            </a:endParaRPr>
          </a:p>
          <a:p>
            <a:pPr lvl="2"/>
            <a:r>
              <a:rPr lang="en-GB" altLang="zh-CN" dirty="0" smtClean="0">
                <a:ea typeface="宋体" panose="02010600030101010101" pitchFamily="2" charset="-122"/>
              </a:rPr>
              <a:t>In R01 </a:t>
            </a:r>
            <a:r>
              <a:rPr lang="en-GB" altLang="zh-CN" dirty="0">
                <a:ea typeface="宋体" panose="02010600030101010101" pitchFamily="2" charset="-122"/>
              </a:rPr>
              <a:t>o</a:t>
            </a:r>
            <a:r>
              <a:rPr lang="en-GB" altLang="zh-CN" dirty="0" smtClean="0">
                <a:ea typeface="宋体" panose="02010600030101010101" pitchFamily="2" charset="-122"/>
              </a:rPr>
              <a:t>ption 2 has been updated with tools for the suggested conversion of md to html followed by conversion to PDF</a:t>
            </a:r>
          </a:p>
          <a:p>
            <a:pPr>
              <a:buFontTx/>
              <a:buNone/>
            </a:pPr>
            <a:endParaRPr lang="en-GB" altLang="zh-CN" dirty="0" smtClean="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Option 1: Publish by providing URL to GitHub markdown document</a:t>
            </a:r>
          </a:p>
        </p:txBody>
      </p:sp>
      <p:sp>
        <p:nvSpPr>
          <p:cNvPr id="5123" name="Content Placeholder 2"/>
          <p:cNvSpPr>
            <a:spLocks noGrp="1"/>
          </p:cNvSpPr>
          <p:nvPr>
            <p:ph idx="1"/>
          </p:nvPr>
        </p:nvSpPr>
        <p:spPr/>
        <p:txBody>
          <a:bodyPr/>
          <a:lstStyle/>
          <a:p>
            <a:r>
              <a:rPr lang="en-GB" altLang="en-US" dirty="0" smtClean="0"/>
              <a:t>Publish by providing a URL to the GitHub flavoured markdown document stored in GitHub</a:t>
            </a:r>
          </a:p>
          <a:p>
            <a:pPr lvl="1"/>
            <a:r>
              <a:rPr lang="en-GB" altLang="en-US" dirty="0" smtClean="0"/>
              <a:t>Document will be rendered by GitHub</a:t>
            </a:r>
          </a:p>
          <a:p>
            <a:r>
              <a:rPr lang="en-GB" altLang="en-US" dirty="0" smtClean="0"/>
              <a:t>Advantages</a:t>
            </a:r>
          </a:p>
          <a:p>
            <a:pPr lvl="1"/>
            <a:r>
              <a:rPr lang="en-GB" altLang="en-US" dirty="0" smtClean="0"/>
              <a:t>Published specifications will be identical to WG documents</a:t>
            </a:r>
          </a:p>
          <a:p>
            <a:pPr lvl="1"/>
            <a:r>
              <a:rPr lang="en-GB" altLang="en-US" dirty="0" smtClean="0"/>
              <a:t>No need to convert markdown specifications for publishing - reduces work &amp; time required</a:t>
            </a:r>
          </a:p>
          <a:p>
            <a:pPr lvl="1"/>
            <a:r>
              <a:rPr lang="en-GB" altLang="en-US" dirty="0" smtClean="0"/>
              <a:t>If specification needs to be updated effort required to republish is low</a:t>
            </a:r>
          </a:p>
          <a:p>
            <a:pPr lvl="1"/>
            <a:r>
              <a:rPr lang="en-GB" altLang="en-US" dirty="0" smtClean="0"/>
              <a:t>Copying content from document to elsewhere is straightforward</a:t>
            </a:r>
          </a:p>
          <a:p>
            <a:pPr lvl="1"/>
            <a:r>
              <a:rPr lang="en-GB" altLang="en-US" dirty="0" smtClean="0"/>
              <a:t>URLs can be to specific document section</a:t>
            </a:r>
          </a:p>
          <a:p>
            <a:endParaRPr lang="en-GB" alt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mtClean="0"/>
              <a:t>Option 1: Publish by providing URL to GitHub markdown document contd.</a:t>
            </a:r>
          </a:p>
        </p:txBody>
      </p:sp>
      <p:sp>
        <p:nvSpPr>
          <p:cNvPr id="6147" name="Content Placeholder 2"/>
          <p:cNvSpPr>
            <a:spLocks noGrp="1"/>
          </p:cNvSpPr>
          <p:nvPr>
            <p:ph idx="1"/>
          </p:nvPr>
        </p:nvSpPr>
        <p:spPr/>
        <p:txBody>
          <a:bodyPr/>
          <a:lstStyle/>
          <a:p>
            <a:r>
              <a:rPr lang="en-GB" altLang="en-US" dirty="0" smtClean="0"/>
              <a:t>Disadvantages</a:t>
            </a:r>
          </a:p>
          <a:p>
            <a:pPr lvl="1"/>
            <a:r>
              <a:rPr lang="en-GB" altLang="en-US" dirty="0" smtClean="0"/>
              <a:t>Difficult to print a clean copy of a document</a:t>
            </a:r>
          </a:p>
          <a:p>
            <a:pPr lvl="2"/>
            <a:r>
              <a:rPr lang="en-GB" altLang="en-US" dirty="0" smtClean="0"/>
              <a:t>Depending on printing method there can be different problems</a:t>
            </a:r>
          </a:p>
          <a:p>
            <a:pPr lvl="3"/>
            <a:r>
              <a:rPr lang="en-GB" altLang="en-US" dirty="0"/>
              <a:t>E</a:t>
            </a:r>
            <a:r>
              <a:rPr lang="en-GB" altLang="en-US" dirty="0" smtClean="0"/>
              <a:t>.g. from browser GitHub headers, footers etc. are included</a:t>
            </a:r>
          </a:p>
          <a:p>
            <a:pPr lvl="1"/>
            <a:r>
              <a:rPr lang="en-GB" altLang="en-US" dirty="0" smtClean="0"/>
              <a:t>Difficult to view document outside of GitHub</a:t>
            </a:r>
          </a:p>
          <a:p>
            <a:pPr lvl="2"/>
            <a:r>
              <a:rPr lang="en-GB" altLang="en-US" dirty="0" smtClean="0"/>
              <a:t>E.g. using tables may not be displayed properly, headers and footers added</a:t>
            </a:r>
          </a:p>
          <a:p>
            <a:pPr lvl="2"/>
            <a:r>
              <a:rPr lang="en-GB" altLang="en-US" dirty="0" smtClean="0"/>
              <a:t>May require installation of software that displays GitHub flavoured markdown</a:t>
            </a:r>
          </a:p>
          <a:p>
            <a:pPr lvl="3"/>
            <a:r>
              <a:rPr lang="en-GB" altLang="en-US" dirty="0" smtClean="0"/>
              <a:t>Note the display of documents using other software may not be identical to that using GitHub and some do not have PC admin rights to install such software</a:t>
            </a:r>
          </a:p>
          <a:p>
            <a:pPr lvl="1"/>
            <a:r>
              <a:rPr lang="en-GB" altLang="en-US" dirty="0" smtClean="0"/>
              <a:t>OMA has no control of the display of GitHub flavoured markdown</a:t>
            </a:r>
          </a:p>
          <a:p>
            <a:pPr lvl="2"/>
            <a:r>
              <a:rPr lang="en-GB" altLang="en-US" dirty="0" smtClean="0"/>
              <a:t>If GitHub change the way GitHub flavoured markdown displays then some/all of OMA’s documents written in markdown may no longer display correctly</a:t>
            </a:r>
          </a:p>
          <a:p>
            <a:endParaRPr lang="en-GB" alt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smtClean="0"/>
              <a:t>Option 2: Publish by converting markdown to PDF file using tools</a:t>
            </a:r>
          </a:p>
        </p:txBody>
      </p:sp>
      <p:sp>
        <p:nvSpPr>
          <p:cNvPr id="7171" name="Content Placeholder 2"/>
          <p:cNvSpPr>
            <a:spLocks noGrp="1"/>
          </p:cNvSpPr>
          <p:nvPr>
            <p:ph idx="1"/>
          </p:nvPr>
        </p:nvSpPr>
        <p:spPr/>
        <p:txBody>
          <a:bodyPr/>
          <a:lstStyle/>
          <a:p>
            <a:r>
              <a:rPr lang="en-GB" altLang="en-US" dirty="0" smtClean="0"/>
              <a:t>A number of different tools have been investigated</a:t>
            </a:r>
          </a:p>
          <a:p>
            <a:pPr lvl="1"/>
            <a:r>
              <a:rPr lang="en-GB" altLang="en-US" dirty="0" smtClean="0"/>
              <a:t>see Further Information for list</a:t>
            </a:r>
          </a:p>
          <a:p>
            <a:r>
              <a:rPr lang="en-GB" altLang="en-US" dirty="0" smtClean="0"/>
              <a:t>Tools which have been found to give the best results so far are the combined use of </a:t>
            </a:r>
            <a:r>
              <a:rPr lang="en-GB" altLang="en-US" b="1" dirty="0" err="1" smtClean="0"/>
              <a:t>Pandoc</a:t>
            </a:r>
            <a:r>
              <a:rPr lang="en-GB" altLang="en-US" dirty="0" smtClean="0"/>
              <a:t> (document converter), </a:t>
            </a:r>
            <a:r>
              <a:rPr lang="en-GB" altLang="en-US" b="1" dirty="0" smtClean="0"/>
              <a:t>Internet Explorer </a:t>
            </a:r>
            <a:r>
              <a:rPr lang="en-GB" altLang="en-US" dirty="0" smtClean="0"/>
              <a:t>(browser</a:t>
            </a:r>
            <a:r>
              <a:rPr lang="en-GB" altLang="en-US" dirty="0"/>
              <a:t>), </a:t>
            </a:r>
            <a:r>
              <a:rPr lang="en-GB" altLang="en-US" b="1" dirty="0"/>
              <a:t>Microsoft Print to </a:t>
            </a:r>
            <a:r>
              <a:rPr lang="en-GB" altLang="en-US" b="1" dirty="0" smtClean="0"/>
              <a:t>PDF</a:t>
            </a:r>
          </a:p>
          <a:p>
            <a:pPr lvl="1"/>
            <a:r>
              <a:rPr lang="en-GB" altLang="en-US" dirty="0" smtClean="0"/>
              <a:t>See </a:t>
            </a:r>
            <a:r>
              <a:rPr lang="en-GB" altLang="en-US" dirty="0"/>
              <a:t>attached example </a:t>
            </a:r>
            <a:r>
              <a:rPr lang="en-GB" altLang="en-US" dirty="0" smtClean="0"/>
              <a:t>PDF of LwM2M TS: </a:t>
            </a:r>
            <a:r>
              <a:rPr lang="en-GB" altLang="en-US" dirty="0"/>
              <a:t>Transport </a:t>
            </a:r>
            <a:r>
              <a:rPr lang="en-GB" altLang="en-US" dirty="0" smtClean="0"/>
              <a:t>Bindings document</a:t>
            </a:r>
          </a:p>
          <a:p>
            <a:r>
              <a:rPr lang="en-GB" altLang="en-US" dirty="0" smtClean="0"/>
              <a:t>BUT it is significantly more time consuming to convert markdown to PDF file instead of Word document to PDF file</a:t>
            </a:r>
          </a:p>
          <a:p>
            <a:r>
              <a:rPr lang="en-GB" altLang="en-US" dirty="0" smtClean="0"/>
              <a:t>Advantages</a:t>
            </a:r>
          </a:p>
          <a:p>
            <a:pPr lvl="1"/>
            <a:r>
              <a:rPr lang="en-GB" altLang="en-US" dirty="0" smtClean="0"/>
              <a:t>PDF file is produced that can easily be published on OMA website as currently</a:t>
            </a:r>
          </a:p>
          <a:p>
            <a:pPr lvl="1"/>
            <a:r>
              <a:rPr lang="en-GB" altLang="en-US" dirty="0" smtClean="0"/>
              <a:t>PDF file can be viewed and printed, both online and offline</a:t>
            </a:r>
          </a:p>
          <a:p>
            <a:endParaRPr lang="en-GB" alt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smtClean="0"/>
              <a:t>Option 2: Publish by converting markdown to PDF file using tools contd.</a:t>
            </a:r>
          </a:p>
        </p:txBody>
      </p:sp>
      <p:sp>
        <p:nvSpPr>
          <p:cNvPr id="8195" name="Content Placeholder 2"/>
          <p:cNvSpPr>
            <a:spLocks noGrp="1"/>
          </p:cNvSpPr>
          <p:nvPr>
            <p:ph idx="1"/>
          </p:nvPr>
        </p:nvSpPr>
        <p:spPr/>
        <p:txBody>
          <a:bodyPr/>
          <a:lstStyle/>
          <a:p>
            <a:r>
              <a:rPr lang="en-GB" altLang="en-US" dirty="0" smtClean="0"/>
              <a:t>Disadvantages</a:t>
            </a:r>
          </a:p>
          <a:p>
            <a:pPr lvl="1"/>
            <a:r>
              <a:rPr lang="en-GB" altLang="en-US" dirty="0" smtClean="0"/>
              <a:t>Converting markdown to PDF is significantly </a:t>
            </a:r>
            <a:r>
              <a:rPr lang="en-GB" altLang="en-US" dirty="0"/>
              <a:t>more time consuming </a:t>
            </a:r>
            <a:r>
              <a:rPr lang="en-GB" altLang="en-US" dirty="0" smtClean="0"/>
              <a:t>&amp; less reliable than converting Word documents </a:t>
            </a:r>
            <a:r>
              <a:rPr lang="en-GB" altLang="en-US" dirty="0"/>
              <a:t>to </a:t>
            </a:r>
            <a:r>
              <a:rPr lang="en-GB" altLang="en-US" dirty="0" smtClean="0"/>
              <a:t>PDF</a:t>
            </a:r>
          </a:p>
          <a:p>
            <a:pPr lvl="1"/>
            <a:r>
              <a:rPr lang="en-GB" altLang="en-US" dirty="0" smtClean="0"/>
              <a:t>PDF file does not look exactly the same as markdown version and may have new errors</a:t>
            </a:r>
          </a:p>
          <a:p>
            <a:pPr lvl="1"/>
            <a:r>
              <a:rPr lang="en-GB" altLang="en-US" dirty="0" smtClean="0"/>
              <a:t>PDF file needs to be reviewed thoroughly before publishing</a:t>
            </a:r>
          </a:p>
          <a:p>
            <a:pPr lvl="1"/>
            <a:r>
              <a:rPr lang="en-GB" altLang="en-US" dirty="0" smtClean="0"/>
              <a:t>PDF files generated from md do not have as professional a finish as Word documents converted to PDF</a:t>
            </a:r>
          </a:p>
          <a:p>
            <a:pPr lvl="1"/>
            <a:r>
              <a:rPr lang="en-GB" altLang="en-US" dirty="0" smtClean="0"/>
              <a:t>Errors encountered may need to be investigated and a work around found</a:t>
            </a:r>
          </a:p>
          <a:p>
            <a:pPr lvl="1"/>
            <a:r>
              <a:rPr lang="en-GB" altLang="en-US" dirty="0" smtClean="0"/>
              <a:t>Copying content from PDF file and pasting elsewhere may not give good results</a:t>
            </a:r>
          </a:p>
          <a:p>
            <a:endParaRPr lang="en-GB" alt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GB" altLang="en-US" smtClean="0"/>
              <a:t>Option 2: Publish by converting markdown to PDF file using tools contd.</a:t>
            </a:r>
          </a:p>
        </p:txBody>
      </p:sp>
      <p:sp>
        <p:nvSpPr>
          <p:cNvPr id="9219" name="Content Placeholder 2"/>
          <p:cNvSpPr>
            <a:spLocks noGrp="1"/>
          </p:cNvSpPr>
          <p:nvPr>
            <p:ph idx="1"/>
          </p:nvPr>
        </p:nvSpPr>
        <p:spPr/>
        <p:txBody>
          <a:bodyPr/>
          <a:lstStyle/>
          <a:p>
            <a:pPr marL="0" indent="0">
              <a:buNone/>
            </a:pPr>
            <a:r>
              <a:rPr lang="en-GB" altLang="en-US" dirty="0" smtClean="0"/>
              <a:t>Option 2: Steps to produce PDF file</a:t>
            </a:r>
          </a:p>
          <a:p>
            <a:pPr marL="744538" lvl="1" indent="-514350">
              <a:buFont typeface="Tahoma" panose="020B0604030504040204" pitchFamily="34" charset="0"/>
              <a:buAutoNum type="arabicPeriod"/>
            </a:pPr>
            <a:r>
              <a:rPr lang="en-GB" altLang="en-US" dirty="0" smtClean="0"/>
              <a:t>Download markdown files &amp; images from GitHub onto PC</a:t>
            </a:r>
          </a:p>
          <a:p>
            <a:pPr marL="744538" lvl="1" indent="-514350">
              <a:buFont typeface="Tahoma" panose="020B0604030504040204" pitchFamily="34" charset="0"/>
              <a:buAutoNum type="arabicPeriod"/>
            </a:pPr>
            <a:r>
              <a:rPr lang="en-GB" altLang="en-US" dirty="0" smtClean="0"/>
              <a:t>Use </a:t>
            </a:r>
            <a:r>
              <a:rPr lang="en-GB" altLang="en-US" dirty="0" err="1" smtClean="0"/>
              <a:t>pandoc</a:t>
            </a:r>
            <a:r>
              <a:rPr lang="en-GB" altLang="en-US" dirty="0" smtClean="0"/>
              <a:t> to produce </a:t>
            </a:r>
            <a:r>
              <a:rPr lang="en-GB" altLang="en-US" dirty="0"/>
              <a:t>html </a:t>
            </a:r>
            <a:r>
              <a:rPr lang="en-GB" altLang="en-US" dirty="0" smtClean="0"/>
              <a:t>file. An example command is:</a:t>
            </a:r>
            <a:r>
              <a:rPr lang="en-GB" altLang="en-US" dirty="0"/>
              <a:t/>
            </a:r>
            <a:br>
              <a:rPr lang="en-GB" altLang="en-US" dirty="0"/>
            </a:br>
            <a:r>
              <a:rPr lang="en-GB" altLang="en-US" dirty="0" smtClean="0"/>
              <a:t>“</a:t>
            </a:r>
            <a:r>
              <a:rPr lang="en-GB" altLang="en-US" sz="1600" i="1" dirty="0" err="1" smtClean="0"/>
              <a:t>pandoc</a:t>
            </a:r>
            <a:r>
              <a:rPr lang="en-GB" altLang="en-US" sz="1600" i="1" dirty="0" smtClean="0"/>
              <a:t> </a:t>
            </a:r>
            <a:r>
              <a:rPr lang="en-GB" altLang="en-US" sz="1600" i="1" dirty="0"/>
              <a:t>-s -H TableStyle.css -o OMA-TS-LightweightM2M_Transport-V1_1.html -f </a:t>
            </a:r>
            <a:r>
              <a:rPr lang="en-GB" altLang="en-US" sz="1600" i="1" dirty="0" err="1"/>
              <a:t>markdown_github</a:t>
            </a:r>
            <a:r>
              <a:rPr lang="en-GB" altLang="en-US" sz="1600" i="1" dirty="0"/>
              <a:t> -t html </a:t>
            </a:r>
            <a:r>
              <a:rPr lang="en-GB" altLang="en-US" sz="1600" i="1" dirty="0" smtClean="0"/>
              <a:t>OMA-TS-LightweightM2M_Transport-V1_1.md</a:t>
            </a:r>
            <a:r>
              <a:rPr lang="en-GB" altLang="en-US" sz="1600" dirty="0" smtClean="0"/>
              <a:t>” </a:t>
            </a:r>
          </a:p>
          <a:p>
            <a:pPr marL="744538" lvl="1" indent="-514350">
              <a:buFont typeface="Tahoma" panose="020B0604030504040204" pitchFamily="34" charset="0"/>
              <a:buAutoNum type="arabicPeriod"/>
            </a:pPr>
            <a:r>
              <a:rPr lang="en-GB" altLang="en-US" dirty="0"/>
              <a:t>Open html file in Internet Explorer browser, configure browser (e.g. headers &amp; footers), use Microsoft Print to </a:t>
            </a:r>
            <a:r>
              <a:rPr lang="en-GB" altLang="en-US" dirty="0" smtClean="0"/>
              <a:t>PDF file</a:t>
            </a:r>
          </a:p>
          <a:p>
            <a:pPr marL="917575" lvl="4" indent="0">
              <a:buNone/>
            </a:pPr>
            <a:r>
              <a:rPr lang="en-GB" altLang="en-US" dirty="0"/>
              <a:t>Note </a:t>
            </a:r>
            <a:r>
              <a:rPr lang="en-GB" altLang="en-US" dirty="0" smtClean="0"/>
              <a:t>Chrome, Edge &amp; </a:t>
            </a:r>
            <a:r>
              <a:rPr lang="en-GB" altLang="en-US" dirty="0"/>
              <a:t>Firefox browsers have also been investigated but </a:t>
            </a:r>
            <a:r>
              <a:rPr lang="en-GB" altLang="en-US" dirty="0" smtClean="0"/>
              <a:t>have </a:t>
            </a:r>
            <a:r>
              <a:rPr lang="en-GB" altLang="en-US" dirty="0"/>
              <a:t>unresolved issues</a:t>
            </a:r>
          </a:p>
          <a:p>
            <a:pPr marL="744538" lvl="1" indent="-514350">
              <a:buFont typeface="Tahoma" panose="020B0604030504040204" pitchFamily="34" charset="0"/>
              <a:buAutoNum type="arabicPeriod"/>
            </a:pPr>
            <a:r>
              <a:rPr lang="en-GB" altLang="en-US" dirty="0" smtClean="0"/>
              <a:t>Thoroughly review PDF</a:t>
            </a:r>
          </a:p>
          <a:p>
            <a:pPr marL="744538" lvl="1" indent="-514350">
              <a:buFont typeface="Tahoma" panose="020B0604030504040204" pitchFamily="34" charset="0"/>
              <a:buAutoNum type="arabicPeriod"/>
            </a:pPr>
            <a:r>
              <a:rPr lang="en-GB" altLang="en-US" dirty="0"/>
              <a:t>I</a:t>
            </a:r>
            <a:r>
              <a:rPr lang="en-GB" altLang="en-US" dirty="0" smtClean="0"/>
              <a:t>f necessary make edits to GitHub file(s) to fix detected issues. Then regenerate html and PDF files</a:t>
            </a:r>
          </a:p>
          <a:p>
            <a:pPr marL="917575" lvl="4" indent="0">
              <a:buNone/>
            </a:pPr>
            <a:r>
              <a:rPr lang="en-GB" altLang="en-US" dirty="0" smtClean="0"/>
              <a:t>E.g. change images to html </a:t>
            </a:r>
            <a:r>
              <a:rPr lang="en-GB" altLang="en-US" dirty="0" err="1" smtClean="0"/>
              <a:t>img</a:t>
            </a:r>
            <a:r>
              <a:rPr lang="en-GB" altLang="en-US" dirty="0" smtClean="0"/>
              <a:t> tag &amp; set width, edit captions etc.</a:t>
            </a:r>
          </a:p>
          <a:p>
            <a:endParaRPr lang="en-GB" altLang="en-US" dirty="0" smtClean="0"/>
          </a:p>
        </p:txBody>
      </p:sp>
    </p:spTree>
    <p:extLst>
      <p:ext uri="{BB962C8B-B14F-4D97-AF65-F5344CB8AC3E}">
        <p14:creationId xmlns:p14="http://schemas.microsoft.com/office/powerpoint/2010/main" val="40223565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Examples of issues encountered and </a:t>
            </a:r>
            <a:r>
              <a:rPr lang="en-GB" dirty="0" smtClean="0">
                <a:solidFill>
                  <a:schemeClr val="accent6"/>
                </a:solidFill>
              </a:rPr>
              <a:t>resolved</a:t>
            </a:r>
            <a:r>
              <a:rPr lang="en-GB" dirty="0" smtClean="0"/>
              <a:t> in md </a:t>
            </a:r>
            <a:r>
              <a:rPr lang="en-GB" dirty="0"/>
              <a:t>&gt; html &gt; </a:t>
            </a:r>
            <a:r>
              <a:rPr lang="en-GB" dirty="0" smtClean="0"/>
              <a:t>PDF</a:t>
            </a:r>
            <a:endParaRPr lang="en-GB" sz="2000" dirty="0"/>
          </a:p>
        </p:txBody>
      </p:sp>
      <p:sp>
        <p:nvSpPr>
          <p:cNvPr id="3" name="Content Placeholder 2"/>
          <p:cNvSpPr>
            <a:spLocks noGrp="1"/>
          </p:cNvSpPr>
          <p:nvPr>
            <p:ph idx="1"/>
          </p:nvPr>
        </p:nvSpPr>
        <p:spPr/>
        <p:txBody>
          <a:bodyPr/>
          <a:lstStyle/>
          <a:p>
            <a:r>
              <a:rPr lang="en-GB" dirty="0" smtClean="0"/>
              <a:t>Text font size is </a:t>
            </a:r>
            <a:r>
              <a:rPr lang="en-GB" dirty="0"/>
              <a:t>too </a:t>
            </a:r>
            <a:r>
              <a:rPr lang="en-GB" dirty="0" smtClean="0"/>
              <a:t>small</a:t>
            </a:r>
          </a:p>
          <a:p>
            <a:r>
              <a:rPr lang="en-GB" dirty="0" smtClean="0"/>
              <a:t>Text appears indistinct and difficult to read</a:t>
            </a:r>
          </a:p>
          <a:p>
            <a:r>
              <a:rPr lang="en-GB" dirty="0" smtClean="0"/>
              <a:t>Table and figure captions only partially displayed</a:t>
            </a:r>
          </a:p>
          <a:p>
            <a:r>
              <a:rPr lang="en-GB" dirty="0"/>
              <a:t>Quote characters are displayed as </a:t>
            </a:r>
            <a:r>
              <a:rPr lang="en-GB" dirty="0" err="1"/>
              <a:t>â€</a:t>
            </a:r>
            <a:r>
              <a:rPr lang="en-GB" dirty="0" err="1" smtClean="0"/>
              <a:t>oe</a:t>
            </a:r>
            <a:endParaRPr lang="en-GB" dirty="0" smtClean="0"/>
          </a:p>
          <a:p>
            <a:r>
              <a:rPr lang="en-GB" dirty="0"/>
              <a:t>md ``` formatting instructions </a:t>
            </a:r>
            <a:r>
              <a:rPr lang="en-GB" dirty="0" smtClean="0"/>
              <a:t>displayed</a:t>
            </a:r>
          </a:p>
          <a:p>
            <a:r>
              <a:rPr lang="en-GB" dirty="0" smtClean="0"/>
              <a:t>Large </a:t>
            </a:r>
            <a:r>
              <a:rPr lang="en-GB" dirty="0"/>
              <a:t>areas of </a:t>
            </a:r>
            <a:r>
              <a:rPr lang="en-GB" dirty="0" smtClean="0"/>
              <a:t>unnecessary whitespace</a:t>
            </a:r>
          </a:p>
          <a:p>
            <a:r>
              <a:rPr lang="en-GB" dirty="0" smtClean="0"/>
              <a:t>Difficulties in customising PDF headers and footers</a:t>
            </a:r>
          </a:p>
          <a:p>
            <a:r>
              <a:rPr lang="en-GB" dirty="0" smtClean="0"/>
              <a:t>PDF page width is </a:t>
            </a:r>
            <a:r>
              <a:rPr lang="en-GB" dirty="0"/>
              <a:t>too </a:t>
            </a:r>
            <a:r>
              <a:rPr lang="en-GB" dirty="0" smtClean="0"/>
              <a:t>wide for A4 paper</a:t>
            </a:r>
          </a:p>
          <a:p>
            <a:r>
              <a:rPr lang="en-GB" dirty="0" smtClean="0"/>
              <a:t>Tables </a:t>
            </a:r>
            <a:r>
              <a:rPr lang="en-GB" dirty="0"/>
              <a:t>are not displayed with </a:t>
            </a:r>
            <a:r>
              <a:rPr lang="en-GB" dirty="0" smtClean="0"/>
              <a:t>borders</a:t>
            </a:r>
            <a:endParaRPr lang="en-GB" dirty="0"/>
          </a:p>
          <a:p>
            <a:r>
              <a:rPr lang="en-GB" dirty="0"/>
              <a:t>If table overflows to next </a:t>
            </a:r>
            <a:r>
              <a:rPr lang="en-GB" dirty="0" smtClean="0"/>
              <a:t>page(s) </a:t>
            </a:r>
            <a:r>
              <a:rPr lang="en-GB" dirty="0"/>
              <a:t>then table borders </a:t>
            </a:r>
            <a:r>
              <a:rPr lang="en-GB" dirty="0" smtClean="0"/>
              <a:t>disappear</a:t>
            </a:r>
          </a:p>
        </p:txBody>
      </p:sp>
    </p:spTree>
    <p:extLst>
      <p:ext uri="{BB962C8B-B14F-4D97-AF65-F5344CB8AC3E}">
        <p14:creationId xmlns:p14="http://schemas.microsoft.com/office/powerpoint/2010/main" val="1511348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themeOverride>
</file>

<file path=docProps/app.xml><?xml version="1.0" encoding="utf-8"?>
<Properties xmlns="http://schemas.openxmlformats.org/officeDocument/2006/extended-properties" xmlns:vt="http://schemas.openxmlformats.org/officeDocument/2006/docPropsVTypes">
  <Template/>
  <TotalTime>8531</TotalTime>
  <Pages>15</Pages>
  <Words>1485</Words>
  <Application>Microsoft Office PowerPoint</Application>
  <PresentationFormat>Custom</PresentationFormat>
  <Paragraphs>165</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宋体</vt:lpstr>
      <vt:lpstr>Arial</vt:lpstr>
      <vt:lpstr>Arial Narrow</vt:lpstr>
      <vt:lpstr>Tahoma</vt:lpstr>
      <vt:lpstr>Times New Roman</vt:lpstr>
      <vt:lpstr>Wingdings</vt:lpstr>
      <vt:lpstr>OMA Template</vt:lpstr>
      <vt:lpstr>OMA-DM-2017-0093R01-INP_Publication_of_markdown_documents  Publication of markdown documents </vt:lpstr>
      <vt:lpstr>Background</vt:lpstr>
      <vt:lpstr>Options for publishing markdown documents</vt:lpstr>
      <vt:lpstr>Option 1: Publish by providing URL to GitHub markdown document</vt:lpstr>
      <vt:lpstr>Option 1: Publish by providing URL to GitHub markdown document contd.</vt:lpstr>
      <vt:lpstr>Option 2: Publish by converting markdown to PDF file using tools</vt:lpstr>
      <vt:lpstr>Option 2: Publish by converting markdown to PDF file using tools contd.</vt:lpstr>
      <vt:lpstr>Option 2: Publish by converting markdown to PDF file using tools contd.</vt:lpstr>
      <vt:lpstr>Examples of issues encountered and resolved in md &gt; html &gt; PDF</vt:lpstr>
      <vt:lpstr>Examples of issues encountered and resolved in md &gt; html &gt; PDF contd.</vt:lpstr>
      <vt:lpstr>Option 3. Using IETF Tools</vt:lpstr>
      <vt:lpstr>Staff evaluation</vt:lpstr>
      <vt:lpstr>Staff Evaluation … cont</vt:lpstr>
      <vt:lpstr>Staff Evaluation … cont</vt:lpstr>
      <vt:lpstr>Staff recommendation</vt:lpstr>
      <vt:lpstr>FURTHER INFORMATION  </vt:lpstr>
      <vt:lpstr>Further information – produce PDF using GitBook &amp; calibre alternative</vt:lpstr>
      <vt:lpstr>Further information - tools investigated </vt:lpstr>
      <vt:lpstr>Further information contd.</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323</cp:revision>
  <cp:lastPrinted>1999-04-27T06:51:51Z</cp:lastPrinted>
  <dcterms:created xsi:type="dcterms:W3CDTF">2002-03-19T14:05:12Z</dcterms:created>
  <dcterms:modified xsi:type="dcterms:W3CDTF">2017-10-30T11:16:08Z</dcterms:modified>
</cp:coreProperties>
</file>