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38" r:id="rId3"/>
    <p:sldId id="340" r:id="rId4"/>
    <p:sldId id="342" r:id="rId5"/>
    <p:sldId id="341" r:id="rId6"/>
    <p:sldId id="343" r:id="rId7"/>
    <p:sldId id="344" r:id="rId8"/>
    <p:sldId id="345" r:id="rId9"/>
    <p:sldId id="346" r:id="rId10"/>
    <p:sldId id="339"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335" autoAdjust="0"/>
  </p:normalViewPr>
  <p:slideViewPr>
    <p:cSldViewPr>
      <p:cViewPr varScale="1">
        <p:scale>
          <a:sx n="84" d="100"/>
          <a:sy n="84" d="100"/>
        </p:scale>
        <p:origin x="1361"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OMA-DM-2017-0130R02</a:t>
            </a:r>
            <a:endParaRPr lang="en-US" altLang="zh-CN" sz="1800" b="1" dirty="0" smtClean="0">
              <a:latin typeface="Arial Narrow" panose="020B0606020202030204" pitchFamily="34" charset="0"/>
              <a:ea typeface="宋体" panose="02010600030101010101"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openmobilealliance.org/tech/profiles/LWM2M_Access_Control-v1_0.x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technical-comments@mail.openmobilealliance.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22 Dec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smtClean="0"/>
              <a:t>OMA-DM-2017-0130</a:t>
            </a:r>
            <a:r>
              <a:rPr lang="en-US" sz="2000" b="0" dirty="0" smtClean="0">
                <a:solidFill>
                  <a:srgbClr val="FF0000"/>
                </a:solidFill>
              </a:rPr>
              <a:t>R02</a:t>
            </a:r>
            <a:r>
              <a:rPr lang="en-US" sz="2000" b="0" dirty="0" smtClean="0"/>
              <a:t>-INP_Handling_Supporting_Files</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Handling of Supporting Files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 Files Out of Sync</a:t>
            </a:r>
            <a:endParaRPr lang="en-US" dirty="0"/>
          </a:p>
        </p:txBody>
      </p:sp>
      <p:sp>
        <p:nvSpPr>
          <p:cNvPr id="3" name="Content Placeholder 2"/>
          <p:cNvSpPr>
            <a:spLocks noGrp="1"/>
          </p:cNvSpPr>
          <p:nvPr>
            <p:ph idx="1"/>
          </p:nvPr>
        </p:nvSpPr>
        <p:spPr/>
        <p:txBody>
          <a:bodyPr/>
          <a:lstStyle/>
          <a:p>
            <a:pPr marL="0" indent="0">
              <a:buNone/>
            </a:pPr>
            <a:r>
              <a:rPr lang="en-US" dirty="0" smtClean="0"/>
              <a:t>LwM2M TS &amp; SUP files are Out of Sync</a:t>
            </a:r>
          </a:p>
          <a:p>
            <a:pPr lvl="1"/>
            <a:r>
              <a:rPr lang="en-US" sz="2000" dirty="0" smtClean="0"/>
              <a:t>Definition of LwM2M Objects inside of the TS is out of sync with the content inside of the Supporting files (SUP) such as</a:t>
            </a:r>
            <a:r>
              <a:rPr lang="en-US" sz="2400" dirty="0" smtClean="0"/>
              <a:t> </a:t>
            </a:r>
            <a:r>
              <a:rPr lang="en-US" sz="1050" u="sng" dirty="0" smtClean="0">
                <a:hlinkClick r:id="rId2"/>
              </a:rPr>
              <a:t>LWM2M_Access_Control-v1_0.xml</a:t>
            </a:r>
            <a:endParaRPr lang="en-US" sz="2000" dirty="0" smtClean="0"/>
          </a:p>
          <a:p>
            <a:pPr lvl="2"/>
            <a:r>
              <a:rPr lang="en-US" sz="1800" dirty="0" smtClean="0"/>
              <a:t>The content of the TS tables, where Objects are defined, are updated but not the corresponding SUP file</a:t>
            </a:r>
            <a:r>
              <a:rPr lang="en-US" sz="1800" dirty="0" smtClean="0"/>
              <a:t>.</a:t>
            </a:r>
          </a:p>
          <a:p>
            <a:pPr lvl="2"/>
            <a:endParaRPr lang="en-US" sz="1800" dirty="0"/>
          </a:p>
          <a:p>
            <a:pPr lvl="1"/>
            <a:r>
              <a:rPr lang="en-US" dirty="0" smtClean="0"/>
              <a:t>R02 changes:</a:t>
            </a:r>
          </a:p>
          <a:p>
            <a:pPr lvl="2"/>
            <a:endParaRPr lang="en-US" dirty="0" smtClean="0"/>
          </a:p>
          <a:p>
            <a:pPr marL="0" indent="0">
              <a:buNone/>
            </a:pPr>
            <a:endParaRPr lang="en-US" dirty="0"/>
          </a:p>
        </p:txBody>
      </p:sp>
    </p:spTree>
    <p:extLst>
      <p:ext uri="{BB962C8B-B14F-4D97-AF65-F5344CB8AC3E}">
        <p14:creationId xmlns:p14="http://schemas.microsoft.com/office/powerpoint/2010/main" val="247218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323626" y="996950"/>
            <a:ext cx="8778875" cy="5383212"/>
          </a:xfrm>
        </p:spPr>
        <p:txBody>
          <a:bodyPr/>
          <a:lstStyle/>
          <a:p>
            <a:pPr marL="0" indent="0">
              <a:buNone/>
            </a:pPr>
            <a:r>
              <a:rPr lang="en-US" sz="2000" dirty="0" smtClean="0"/>
              <a:t>What is a SUP file?</a:t>
            </a:r>
          </a:p>
          <a:p>
            <a:pPr lvl="1"/>
            <a:r>
              <a:rPr lang="en-US" sz="1800" dirty="0" smtClean="0"/>
              <a:t>It is a supporting file that stores machine readable information. </a:t>
            </a:r>
          </a:p>
          <a:p>
            <a:pPr lvl="1"/>
            <a:r>
              <a:rPr lang="en-US" sz="1800" dirty="0" smtClean="0"/>
              <a:t>Type of SUP files: </a:t>
            </a:r>
          </a:p>
          <a:p>
            <a:pPr lvl="2"/>
            <a:r>
              <a:rPr lang="en-US" sz="1600" dirty="0" smtClean="0"/>
              <a:t>AC</a:t>
            </a:r>
          </a:p>
          <a:p>
            <a:pPr lvl="3"/>
            <a:r>
              <a:rPr lang="en-US" sz="1400" dirty="0" smtClean="0"/>
              <a:t>Application Characteristic</a:t>
            </a:r>
          </a:p>
          <a:p>
            <a:pPr lvl="2"/>
            <a:r>
              <a:rPr lang="en-US" sz="1600" dirty="0" smtClean="0"/>
              <a:t>DTD</a:t>
            </a:r>
          </a:p>
          <a:p>
            <a:pPr lvl="3"/>
            <a:r>
              <a:rPr lang="en-US" sz="1400" dirty="0" smtClean="0"/>
              <a:t>Document Type Definition</a:t>
            </a:r>
          </a:p>
          <a:p>
            <a:pPr lvl="2"/>
            <a:r>
              <a:rPr lang="en-US" sz="1600" dirty="0" smtClean="0"/>
              <a:t>MO </a:t>
            </a:r>
          </a:p>
          <a:p>
            <a:pPr lvl="3"/>
            <a:r>
              <a:rPr lang="en-US" sz="1400" dirty="0" smtClean="0"/>
              <a:t>Management Object</a:t>
            </a:r>
          </a:p>
          <a:p>
            <a:pPr lvl="2"/>
            <a:r>
              <a:rPr lang="en-US" sz="1600" dirty="0" smtClean="0"/>
              <a:t>WSDL </a:t>
            </a:r>
          </a:p>
          <a:p>
            <a:pPr lvl="3"/>
            <a:r>
              <a:rPr lang="en-US" sz="1400" dirty="0" smtClean="0"/>
              <a:t>Web Service Description Language</a:t>
            </a:r>
          </a:p>
          <a:p>
            <a:pPr lvl="2"/>
            <a:r>
              <a:rPr lang="en-US" sz="1600" dirty="0" smtClean="0"/>
              <a:t>XSD </a:t>
            </a:r>
          </a:p>
          <a:p>
            <a:pPr lvl="3"/>
            <a:r>
              <a:rPr lang="en-US" sz="1400" dirty="0" smtClean="0"/>
              <a:t>XML Schema Document</a:t>
            </a:r>
          </a:p>
          <a:p>
            <a:pPr lvl="2"/>
            <a:r>
              <a:rPr lang="en-US" sz="1600" dirty="0" smtClean="0">
                <a:solidFill>
                  <a:srgbClr val="FF0000"/>
                </a:solidFill>
              </a:rPr>
              <a:t>XML</a:t>
            </a:r>
          </a:p>
          <a:p>
            <a:pPr lvl="3"/>
            <a:r>
              <a:rPr lang="en-US" sz="1400" dirty="0" smtClean="0"/>
              <a:t>XML Document</a:t>
            </a:r>
          </a:p>
          <a:p>
            <a:pPr lvl="2"/>
            <a:r>
              <a:rPr lang="en-US" sz="1600" dirty="0" smtClean="0"/>
              <a:t>WIDL</a:t>
            </a:r>
          </a:p>
          <a:p>
            <a:pPr lvl="3"/>
            <a:r>
              <a:rPr lang="en-US" sz="1400" dirty="0" smtClean="0"/>
              <a:t>Web Interface Definition Language</a:t>
            </a:r>
          </a:p>
        </p:txBody>
      </p:sp>
    </p:spTree>
    <p:extLst>
      <p:ext uri="{BB962C8B-B14F-4D97-AF65-F5344CB8AC3E}">
        <p14:creationId xmlns:p14="http://schemas.microsoft.com/office/powerpoint/2010/main" val="41481052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306388" y="1149350"/>
            <a:ext cx="8778875" cy="5383212"/>
          </a:xfrm>
        </p:spPr>
        <p:txBody>
          <a:bodyPr/>
          <a:lstStyle/>
          <a:p>
            <a:pPr marL="0" indent="-4763">
              <a:buNone/>
            </a:pPr>
            <a:r>
              <a:rPr lang="en-US" dirty="0" smtClean="0"/>
              <a:t>This presentation provides:</a:t>
            </a:r>
          </a:p>
          <a:p>
            <a:pPr lvl="1"/>
            <a:r>
              <a:rPr lang="en-US" dirty="0" smtClean="0"/>
              <a:t>a description of the out of sync problem between TS and SUP</a:t>
            </a:r>
          </a:p>
          <a:p>
            <a:pPr lvl="1"/>
            <a:r>
              <a:rPr lang="en-US" dirty="0" smtClean="0"/>
              <a:t>an overview of the impact of this out of sync</a:t>
            </a:r>
          </a:p>
          <a:p>
            <a:pPr lvl="1"/>
            <a:r>
              <a:rPr lang="en-US" dirty="0"/>
              <a:t>w</a:t>
            </a:r>
            <a:r>
              <a:rPr lang="en-US" dirty="0" smtClean="0"/>
              <a:t>hat is inside of the XML file</a:t>
            </a:r>
          </a:p>
          <a:p>
            <a:pPr lvl="1"/>
            <a:r>
              <a:rPr lang="en-US" dirty="0" smtClean="0"/>
              <a:t>identifies opportunities for improvement, </a:t>
            </a:r>
          </a:p>
          <a:p>
            <a:pPr lvl="1"/>
            <a:r>
              <a:rPr lang="en-US" dirty="0" smtClean="0"/>
              <a:t>provide some possible options, and </a:t>
            </a:r>
          </a:p>
          <a:p>
            <a:pPr lvl="1"/>
            <a:r>
              <a:rPr lang="en-US" dirty="0"/>
              <a:t>p</a:t>
            </a:r>
            <a:r>
              <a:rPr lang="en-US" dirty="0" smtClean="0"/>
              <a:t>rovides a staff recommendation</a:t>
            </a:r>
            <a:endParaRPr lang="en-US" dirty="0"/>
          </a:p>
        </p:txBody>
      </p:sp>
    </p:spTree>
    <p:extLst>
      <p:ext uri="{BB962C8B-B14F-4D97-AF65-F5344CB8AC3E}">
        <p14:creationId xmlns:p14="http://schemas.microsoft.com/office/powerpoint/2010/main" val="3105635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4148137" y="1355642"/>
            <a:ext cx="3810000" cy="5127708"/>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endParaRPr>
          </a:p>
        </p:txBody>
      </p:sp>
      <p:sp>
        <p:nvSpPr>
          <p:cNvPr id="24" name="Rectangle 23"/>
          <p:cNvSpPr/>
          <p:nvPr/>
        </p:nvSpPr>
        <p:spPr bwMode="auto">
          <a:xfrm>
            <a:off x="6118944" y="3750182"/>
            <a:ext cx="1564713"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209142" y="1355168"/>
            <a:ext cx="3668139" cy="5124614"/>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Implications of this Out of Sync</a:t>
            </a:r>
            <a:endParaRPr lang="en-US" dirty="0"/>
          </a:p>
        </p:txBody>
      </p:sp>
      <p:sp>
        <p:nvSpPr>
          <p:cNvPr id="4" name="Rectangle 3"/>
          <p:cNvSpPr/>
          <p:nvPr/>
        </p:nvSpPr>
        <p:spPr bwMode="auto">
          <a:xfrm>
            <a:off x="977901" y="1800976"/>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206500" y="1455238"/>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1130301" y="2447632"/>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7" name="Rectangle 6"/>
          <p:cNvSpPr/>
          <p:nvPr/>
        </p:nvSpPr>
        <p:spPr bwMode="auto">
          <a:xfrm>
            <a:off x="2471737" y="1800976"/>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4933067" y="6249567"/>
            <a:ext cx="2527654" cy="276999"/>
          </a:xfrm>
          <a:prstGeom prst="rect">
            <a:avLst/>
          </a:prstGeom>
          <a:noFill/>
        </p:spPr>
        <p:txBody>
          <a:bodyPr wrap="square" rtlCol="0">
            <a:spAutoFit/>
          </a:bodyPr>
          <a:lstStyle/>
          <a:p>
            <a:r>
              <a:rPr lang="en-US" sz="1200" dirty="0" smtClean="0">
                <a:solidFill>
                  <a:srgbClr val="FF0000"/>
                </a:solidFill>
              </a:rPr>
              <a:t>LWM2M_Device-v1_0_1.xml</a:t>
            </a:r>
            <a:endParaRPr lang="en-US" sz="1200" dirty="0">
              <a:solidFill>
                <a:srgbClr val="FF0000"/>
              </a:solidFill>
            </a:endParaRPr>
          </a:p>
        </p:txBody>
      </p:sp>
      <p:sp>
        <p:nvSpPr>
          <p:cNvPr id="9" name="Rectangle 8"/>
          <p:cNvSpPr/>
          <p:nvPr/>
        </p:nvSpPr>
        <p:spPr bwMode="auto">
          <a:xfrm>
            <a:off x="4594945" y="186524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                  </a:t>
            </a:r>
          </a:p>
        </p:txBody>
      </p:sp>
      <p:sp>
        <p:nvSpPr>
          <p:cNvPr id="10" name="TextBox 9"/>
          <p:cNvSpPr txBox="1"/>
          <p:nvPr/>
        </p:nvSpPr>
        <p:spPr>
          <a:xfrm>
            <a:off x="4827052" y="1512785"/>
            <a:ext cx="990600" cy="400110"/>
          </a:xfrm>
          <a:prstGeom prst="rect">
            <a:avLst/>
          </a:prstGeom>
          <a:noFill/>
        </p:spPr>
        <p:txBody>
          <a:bodyPr wrap="square" rtlCol="0">
            <a:spAutoFit/>
          </a:bodyPr>
          <a:lstStyle/>
          <a:p>
            <a:r>
              <a:rPr lang="en-US" dirty="0" smtClean="0"/>
              <a:t>T S</a:t>
            </a:r>
            <a:endParaRPr lang="en-US" dirty="0"/>
          </a:p>
        </p:txBody>
      </p:sp>
      <p:sp>
        <p:nvSpPr>
          <p:cNvPr id="11" name="Rectangle 10"/>
          <p:cNvSpPr/>
          <p:nvPr/>
        </p:nvSpPr>
        <p:spPr bwMode="auto">
          <a:xfrm>
            <a:off x="4747345" y="251189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12" name="Rectangle 11"/>
          <p:cNvSpPr/>
          <p:nvPr/>
        </p:nvSpPr>
        <p:spPr bwMode="auto">
          <a:xfrm>
            <a:off x="6241181" y="186524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13" name="TextBox 12"/>
          <p:cNvSpPr txBox="1"/>
          <p:nvPr/>
        </p:nvSpPr>
        <p:spPr>
          <a:xfrm>
            <a:off x="6271345" y="1465130"/>
            <a:ext cx="1096963" cy="400110"/>
          </a:xfrm>
          <a:prstGeom prst="rect">
            <a:avLst/>
          </a:prstGeom>
          <a:noFill/>
        </p:spPr>
        <p:txBody>
          <a:bodyPr wrap="square" rtlCol="0">
            <a:spAutoFit/>
          </a:bodyPr>
          <a:lstStyle/>
          <a:p>
            <a:r>
              <a:rPr lang="en-US" dirty="0" smtClean="0"/>
              <a:t>SUP.txt</a:t>
            </a:r>
            <a:endParaRPr lang="en-US" dirty="0"/>
          </a:p>
        </p:txBody>
      </p:sp>
      <p:sp>
        <p:nvSpPr>
          <p:cNvPr id="17" name="Rectangle 16"/>
          <p:cNvSpPr/>
          <p:nvPr/>
        </p:nvSpPr>
        <p:spPr bwMode="auto">
          <a:xfrm>
            <a:off x="6347545" y="4588382"/>
            <a:ext cx="1135785"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20" name="TextBox 19"/>
          <p:cNvSpPr txBox="1"/>
          <p:nvPr/>
        </p:nvSpPr>
        <p:spPr>
          <a:xfrm>
            <a:off x="1305323" y="979785"/>
            <a:ext cx="1783555" cy="400110"/>
          </a:xfrm>
          <a:prstGeom prst="rect">
            <a:avLst/>
          </a:prstGeom>
          <a:noFill/>
        </p:spPr>
        <p:txBody>
          <a:bodyPr wrap="square" rtlCol="0">
            <a:spAutoFit/>
          </a:bodyPr>
          <a:lstStyle/>
          <a:p>
            <a:r>
              <a:rPr lang="en-US" dirty="0" smtClean="0"/>
              <a:t>Development</a:t>
            </a:r>
            <a:endParaRPr lang="en-US" dirty="0"/>
          </a:p>
        </p:txBody>
      </p:sp>
      <p:sp>
        <p:nvSpPr>
          <p:cNvPr id="23" name="TextBox 22"/>
          <p:cNvSpPr txBox="1"/>
          <p:nvPr/>
        </p:nvSpPr>
        <p:spPr>
          <a:xfrm>
            <a:off x="5616953" y="986449"/>
            <a:ext cx="1783555" cy="400110"/>
          </a:xfrm>
          <a:prstGeom prst="rect">
            <a:avLst/>
          </a:prstGeom>
          <a:noFill/>
        </p:spPr>
        <p:txBody>
          <a:bodyPr wrap="square" rtlCol="0">
            <a:spAutoFit/>
          </a:bodyPr>
          <a:lstStyle/>
          <a:p>
            <a:r>
              <a:rPr lang="en-US" dirty="0" smtClean="0"/>
              <a:t>Publication</a:t>
            </a:r>
            <a:endParaRPr lang="en-US" dirty="0"/>
          </a:p>
        </p:txBody>
      </p:sp>
      <p:sp>
        <p:nvSpPr>
          <p:cNvPr id="26" name="TextBox 25"/>
          <p:cNvSpPr txBox="1"/>
          <p:nvPr/>
        </p:nvSpPr>
        <p:spPr>
          <a:xfrm>
            <a:off x="6127260" y="3936022"/>
            <a:ext cx="1682184" cy="400110"/>
          </a:xfrm>
          <a:prstGeom prst="rect">
            <a:avLst/>
          </a:prstGeom>
          <a:noFill/>
        </p:spPr>
        <p:txBody>
          <a:bodyPr wrap="square" rtlCol="0">
            <a:spAutoFit/>
          </a:bodyPr>
          <a:lstStyle/>
          <a:p>
            <a:r>
              <a:rPr lang="en-US" b="1" dirty="0" smtClean="0">
                <a:solidFill>
                  <a:schemeClr val="accent5">
                    <a:lumMod val="50000"/>
                  </a:schemeClr>
                </a:solidFill>
              </a:rPr>
              <a:t>Profile Data</a:t>
            </a:r>
            <a:endParaRPr lang="en-US" b="1" dirty="0">
              <a:solidFill>
                <a:schemeClr val="accent5">
                  <a:lumMod val="50000"/>
                </a:schemeClr>
              </a:solidFill>
            </a:endParaRPr>
          </a:p>
        </p:txBody>
      </p:sp>
      <p:sp>
        <p:nvSpPr>
          <p:cNvPr id="27" name="Rectangle 26"/>
          <p:cNvSpPr/>
          <p:nvPr/>
        </p:nvSpPr>
        <p:spPr>
          <a:xfrm>
            <a:off x="254678" y="3312381"/>
            <a:ext cx="4679950" cy="261610"/>
          </a:xfrm>
          <a:prstGeom prst="rect">
            <a:avLst/>
          </a:prstGeom>
        </p:spPr>
        <p:txBody>
          <a:bodyPr>
            <a:spAutoFit/>
          </a:bodyPr>
          <a:lstStyle/>
          <a:p>
            <a:r>
              <a:rPr lang="en-US" sz="1100" dirty="0" smtClean="0">
                <a:solidFill>
                  <a:srgbClr val="FF0000"/>
                </a:solidFill>
              </a:rPr>
              <a:t>OMA-SUP-XML_LWM2M_Device-V1_0_1-20170704-D</a:t>
            </a:r>
            <a:endParaRPr lang="en-US" sz="1400" dirty="0">
              <a:solidFill>
                <a:srgbClr val="FF0000"/>
              </a:solidFill>
            </a:endParaRPr>
          </a:p>
        </p:txBody>
      </p:sp>
      <p:sp>
        <p:nvSpPr>
          <p:cNvPr id="28" name="TextBox 27"/>
          <p:cNvSpPr txBox="1"/>
          <p:nvPr/>
        </p:nvSpPr>
        <p:spPr>
          <a:xfrm>
            <a:off x="2492541" y="1454150"/>
            <a:ext cx="1096963" cy="400110"/>
          </a:xfrm>
          <a:prstGeom prst="rect">
            <a:avLst/>
          </a:prstGeom>
          <a:noFill/>
        </p:spPr>
        <p:txBody>
          <a:bodyPr wrap="square" rtlCol="0">
            <a:spAutoFit/>
          </a:bodyPr>
          <a:lstStyle/>
          <a:p>
            <a:r>
              <a:rPr lang="en-US" dirty="0" smtClean="0"/>
              <a:t>SUP.txt</a:t>
            </a:r>
            <a:endParaRPr lang="en-US" dirty="0"/>
          </a:p>
        </p:txBody>
      </p:sp>
      <p:sp>
        <p:nvSpPr>
          <p:cNvPr id="29" name="Rectangle 28"/>
          <p:cNvSpPr/>
          <p:nvPr/>
        </p:nvSpPr>
        <p:spPr>
          <a:xfrm>
            <a:off x="5443537" y="3312381"/>
            <a:ext cx="4679950" cy="261610"/>
          </a:xfrm>
          <a:prstGeom prst="rect">
            <a:avLst/>
          </a:prstGeom>
        </p:spPr>
        <p:txBody>
          <a:bodyPr>
            <a:spAutoFit/>
          </a:bodyPr>
          <a:lstStyle/>
          <a:p>
            <a:r>
              <a:rPr lang="en-US" sz="1100" dirty="0" smtClean="0">
                <a:solidFill>
                  <a:srgbClr val="FF0000"/>
                </a:solidFill>
              </a:rPr>
              <a:t>OMA-SUP-XML_LWM2M_Device-V1_0_1-20170704-A</a:t>
            </a:r>
            <a:endParaRPr lang="en-US" sz="1400" dirty="0">
              <a:solidFill>
                <a:srgbClr val="FF0000"/>
              </a:solidFill>
            </a:endParaRPr>
          </a:p>
        </p:txBody>
      </p:sp>
      <p:sp>
        <p:nvSpPr>
          <p:cNvPr id="30" name="Rectangle 29"/>
          <p:cNvSpPr/>
          <p:nvPr/>
        </p:nvSpPr>
        <p:spPr bwMode="auto">
          <a:xfrm>
            <a:off x="4390836" y="3740150"/>
            <a:ext cx="1447800" cy="2438400"/>
          </a:xfrm>
          <a:prstGeom prst="rect">
            <a:avLst/>
          </a:prstGeom>
          <a:solidFill>
            <a:schemeClr val="accent6">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31" name="Rectangle 30"/>
          <p:cNvSpPr/>
          <p:nvPr/>
        </p:nvSpPr>
        <p:spPr bwMode="auto">
          <a:xfrm>
            <a:off x="4513072" y="4578350"/>
            <a:ext cx="1249364"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33" name="TextBox 32"/>
          <p:cNvSpPr txBox="1"/>
          <p:nvPr/>
        </p:nvSpPr>
        <p:spPr>
          <a:xfrm>
            <a:off x="4582657" y="3959274"/>
            <a:ext cx="1110194" cy="400110"/>
          </a:xfrm>
          <a:prstGeom prst="rect">
            <a:avLst/>
          </a:prstGeom>
          <a:noFill/>
        </p:spPr>
        <p:txBody>
          <a:bodyPr wrap="square" rtlCol="0">
            <a:spAutoFit/>
          </a:bodyPr>
          <a:lstStyle/>
          <a:p>
            <a:r>
              <a:rPr lang="en-US" b="1" dirty="0" smtClean="0">
                <a:solidFill>
                  <a:schemeClr val="accent5">
                    <a:lumMod val="50000"/>
                  </a:schemeClr>
                </a:solidFill>
              </a:rPr>
              <a:t>OMNA</a:t>
            </a:r>
            <a:endParaRPr lang="en-US" b="1" dirty="0">
              <a:solidFill>
                <a:schemeClr val="accent5">
                  <a:lumMod val="50000"/>
                </a:schemeClr>
              </a:solidFill>
            </a:endParaRPr>
          </a:p>
        </p:txBody>
      </p:sp>
      <p:sp>
        <p:nvSpPr>
          <p:cNvPr id="36" name="TextBox 35"/>
          <p:cNvSpPr txBox="1"/>
          <p:nvPr/>
        </p:nvSpPr>
        <p:spPr>
          <a:xfrm>
            <a:off x="7902377" y="4397810"/>
            <a:ext cx="1514547" cy="1815882"/>
          </a:xfrm>
          <a:prstGeom prst="rect">
            <a:avLst/>
          </a:prstGeom>
          <a:noFill/>
        </p:spPr>
        <p:txBody>
          <a:bodyPr wrap="square" rtlCol="0">
            <a:spAutoFit/>
          </a:bodyPr>
          <a:lstStyle/>
          <a:p>
            <a:pPr algn="ctr"/>
            <a:r>
              <a:rPr lang="en-US" sz="1600" dirty="0" smtClean="0">
                <a:solidFill>
                  <a:schemeClr val="accent5">
                    <a:lumMod val="50000"/>
                  </a:schemeClr>
                </a:solidFill>
              </a:rPr>
              <a:t>It could receive millions of daily requests from appliances on the Internet</a:t>
            </a:r>
            <a:endParaRPr lang="en-US" sz="1600" dirty="0">
              <a:solidFill>
                <a:schemeClr val="accent5">
                  <a:lumMod val="50000"/>
                </a:schemeClr>
              </a:solidFill>
            </a:endParaRPr>
          </a:p>
        </p:txBody>
      </p:sp>
      <p:cxnSp>
        <p:nvCxnSpPr>
          <p:cNvPr id="38" name="Straight Arrow Connector 37"/>
          <p:cNvCxnSpPr/>
          <p:nvPr/>
        </p:nvCxnSpPr>
        <p:spPr bwMode="auto">
          <a:xfrm flipH="1">
            <a:off x="7483330" y="4730750"/>
            <a:ext cx="597043" cy="30480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949132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 grpId="0" animBg="1"/>
      <p:bldP spid="7" grpId="0" animBg="1"/>
      <p:bldP spid="8" grpId="0"/>
      <p:bldP spid="9" grpId="0" animBg="1"/>
      <p:bldP spid="10" grpId="0"/>
      <p:bldP spid="11" grpId="0" animBg="1"/>
      <p:bldP spid="12" grpId="0" animBg="1"/>
      <p:bldP spid="13" grpId="0"/>
      <p:bldP spid="17" grpId="0" animBg="1"/>
      <p:bldP spid="26" grpId="0"/>
      <p:bldP spid="27" grpId="0"/>
      <p:bldP spid="28" grpId="0"/>
      <p:bldP spid="29" grpId="0"/>
      <p:bldP spid="30" grpId="0" animBg="1"/>
      <p:bldP spid="31" grpId="0" animBg="1"/>
      <p:bldP spid="3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Inside of the SUP</a:t>
            </a:r>
            <a:endParaRPr lang="en-US"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rgbClr val="FF0000"/>
                </a:solidFill>
              </a:rPr>
              <a:t>OMA-SUP-XML_LWM2M_Device-V1_0_1-20170704-A</a:t>
            </a:r>
            <a:r>
              <a:rPr lang="en-US" sz="1100" dirty="0"/>
              <a:t/>
            </a:r>
            <a:br>
              <a:rPr lang="en-US" sz="1100" dirty="0"/>
            </a:br>
            <a:r>
              <a:rPr lang="en-US" sz="1100" dirty="0"/>
              <a:t>   Type: xml</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rgbClr val="FF0000"/>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rgbClr val="FF0000"/>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dirty="0">
                <a:solidFill>
                  <a:srgbClr val="FF0000"/>
                </a:solidFill>
              </a:rPr>
              <a:t>technical-comments@mail.openmobilealliance.org</a:t>
            </a:r>
            <a:r>
              <a:rPr lang="en-US" sz="1100" dirty="0"/>
              <a:t/>
            </a:r>
            <a:br>
              <a:rPr lang="en-US" sz="1100" dirty="0"/>
            </a:br>
            <a:r>
              <a:rPr lang="en-US" sz="1100" dirty="0"/>
              <a:t/>
            </a:r>
            <a:br>
              <a:rPr lang="en-US" sz="1100" dirty="0"/>
            </a:br>
            <a:r>
              <a:rPr lang="en-US" sz="1100" b="1" dirty="0"/>
              <a:t>CHANGE HISTORY</a:t>
            </a:r>
            <a:r>
              <a:rPr lang="en-US" sz="1100" dirty="0"/>
              <a:t/>
            </a:r>
            <a:br>
              <a:rPr lang="en-US" sz="1100" dirty="0"/>
            </a:br>
            <a:r>
              <a:rPr lang="en-US" sz="1100" dirty="0"/>
              <a:t/>
            </a:r>
            <a:br>
              <a:rPr lang="en-US" sz="1100" dirty="0"/>
            </a:br>
            <a:r>
              <a:rPr lang="en-US" sz="1100" dirty="0">
                <a:solidFill>
                  <a:srgbClr val="FF0000"/>
                </a:solidFill>
              </a:rPr>
              <a:t>08022017 Status changed to Approved by TP, TP Ref # OMA-TP-2017-0009-INP_LightweightM2M-V1_0_ERP_for_Final_Approval</a:t>
            </a:r>
            <a:br>
              <a:rPr lang="en-US" sz="1100" dirty="0">
                <a:solidFill>
                  <a:srgbClr val="FF0000"/>
                </a:solidFill>
              </a:rPr>
            </a:br>
            <a:r>
              <a:rPr lang="en-US" sz="1100"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4986337" y="1758950"/>
            <a:ext cx="3124200" cy="707886"/>
          </a:xfrm>
          <a:prstGeom prst="rect">
            <a:avLst/>
          </a:prstGeom>
          <a:noFill/>
        </p:spPr>
        <p:txBody>
          <a:bodyPr wrap="square" rtlCol="0">
            <a:spAutoFit/>
          </a:bodyPr>
          <a:lstStyle/>
          <a:p>
            <a:pPr algn="ctr"/>
            <a:r>
              <a:rPr lang="en-US" dirty="0" smtClean="0"/>
              <a:t>This information MUST be updated on each PR!</a:t>
            </a:r>
            <a:endParaRPr lang="en-US" dirty="0"/>
          </a:p>
        </p:txBody>
      </p:sp>
    </p:spTree>
    <p:extLst>
      <p:ext uri="{BB962C8B-B14F-4D97-AF65-F5344CB8AC3E}">
        <p14:creationId xmlns:p14="http://schemas.microsoft.com/office/powerpoint/2010/main" val="3051482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3665" y="4267869"/>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Handling Options</a:t>
            </a:r>
            <a:endParaRPr lang="en-US" dirty="0"/>
          </a:p>
        </p:txBody>
      </p:sp>
      <p:sp>
        <p:nvSpPr>
          <p:cNvPr id="4" name="Rectangle 3"/>
          <p:cNvSpPr/>
          <p:nvPr/>
        </p:nvSpPr>
        <p:spPr bwMode="auto">
          <a:xfrm>
            <a:off x="825501" y="4959350"/>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5" name="TextBox 4"/>
          <p:cNvSpPr txBox="1"/>
          <p:nvPr/>
        </p:nvSpPr>
        <p:spPr>
          <a:xfrm>
            <a:off x="1054100" y="4613612"/>
            <a:ext cx="990600" cy="400110"/>
          </a:xfrm>
          <a:prstGeom prst="rect">
            <a:avLst/>
          </a:prstGeom>
          <a:noFill/>
        </p:spPr>
        <p:txBody>
          <a:bodyPr wrap="square" rtlCol="0">
            <a:spAutoFit/>
          </a:bodyPr>
          <a:lstStyle/>
          <a:p>
            <a:r>
              <a:rPr lang="en-US" dirty="0" smtClean="0"/>
              <a:t>TS</a:t>
            </a:r>
            <a:endParaRPr lang="en-US" dirty="0"/>
          </a:p>
        </p:txBody>
      </p:sp>
      <p:sp>
        <p:nvSpPr>
          <p:cNvPr id="6" name="Rectangle 5"/>
          <p:cNvSpPr/>
          <p:nvPr/>
        </p:nvSpPr>
        <p:spPr bwMode="auto">
          <a:xfrm>
            <a:off x="977901" y="5606006"/>
            <a:ext cx="762000" cy="638362"/>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Table</a:t>
            </a: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charset="0"/>
              </a:rPr>
              <a:t>Obj</a:t>
            </a:r>
            <a:r>
              <a:rPr kumimoji="0" lang="en-US" sz="1200" b="0" i="0" u="none" strike="noStrike" cap="none" normalizeH="0" baseline="0" dirty="0" smtClean="0">
                <a:ln>
                  <a:noFill/>
                </a:ln>
                <a:solidFill>
                  <a:schemeClr val="tx1"/>
                </a:solidFill>
                <a:effectLst/>
                <a:latin typeface="Arial" charset="0"/>
              </a:rPr>
              <a:t> Def</a:t>
            </a:r>
          </a:p>
        </p:txBody>
      </p:sp>
      <p:sp>
        <p:nvSpPr>
          <p:cNvPr id="7" name="Rectangle 6"/>
          <p:cNvSpPr/>
          <p:nvPr/>
        </p:nvSpPr>
        <p:spPr bwMode="auto">
          <a:xfrm>
            <a:off x="2319337" y="4959350"/>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.txt</a:t>
            </a:r>
            <a:endParaRPr lang="en-US" sz="1200" dirty="0">
              <a:solidFill>
                <a:srgbClr val="FF0000"/>
              </a:solidFill>
              <a:latin typeface="Arial" charset="0"/>
            </a:endParaRPr>
          </a:p>
        </p:txBody>
      </p:sp>
      <p:sp>
        <p:nvSpPr>
          <p:cNvPr id="8" name="TextBox 7"/>
          <p:cNvSpPr txBox="1"/>
          <p:nvPr/>
        </p:nvSpPr>
        <p:spPr>
          <a:xfrm>
            <a:off x="2340141" y="4612524"/>
            <a:ext cx="1096963" cy="400110"/>
          </a:xfrm>
          <a:prstGeom prst="rect">
            <a:avLst/>
          </a:prstGeom>
          <a:noFill/>
        </p:spPr>
        <p:txBody>
          <a:bodyPr wrap="square" rtlCol="0">
            <a:spAutoFit/>
          </a:bodyPr>
          <a:lstStyle/>
          <a:p>
            <a:r>
              <a:rPr lang="en-US" dirty="0" smtClean="0"/>
              <a:t>SUP.txt</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sz="2000" b="1" kern="0" dirty="0" smtClean="0"/>
              <a:t>Option A – </a:t>
            </a:r>
            <a:r>
              <a:rPr lang="en-US" sz="1800" b="1" kern="0" dirty="0" smtClean="0"/>
              <a:t>Define Object Only in SUP file</a:t>
            </a:r>
          </a:p>
          <a:p>
            <a:pPr lvl="1"/>
            <a:r>
              <a:rPr lang="en-US" sz="1800" kern="0" dirty="0" smtClean="0"/>
              <a:t>Only 1 document to </a:t>
            </a:r>
            <a:r>
              <a:rPr lang="en-US" sz="1800" kern="0" dirty="0" smtClean="0"/>
              <a:t>update</a:t>
            </a:r>
          </a:p>
          <a:p>
            <a:pPr lvl="1"/>
            <a:r>
              <a:rPr lang="en-US" sz="1800" kern="0" dirty="0" smtClean="0"/>
              <a:t>To Create a PR:</a:t>
            </a:r>
            <a:endParaRPr lang="en-US" sz="1800" kern="0" dirty="0" smtClean="0"/>
          </a:p>
          <a:p>
            <a:pPr lvl="2"/>
            <a:r>
              <a:rPr lang="en-US" sz="1600" kern="0" dirty="0" smtClean="0"/>
              <a:t>Import, </a:t>
            </a:r>
            <a:r>
              <a:rPr lang="en-US" sz="1600" kern="0" dirty="0" smtClean="0"/>
              <a:t>the existing SUP </a:t>
            </a:r>
            <a:r>
              <a:rPr lang="en-US" sz="1600" kern="0" dirty="0" smtClean="0"/>
              <a:t>file using the  LwM2M </a:t>
            </a:r>
            <a:r>
              <a:rPr lang="en-US" sz="1600" kern="0" dirty="0" smtClean="0"/>
              <a:t>Editor</a:t>
            </a:r>
          </a:p>
          <a:p>
            <a:pPr lvl="2"/>
            <a:r>
              <a:rPr lang="en-US" sz="1600" kern="0" dirty="0" smtClean="0"/>
              <a:t>Update the document accordingly using the LwM2M Editor</a:t>
            </a:r>
            <a:endParaRPr lang="en-US" sz="1600" kern="0" dirty="0" smtClean="0"/>
          </a:p>
          <a:p>
            <a:pPr lvl="2"/>
            <a:r>
              <a:rPr lang="en-US" sz="1600" kern="0" dirty="0" smtClean="0"/>
              <a:t> Export the SUP file as .xml </a:t>
            </a:r>
            <a:r>
              <a:rPr lang="en-US" sz="1400" kern="0" dirty="0" smtClean="0">
                <a:solidFill>
                  <a:schemeClr val="accent6"/>
                </a:solidFill>
              </a:rPr>
              <a:t>(already validated)</a:t>
            </a:r>
            <a:endParaRPr lang="en-US" sz="1600" kern="0" dirty="0" smtClean="0">
              <a:solidFill>
                <a:schemeClr val="accent6"/>
              </a:solidFill>
            </a:endParaRPr>
          </a:p>
          <a:p>
            <a:pPr lvl="3"/>
            <a:r>
              <a:rPr lang="en-US" sz="1600" kern="0" dirty="0" smtClean="0"/>
              <a:t>Create a PR against the latest SUP baseline</a:t>
            </a:r>
          </a:p>
          <a:p>
            <a:pPr lvl="4"/>
            <a:r>
              <a:rPr lang="en-US" sz="1200" kern="0" dirty="0" smtClean="0"/>
              <a:t>Copy and past the xml content into the PR</a:t>
            </a:r>
          </a:p>
          <a:p>
            <a:pPr lvl="4"/>
            <a:r>
              <a:rPr lang="en-US" sz="1200" kern="0" dirty="0" smtClean="0"/>
              <a:t>Update File Information</a:t>
            </a:r>
            <a:endParaRPr lang="en-US" sz="1200" kern="0" dirty="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
        <p:nvSpPr>
          <p:cNvPr id="19" name="TextBox 18"/>
          <p:cNvSpPr txBox="1"/>
          <p:nvPr/>
        </p:nvSpPr>
        <p:spPr>
          <a:xfrm>
            <a:off x="227754" y="3878973"/>
            <a:ext cx="3209349" cy="400110"/>
          </a:xfrm>
          <a:prstGeom prst="rect">
            <a:avLst/>
          </a:prstGeom>
          <a:noFill/>
        </p:spPr>
        <p:txBody>
          <a:bodyPr wrap="square" rtlCol="0">
            <a:spAutoFit/>
          </a:bodyPr>
          <a:lstStyle/>
          <a:p>
            <a:r>
              <a:rPr lang="en-US" b="1" dirty="0" smtClean="0"/>
              <a:t>Option B </a:t>
            </a:r>
            <a:r>
              <a:rPr lang="en-US" sz="1600" dirty="0" smtClean="0"/>
              <a:t>(current)</a:t>
            </a:r>
            <a:endParaRPr lang="en-US" sz="1600" dirty="0"/>
          </a:p>
        </p:txBody>
      </p:sp>
      <p:sp>
        <p:nvSpPr>
          <p:cNvPr id="20" name="TextBox 19"/>
          <p:cNvSpPr txBox="1"/>
          <p:nvPr/>
        </p:nvSpPr>
        <p:spPr>
          <a:xfrm>
            <a:off x="1549211" y="4273228"/>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21" name="Content Placeholder 2"/>
          <p:cNvSpPr txBox="1">
            <a:spLocks/>
          </p:cNvSpPr>
          <p:nvPr/>
        </p:nvSpPr>
        <p:spPr bwMode="auto">
          <a:xfrm>
            <a:off x="4128678" y="4079028"/>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B –</a:t>
            </a:r>
            <a:r>
              <a:rPr lang="en-US" sz="2400" b="1" kern="0" dirty="0" smtClean="0"/>
              <a:t> Define Object in </a:t>
            </a:r>
            <a:r>
              <a:rPr lang="en-US" sz="2000" b="1" kern="0" dirty="0" smtClean="0"/>
              <a:t>SUP file &amp; TS</a:t>
            </a:r>
          </a:p>
          <a:p>
            <a:pPr lvl="1"/>
            <a:r>
              <a:rPr lang="en-US" kern="0" dirty="0" smtClean="0"/>
              <a:t>Two documents to update</a:t>
            </a:r>
          </a:p>
          <a:p>
            <a:pPr lvl="2"/>
            <a:r>
              <a:rPr lang="en-US" kern="0" dirty="0" smtClean="0"/>
              <a:t>1 PR against the Table content</a:t>
            </a:r>
          </a:p>
          <a:p>
            <a:pPr lvl="2"/>
            <a:r>
              <a:rPr lang="en-US" kern="0" dirty="0" smtClean="0"/>
              <a:t>1 PR against the SUP (see above)</a:t>
            </a:r>
            <a:endParaRPr lang="en-US" kern="0" dirty="0"/>
          </a:p>
        </p:txBody>
      </p:sp>
    </p:spTree>
    <p:extLst>
      <p:ext uri="{BB962C8B-B14F-4D97-AF65-F5344CB8AC3E}">
        <p14:creationId xmlns:p14="http://schemas.microsoft.com/office/powerpoint/2010/main" val="1389185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261937" y="1454086"/>
            <a:ext cx="3668139" cy="2215481"/>
          </a:xfrm>
          <a:prstGeom prst="rect">
            <a:avLst/>
          </a:prstGeom>
          <a:solidFill>
            <a:schemeClr val="bg1">
              <a:lumMod val="8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smtClean="0">
              <a:ln>
                <a:noFill/>
              </a:ln>
              <a:solidFill>
                <a:schemeClr val="tx1"/>
              </a:solidFill>
              <a:effectLst/>
              <a:latin typeface="Arial" charset="0"/>
            </a:endParaRPr>
          </a:p>
        </p:txBody>
      </p:sp>
      <p:sp>
        <p:nvSpPr>
          <p:cNvPr id="2" name="Title 1"/>
          <p:cNvSpPr>
            <a:spLocks noGrp="1"/>
          </p:cNvSpPr>
          <p:nvPr>
            <p:ph type="title"/>
          </p:nvPr>
        </p:nvSpPr>
        <p:spPr/>
        <p:txBody>
          <a:bodyPr/>
          <a:lstStyle/>
          <a:p>
            <a:r>
              <a:rPr lang="en-US" dirty="0" smtClean="0"/>
              <a:t>Proposal (I)</a:t>
            </a:r>
            <a:endParaRPr lang="en-US" dirty="0"/>
          </a:p>
        </p:txBody>
      </p:sp>
      <p:sp>
        <p:nvSpPr>
          <p:cNvPr id="9" name="Rectangle 8"/>
          <p:cNvSpPr/>
          <p:nvPr/>
        </p:nvSpPr>
        <p:spPr bwMode="auto">
          <a:xfrm>
            <a:off x="825501" y="2111393"/>
            <a:ext cx="1066800" cy="1447800"/>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kumimoji="0" lang="en-US" sz="1400" b="0" i="0" u="none" strike="noStrike" cap="none" normalizeH="0" baseline="0" dirty="0" smtClean="0">
              <a:ln>
                <a:noFill/>
              </a:ln>
              <a:solidFill>
                <a:srgbClr val="FF0000"/>
              </a:solidFill>
              <a:effectLst/>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endParaRPr lang="en-US" sz="1400" dirty="0">
              <a:solidFill>
                <a:srgbClr val="FF0000"/>
              </a:solidFill>
              <a:latin typeface="Arial" charset="0"/>
            </a:endParaRPr>
          </a:p>
          <a:p>
            <a:pPr marL="0" marR="0" indent="0" algn="l" defTabSz="914400" rtl="0" eaLnBrk="0" fontAlgn="base" latinLnBrk="0" hangingPunct="0">
              <a:lnSpc>
                <a:spcPct val="90000"/>
              </a:lnSpc>
              <a:spcBef>
                <a:spcPct val="0"/>
              </a:spcBef>
              <a:spcAft>
                <a:spcPct val="0"/>
              </a:spcAft>
              <a:buClrTx/>
              <a:buSzTx/>
              <a:buFontTx/>
              <a:buNone/>
              <a:tabLst/>
            </a:pPr>
            <a:r>
              <a:rPr kumimoji="0" lang="en-US" sz="1400" b="0" i="0" u="none" strike="noStrike" cap="none" normalizeH="0" baseline="0" dirty="0" smtClean="0">
                <a:ln>
                  <a:noFill/>
                </a:ln>
                <a:effectLst/>
                <a:latin typeface="Arial" charset="0"/>
              </a:rPr>
              <a:t>No </a:t>
            </a:r>
            <a:r>
              <a:rPr kumimoji="0" lang="en-US" sz="1400" b="0" i="0" u="none" strike="noStrike" cap="none" normalizeH="0" baseline="0" dirty="0" err="1" smtClean="0">
                <a:ln>
                  <a:noFill/>
                </a:ln>
                <a:effectLst/>
                <a:latin typeface="Arial" charset="0"/>
              </a:rPr>
              <a:t>Obj</a:t>
            </a:r>
            <a:r>
              <a:rPr kumimoji="0" lang="en-US" sz="1400" b="0" i="0" u="none" strike="noStrike" cap="none" normalizeH="0" baseline="0" dirty="0" smtClean="0">
                <a:ln>
                  <a:noFill/>
                </a:ln>
                <a:effectLst/>
                <a:latin typeface="Arial" charset="0"/>
              </a:rPr>
              <a:t> Def</a:t>
            </a:r>
            <a:r>
              <a:rPr kumimoji="0" lang="en-US" sz="1400" b="0" i="0" u="none" strike="noStrike" cap="none" normalizeH="0" dirty="0" smtClean="0">
                <a:ln>
                  <a:noFill/>
                </a:ln>
                <a:effectLst/>
                <a:latin typeface="Arial" charset="0"/>
              </a:rPr>
              <a:t> description</a:t>
            </a:r>
            <a:endParaRPr kumimoji="0" lang="en-US" sz="1400" b="0" i="0" u="none" strike="noStrike" cap="none" normalizeH="0" baseline="0" dirty="0" smtClean="0">
              <a:ln>
                <a:noFill/>
              </a:ln>
              <a:effectLst/>
              <a:latin typeface="Arial" charset="0"/>
            </a:endParaRPr>
          </a:p>
        </p:txBody>
      </p:sp>
      <p:sp>
        <p:nvSpPr>
          <p:cNvPr id="10" name="TextBox 9"/>
          <p:cNvSpPr txBox="1"/>
          <p:nvPr/>
        </p:nvSpPr>
        <p:spPr>
          <a:xfrm>
            <a:off x="1054100" y="1765655"/>
            <a:ext cx="990600" cy="400110"/>
          </a:xfrm>
          <a:prstGeom prst="rect">
            <a:avLst/>
          </a:prstGeom>
          <a:noFill/>
        </p:spPr>
        <p:txBody>
          <a:bodyPr wrap="square" rtlCol="0">
            <a:spAutoFit/>
          </a:bodyPr>
          <a:lstStyle/>
          <a:p>
            <a:r>
              <a:rPr lang="en-US" dirty="0" smtClean="0"/>
              <a:t>TS.md</a:t>
            </a:r>
            <a:endParaRPr lang="en-US" dirty="0"/>
          </a:p>
        </p:txBody>
      </p:sp>
      <p:sp>
        <p:nvSpPr>
          <p:cNvPr id="12" name="Rectangle 11"/>
          <p:cNvSpPr/>
          <p:nvPr/>
        </p:nvSpPr>
        <p:spPr bwMode="auto">
          <a:xfrm>
            <a:off x="2319337" y="2111393"/>
            <a:ext cx="1020763" cy="1447800"/>
          </a:xfrm>
          <a:prstGeom prst="rect">
            <a:avLst/>
          </a:prstGeom>
          <a:solidFill>
            <a:srgbClr val="FFC0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Object Def</a:t>
            </a:r>
            <a:r>
              <a:rPr kumimoji="0" lang="en-US" sz="1200" b="0" i="0" u="none" strike="noStrike" cap="none" normalizeH="0" dirty="0" smtClean="0">
                <a:ln>
                  <a:noFill/>
                </a:ln>
                <a:solidFill>
                  <a:schemeClr val="tx1"/>
                </a:solidFill>
                <a:effectLst/>
                <a:latin typeface="Arial" charset="0"/>
              </a:rPr>
              <a:t> </a:t>
            </a:r>
            <a:r>
              <a:rPr kumimoji="0" lang="en-US" sz="1200" b="0" i="0" u="none" strike="noStrike" cap="none" normalizeH="0" baseline="0" dirty="0" smtClean="0">
                <a:ln>
                  <a:noFill/>
                </a:ln>
                <a:solidFill>
                  <a:schemeClr val="tx1"/>
                </a:solidFill>
                <a:effectLst/>
                <a:latin typeface="Arial" charset="0"/>
              </a:rPr>
              <a:t>expressed</a:t>
            </a:r>
            <a:r>
              <a:rPr kumimoji="0" lang="en-US" sz="1200" b="0" i="0" u="none" strike="noStrike" cap="none" normalizeH="0" dirty="0" smtClean="0">
                <a:ln>
                  <a:noFill/>
                </a:ln>
                <a:solidFill>
                  <a:schemeClr val="tx1"/>
                </a:solidFill>
                <a:effectLst/>
                <a:latin typeface="Arial" charset="0"/>
              </a:rPr>
              <a:t> in XML</a:t>
            </a:r>
          </a:p>
          <a:p>
            <a:pPr marL="0" marR="0" indent="0" algn="ctr" defTabSz="914400" rtl="0" eaLnBrk="0" fontAlgn="base" latinLnBrk="0" hangingPunct="0">
              <a:lnSpc>
                <a:spcPct val="90000"/>
              </a:lnSpc>
              <a:spcBef>
                <a:spcPct val="0"/>
              </a:spcBef>
              <a:spcAft>
                <a:spcPct val="0"/>
              </a:spcAft>
              <a:buClrTx/>
              <a:buSzTx/>
              <a:buFontTx/>
              <a:buNone/>
              <a:tabLst/>
            </a:pPr>
            <a:endParaRPr lang="en-US" sz="1200" dirty="0">
              <a:latin typeface="Arial" charset="0"/>
            </a:endParaRPr>
          </a:p>
          <a:p>
            <a:pPr marL="0" marR="0" indent="0" algn="ctr" defTabSz="914400" rtl="0" eaLnBrk="0" fontAlgn="base" latinLnBrk="0" hangingPunct="0">
              <a:lnSpc>
                <a:spcPct val="90000"/>
              </a:lnSpc>
              <a:spcBef>
                <a:spcPct val="0"/>
              </a:spcBef>
              <a:spcAft>
                <a:spcPct val="0"/>
              </a:spcAft>
              <a:buClrTx/>
              <a:buSzTx/>
              <a:buFontTx/>
              <a:buNone/>
              <a:tabLst/>
            </a:pPr>
            <a:r>
              <a:rPr lang="en-US" sz="1200" dirty="0" smtClean="0">
                <a:latin typeface="Arial" charset="0"/>
              </a:rPr>
              <a:t>File </a:t>
            </a:r>
            <a:r>
              <a:rPr lang="en-US" sz="1200" dirty="0" smtClean="0">
                <a:solidFill>
                  <a:srgbClr val="FF0000"/>
                </a:solidFill>
                <a:latin typeface="Arial" charset="0"/>
              </a:rPr>
              <a:t>.xml</a:t>
            </a:r>
            <a:endParaRPr lang="en-US" sz="1200" dirty="0">
              <a:solidFill>
                <a:srgbClr val="FF0000"/>
              </a:solidFill>
              <a:latin typeface="Arial" charset="0"/>
            </a:endParaRPr>
          </a:p>
        </p:txBody>
      </p:sp>
      <p:sp>
        <p:nvSpPr>
          <p:cNvPr id="13" name="TextBox 12"/>
          <p:cNvSpPr txBox="1"/>
          <p:nvPr/>
        </p:nvSpPr>
        <p:spPr>
          <a:xfrm>
            <a:off x="2340141" y="1764567"/>
            <a:ext cx="1198396" cy="400110"/>
          </a:xfrm>
          <a:prstGeom prst="rect">
            <a:avLst/>
          </a:prstGeom>
          <a:noFill/>
        </p:spPr>
        <p:txBody>
          <a:bodyPr wrap="square" rtlCol="0">
            <a:spAutoFit/>
          </a:bodyPr>
          <a:lstStyle/>
          <a:p>
            <a:r>
              <a:rPr lang="en-US" dirty="0" smtClean="0"/>
              <a:t>SUP.xml</a:t>
            </a:r>
            <a:endParaRPr lang="en-US" dirty="0"/>
          </a:p>
        </p:txBody>
      </p:sp>
      <p:sp>
        <p:nvSpPr>
          <p:cNvPr id="15" name="TextBox 14"/>
          <p:cNvSpPr txBox="1"/>
          <p:nvPr/>
        </p:nvSpPr>
        <p:spPr>
          <a:xfrm>
            <a:off x="1549211" y="1377950"/>
            <a:ext cx="2362200" cy="461665"/>
          </a:xfrm>
          <a:prstGeom prst="rect">
            <a:avLst/>
          </a:prstGeom>
          <a:noFill/>
        </p:spPr>
        <p:txBody>
          <a:bodyPr wrap="square" rtlCol="0">
            <a:spAutoFit/>
          </a:bodyPr>
          <a:lstStyle/>
          <a:p>
            <a:r>
              <a:rPr lang="en-US" sz="2400" b="1" dirty="0" smtClean="0"/>
              <a:t>GitHub</a:t>
            </a:r>
            <a:endParaRPr lang="en-US" sz="2400" b="1" dirty="0"/>
          </a:p>
        </p:txBody>
      </p:sp>
      <p:sp>
        <p:nvSpPr>
          <p:cNvPr id="17" name="Content Placeholder 2"/>
          <p:cNvSpPr txBox="1">
            <a:spLocks/>
          </p:cNvSpPr>
          <p:nvPr/>
        </p:nvSpPr>
        <p:spPr bwMode="auto">
          <a:xfrm>
            <a:off x="4076008" y="1025443"/>
            <a:ext cx="5177530" cy="279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4763">
              <a:buFontTx/>
              <a:buNone/>
            </a:pPr>
            <a:r>
              <a:rPr lang="en-US" b="1" kern="0" dirty="0" smtClean="0"/>
              <a:t>Option A</a:t>
            </a:r>
          </a:p>
          <a:p>
            <a:pPr lvl="1"/>
            <a:r>
              <a:rPr lang="en-US" kern="0" dirty="0" smtClean="0"/>
              <a:t>Upload SUP files to GitHub under their own SUP folder</a:t>
            </a:r>
          </a:p>
          <a:p>
            <a:pPr lvl="1"/>
            <a:r>
              <a:rPr lang="en-US" kern="0" dirty="0" smtClean="0"/>
              <a:t>Remove </a:t>
            </a:r>
            <a:r>
              <a:rPr lang="en-US" kern="0" dirty="0" err="1" smtClean="0"/>
              <a:t>Obj</a:t>
            </a:r>
            <a:r>
              <a:rPr lang="en-US" kern="0" dirty="0" smtClean="0"/>
              <a:t> Tables from TS</a:t>
            </a:r>
          </a:p>
          <a:p>
            <a:pPr lvl="2"/>
            <a:r>
              <a:rPr lang="en-US" kern="0" dirty="0" smtClean="0">
                <a:solidFill>
                  <a:schemeClr val="accent6"/>
                </a:solidFill>
              </a:rPr>
              <a:t>The out of sync problem is </a:t>
            </a:r>
            <a:r>
              <a:rPr lang="en-US" b="1" kern="0" dirty="0" smtClean="0">
                <a:solidFill>
                  <a:schemeClr val="accent6"/>
                </a:solidFill>
              </a:rPr>
              <a:t>GONE!!</a:t>
            </a:r>
            <a:endParaRPr lang="en-US" b="1" kern="0" dirty="0" smtClean="0">
              <a:solidFill>
                <a:schemeClr val="accent6"/>
              </a:solidFill>
            </a:endParaRPr>
          </a:p>
          <a:p>
            <a:pPr lvl="1"/>
            <a:r>
              <a:rPr lang="en-US" kern="0" dirty="0" smtClean="0"/>
              <a:t>Use LwM2M Editor to </a:t>
            </a:r>
            <a:r>
              <a:rPr lang="en-US" kern="0" dirty="0" smtClean="0"/>
              <a:t>import, update, create </a:t>
            </a:r>
            <a:r>
              <a:rPr lang="en-US" kern="0" dirty="0" smtClean="0"/>
              <a:t>and </a:t>
            </a:r>
            <a:r>
              <a:rPr lang="en-US" kern="0" dirty="0" smtClean="0"/>
              <a:t>export the </a:t>
            </a:r>
            <a:r>
              <a:rPr lang="en-US" kern="0" dirty="0" smtClean="0"/>
              <a:t>new revised SUP </a:t>
            </a:r>
            <a:r>
              <a:rPr lang="en-US" kern="0" dirty="0" smtClean="0"/>
              <a:t>file</a:t>
            </a:r>
          </a:p>
          <a:p>
            <a:pPr lvl="1"/>
            <a:r>
              <a:rPr lang="en-US" kern="0" dirty="0" smtClean="0"/>
              <a:t>Create a PR with the exported SUP file</a:t>
            </a:r>
          </a:p>
          <a:p>
            <a:pPr lvl="2"/>
            <a:r>
              <a:rPr lang="en-US" kern="0" dirty="0" smtClean="0"/>
              <a:t>Note: </a:t>
            </a:r>
            <a:r>
              <a:rPr lang="en-US" kern="0" dirty="0" smtClean="0"/>
              <a:t>when replacing the full content of a SUP, GitHub will still show the delta changes</a:t>
            </a:r>
            <a:endParaRPr lang="en-US" kern="0" dirty="0" smtClean="0"/>
          </a:p>
          <a:p>
            <a:pPr lvl="2"/>
            <a:r>
              <a:rPr lang="en-US" kern="0" dirty="0" smtClean="0"/>
              <a:t>See proposal on what to change in the FILE INFORMATION in order to don’t update this content each time that a PR is produced</a:t>
            </a:r>
          </a:p>
          <a:p>
            <a:pPr marL="225425" lvl="1" indent="0">
              <a:buNone/>
            </a:pPr>
            <a:endParaRPr lang="en-US" kern="0" dirty="0" smtClean="0"/>
          </a:p>
        </p:txBody>
      </p:sp>
      <p:sp>
        <p:nvSpPr>
          <p:cNvPr id="18" name="TextBox 17"/>
          <p:cNvSpPr txBox="1"/>
          <p:nvPr/>
        </p:nvSpPr>
        <p:spPr>
          <a:xfrm>
            <a:off x="227755" y="1044294"/>
            <a:ext cx="1905000" cy="400110"/>
          </a:xfrm>
          <a:prstGeom prst="rect">
            <a:avLst/>
          </a:prstGeom>
          <a:noFill/>
        </p:spPr>
        <p:txBody>
          <a:bodyPr wrap="square" rtlCol="0">
            <a:spAutoFit/>
          </a:bodyPr>
          <a:lstStyle/>
          <a:p>
            <a:r>
              <a:rPr lang="en-US" b="1" dirty="0" smtClean="0"/>
              <a:t>Option A</a:t>
            </a:r>
            <a:endParaRPr lang="en-US" b="1" dirty="0"/>
          </a:p>
        </p:txBody>
      </p:sp>
    </p:spTree>
    <p:extLst>
      <p:ext uri="{BB962C8B-B14F-4D97-AF65-F5344CB8AC3E}">
        <p14:creationId xmlns:p14="http://schemas.microsoft.com/office/powerpoint/2010/main" val="25464857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(II) – Review </a:t>
            </a:r>
            <a:r>
              <a:rPr lang="en-US" sz="2400" dirty="0" smtClean="0"/>
              <a:t>FILE INFORMATION</a:t>
            </a:r>
            <a:endParaRPr lang="en-US" sz="2400"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chemeClr val="tx1"/>
                </a:solidFill>
              </a:rPr>
              <a:t>OMA-SUP-XML_LWM2M_Device-V1_0_1</a:t>
            </a:r>
            <a:r>
              <a:rPr lang="en-US" sz="1400" b="1" strike="sngStrike" dirty="0">
                <a:solidFill>
                  <a:srgbClr val="FF0000"/>
                </a:solidFill>
              </a:rPr>
              <a:t>-20170704-A</a:t>
            </a:r>
            <a:r>
              <a:rPr lang="en-US" sz="1100" dirty="0"/>
              <a:t/>
            </a:r>
            <a:br>
              <a:rPr lang="en-US" sz="1100" dirty="0"/>
            </a:br>
            <a:r>
              <a:rPr lang="en-US" sz="1100" dirty="0"/>
              <a:t>   Type: </a:t>
            </a:r>
            <a:r>
              <a:rPr lang="en-US" sz="1100" dirty="0" smtClean="0"/>
              <a:t>xml</a:t>
            </a:r>
          </a:p>
          <a:p>
            <a:pPr marL="0" indent="-4763">
              <a:buNone/>
            </a:pPr>
            <a:r>
              <a:rPr lang="en-US" sz="1100" dirty="0"/>
              <a:t> </a:t>
            </a:r>
            <a:r>
              <a:rPr lang="en-US" sz="1100" dirty="0" smtClean="0"/>
              <a:t>  Date: </a:t>
            </a:r>
            <a:r>
              <a:rPr lang="en-US" sz="1100" dirty="0" err="1" smtClean="0"/>
              <a:t>dd</a:t>
            </a:r>
            <a:r>
              <a:rPr lang="en-US" sz="1100" dirty="0" smtClean="0"/>
              <a:t>-mmm-</a:t>
            </a:r>
            <a:r>
              <a:rPr lang="en-US" sz="1100" dirty="0" err="1" smtClean="0"/>
              <a:t>yyyy</a:t>
            </a:r>
            <a:r>
              <a:rPr lang="en-US" sz="1100" dirty="0"/>
              <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chemeClr val="tx1"/>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chemeClr val="tx1"/>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strike="sngStrike" dirty="0" smtClean="0">
                <a:solidFill>
                  <a:srgbClr val="FF0000"/>
                </a:solidFill>
                <a:hlinkClick r:id="rId2"/>
              </a:rPr>
              <a:t>technical-comments@mail.openmobilealliance.org</a:t>
            </a:r>
            <a:r>
              <a:rPr lang="en-US" sz="1100" dirty="0" smtClean="0">
                <a:solidFill>
                  <a:srgbClr val="FF0000"/>
                </a:solidFill>
              </a:rPr>
              <a:t>  </a:t>
            </a:r>
            <a:r>
              <a:rPr lang="en-US" sz="1200" b="1" dirty="0" smtClean="0">
                <a:solidFill>
                  <a:srgbClr val="FF0000"/>
                </a:solidFill>
              </a:rPr>
              <a:t>https</a:t>
            </a:r>
            <a:r>
              <a:rPr lang="en-US" sz="1200" b="1" dirty="0">
                <a:solidFill>
                  <a:srgbClr val="FF0000"/>
                </a:solidFill>
              </a:rPr>
              <a:t>://github.com/OpenMobileAlliance/OMA_LwM2M_for_Developers/issues</a:t>
            </a:r>
            <a:r>
              <a:rPr lang="en-US" sz="1100" dirty="0"/>
              <a:t/>
            </a:r>
            <a:br>
              <a:rPr lang="en-US" sz="1100" dirty="0"/>
            </a:br>
            <a:r>
              <a:rPr lang="en-US" sz="1100" dirty="0"/>
              <a:t/>
            </a:r>
            <a:br>
              <a:rPr lang="en-US" sz="1100" dirty="0"/>
            </a:br>
            <a:r>
              <a:rPr lang="en-US" sz="1100" b="1" strike="sngStrike" dirty="0">
                <a:solidFill>
                  <a:srgbClr val="FF0000"/>
                </a:solidFill>
              </a:rPr>
              <a:t>CHANGE HISTORY</a:t>
            </a: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08022017 Status changed to Approved by TP, TP Ref # OMA-TP-2017-0009-INP_LightweightM2M-V1_0_ERP_for_Final_Approval</a:t>
            </a:r>
            <a:br>
              <a:rPr lang="en-US" sz="1100" strike="sngStrike" dirty="0">
                <a:solidFill>
                  <a:srgbClr val="FF0000"/>
                </a:solidFill>
              </a:rPr>
            </a:br>
            <a:r>
              <a:rPr lang="en-US" sz="1100" strike="sngStrike"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3995737" y="1149350"/>
            <a:ext cx="5257800" cy="3170099"/>
          </a:xfrm>
          <a:prstGeom prst="rect">
            <a:avLst/>
          </a:prstGeom>
          <a:noFill/>
        </p:spPr>
        <p:txBody>
          <a:bodyPr wrap="square" rtlCol="0">
            <a:spAutoFit/>
          </a:bodyPr>
          <a:lstStyle/>
          <a:p>
            <a:r>
              <a:rPr lang="en-US" b="1" dirty="0" smtClean="0"/>
              <a:t>Proposal</a:t>
            </a:r>
          </a:p>
          <a:p>
            <a:pPr marL="342900" indent="-342900">
              <a:buFont typeface="Arial" panose="020B0604020202020204" pitchFamily="34" charset="0"/>
              <a:buChar char="•"/>
            </a:pPr>
            <a:r>
              <a:rPr lang="en-US" dirty="0" smtClean="0">
                <a:solidFill>
                  <a:schemeClr val="accent6"/>
                </a:solidFill>
              </a:rPr>
              <a:t>Eliminate the date </a:t>
            </a:r>
            <a:r>
              <a:rPr lang="en-US" dirty="0" smtClean="0">
                <a:solidFill>
                  <a:schemeClr val="accent6"/>
                </a:solidFill>
              </a:rPr>
              <a:t>from the file name</a:t>
            </a:r>
            <a:endParaRPr lang="en-US" dirty="0" smtClean="0">
              <a:solidFill>
                <a:schemeClr val="accent6"/>
              </a:solidFill>
            </a:endParaRPr>
          </a:p>
          <a:p>
            <a:pPr marL="342900" indent="-342900">
              <a:buFont typeface="Arial" panose="020B0604020202020204" pitchFamily="34" charset="0"/>
              <a:buChar char="•"/>
            </a:pPr>
            <a:r>
              <a:rPr lang="en-US" dirty="0" smtClean="0">
                <a:solidFill>
                  <a:schemeClr val="accent6"/>
                </a:solidFill>
              </a:rPr>
              <a:t>Add GitHub Issues link to raise </a:t>
            </a:r>
            <a:r>
              <a:rPr lang="en-US" dirty="0" smtClean="0">
                <a:solidFill>
                  <a:schemeClr val="accent6"/>
                </a:solidFill>
              </a:rPr>
              <a:t>issues</a:t>
            </a:r>
          </a:p>
          <a:p>
            <a:pPr marL="342900" indent="-342900">
              <a:buFont typeface="Arial" panose="020B0604020202020204" pitchFamily="34" charset="0"/>
              <a:buChar char="•"/>
            </a:pPr>
            <a:r>
              <a:rPr lang="en-US" dirty="0" smtClean="0">
                <a:solidFill>
                  <a:schemeClr val="accent6"/>
                </a:solidFill>
              </a:rPr>
              <a:t>Add date (updated automatically by each time a PR is merged)</a:t>
            </a:r>
            <a:endParaRPr lang="en-US" dirty="0" smtClean="0">
              <a:solidFill>
                <a:schemeClr val="accent6"/>
              </a:solidFill>
            </a:endParaRPr>
          </a:p>
          <a:p>
            <a:pPr marL="342900" indent="-342900">
              <a:buFont typeface="Arial" panose="020B0604020202020204" pitchFamily="34" charset="0"/>
              <a:buChar char="•"/>
            </a:pPr>
            <a:r>
              <a:rPr lang="en-US" dirty="0" smtClean="0">
                <a:solidFill>
                  <a:schemeClr val="accent6"/>
                </a:solidFill>
              </a:rPr>
              <a:t>Remove CHANGE HISTORY</a:t>
            </a:r>
          </a:p>
          <a:p>
            <a:pPr marL="342900" indent="-342900">
              <a:buFont typeface="Arial" panose="020B0604020202020204" pitchFamily="34" charset="0"/>
              <a:buChar char="•"/>
            </a:pPr>
            <a:endParaRPr lang="en-US" dirty="0">
              <a:solidFill>
                <a:schemeClr val="accent6"/>
              </a:solidFill>
            </a:endParaRPr>
          </a:p>
          <a:p>
            <a:r>
              <a:rPr lang="en-US" dirty="0" smtClean="0">
                <a:solidFill>
                  <a:schemeClr val="accent6"/>
                </a:solidFill>
              </a:rPr>
              <a:t>With these changes the FILE INFORMATION doesn’t need to be updated on each PR.</a:t>
            </a:r>
            <a:endParaRPr lang="en-US" dirty="0">
              <a:solidFill>
                <a:schemeClr val="accent6"/>
              </a:solidFill>
            </a:endParaRPr>
          </a:p>
        </p:txBody>
      </p:sp>
    </p:spTree>
    <p:extLst>
      <p:ext uri="{BB962C8B-B14F-4D97-AF65-F5344CB8AC3E}">
        <p14:creationId xmlns:p14="http://schemas.microsoft.com/office/powerpoint/2010/main" val="10496126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8772</TotalTime>
  <Pages>15</Pages>
  <Words>751</Words>
  <Application>Microsoft Office PowerPoint</Application>
  <PresentationFormat>Custom</PresentationFormat>
  <Paragraphs>147</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宋体</vt:lpstr>
      <vt:lpstr>Arial</vt:lpstr>
      <vt:lpstr>Arial Narrow</vt:lpstr>
      <vt:lpstr>Tahoma</vt:lpstr>
      <vt:lpstr>Times New Roman</vt:lpstr>
      <vt:lpstr>OMA Template</vt:lpstr>
      <vt:lpstr>OMA-DM-2017-0130R02-INP_Handling_Supporting_Files  Handling of Supporting Files </vt:lpstr>
      <vt:lpstr>SUP Files Out of Sync</vt:lpstr>
      <vt:lpstr>Introduction</vt:lpstr>
      <vt:lpstr>Overview</vt:lpstr>
      <vt:lpstr>Implications of this Out of Sync</vt:lpstr>
      <vt:lpstr>What is Inside of the SUP</vt:lpstr>
      <vt:lpstr>Handling Options</vt:lpstr>
      <vt:lpstr>Proposal (I)</vt:lpstr>
      <vt:lpstr>Proposal (II) – Review FILE INFORMATION</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342</cp:revision>
  <cp:lastPrinted>1999-04-27T06:51:51Z</cp:lastPrinted>
  <dcterms:created xsi:type="dcterms:W3CDTF">2002-03-19T14:05:12Z</dcterms:created>
  <dcterms:modified xsi:type="dcterms:W3CDTF">2018-01-05T23:24:47Z</dcterms:modified>
</cp:coreProperties>
</file>