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51" r:id="rId3"/>
    <p:sldId id="352" r:id="rId4"/>
    <p:sldId id="353" r:id="rId5"/>
    <p:sldId id="354" r:id="rId6"/>
    <p:sldId id="355" r:id="rId7"/>
    <p:sldId id="356" r:id="rId8"/>
    <p:sldId id="338" r:id="rId9"/>
    <p:sldId id="350" r:id="rId10"/>
    <p:sldId id="357" r:id="rId11"/>
    <p:sldId id="358" r:id="rId12"/>
    <p:sldId id="348"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varScale="1">
        <p:scale>
          <a:sx n="71" d="100"/>
          <a:sy n="71" d="100"/>
        </p:scale>
        <p:origin x="22" y="10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94" y="-1984"/>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a:t>
            </a:r>
            <a:r>
              <a:rPr lang="en-GB" altLang="zh-CN" sz="1000" b="1" dirty="0" smtClean="0">
                <a:ea typeface="宋体" charset="-122"/>
                <a:cs typeface="Times New Roman" charset="0"/>
              </a:rPr>
              <a:t>2018 </a:t>
            </a:r>
            <a:r>
              <a:rPr lang="en-GB" altLang="zh-CN" sz="1000" b="1" dirty="0">
                <a:ea typeface="宋体" charset="-122"/>
                <a:cs typeface="Times New Roman" charset="0"/>
              </a:rPr>
              <a:t>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OMA-DM-2018-0051</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OMA-Template-SlideDeck-20180101-I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Submitted </a:t>
            </a:r>
            <a:r>
              <a:rPr lang="en-US" altLang="zh-CN" b="1" dirty="0">
                <a:latin typeface="Tahoma" pitchFamily="34" charset="0"/>
                <a:ea typeface="宋体" charset="-122"/>
              </a:rPr>
              <a:t>To:	</a:t>
            </a:r>
            <a:r>
              <a:rPr lang="en-US" altLang="zh-CN" b="1" dirty="0" smtClean="0">
                <a:latin typeface="Tahoma" pitchFamily="34" charset="0"/>
                <a:ea typeface="宋体" charset="-122"/>
              </a:rPr>
              <a:t>DMSE</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Date</a:t>
            </a:r>
            <a:r>
              <a:rPr lang="en-US" altLang="zh-CN" b="1" dirty="0">
                <a:latin typeface="Tahoma" pitchFamily="34" charset="0"/>
                <a:ea typeface="宋体" charset="-122"/>
              </a:rPr>
              <a:t>:	</a:t>
            </a:r>
            <a:r>
              <a:rPr lang="en-US" altLang="zh-CN" b="1" dirty="0" smtClean="0">
                <a:latin typeface="Tahoma" pitchFamily="34" charset="0"/>
                <a:ea typeface="宋体" charset="-122"/>
              </a:rPr>
              <a:t> </a:t>
            </a:r>
            <a:r>
              <a:rPr lang="en-US" altLang="zh-CN" b="1" dirty="0" smtClean="0">
                <a:latin typeface="Tahoma" pitchFamily="34" charset="0"/>
                <a:ea typeface="宋体" charset="-122"/>
              </a:rPr>
              <a:t>04</a:t>
            </a:r>
            <a:r>
              <a:rPr lang="en-US" altLang="zh-CN" b="1" dirty="0" smtClean="0">
                <a:latin typeface="Tahoma" pitchFamily="34" charset="0"/>
                <a:ea typeface="宋体" charset="-122"/>
              </a:rPr>
              <a:t> Jun </a:t>
            </a:r>
            <a:r>
              <a:rPr lang="en-US" altLang="zh-CN" b="1" dirty="0" smtClean="0">
                <a:latin typeface="Tahoma" pitchFamily="34" charset="0"/>
                <a:ea typeface="宋体" charset="-122"/>
              </a:rPr>
              <a:t>2018</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Contact: </a:t>
            </a:r>
            <a:r>
              <a:rPr lang="en-US" altLang="zh-CN" b="1" dirty="0">
                <a:latin typeface="Tahoma" pitchFamily="34" charset="0"/>
                <a:ea typeface="宋体" charset="-122"/>
              </a:rPr>
              <a:t>	</a:t>
            </a:r>
            <a:r>
              <a:rPr lang="en-US" altLang="zh-CN" b="1" dirty="0" smtClean="0">
                <a:latin typeface="Tahoma" pitchFamily="34" charset="0"/>
                <a:ea typeface="宋体" charset="-122"/>
              </a:rPr>
              <a:t>Joaquin Prado</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Source: </a:t>
            </a:r>
            <a:r>
              <a:rPr lang="en-US" altLang="zh-CN" b="1" dirty="0">
                <a:latin typeface="Tahoma" pitchFamily="34" charset="0"/>
                <a:ea typeface="宋体" charset="-122"/>
              </a:rPr>
              <a:t>	</a:t>
            </a:r>
            <a:r>
              <a:rPr lang="en-US" altLang="zh-CN" b="1" dirty="0" smtClean="0">
                <a:latin typeface="Tahoma" pitchFamily="34" charset="0"/>
                <a:ea typeface="宋体" charset="-122"/>
              </a:rPr>
              <a:t>OMA Staff</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OMA-DM&amp;SE-2018-0051-INP_GitHub_Flow_Challenges</a:t>
            </a:r>
            <a:r>
              <a:rPr lang="en-US" altLang="zh-CN" sz="2000" dirty="0">
                <a:ea typeface="宋体" panose="02010600030101010101" pitchFamily="2" charset="-122"/>
              </a:rPr>
              <a:t/>
            </a:r>
            <a:br>
              <a:rPr lang="en-US" altLang="zh-CN" sz="2000" dirty="0">
                <a:ea typeface="宋体" panose="02010600030101010101" pitchFamily="2" charset="-122"/>
              </a:rPr>
            </a:br>
            <a:r>
              <a:rPr lang="en-US" altLang="zh-CN" sz="1400" dirty="0">
                <a:ea typeface="宋体" panose="02010600030101010101" pitchFamily="2" charset="-122"/>
              </a:rPr>
              <a:t/>
            </a:r>
            <a:br>
              <a:rPr lang="en-US" altLang="zh-CN" sz="1400" dirty="0">
                <a:ea typeface="宋体" panose="02010600030101010101" pitchFamily="2" charset="-122"/>
              </a:rPr>
            </a:br>
            <a:r>
              <a:rPr lang="en-US" altLang="zh-CN" dirty="0" smtClean="0">
                <a:ea typeface="宋体" charset="-122"/>
              </a:rPr>
              <a:t/>
            </a:r>
            <a:br>
              <a:rPr lang="en-US" altLang="zh-CN" dirty="0" smtClean="0">
                <a:ea typeface="宋体" charset="-122"/>
              </a:rPr>
            </a:br>
            <a:r>
              <a:rPr lang="en-US" sz="2400" dirty="0" smtClean="0"/>
              <a:t>GitHub Flow Challenges</a:t>
            </a: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185737" y="2444422"/>
            <a:ext cx="7032476" cy="834961"/>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36" name="Rectangle 35"/>
          <p:cNvSpPr/>
          <p:nvPr/>
        </p:nvSpPr>
        <p:spPr bwMode="auto">
          <a:xfrm>
            <a:off x="185737" y="3290023"/>
            <a:ext cx="7032476" cy="609600"/>
          </a:xfrm>
          <a:prstGeom prst="rect">
            <a:avLst/>
          </a:prstGeom>
          <a:solidFill>
            <a:schemeClr val="accent2">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2" name="Title 1"/>
          <p:cNvSpPr>
            <a:spLocks noGrp="1"/>
          </p:cNvSpPr>
          <p:nvPr>
            <p:ph type="title"/>
          </p:nvPr>
        </p:nvSpPr>
        <p:spPr/>
        <p:txBody>
          <a:bodyPr/>
          <a:lstStyle/>
          <a:p>
            <a:r>
              <a:rPr lang="en-US" dirty="0" smtClean="0"/>
              <a:t>Publication Process</a:t>
            </a:r>
            <a:endParaRPr lang="en-US" dirty="0"/>
          </a:p>
        </p:txBody>
      </p:sp>
      <p:sp>
        <p:nvSpPr>
          <p:cNvPr id="3" name="Content Placeholder 2"/>
          <p:cNvSpPr>
            <a:spLocks noGrp="1"/>
          </p:cNvSpPr>
          <p:nvPr>
            <p:ph idx="1"/>
          </p:nvPr>
        </p:nvSpPr>
        <p:spPr>
          <a:xfrm>
            <a:off x="141199" y="953549"/>
            <a:ext cx="8778875" cy="1143000"/>
          </a:xfrm>
        </p:spPr>
        <p:txBody>
          <a:bodyPr/>
          <a:lstStyle/>
          <a:p>
            <a:pPr marL="0" indent="0">
              <a:buNone/>
            </a:pPr>
            <a:r>
              <a:rPr lang="en-US" sz="2000" dirty="0" smtClean="0"/>
              <a:t>Currently MD2HTML points to the “</a:t>
            </a:r>
            <a:r>
              <a:rPr lang="en-US" sz="2000" b="1" dirty="0" smtClean="0"/>
              <a:t>Development</a:t>
            </a:r>
            <a:r>
              <a:rPr lang="en-US" sz="2000" dirty="0" smtClean="0"/>
              <a:t>” branch but the final version of the .PDF will come from a different branch, “</a:t>
            </a:r>
            <a:r>
              <a:rPr lang="en-US" sz="2000" b="1" dirty="0" smtClean="0"/>
              <a:t>Master</a:t>
            </a:r>
            <a:r>
              <a:rPr lang="en-US" sz="2000" dirty="0" smtClean="0"/>
              <a:t>” branch. </a:t>
            </a:r>
          </a:p>
          <a:p>
            <a:pPr marL="230188" lvl="1" indent="0">
              <a:buNone/>
            </a:pPr>
            <a:r>
              <a:rPr lang="en-US" sz="1600" dirty="0" smtClean="0"/>
              <a:t>This Master branch will have the correct front cover information i.e.: document status (Candidate instead of Draft), Doc Date, version, etc. This information is NOT updated on each PR</a:t>
            </a:r>
            <a:endParaRPr lang="en-US" sz="1600" dirty="0"/>
          </a:p>
        </p:txBody>
      </p:sp>
      <p:cxnSp>
        <p:nvCxnSpPr>
          <p:cNvPr id="5" name="Straight Connector 4"/>
          <p:cNvCxnSpPr/>
          <p:nvPr/>
        </p:nvCxnSpPr>
        <p:spPr bwMode="auto">
          <a:xfrm flipV="1">
            <a:off x="1504006" y="3585650"/>
            <a:ext cx="4266407" cy="21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6" name="Oval 5"/>
          <p:cNvSpPr/>
          <p:nvPr/>
        </p:nvSpPr>
        <p:spPr bwMode="auto">
          <a:xfrm>
            <a:off x="2189806" y="3549650"/>
            <a:ext cx="76200" cy="76200"/>
          </a:xfrm>
          <a:prstGeom prst="ellipse">
            <a:avLst/>
          </a:prstGeom>
          <a:solidFill>
            <a:schemeClr val="accent6"/>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7" name="Oval 6"/>
          <p:cNvSpPr/>
          <p:nvPr/>
        </p:nvSpPr>
        <p:spPr bwMode="auto">
          <a:xfrm>
            <a:off x="3227806" y="3540350"/>
            <a:ext cx="76200" cy="76200"/>
          </a:xfrm>
          <a:prstGeom prst="ellipse">
            <a:avLst/>
          </a:prstGeom>
          <a:solidFill>
            <a:schemeClr val="accent6"/>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9" name="Oval 8"/>
          <p:cNvSpPr/>
          <p:nvPr/>
        </p:nvSpPr>
        <p:spPr bwMode="auto">
          <a:xfrm>
            <a:off x="4478206" y="3548750"/>
            <a:ext cx="76200" cy="76200"/>
          </a:xfrm>
          <a:prstGeom prst="ellipse">
            <a:avLst/>
          </a:prstGeom>
          <a:solidFill>
            <a:schemeClr val="accent6"/>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cxnSp>
        <p:nvCxnSpPr>
          <p:cNvPr id="11" name="Straight Connector 10"/>
          <p:cNvCxnSpPr/>
          <p:nvPr/>
        </p:nvCxnSpPr>
        <p:spPr bwMode="auto">
          <a:xfrm>
            <a:off x="1350813" y="2901950"/>
            <a:ext cx="6096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2" name="Straight Connector 11"/>
          <p:cNvCxnSpPr>
            <a:endCxn id="6" idx="0"/>
          </p:cNvCxnSpPr>
          <p:nvPr/>
        </p:nvCxnSpPr>
        <p:spPr bwMode="auto">
          <a:xfrm>
            <a:off x="1960413" y="2901950"/>
            <a:ext cx="267493" cy="6477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5" name="Oval 14"/>
          <p:cNvSpPr/>
          <p:nvPr/>
        </p:nvSpPr>
        <p:spPr bwMode="auto">
          <a:xfrm>
            <a:off x="1427806" y="2863850"/>
            <a:ext cx="76200" cy="762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16" name="Oval 15"/>
          <p:cNvSpPr/>
          <p:nvPr/>
        </p:nvSpPr>
        <p:spPr bwMode="auto">
          <a:xfrm>
            <a:off x="1652206" y="2865950"/>
            <a:ext cx="76200" cy="762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 </a:t>
            </a:r>
            <a:endParaRPr kumimoji="0" lang="en-US" sz="2000" b="0" i="0" u="none" strike="noStrike" cap="none" normalizeH="0" baseline="0" dirty="0" smtClean="0">
              <a:ln>
                <a:noFill/>
              </a:ln>
              <a:solidFill>
                <a:schemeClr val="tx1"/>
              </a:solidFill>
              <a:effectLst/>
              <a:latin typeface="Arial" charset="0"/>
            </a:endParaRPr>
          </a:p>
        </p:txBody>
      </p:sp>
      <p:sp>
        <p:nvSpPr>
          <p:cNvPr id="17" name="Oval 16"/>
          <p:cNvSpPr/>
          <p:nvPr/>
        </p:nvSpPr>
        <p:spPr bwMode="auto">
          <a:xfrm>
            <a:off x="1909006" y="2867150"/>
            <a:ext cx="76200" cy="762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 </a:t>
            </a:r>
            <a:endParaRPr kumimoji="0" lang="en-US" sz="2000" b="0" i="0" u="none" strike="noStrike" cap="none" normalizeH="0" baseline="0" dirty="0" smtClean="0">
              <a:ln>
                <a:noFill/>
              </a:ln>
              <a:solidFill>
                <a:schemeClr val="tx1"/>
              </a:solidFill>
              <a:effectLst/>
              <a:latin typeface="Arial" charset="0"/>
            </a:endParaRPr>
          </a:p>
        </p:txBody>
      </p:sp>
      <p:sp>
        <p:nvSpPr>
          <p:cNvPr id="18" name="TextBox 17"/>
          <p:cNvSpPr txBox="1"/>
          <p:nvPr/>
        </p:nvSpPr>
        <p:spPr>
          <a:xfrm>
            <a:off x="283103" y="2665334"/>
            <a:ext cx="685800" cy="397032"/>
          </a:xfrm>
          <a:prstGeom prst="rect">
            <a:avLst/>
          </a:prstGeom>
          <a:noFill/>
        </p:spPr>
        <p:txBody>
          <a:bodyPr wrap="square" rtlCol="0">
            <a:spAutoFit/>
          </a:bodyPr>
          <a:lstStyle/>
          <a:p>
            <a:r>
              <a:rPr lang="en-US" sz="1100" dirty="0" smtClean="0"/>
              <a:t>Feature Branch</a:t>
            </a:r>
            <a:endParaRPr lang="en-US" sz="1100" dirty="0"/>
          </a:p>
        </p:txBody>
      </p:sp>
      <p:sp>
        <p:nvSpPr>
          <p:cNvPr id="19" name="TextBox 18"/>
          <p:cNvSpPr txBox="1"/>
          <p:nvPr/>
        </p:nvSpPr>
        <p:spPr>
          <a:xfrm>
            <a:off x="2691743" y="2510715"/>
            <a:ext cx="1676400" cy="244682"/>
          </a:xfrm>
          <a:prstGeom prst="rect">
            <a:avLst/>
          </a:prstGeom>
          <a:noFill/>
        </p:spPr>
        <p:txBody>
          <a:bodyPr wrap="square" rtlCol="0">
            <a:spAutoFit/>
          </a:bodyPr>
          <a:lstStyle/>
          <a:p>
            <a:r>
              <a:rPr lang="en-US" sz="1100" dirty="0" smtClean="0">
                <a:solidFill>
                  <a:srgbClr val="0070C0"/>
                </a:solidFill>
              </a:rPr>
              <a:t>Member commits</a:t>
            </a:r>
            <a:endParaRPr lang="en-US" sz="1100" dirty="0">
              <a:solidFill>
                <a:srgbClr val="0070C0"/>
              </a:solidFill>
            </a:endParaRPr>
          </a:p>
        </p:txBody>
      </p:sp>
      <p:sp>
        <p:nvSpPr>
          <p:cNvPr id="20" name="TextBox 19"/>
          <p:cNvSpPr txBox="1"/>
          <p:nvPr/>
        </p:nvSpPr>
        <p:spPr>
          <a:xfrm>
            <a:off x="2636103" y="3677360"/>
            <a:ext cx="1676400" cy="244682"/>
          </a:xfrm>
          <a:prstGeom prst="rect">
            <a:avLst/>
          </a:prstGeom>
          <a:noFill/>
        </p:spPr>
        <p:txBody>
          <a:bodyPr wrap="square" rtlCol="0">
            <a:spAutoFit/>
          </a:bodyPr>
          <a:lstStyle/>
          <a:p>
            <a:r>
              <a:rPr lang="en-US" sz="1100" dirty="0" smtClean="0">
                <a:solidFill>
                  <a:schemeClr val="accent6"/>
                </a:solidFill>
              </a:rPr>
              <a:t>Chair/Editor merge</a:t>
            </a:r>
            <a:endParaRPr lang="en-US" sz="1100" dirty="0">
              <a:solidFill>
                <a:schemeClr val="accent6"/>
              </a:solidFill>
            </a:endParaRPr>
          </a:p>
        </p:txBody>
      </p:sp>
      <p:sp>
        <p:nvSpPr>
          <p:cNvPr id="21" name="TextBox 20"/>
          <p:cNvSpPr txBox="1"/>
          <p:nvPr/>
        </p:nvSpPr>
        <p:spPr>
          <a:xfrm>
            <a:off x="293135" y="3339713"/>
            <a:ext cx="1057677" cy="397032"/>
          </a:xfrm>
          <a:prstGeom prst="rect">
            <a:avLst/>
          </a:prstGeom>
          <a:noFill/>
        </p:spPr>
        <p:txBody>
          <a:bodyPr wrap="square" rtlCol="0">
            <a:spAutoFit/>
          </a:bodyPr>
          <a:lstStyle/>
          <a:p>
            <a:r>
              <a:rPr lang="en-US" sz="1100" dirty="0" smtClean="0"/>
              <a:t>Development Branch</a:t>
            </a:r>
            <a:endParaRPr lang="en-US" sz="1100" dirty="0"/>
          </a:p>
        </p:txBody>
      </p:sp>
      <p:cxnSp>
        <p:nvCxnSpPr>
          <p:cNvPr id="22" name="Straight Connector 21"/>
          <p:cNvCxnSpPr/>
          <p:nvPr/>
        </p:nvCxnSpPr>
        <p:spPr bwMode="auto">
          <a:xfrm>
            <a:off x="2392413" y="2892350"/>
            <a:ext cx="6096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3" name="Straight Connector 22"/>
          <p:cNvCxnSpPr/>
          <p:nvPr/>
        </p:nvCxnSpPr>
        <p:spPr bwMode="auto">
          <a:xfrm>
            <a:off x="3002013" y="2892350"/>
            <a:ext cx="267493" cy="6477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4" name="Oval 23"/>
          <p:cNvSpPr/>
          <p:nvPr/>
        </p:nvSpPr>
        <p:spPr bwMode="auto">
          <a:xfrm>
            <a:off x="2469406" y="2854250"/>
            <a:ext cx="76200" cy="762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25" name="Oval 24"/>
          <p:cNvSpPr/>
          <p:nvPr/>
        </p:nvSpPr>
        <p:spPr bwMode="auto">
          <a:xfrm>
            <a:off x="2693806" y="2856350"/>
            <a:ext cx="76200" cy="762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 </a:t>
            </a:r>
            <a:endParaRPr kumimoji="0" lang="en-US" sz="2000" b="0" i="0" u="none" strike="noStrike" cap="none" normalizeH="0" baseline="0" dirty="0" smtClean="0">
              <a:ln>
                <a:noFill/>
              </a:ln>
              <a:solidFill>
                <a:schemeClr val="tx1"/>
              </a:solidFill>
              <a:effectLst/>
              <a:latin typeface="Arial" charset="0"/>
            </a:endParaRPr>
          </a:p>
        </p:txBody>
      </p:sp>
      <p:sp>
        <p:nvSpPr>
          <p:cNvPr id="26" name="Oval 25"/>
          <p:cNvSpPr/>
          <p:nvPr/>
        </p:nvSpPr>
        <p:spPr bwMode="auto">
          <a:xfrm>
            <a:off x="2950606" y="2857550"/>
            <a:ext cx="76200" cy="762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 </a:t>
            </a:r>
            <a:endParaRPr kumimoji="0" lang="en-US" sz="2000" b="0" i="0" u="none" strike="noStrike" cap="none" normalizeH="0" baseline="0" dirty="0" smtClean="0">
              <a:ln>
                <a:noFill/>
              </a:ln>
              <a:solidFill>
                <a:schemeClr val="tx1"/>
              </a:solidFill>
              <a:effectLst/>
              <a:latin typeface="Arial" charset="0"/>
            </a:endParaRPr>
          </a:p>
        </p:txBody>
      </p:sp>
      <p:cxnSp>
        <p:nvCxnSpPr>
          <p:cNvPr id="27" name="Straight Connector 26"/>
          <p:cNvCxnSpPr/>
          <p:nvPr/>
        </p:nvCxnSpPr>
        <p:spPr bwMode="auto">
          <a:xfrm>
            <a:off x="3641720" y="2886050"/>
            <a:ext cx="6096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8" name="Straight Connector 27"/>
          <p:cNvCxnSpPr/>
          <p:nvPr/>
        </p:nvCxnSpPr>
        <p:spPr bwMode="auto">
          <a:xfrm>
            <a:off x="4251320" y="2886050"/>
            <a:ext cx="267493" cy="6477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9" name="Oval 28"/>
          <p:cNvSpPr/>
          <p:nvPr/>
        </p:nvSpPr>
        <p:spPr bwMode="auto">
          <a:xfrm>
            <a:off x="3718713" y="2847950"/>
            <a:ext cx="76200" cy="762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30" name="Oval 29"/>
          <p:cNvSpPr/>
          <p:nvPr/>
        </p:nvSpPr>
        <p:spPr bwMode="auto">
          <a:xfrm>
            <a:off x="3943113" y="2850050"/>
            <a:ext cx="76200" cy="762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 </a:t>
            </a:r>
            <a:endParaRPr kumimoji="0" lang="en-US" sz="2000" b="0" i="0" u="none" strike="noStrike" cap="none" normalizeH="0" baseline="0" dirty="0" smtClean="0">
              <a:ln>
                <a:noFill/>
              </a:ln>
              <a:solidFill>
                <a:schemeClr val="tx1"/>
              </a:solidFill>
              <a:effectLst/>
              <a:latin typeface="Arial" charset="0"/>
            </a:endParaRPr>
          </a:p>
        </p:txBody>
      </p:sp>
      <p:sp>
        <p:nvSpPr>
          <p:cNvPr id="31" name="Oval 30"/>
          <p:cNvSpPr/>
          <p:nvPr/>
        </p:nvSpPr>
        <p:spPr bwMode="auto">
          <a:xfrm>
            <a:off x="4199913" y="2851250"/>
            <a:ext cx="76200" cy="762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 </a:t>
            </a:r>
            <a:endParaRPr kumimoji="0" lang="en-US" sz="2000" b="0" i="0" u="none" strike="noStrike" cap="none" normalizeH="0" baseline="0" dirty="0" smtClean="0">
              <a:ln>
                <a:noFill/>
              </a:ln>
              <a:solidFill>
                <a:schemeClr val="tx1"/>
              </a:solidFill>
              <a:effectLst/>
              <a:latin typeface="Arial" charset="0"/>
            </a:endParaRPr>
          </a:p>
        </p:txBody>
      </p:sp>
      <p:sp>
        <p:nvSpPr>
          <p:cNvPr id="32" name="Flowchart: Magnetic Disk 31"/>
          <p:cNvSpPr/>
          <p:nvPr/>
        </p:nvSpPr>
        <p:spPr bwMode="auto">
          <a:xfrm>
            <a:off x="5993533" y="2732793"/>
            <a:ext cx="990600" cy="496700"/>
          </a:xfrm>
          <a:prstGeom prst="flowChartMagneticDisk">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sz="1100" dirty="0" smtClean="0"/>
              <a:t>Dev/</a:t>
            </a:r>
            <a:r>
              <a:rPr kumimoji="0" lang="en-US" sz="1100" b="0" i="0" u="none" strike="noStrike" cap="none" normalizeH="0" baseline="0" dirty="0" smtClean="0">
                <a:ln>
                  <a:noFill/>
                </a:ln>
                <a:solidFill>
                  <a:schemeClr val="tx1"/>
                </a:solidFill>
                <a:effectLst/>
              </a:rPr>
              <a:t>SUP</a:t>
            </a:r>
            <a:endParaRPr kumimoji="0" lang="en-US" sz="1100" b="0" i="0" u="none" strike="noStrike" cap="none" normalizeH="0" baseline="0" dirty="0" smtClean="0">
              <a:ln>
                <a:noFill/>
              </a:ln>
              <a:solidFill>
                <a:schemeClr val="tx1"/>
              </a:solidFill>
              <a:effectLst/>
            </a:endParaRPr>
          </a:p>
        </p:txBody>
      </p:sp>
      <p:cxnSp>
        <p:nvCxnSpPr>
          <p:cNvPr id="34" name="Straight Arrow Connector 33"/>
          <p:cNvCxnSpPr/>
          <p:nvPr/>
        </p:nvCxnSpPr>
        <p:spPr bwMode="auto">
          <a:xfrm flipH="1" flipV="1">
            <a:off x="4961747" y="3054350"/>
            <a:ext cx="803186" cy="801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5" name="TextBox 34"/>
          <p:cNvSpPr txBox="1"/>
          <p:nvPr/>
        </p:nvSpPr>
        <p:spPr>
          <a:xfrm>
            <a:off x="4703613" y="2773718"/>
            <a:ext cx="1296401" cy="244682"/>
          </a:xfrm>
          <a:prstGeom prst="rect">
            <a:avLst/>
          </a:prstGeom>
          <a:noFill/>
        </p:spPr>
        <p:txBody>
          <a:bodyPr wrap="square" rtlCol="0">
            <a:spAutoFit/>
          </a:bodyPr>
          <a:lstStyle/>
          <a:p>
            <a:r>
              <a:rPr lang="en-US" sz="1100" dirty="0" smtClean="0"/>
              <a:t>Embed xml files</a:t>
            </a:r>
            <a:endParaRPr lang="en-US" sz="1100" dirty="0"/>
          </a:p>
        </p:txBody>
      </p:sp>
      <p:sp>
        <p:nvSpPr>
          <p:cNvPr id="38" name="Rectangle 37"/>
          <p:cNvSpPr/>
          <p:nvPr/>
        </p:nvSpPr>
        <p:spPr bwMode="auto">
          <a:xfrm>
            <a:off x="185737" y="4723147"/>
            <a:ext cx="7032476" cy="834961"/>
          </a:xfrm>
          <a:prstGeom prst="rect">
            <a:avLst/>
          </a:prstGeom>
          <a:solidFill>
            <a:srgbClr val="FFFF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39" name="Rectangle 38"/>
          <p:cNvSpPr/>
          <p:nvPr/>
        </p:nvSpPr>
        <p:spPr bwMode="auto">
          <a:xfrm>
            <a:off x="186813" y="5568950"/>
            <a:ext cx="7031400" cy="609600"/>
          </a:xfrm>
          <a:prstGeom prst="rect">
            <a:avLst/>
          </a:prstGeom>
          <a:solidFill>
            <a:schemeClr val="accent2">
              <a:lumMod val="40000"/>
              <a:lumOff val="6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cxnSp>
        <p:nvCxnSpPr>
          <p:cNvPr id="40" name="Straight Connector 39"/>
          <p:cNvCxnSpPr/>
          <p:nvPr/>
        </p:nvCxnSpPr>
        <p:spPr bwMode="auto">
          <a:xfrm flipV="1">
            <a:off x="1504006" y="5834450"/>
            <a:ext cx="4266407" cy="21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1" name="Oval 40"/>
          <p:cNvSpPr/>
          <p:nvPr/>
        </p:nvSpPr>
        <p:spPr bwMode="auto">
          <a:xfrm>
            <a:off x="2189806" y="5798450"/>
            <a:ext cx="76200" cy="76200"/>
          </a:xfrm>
          <a:prstGeom prst="ellipse">
            <a:avLst/>
          </a:prstGeom>
          <a:solidFill>
            <a:schemeClr val="accent6"/>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42" name="Oval 41"/>
          <p:cNvSpPr/>
          <p:nvPr/>
        </p:nvSpPr>
        <p:spPr bwMode="auto">
          <a:xfrm>
            <a:off x="3227806" y="5789150"/>
            <a:ext cx="76200" cy="76200"/>
          </a:xfrm>
          <a:prstGeom prst="ellipse">
            <a:avLst/>
          </a:prstGeom>
          <a:solidFill>
            <a:schemeClr val="accent6"/>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43" name="Oval 42"/>
          <p:cNvSpPr/>
          <p:nvPr/>
        </p:nvSpPr>
        <p:spPr bwMode="auto">
          <a:xfrm>
            <a:off x="4478206" y="5797550"/>
            <a:ext cx="76200" cy="76200"/>
          </a:xfrm>
          <a:prstGeom prst="ellipse">
            <a:avLst/>
          </a:prstGeom>
          <a:solidFill>
            <a:schemeClr val="accent6"/>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cxnSp>
        <p:nvCxnSpPr>
          <p:cNvPr id="44" name="Straight Connector 43"/>
          <p:cNvCxnSpPr/>
          <p:nvPr/>
        </p:nvCxnSpPr>
        <p:spPr bwMode="auto">
          <a:xfrm>
            <a:off x="1350813" y="5150750"/>
            <a:ext cx="6096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45" name="Straight Connector 44"/>
          <p:cNvCxnSpPr>
            <a:endCxn id="41" idx="0"/>
          </p:cNvCxnSpPr>
          <p:nvPr/>
        </p:nvCxnSpPr>
        <p:spPr bwMode="auto">
          <a:xfrm>
            <a:off x="1960413" y="5150750"/>
            <a:ext cx="267493" cy="6477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6" name="Oval 45"/>
          <p:cNvSpPr/>
          <p:nvPr/>
        </p:nvSpPr>
        <p:spPr bwMode="auto">
          <a:xfrm>
            <a:off x="1427806" y="5112650"/>
            <a:ext cx="76200" cy="76200"/>
          </a:xfrm>
          <a:prstGeom prst="ellipse">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47" name="Oval 46"/>
          <p:cNvSpPr/>
          <p:nvPr/>
        </p:nvSpPr>
        <p:spPr bwMode="auto">
          <a:xfrm>
            <a:off x="1652206" y="5114750"/>
            <a:ext cx="76200" cy="76200"/>
          </a:xfrm>
          <a:prstGeom prst="ellipse">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 </a:t>
            </a:r>
            <a:endParaRPr kumimoji="0" lang="en-US" sz="2000" b="0" i="0" u="none" strike="noStrike" cap="none" normalizeH="0" baseline="0" dirty="0" smtClean="0">
              <a:ln>
                <a:noFill/>
              </a:ln>
              <a:solidFill>
                <a:schemeClr val="tx1"/>
              </a:solidFill>
              <a:effectLst/>
              <a:latin typeface="Arial" charset="0"/>
            </a:endParaRPr>
          </a:p>
        </p:txBody>
      </p:sp>
      <p:sp>
        <p:nvSpPr>
          <p:cNvPr id="48" name="Oval 47"/>
          <p:cNvSpPr/>
          <p:nvPr/>
        </p:nvSpPr>
        <p:spPr bwMode="auto">
          <a:xfrm>
            <a:off x="1909006" y="5115950"/>
            <a:ext cx="76200" cy="76200"/>
          </a:xfrm>
          <a:prstGeom prst="ellipse">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 </a:t>
            </a:r>
            <a:endParaRPr kumimoji="0" lang="en-US" sz="2000" b="0" i="0" u="none" strike="noStrike" cap="none" normalizeH="0" baseline="0" dirty="0" smtClean="0">
              <a:ln>
                <a:noFill/>
              </a:ln>
              <a:solidFill>
                <a:schemeClr val="tx1"/>
              </a:solidFill>
              <a:effectLst/>
              <a:latin typeface="Arial" charset="0"/>
            </a:endParaRPr>
          </a:p>
        </p:txBody>
      </p:sp>
      <p:sp>
        <p:nvSpPr>
          <p:cNvPr id="49" name="TextBox 48"/>
          <p:cNvSpPr txBox="1"/>
          <p:nvPr/>
        </p:nvSpPr>
        <p:spPr>
          <a:xfrm>
            <a:off x="283103" y="4914134"/>
            <a:ext cx="942600" cy="397032"/>
          </a:xfrm>
          <a:prstGeom prst="rect">
            <a:avLst/>
          </a:prstGeom>
          <a:noFill/>
        </p:spPr>
        <p:txBody>
          <a:bodyPr wrap="square" rtlCol="0">
            <a:spAutoFit/>
          </a:bodyPr>
          <a:lstStyle/>
          <a:p>
            <a:r>
              <a:rPr lang="en-US" sz="1100" dirty="0" smtClean="0"/>
              <a:t>Publication Branch</a:t>
            </a:r>
            <a:endParaRPr lang="en-US" sz="1100" dirty="0"/>
          </a:p>
        </p:txBody>
      </p:sp>
      <p:sp>
        <p:nvSpPr>
          <p:cNvPr id="50" name="TextBox 49"/>
          <p:cNvSpPr txBox="1"/>
          <p:nvPr/>
        </p:nvSpPr>
        <p:spPr>
          <a:xfrm>
            <a:off x="2411709" y="4722818"/>
            <a:ext cx="3130104" cy="397032"/>
          </a:xfrm>
          <a:prstGeom prst="rect">
            <a:avLst/>
          </a:prstGeom>
          <a:noFill/>
        </p:spPr>
        <p:txBody>
          <a:bodyPr wrap="square" rtlCol="0">
            <a:spAutoFit/>
          </a:bodyPr>
          <a:lstStyle/>
          <a:p>
            <a:pPr algn="ctr"/>
            <a:r>
              <a:rPr lang="en-US" sz="1100" dirty="0" smtClean="0"/>
              <a:t>Staff commits to get docs ready for publication</a:t>
            </a:r>
          </a:p>
          <a:p>
            <a:pPr algn="ctr"/>
            <a:r>
              <a:rPr lang="en-US" sz="1100" dirty="0" smtClean="0"/>
              <a:t>(front covers, dates, status, </a:t>
            </a:r>
            <a:r>
              <a:rPr lang="en-US" sz="1100" dirty="0" err="1" smtClean="0"/>
              <a:t>etc</a:t>
            </a:r>
            <a:r>
              <a:rPr lang="en-US" sz="1100" dirty="0" smtClean="0"/>
              <a:t>)</a:t>
            </a:r>
            <a:endParaRPr lang="en-US" sz="1100" dirty="0"/>
          </a:p>
        </p:txBody>
      </p:sp>
      <p:sp>
        <p:nvSpPr>
          <p:cNvPr id="51" name="TextBox 50"/>
          <p:cNvSpPr txBox="1"/>
          <p:nvPr/>
        </p:nvSpPr>
        <p:spPr>
          <a:xfrm>
            <a:off x="2918613" y="5958395"/>
            <a:ext cx="1676400" cy="244682"/>
          </a:xfrm>
          <a:prstGeom prst="rect">
            <a:avLst/>
          </a:prstGeom>
          <a:noFill/>
        </p:spPr>
        <p:txBody>
          <a:bodyPr wrap="square" rtlCol="0">
            <a:spAutoFit/>
          </a:bodyPr>
          <a:lstStyle/>
          <a:p>
            <a:r>
              <a:rPr lang="en-US" sz="1100" dirty="0" smtClean="0"/>
              <a:t>Staff merge</a:t>
            </a:r>
            <a:endParaRPr lang="en-US" sz="1100" dirty="0"/>
          </a:p>
        </p:txBody>
      </p:sp>
      <p:sp>
        <p:nvSpPr>
          <p:cNvPr id="52" name="TextBox 51"/>
          <p:cNvSpPr txBox="1"/>
          <p:nvPr/>
        </p:nvSpPr>
        <p:spPr>
          <a:xfrm>
            <a:off x="293135" y="5588513"/>
            <a:ext cx="1057677" cy="397032"/>
          </a:xfrm>
          <a:prstGeom prst="rect">
            <a:avLst/>
          </a:prstGeom>
          <a:noFill/>
        </p:spPr>
        <p:txBody>
          <a:bodyPr wrap="square" rtlCol="0">
            <a:spAutoFit/>
          </a:bodyPr>
          <a:lstStyle/>
          <a:p>
            <a:r>
              <a:rPr lang="en-US" sz="1100" dirty="0" smtClean="0"/>
              <a:t>Master</a:t>
            </a:r>
          </a:p>
          <a:p>
            <a:r>
              <a:rPr lang="en-US" sz="1100" dirty="0" smtClean="0"/>
              <a:t>Branch</a:t>
            </a:r>
            <a:endParaRPr lang="en-US" sz="1100" dirty="0"/>
          </a:p>
        </p:txBody>
      </p:sp>
      <p:cxnSp>
        <p:nvCxnSpPr>
          <p:cNvPr id="53" name="Straight Connector 52"/>
          <p:cNvCxnSpPr/>
          <p:nvPr/>
        </p:nvCxnSpPr>
        <p:spPr bwMode="auto">
          <a:xfrm>
            <a:off x="2392413" y="5141150"/>
            <a:ext cx="6096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4" name="Straight Connector 53"/>
          <p:cNvCxnSpPr/>
          <p:nvPr/>
        </p:nvCxnSpPr>
        <p:spPr bwMode="auto">
          <a:xfrm>
            <a:off x="3002013" y="5141150"/>
            <a:ext cx="267493" cy="6477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5" name="Oval 54"/>
          <p:cNvSpPr/>
          <p:nvPr/>
        </p:nvSpPr>
        <p:spPr bwMode="auto">
          <a:xfrm>
            <a:off x="2469406" y="5103050"/>
            <a:ext cx="76200" cy="76200"/>
          </a:xfrm>
          <a:prstGeom prst="ellipse">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56" name="Oval 55"/>
          <p:cNvSpPr/>
          <p:nvPr/>
        </p:nvSpPr>
        <p:spPr bwMode="auto">
          <a:xfrm>
            <a:off x="2693806" y="5105150"/>
            <a:ext cx="76200" cy="76200"/>
          </a:xfrm>
          <a:prstGeom prst="ellipse">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 </a:t>
            </a:r>
            <a:endParaRPr kumimoji="0" lang="en-US" sz="2000" b="0" i="0" u="none" strike="noStrike" cap="none" normalizeH="0" baseline="0" dirty="0" smtClean="0">
              <a:ln>
                <a:noFill/>
              </a:ln>
              <a:solidFill>
                <a:schemeClr val="tx1"/>
              </a:solidFill>
              <a:effectLst/>
              <a:latin typeface="Arial" charset="0"/>
            </a:endParaRPr>
          </a:p>
        </p:txBody>
      </p:sp>
      <p:sp>
        <p:nvSpPr>
          <p:cNvPr id="57" name="Oval 56"/>
          <p:cNvSpPr/>
          <p:nvPr/>
        </p:nvSpPr>
        <p:spPr bwMode="auto">
          <a:xfrm>
            <a:off x="2950606" y="5106350"/>
            <a:ext cx="76200" cy="76200"/>
          </a:xfrm>
          <a:prstGeom prst="ellipse">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 </a:t>
            </a:r>
            <a:endParaRPr kumimoji="0" lang="en-US" sz="2000" b="0" i="0" u="none" strike="noStrike" cap="none" normalizeH="0" baseline="0" dirty="0" smtClean="0">
              <a:ln>
                <a:noFill/>
              </a:ln>
              <a:solidFill>
                <a:schemeClr val="tx1"/>
              </a:solidFill>
              <a:effectLst/>
              <a:latin typeface="Arial" charset="0"/>
            </a:endParaRPr>
          </a:p>
        </p:txBody>
      </p:sp>
      <p:cxnSp>
        <p:nvCxnSpPr>
          <p:cNvPr id="58" name="Straight Connector 57"/>
          <p:cNvCxnSpPr/>
          <p:nvPr/>
        </p:nvCxnSpPr>
        <p:spPr bwMode="auto">
          <a:xfrm>
            <a:off x="3641720" y="5134850"/>
            <a:ext cx="6096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9" name="Straight Connector 58"/>
          <p:cNvCxnSpPr/>
          <p:nvPr/>
        </p:nvCxnSpPr>
        <p:spPr bwMode="auto">
          <a:xfrm>
            <a:off x="4251320" y="5134850"/>
            <a:ext cx="267493" cy="6477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60" name="Oval 59"/>
          <p:cNvSpPr/>
          <p:nvPr/>
        </p:nvSpPr>
        <p:spPr bwMode="auto">
          <a:xfrm>
            <a:off x="3718713" y="5096750"/>
            <a:ext cx="76200" cy="76200"/>
          </a:xfrm>
          <a:prstGeom prst="ellipse">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61" name="Oval 60"/>
          <p:cNvSpPr/>
          <p:nvPr/>
        </p:nvSpPr>
        <p:spPr bwMode="auto">
          <a:xfrm>
            <a:off x="3943113" y="5098850"/>
            <a:ext cx="76200" cy="76200"/>
          </a:xfrm>
          <a:prstGeom prst="ellipse">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 </a:t>
            </a:r>
            <a:endParaRPr kumimoji="0" lang="en-US" sz="2000" b="0" i="0" u="none" strike="noStrike" cap="none" normalizeH="0" baseline="0" dirty="0" smtClean="0">
              <a:ln>
                <a:noFill/>
              </a:ln>
              <a:solidFill>
                <a:schemeClr val="tx1"/>
              </a:solidFill>
              <a:effectLst/>
              <a:latin typeface="Arial" charset="0"/>
            </a:endParaRPr>
          </a:p>
        </p:txBody>
      </p:sp>
      <p:sp>
        <p:nvSpPr>
          <p:cNvPr id="62" name="Oval 61"/>
          <p:cNvSpPr/>
          <p:nvPr/>
        </p:nvSpPr>
        <p:spPr bwMode="auto">
          <a:xfrm>
            <a:off x="4199913" y="5100050"/>
            <a:ext cx="76200" cy="76200"/>
          </a:xfrm>
          <a:prstGeom prst="ellipse">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 </a:t>
            </a:r>
            <a:endParaRPr kumimoji="0" lang="en-US" sz="2000" b="0" i="0" u="none" strike="noStrike" cap="none" normalizeH="0" baseline="0" dirty="0" smtClean="0">
              <a:ln>
                <a:noFill/>
              </a:ln>
              <a:solidFill>
                <a:schemeClr val="tx1"/>
              </a:solidFill>
              <a:effectLst/>
              <a:latin typeface="Arial" charset="0"/>
            </a:endParaRPr>
          </a:p>
        </p:txBody>
      </p:sp>
      <p:sp>
        <p:nvSpPr>
          <p:cNvPr id="63" name="Flowchart: Magnetic Disk 62"/>
          <p:cNvSpPr/>
          <p:nvPr/>
        </p:nvSpPr>
        <p:spPr bwMode="auto">
          <a:xfrm>
            <a:off x="5993533" y="5035550"/>
            <a:ext cx="967995" cy="496700"/>
          </a:xfrm>
          <a:prstGeom prst="flowChartMagneticDisk">
            <a:avLst/>
          </a:prstGeom>
          <a:solidFill>
            <a:schemeClr val="accent6"/>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sz="1100" dirty="0" smtClean="0"/>
              <a:t>Master/</a:t>
            </a:r>
            <a:r>
              <a:rPr kumimoji="0" lang="en-US" sz="1100" b="0" i="0" u="none" strike="noStrike" cap="none" normalizeH="0" baseline="0" dirty="0" smtClean="0">
                <a:ln>
                  <a:noFill/>
                </a:ln>
                <a:solidFill>
                  <a:schemeClr val="tx1"/>
                </a:solidFill>
                <a:effectLst/>
              </a:rPr>
              <a:t>SUP</a:t>
            </a:r>
            <a:endParaRPr kumimoji="0" lang="en-US" sz="1200" b="0" i="0" u="none" strike="noStrike" cap="none" normalizeH="0" baseline="0" dirty="0" smtClean="0">
              <a:ln>
                <a:noFill/>
              </a:ln>
              <a:solidFill>
                <a:schemeClr val="tx1"/>
              </a:solidFill>
              <a:effectLst/>
              <a:latin typeface="Arial" charset="0"/>
            </a:endParaRPr>
          </a:p>
        </p:txBody>
      </p:sp>
      <p:cxnSp>
        <p:nvCxnSpPr>
          <p:cNvPr id="64" name="Straight Arrow Connector 63"/>
          <p:cNvCxnSpPr/>
          <p:nvPr/>
        </p:nvCxnSpPr>
        <p:spPr bwMode="auto">
          <a:xfrm flipH="1" flipV="1">
            <a:off x="4961747" y="5357107"/>
            <a:ext cx="803186" cy="801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5" name="TextBox 64"/>
          <p:cNvSpPr txBox="1"/>
          <p:nvPr/>
        </p:nvSpPr>
        <p:spPr>
          <a:xfrm>
            <a:off x="4703613" y="5076475"/>
            <a:ext cx="1296401" cy="244682"/>
          </a:xfrm>
          <a:prstGeom prst="rect">
            <a:avLst/>
          </a:prstGeom>
          <a:noFill/>
        </p:spPr>
        <p:txBody>
          <a:bodyPr wrap="square" rtlCol="0">
            <a:spAutoFit/>
          </a:bodyPr>
          <a:lstStyle/>
          <a:p>
            <a:r>
              <a:rPr lang="en-US" sz="1100" dirty="0" smtClean="0"/>
              <a:t>Embed xml files</a:t>
            </a:r>
            <a:endParaRPr lang="en-US" sz="1100" dirty="0"/>
          </a:p>
        </p:txBody>
      </p:sp>
      <p:cxnSp>
        <p:nvCxnSpPr>
          <p:cNvPr id="69" name="Straight Arrow Connector 68"/>
          <p:cNvCxnSpPr/>
          <p:nvPr/>
        </p:nvCxnSpPr>
        <p:spPr bwMode="auto">
          <a:xfrm flipH="1">
            <a:off x="1457134" y="3700911"/>
            <a:ext cx="726906" cy="1267158"/>
          </a:xfrm>
          <a:prstGeom prst="straightConnector1">
            <a:avLst/>
          </a:prstGeom>
          <a:solidFill>
            <a:schemeClr val="accent1"/>
          </a:solidFill>
          <a:ln w="12700" cap="flat" cmpd="sng" algn="ctr">
            <a:solidFill>
              <a:schemeClr val="tx1"/>
            </a:solidFill>
            <a:prstDash val="sysDot"/>
            <a:round/>
            <a:headEnd type="none" w="med" len="med"/>
            <a:tailEnd type="triangle"/>
          </a:ln>
          <a:effectLst/>
        </p:spPr>
      </p:cxnSp>
      <p:sp>
        <p:nvSpPr>
          <p:cNvPr id="127" name="TextBox 126"/>
          <p:cNvSpPr txBox="1"/>
          <p:nvPr/>
        </p:nvSpPr>
        <p:spPr>
          <a:xfrm rot="18106874">
            <a:off x="1205264" y="4116444"/>
            <a:ext cx="1043385" cy="244682"/>
          </a:xfrm>
          <a:prstGeom prst="rect">
            <a:avLst/>
          </a:prstGeom>
          <a:noFill/>
        </p:spPr>
        <p:txBody>
          <a:bodyPr wrap="square" rtlCol="0">
            <a:spAutoFit/>
          </a:bodyPr>
          <a:lstStyle/>
          <a:p>
            <a:r>
              <a:rPr lang="en-US" sz="1100" dirty="0" smtClean="0"/>
              <a:t>Publication</a:t>
            </a:r>
            <a:endParaRPr lang="en-US" sz="1100" dirty="0"/>
          </a:p>
        </p:txBody>
      </p:sp>
      <p:cxnSp>
        <p:nvCxnSpPr>
          <p:cNvPr id="128" name="Straight Arrow Connector 127"/>
          <p:cNvCxnSpPr/>
          <p:nvPr/>
        </p:nvCxnSpPr>
        <p:spPr bwMode="auto">
          <a:xfrm flipH="1">
            <a:off x="2775153" y="3930879"/>
            <a:ext cx="470373" cy="815575"/>
          </a:xfrm>
          <a:prstGeom prst="straightConnector1">
            <a:avLst/>
          </a:prstGeom>
          <a:solidFill>
            <a:schemeClr val="accent1"/>
          </a:solidFill>
          <a:ln w="12700" cap="flat" cmpd="sng" algn="ctr">
            <a:solidFill>
              <a:schemeClr val="tx1"/>
            </a:solidFill>
            <a:prstDash val="sysDot"/>
            <a:round/>
            <a:headEnd type="none" w="med" len="med"/>
            <a:tailEnd type="triangle"/>
          </a:ln>
          <a:effectLst/>
        </p:spPr>
      </p:cxnSp>
      <p:sp>
        <p:nvSpPr>
          <p:cNvPr id="129" name="TextBox 128"/>
          <p:cNvSpPr txBox="1"/>
          <p:nvPr/>
        </p:nvSpPr>
        <p:spPr>
          <a:xfrm rot="18106874">
            <a:off x="2305911" y="4110974"/>
            <a:ext cx="1043385" cy="244682"/>
          </a:xfrm>
          <a:prstGeom prst="rect">
            <a:avLst/>
          </a:prstGeom>
          <a:noFill/>
        </p:spPr>
        <p:txBody>
          <a:bodyPr wrap="square" rtlCol="0">
            <a:spAutoFit/>
          </a:bodyPr>
          <a:lstStyle/>
          <a:p>
            <a:r>
              <a:rPr lang="en-US" sz="1100" dirty="0" smtClean="0"/>
              <a:t>Publication</a:t>
            </a:r>
            <a:endParaRPr lang="en-US" sz="1100" dirty="0"/>
          </a:p>
        </p:txBody>
      </p:sp>
      <p:cxnSp>
        <p:nvCxnSpPr>
          <p:cNvPr id="130" name="Straight Arrow Connector 129"/>
          <p:cNvCxnSpPr>
            <a:endCxn id="50" idx="0"/>
          </p:cNvCxnSpPr>
          <p:nvPr/>
        </p:nvCxnSpPr>
        <p:spPr bwMode="auto">
          <a:xfrm flipH="1">
            <a:off x="3976761" y="3660950"/>
            <a:ext cx="577645" cy="1061868"/>
          </a:xfrm>
          <a:prstGeom prst="straightConnector1">
            <a:avLst/>
          </a:prstGeom>
          <a:solidFill>
            <a:schemeClr val="accent1"/>
          </a:solidFill>
          <a:ln w="12700" cap="flat" cmpd="sng" algn="ctr">
            <a:solidFill>
              <a:schemeClr val="tx1"/>
            </a:solidFill>
            <a:prstDash val="sysDot"/>
            <a:round/>
            <a:headEnd type="none" w="med" len="med"/>
            <a:tailEnd type="triangle"/>
          </a:ln>
          <a:effectLst/>
        </p:spPr>
      </p:cxnSp>
      <p:sp>
        <p:nvSpPr>
          <p:cNvPr id="131" name="TextBox 130"/>
          <p:cNvSpPr txBox="1"/>
          <p:nvPr/>
        </p:nvSpPr>
        <p:spPr>
          <a:xfrm rot="18106874">
            <a:off x="3575630" y="4076483"/>
            <a:ext cx="1043385" cy="244682"/>
          </a:xfrm>
          <a:prstGeom prst="rect">
            <a:avLst/>
          </a:prstGeom>
          <a:noFill/>
        </p:spPr>
        <p:txBody>
          <a:bodyPr wrap="square" rtlCol="0">
            <a:spAutoFit/>
          </a:bodyPr>
          <a:lstStyle/>
          <a:p>
            <a:r>
              <a:rPr lang="en-US" sz="1100" dirty="0" smtClean="0"/>
              <a:t>Publication</a:t>
            </a:r>
            <a:endParaRPr lang="en-US" sz="1100" dirty="0"/>
          </a:p>
        </p:txBody>
      </p:sp>
      <p:sp>
        <p:nvSpPr>
          <p:cNvPr id="132" name="Rectangle 131"/>
          <p:cNvSpPr/>
          <p:nvPr/>
        </p:nvSpPr>
        <p:spPr bwMode="auto">
          <a:xfrm>
            <a:off x="7272337" y="4014966"/>
            <a:ext cx="996017" cy="609600"/>
          </a:xfrm>
          <a:prstGeom prst="rect">
            <a:avLst/>
          </a:prstGeom>
          <a:solidFill>
            <a:schemeClr val="bg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MD2HTML</a:t>
            </a:r>
            <a:endParaRPr kumimoji="0" lang="en-US" sz="1200" b="1" i="0" u="none" strike="noStrike" cap="none" normalizeH="0" baseline="0" dirty="0" smtClean="0">
              <a:ln>
                <a:noFill/>
              </a:ln>
              <a:solidFill>
                <a:schemeClr val="tx1"/>
              </a:solidFill>
              <a:effectLst/>
              <a:latin typeface="Arial" charset="0"/>
            </a:endParaRPr>
          </a:p>
        </p:txBody>
      </p:sp>
      <p:sp>
        <p:nvSpPr>
          <p:cNvPr id="133" name="Flowchart: Magnetic Disk 132"/>
          <p:cNvSpPr/>
          <p:nvPr/>
        </p:nvSpPr>
        <p:spPr bwMode="auto">
          <a:xfrm>
            <a:off x="8483130" y="4080467"/>
            <a:ext cx="609600" cy="478598"/>
          </a:xfrm>
          <a:prstGeom prst="flowChartMagneticDisk">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sz="1100" dirty="0" smtClean="0"/>
              <a:t>PDF</a:t>
            </a:r>
            <a:endParaRPr kumimoji="0" lang="en-US" sz="1100" b="0" i="0" u="none" strike="noStrike" cap="none" normalizeH="0" baseline="0" dirty="0" smtClean="0">
              <a:ln>
                <a:noFill/>
              </a:ln>
              <a:solidFill>
                <a:schemeClr val="tx1"/>
              </a:solidFill>
              <a:effectLst/>
            </a:endParaRPr>
          </a:p>
        </p:txBody>
      </p:sp>
      <p:cxnSp>
        <p:nvCxnSpPr>
          <p:cNvPr id="135" name="Straight Arrow Connector 134"/>
          <p:cNvCxnSpPr/>
          <p:nvPr/>
        </p:nvCxnSpPr>
        <p:spPr bwMode="auto">
          <a:xfrm>
            <a:off x="6952772" y="3548750"/>
            <a:ext cx="471965" cy="37329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37" name="Straight Arrow Connector 136"/>
          <p:cNvCxnSpPr/>
          <p:nvPr/>
        </p:nvCxnSpPr>
        <p:spPr bwMode="auto">
          <a:xfrm flipV="1">
            <a:off x="7043737" y="4741222"/>
            <a:ext cx="609600" cy="109322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38" name="TextBox 137"/>
          <p:cNvSpPr txBox="1"/>
          <p:nvPr/>
        </p:nvSpPr>
        <p:spPr>
          <a:xfrm rot="2320956">
            <a:off x="7083080" y="3541197"/>
            <a:ext cx="477227" cy="244682"/>
          </a:xfrm>
          <a:prstGeom prst="rect">
            <a:avLst/>
          </a:prstGeom>
          <a:noFill/>
        </p:spPr>
        <p:txBody>
          <a:bodyPr wrap="square" rtlCol="0">
            <a:spAutoFit/>
          </a:bodyPr>
          <a:lstStyle/>
          <a:p>
            <a:r>
              <a:rPr lang="en-US" sz="1100" dirty="0" smtClean="0"/>
              <a:t>Pull</a:t>
            </a:r>
            <a:endParaRPr lang="en-US" sz="1100" dirty="0"/>
          </a:p>
        </p:txBody>
      </p:sp>
      <p:sp>
        <p:nvSpPr>
          <p:cNvPr id="139" name="TextBox 138"/>
          <p:cNvSpPr txBox="1"/>
          <p:nvPr/>
        </p:nvSpPr>
        <p:spPr>
          <a:xfrm rot="17875436">
            <a:off x="7294182" y="5084135"/>
            <a:ext cx="477227" cy="244682"/>
          </a:xfrm>
          <a:prstGeom prst="rect">
            <a:avLst/>
          </a:prstGeom>
          <a:noFill/>
        </p:spPr>
        <p:txBody>
          <a:bodyPr wrap="square" rtlCol="0">
            <a:spAutoFit/>
          </a:bodyPr>
          <a:lstStyle/>
          <a:p>
            <a:r>
              <a:rPr lang="en-US" sz="1100" dirty="0" smtClean="0"/>
              <a:t>Pull</a:t>
            </a:r>
            <a:endParaRPr lang="en-US" sz="1100" dirty="0"/>
          </a:p>
        </p:txBody>
      </p:sp>
      <p:cxnSp>
        <p:nvCxnSpPr>
          <p:cNvPr id="141" name="Straight Arrow Connector 140"/>
          <p:cNvCxnSpPr>
            <a:stCxn id="132" idx="3"/>
            <a:endCxn id="133" idx="2"/>
          </p:cNvCxnSpPr>
          <p:nvPr/>
        </p:nvCxnSpPr>
        <p:spPr bwMode="auto">
          <a:xfrm>
            <a:off x="8268354" y="4319766"/>
            <a:ext cx="21477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45" name="TextBox 144"/>
          <p:cNvSpPr txBox="1"/>
          <p:nvPr/>
        </p:nvSpPr>
        <p:spPr>
          <a:xfrm>
            <a:off x="1225703" y="5917250"/>
            <a:ext cx="2002103" cy="244682"/>
          </a:xfrm>
          <a:prstGeom prst="rect">
            <a:avLst/>
          </a:prstGeom>
          <a:noFill/>
        </p:spPr>
        <p:txBody>
          <a:bodyPr wrap="square" rtlCol="0">
            <a:spAutoFit/>
          </a:bodyPr>
          <a:lstStyle/>
          <a:p>
            <a:r>
              <a:rPr lang="en-US" sz="1100" dirty="0" smtClean="0"/>
              <a:t>Tag </a:t>
            </a:r>
            <a:r>
              <a:rPr lang="en-US" sz="1100" dirty="0" smtClean="0">
                <a:sym typeface="Wingdings" panose="05000000000000000000" pitchFamily="2" charset="2"/>
              </a:rPr>
              <a:t></a:t>
            </a:r>
            <a:r>
              <a:rPr lang="en-US" sz="1100" dirty="0" smtClean="0"/>
              <a:t> V1_1-20180505-</a:t>
            </a:r>
            <a:r>
              <a:rPr lang="en-US" sz="1100" dirty="0" smtClean="0">
                <a:solidFill>
                  <a:srgbClr val="FF0000"/>
                </a:solidFill>
              </a:rPr>
              <a:t>C</a:t>
            </a:r>
            <a:endParaRPr lang="en-US" sz="1100" dirty="0">
              <a:solidFill>
                <a:srgbClr val="FF0000"/>
              </a:solidFill>
            </a:endParaRPr>
          </a:p>
        </p:txBody>
      </p:sp>
      <p:sp>
        <p:nvSpPr>
          <p:cNvPr id="146" name="TextBox 145"/>
          <p:cNvSpPr txBox="1"/>
          <p:nvPr/>
        </p:nvSpPr>
        <p:spPr>
          <a:xfrm>
            <a:off x="4516846" y="3646750"/>
            <a:ext cx="2175906" cy="244682"/>
          </a:xfrm>
          <a:prstGeom prst="rect">
            <a:avLst/>
          </a:prstGeom>
          <a:noFill/>
        </p:spPr>
        <p:txBody>
          <a:bodyPr wrap="square" rtlCol="0">
            <a:spAutoFit/>
          </a:bodyPr>
          <a:lstStyle/>
          <a:p>
            <a:r>
              <a:rPr lang="en-US" sz="1100" dirty="0" smtClean="0"/>
              <a:t>Tag </a:t>
            </a:r>
            <a:r>
              <a:rPr lang="en-US" sz="1100" dirty="0" smtClean="0">
                <a:sym typeface="Wingdings" panose="05000000000000000000" pitchFamily="2" charset="2"/>
              </a:rPr>
              <a:t></a:t>
            </a:r>
            <a:r>
              <a:rPr lang="en-US" sz="1100" dirty="0" smtClean="0"/>
              <a:t>V1_1-20180505-D</a:t>
            </a:r>
            <a:endParaRPr lang="en-US" sz="1100" dirty="0"/>
          </a:p>
        </p:txBody>
      </p:sp>
    </p:spTree>
    <p:extLst>
      <p:ext uri="{BB962C8B-B14F-4D97-AF65-F5344CB8AC3E}">
        <p14:creationId xmlns:p14="http://schemas.microsoft.com/office/powerpoint/2010/main" val="3533929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64"/>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5"/>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6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2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2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29"/>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130"/>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31"/>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4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38"/>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3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32"/>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33"/>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135"/>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137"/>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1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1" grpId="0" animBg="1"/>
      <p:bldP spid="42" grpId="0" animBg="1"/>
      <p:bldP spid="43" grpId="0" animBg="1"/>
      <p:bldP spid="46" grpId="0" animBg="1"/>
      <p:bldP spid="47" grpId="0" animBg="1"/>
      <p:bldP spid="48" grpId="0" animBg="1"/>
      <p:bldP spid="49" grpId="0"/>
      <p:bldP spid="50" grpId="0"/>
      <p:bldP spid="51" grpId="0"/>
      <p:bldP spid="52" grpId="0"/>
      <p:bldP spid="55" grpId="0" animBg="1"/>
      <p:bldP spid="56" grpId="0" animBg="1"/>
      <p:bldP spid="57" grpId="0" animBg="1"/>
      <p:bldP spid="60" grpId="0" animBg="1"/>
      <p:bldP spid="61" grpId="0" animBg="1"/>
      <p:bldP spid="62" grpId="0" animBg="1"/>
      <p:bldP spid="63" grpId="0" animBg="1"/>
      <p:bldP spid="65" grpId="0"/>
      <p:bldP spid="127" grpId="0"/>
      <p:bldP spid="129" grpId="0"/>
      <p:bldP spid="131" grpId="0"/>
      <p:bldP spid="132" grpId="0" animBg="1"/>
      <p:bldP spid="133" grpId="0" animBg="1"/>
      <p:bldP spid="138" grpId="0"/>
      <p:bldP spid="139" grpId="0"/>
      <p:bldP spid="1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Address these Challenges</a:t>
            </a:r>
            <a:endParaRPr lang="en-US" dirty="0"/>
          </a:p>
        </p:txBody>
      </p:sp>
      <p:sp>
        <p:nvSpPr>
          <p:cNvPr id="3" name="Content Placeholder 2"/>
          <p:cNvSpPr>
            <a:spLocks noGrp="1"/>
          </p:cNvSpPr>
          <p:nvPr>
            <p:ph idx="1"/>
          </p:nvPr>
        </p:nvSpPr>
        <p:spPr/>
        <p:txBody>
          <a:bodyPr/>
          <a:lstStyle/>
          <a:p>
            <a:pPr marL="0" indent="0">
              <a:buNone/>
            </a:pPr>
            <a:r>
              <a:rPr lang="en-US" dirty="0" smtClean="0"/>
              <a:t>Option A</a:t>
            </a:r>
          </a:p>
          <a:p>
            <a:pPr lvl="1"/>
            <a:r>
              <a:rPr lang="en-US" dirty="0" smtClean="0"/>
              <a:t>Ask the Staff to prepare a proposal on how to address all the mentioned challenges</a:t>
            </a:r>
          </a:p>
          <a:p>
            <a:pPr lvl="1"/>
            <a:endParaRPr lang="en-US" dirty="0"/>
          </a:p>
          <a:p>
            <a:pPr marL="0" indent="0">
              <a:buNone/>
            </a:pPr>
            <a:r>
              <a:rPr lang="en-US" dirty="0" smtClean="0"/>
              <a:t>Option B</a:t>
            </a:r>
          </a:p>
          <a:p>
            <a:pPr lvl="1"/>
            <a:r>
              <a:rPr lang="en-US" dirty="0" smtClean="0"/>
              <a:t>DMSE forms a Task Force that makes a proposal to the group on a </a:t>
            </a:r>
            <a:r>
              <a:rPr lang="en-US" dirty="0" err="1" smtClean="0"/>
              <a:t>Git</a:t>
            </a:r>
            <a:r>
              <a:rPr lang="en-US" dirty="0" smtClean="0"/>
              <a:t>-Flow to follow and changes to the MD2HTML tool to publish specifications</a:t>
            </a:r>
          </a:p>
          <a:p>
            <a:pPr lvl="1"/>
            <a:endParaRPr lang="en-US" dirty="0"/>
          </a:p>
          <a:p>
            <a:pPr marL="0" indent="0">
              <a:buNone/>
            </a:pPr>
            <a:r>
              <a:rPr lang="en-US" dirty="0" smtClean="0"/>
              <a:t>What approach DMSE would like to follow?</a:t>
            </a:r>
            <a:endParaRPr lang="en-US" dirty="0"/>
          </a:p>
        </p:txBody>
      </p:sp>
    </p:spTree>
    <p:extLst>
      <p:ext uri="{BB962C8B-B14F-4D97-AF65-F5344CB8AC3E}">
        <p14:creationId xmlns:p14="http://schemas.microsoft.com/office/powerpoint/2010/main" val="42564519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137" y="3435350"/>
            <a:ext cx="8748712" cy="703262"/>
          </a:xfrm>
        </p:spPr>
        <p:txBody>
          <a:bodyPr/>
          <a:lstStyle/>
          <a:p>
            <a:r>
              <a:rPr lang="en-US" dirty="0" smtClean="0"/>
              <a:t>Comments?</a:t>
            </a:r>
            <a:endParaRPr lang="en-US" dirty="0"/>
          </a:p>
        </p:txBody>
      </p:sp>
    </p:spTree>
    <p:extLst>
      <p:ext uri="{BB962C8B-B14F-4D97-AF65-F5344CB8AC3E}">
        <p14:creationId xmlns:p14="http://schemas.microsoft.com/office/powerpoint/2010/main" val="10238091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a:xfrm>
            <a:off x="185737" y="996950"/>
            <a:ext cx="8991600" cy="5383212"/>
          </a:xfrm>
        </p:spPr>
        <p:txBody>
          <a:bodyPr/>
          <a:lstStyle/>
          <a:p>
            <a:pPr marL="0" indent="0">
              <a:buNone/>
            </a:pPr>
            <a:r>
              <a:rPr lang="en-US" sz="2400" dirty="0" smtClean="0"/>
              <a:t>This presentation provides an inside of the challenges ahead </a:t>
            </a:r>
          </a:p>
          <a:p>
            <a:pPr lvl="1"/>
            <a:r>
              <a:rPr lang="en-US" sz="2000" dirty="0" smtClean="0"/>
              <a:t>Use GitHub to develop multiple versions of the LwM2M Protocol and Objects</a:t>
            </a:r>
          </a:p>
          <a:p>
            <a:pPr lvl="2"/>
            <a:r>
              <a:rPr lang="en-US" sz="1800" dirty="0" smtClean="0"/>
              <a:t>It can be done using:</a:t>
            </a:r>
          </a:p>
          <a:p>
            <a:pPr lvl="3"/>
            <a:r>
              <a:rPr lang="en-US" sz="1600" dirty="0" smtClean="0"/>
              <a:t> a single GitHub repository,</a:t>
            </a:r>
          </a:p>
          <a:p>
            <a:pPr lvl="3"/>
            <a:r>
              <a:rPr lang="en-US" sz="1600" dirty="0" smtClean="0"/>
              <a:t>Multiple GitHub repositories,</a:t>
            </a:r>
          </a:p>
          <a:p>
            <a:pPr lvl="3"/>
            <a:r>
              <a:rPr lang="en-US" sz="1600" dirty="0" smtClean="0"/>
              <a:t>Removing or adding the version number to the file name, </a:t>
            </a:r>
            <a:r>
              <a:rPr lang="en-US" sz="1600" dirty="0" err="1" smtClean="0"/>
              <a:t>etc</a:t>
            </a:r>
            <a:endParaRPr lang="en-US" sz="1600" dirty="0" smtClean="0"/>
          </a:p>
          <a:p>
            <a:pPr marL="0" indent="0">
              <a:buNone/>
            </a:pPr>
            <a:r>
              <a:rPr lang="en-US" sz="2400" dirty="0" smtClean="0"/>
              <a:t>This presentation doesn’t provide a solution, just states the problems</a:t>
            </a:r>
          </a:p>
          <a:p>
            <a:pPr lvl="1"/>
            <a:r>
              <a:rPr lang="en-US" sz="2000" dirty="0" smtClean="0"/>
              <a:t>The staff has a comprehensive proposal on how to solve these challenges based on the industry best practice</a:t>
            </a:r>
            <a:endParaRPr lang="en-US" sz="2000" dirty="0"/>
          </a:p>
          <a:p>
            <a:pPr lvl="2"/>
            <a:r>
              <a:rPr lang="en-US" sz="1800" dirty="0" smtClean="0"/>
              <a:t>But this is not good enough …</a:t>
            </a:r>
          </a:p>
          <a:p>
            <a:pPr lvl="1"/>
            <a:r>
              <a:rPr lang="en-US" sz="2000" dirty="0" smtClean="0"/>
              <a:t>In the past the staff has provided solutions to problems that the members were not aware of </a:t>
            </a:r>
            <a:endParaRPr lang="en-US" sz="2000" dirty="0"/>
          </a:p>
          <a:p>
            <a:pPr lvl="2"/>
            <a:r>
              <a:rPr lang="en-US" sz="1800" dirty="0" smtClean="0"/>
              <a:t>the outcome has been endless discussions …</a:t>
            </a:r>
            <a:endParaRPr lang="en-US" sz="2000" dirty="0"/>
          </a:p>
          <a:p>
            <a:pPr marL="225425" lvl="1" indent="0">
              <a:buNone/>
            </a:pPr>
            <a:r>
              <a:rPr lang="en-US" sz="2000" dirty="0" smtClean="0">
                <a:solidFill>
                  <a:srgbClr val="FF0000"/>
                </a:solidFill>
              </a:rPr>
              <a:t>This time, the staff brings to the DMSE WG the problem that lies ahead and suggests two approaches to resolve these challenges</a:t>
            </a:r>
          </a:p>
          <a:p>
            <a:pPr lvl="3"/>
            <a:endParaRPr lang="en-US" sz="1600" dirty="0"/>
          </a:p>
          <a:p>
            <a:pPr lvl="3"/>
            <a:endParaRPr lang="en-US" sz="1600" dirty="0"/>
          </a:p>
        </p:txBody>
      </p:sp>
    </p:spTree>
    <p:extLst>
      <p:ext uri="{BB962C8B-B14F-4D97-AF65-F5344CB8AC3E}">
        <p14:creationId xmlns:p14="http://schemas.microsoft.com/office/powerpoint/2010/main" val="15263954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 </a:t>
            </a:r>
            <a:r>
              <a:rPr lang="en-US" sz="2800" b="0" dirty="0"/>
              <a:t> </a:t>
            </a:r>
            <a:r>
              <a:rPr lang="en-US" sz="2800" b="0" dirty="0" smtClean="0"/>
              <a:t>- single repository</a:t>
            </a:r>
            <a:endParaRPr lang="en-US" sz="4400" b="0" dirty="0"/>
          </a:p>
        </p:txBody>
      </p:sp>
      <p:sp>
        <p:nvSpPr>
          <p:cNvPr id="3" name="Content Placeholder 2"/>
          <p:cNvSpPr>
            <a:spLocks noGrp="1"/>
          </p:cNvSpPr>
          <p:nvPr>
            <p:ph idx="1"/>
          </p:nvPr>
        </p:nvSpPr>
        <p:spPr>
          <a:xfrm>
            <a:off x="262049" y="951043"/>
            <a:ext cx="8778875" cy="5383212"/>
          </a:xfrm>
        </p:spPr>
        <p:txBody>
          <a:bodyPr/>
          <a:lstStyle/>
          <a:p>
            <a:pPr marL="0" indent="0">
              <a:buNone/>
            </a:pPr>
            <a:r>
              <a:rPr lang="en-US" sz="2000" dirty="0" smtClean="0"/>
              <a:t>If we continue using a </a:t>
            </a:r>
            <a:r>
              <a:rPr lang="en-US" sz="2000" b="1" dirty="0" smtClean="0"/>
              <a:t>single</a:t>
            </a:r>
            <a:r>
              <a:rPr lang="en-US" sz="2000" dirty="0" smtClean="0"/>
              <a:t> repository “LwM2M v1.1” &amp; versions number in the file name </a:t>
            </a:r>
          </a:p>
          <a:p>
            <a:pPr lvl="1"/>
            <a:r>
              <a:rPr lang="en-US" sz="1800" dirty="0" smtClean="0"/>
              <a:t>Multiple TS will appear with file names with different versions</a:t>
            </a:r>
          </a:p>
          <a:p>
            <a:pPr lvl="1"/>
            <a:r>
              <a:rPr lang="en-US" sz="1800" dirty="0" smtClean="0"/>
              <a:t>The </a:t>
            </a:r>
            <a:r>
              <a:rPr lang="en-US" sz="1800" dirty="0"/>
              <a:t>repository name cannot be called LwM2M v1.1 as it </a:t>
            </a:r>
            <a:r>
              <a:rPr lang="en-US" sz="1800" dirty="0" smtClean="0"/>
              <a:t>contains:</a:t>
            </a:r>
            <a:endParaRPr lang="en-US" sz="1800" dirty="0"/>
          </a:p>
          <a:p>
            <a:pPr lvl="2"/>
            <a:r>
              <a:rPr lang="en-US" sz="1600" dirty="0" smtClean="0"/>
              <a:t>LwM2M v1.1 </a:t>
            </a:r>
            <a:r>
              <a:rPr lang="en-US" sz="1600" b="1" dirty="0" smtClean="0"/>
              <a:t>approved</a:t>
            </a:r>
            <a:r>
              <a:rPr lang="en-US" sz="1600" dirty="0" smtClean="0"/>
              <a:t> specs and Objects but also LwM2M v1.1 documents and Objects </a:t>
            </a:r>
            <a:r>
              <a:rPr lang="en-US" sz="1600" b="1" dirty="0" smtClean="0"/>
              <a:t>under maintenance, </a:t>
            </a:r>
            <a:r>
              <a:rPr lang="en-US" sz="1600" dirty="0" smtClean="0"/>
              <a:t>also</a:t>
            </a:r>
          </a:p>
          <a:p>
            <a:pPr lvl="2"/>
            <a:r>
              <a:rPr lang="en-US" sz="1600" dirty="0" smtClean="0"/>
              <a:t>New set of LwM2M v1.2 specs </a:t>
            </a:r>
            <a:r>
              <a:rPr lang="en-US" sz="1600" b="1" dirty="0" smtClean="0"/>
              <a:t>under development </a:t>
            </a:r>
            <a:r>
              <a:rPr lang="en-US" sz="1600" dirty="0" smtClean="0"/>
              <a:t>as well as a new set Objects files</a:t>
            </a:r>
          </a:p>
          <a:p>
            <a:pPr lvl="1"/>
            <a:r>
              <a:rPr lang="en-US" sz="1800" dirty="0" smtClean="0"/>
              <a:t>Creation of new folders (TS, ERELD), one for each technical document</a:t>
            </a:r>
          </a:p>
          <a:p>
            <a:pPr lvl="2"/>
            <a:r>
              <a:rPr lang="en-US" sz="1600" dirty="0" smtClean="0"/>
              <a:t>This may lead to a confusion due to large number of folders &amp; files</a:t>
            </a:r>
          </a:p>
          <a:p>
            <a:pPr lvl="1"/>
            <a:r>
              <a:rPr lang="en-US" sz="1800" dirty="0"/>
              <a:t> </a:t>
            </a:r>
            <a:r>
              <a:rPr lang="en-US" sz="1800" dirty="0" smtClean="0"/>
              <a:t>Members will have to be careful when raising PRs </a:t>
            </a:r>
          </a:p>
          <a:p>
            <a:pPr lvl="2"/>
            <a:r>
              <a:rPr lang="en-US" sz="1600" dirty="0" smtClean="0"/>
              <a:t>Carefully select the correct document version to create the PR against</a:t>
            </a:r>
          </a:p>
          <a:p>
            <a:pPr lvl="3"/>
            <a:r>
              <a:rPr lang="en-US" sz="1400" dirty="0" smtClean="0"/>
              <a:t>A PR with a bug fix may need to be duplicated if it has to be applied to different document versions</a:t>
            </a:r>
          </a:p>
          <a:p>
            <a:pPr lvl="1"/>
            <a:r>
              <a:rPr lang="en-US" sz="1800" dirty="0" smtClean="0"/>
              <a:t>The number of documents will increase very quickly</a:t>
            </a:r>
          </a:p>
          <a:p>
            <a:pPr lvl="1"/>
            <a:r>
              <a:rPr lang="en-US" sz="1800" dirty="0" smtClean="0"/>
              <a:t>Publication Process </a:t>
            </a:r>
            <a:r>
              <a:rPr lang="en-US" sz="1600" dirty="0" smtClean="0"/>
              <a:t>(using a Master Branch)</a:t>
            </a:r>
          </a:p>
          <a:p>
            <a:pPr lvl="2"/>
            <a:r>
              <a:rPr lang="en-US" sz="1600" dirty="0" smtClean="0"/>
              <a:t>This process will be done for the first time for the publication of LwM2M v1.1 specs &amp; LwM2M Objects</a:t>
            </a:r>
          </a:p>
          <a:p>
            <a:pPr lvl="3"/>
            <a:r>
              <a:rPr lang="en-US" sz="1400" dirty="0" smtClean="0"/>
              <a:t>This publication implies a new workflow and steps that the Group has not seen yet (see end of this presentation)</a:t>
            </a:r>
          </a:p>
          <a:p>
            <a:pPr lvl="3"/>
            <a:r>
              <a:rPr lang="en-US" sz="1400" dirty="0" smtClean="0"/>
              <a:t>Tagging of releases may be inefficient</a:t>
            </a:r>
          </a:p>
          <a:p>
            <a:pPr lvl="3"/>
            <a:r>
              <a:rPr lang="en-US" sz="1400" dirty="0" smtClean="0"/>
              <a:t>This branch will contain documents in Draft, Candidate and Approved </a:t>
            </a:r>
          </a:p>
          <a:p>
            <a:pPr lvl="4"/>
            <a:r>
              <a:rPr lang="en-US" sz="1200" dirty="0" smtClean="0"/>
              <a:t>(this may be confusing as file names doesn’t contain date or status)</a:t>
            </a:r>
          </a:p>
          <a:p>
            <a:pPr lvl="1"/>
            <a:endParaRPr lang="en-US" sz="1800" dirty="0"/>
          </a:p>
        </p:txBody>
      </p:sp>
    </p:spTree>
    <p:extLst>
      <p:ext uri="{BB962C8B-B14F-4D97-AF65-F5344CB8AC3E}">
        <p14:creationId xmlns:p14="http://schemas.microsoft.com/office/powerpoint/2010/main" val="1602085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 </a:t>
            </a:r>
            <a:r>
              <a:rPr lang="en-US" sz="2400" b="0" dirty="0"/>
              <a:t> </a:t>
            </a:r>
            <a:r>
              <a:rPr lang="en-US" sz="2400" b="0" dirty="0" smtClean="0"/>
              <a:t>- </a:t>
            </a:r>
            <a:r>
              <a:rPr lang="en-US" sz="2800" b="0" dirty="0" smtClean="0"/>
              <a:t>using multiple repositories</a:t>
            </a:r>
            <a:endParaRPr lang="en-US" b="0" dirty="0"/>
          </a:p>
        </p:txBody>
      </p:sp>
      <p:sp>
        <p:nvSpPr>
          <p:cNvPr id="3" name="Content Placeholder 2"/>
          <p:cNvSpPr>
            <a:spLocks noGrp="1"/>
          </p:cNvSpPr>
          <p:nvPr>
            <p:ph idx="1"/>
          </p:nvPr>
        </p:nvSpPr>
        <p:spPr/>
        <p:txBody>
          <a:bodyPr/>
          <a:lstStyle/>
          <a:p>
            <a:pPr marL="0" indent="0">
              <a:buNone/>
            </a:pPr>
            <a:r>
              <a:rPr lang="en-US" dirty="0" smtClean="0"/>
              <a:t>DMSE could decide to use multiple repositories: </a:t>
            </a:r>
          </a:p>
          <a:p>
            <a:pPr lvl="1"/>
            <a:r>
              <a:rPr lang="en-US" dirty="0" smtClean="0"/>
              <a:t> </a:t>
            </a:r>
            <a:r>
              <a:rPr lang="en-US" dirty="0"/>
              <a:t>O</a:t>
            </a:r>
            <a:r>
              <a:rPr lang="en-US" dirty="0" smtClean="0"/>
              <a:t>ne repository for each LwM2M Version and another for the LwM2M Objects</a:t>
            </a:r>
          </a:p>
          <a:p>
            <a:pPr marL="0" indent="0">
              <a:buNone/>
            </a:pPr>
            <a:r>
              <a:rPr lang="en-US" dirty="0" smtClean="0"/>
              <a:t> This approach will impact how we currently work </a:t>
            </a:r>
          </a:p>
          <a:p>
            <a:pPr lvl="2"/>
            <a:r>
              <a:rPr lang="en-US" dirty="0" smtClean="0"/>
              <a:t>A bug fix that affects e.g. LwM2M v1.1 and LwM2M v1.2 repositories will require multiple PRs (one for each repository). </a:t>
            </a:r>
          </a:p>
          <a:p>
            <a:pPr lvl="3"/>
            <a:r>
              <a:rPr lang="en-US" dirty="0" smtClean="0"/>
              <a:t>This is a very inefficient way of working that may lead to mistakes</a:t>
            </a:r>
          </a:p>
          <a:p>
            <a:pPr lvl="2"/>
            <a:r>
              <a:rPr lang="en-US" dirty="0"/>
              <a:t>The MD2HTML tool will have to be adapted to work with multiple </a:t>
            </a:r>
            <a:r>
              <a:rPr lang="en-US" dirty="0" smtClean="0"/>
              <a:t>repositories</a:t>
            </a:r>
          </a:p>
          <a:p>
            <a:pPr lvl="3"/>
            <a:r>
              <a:rPr lang="en-US" dirty="0" smtClean="0"/>
              <a:t> Currently </a:t>
            </a:r>
            <a:r>
              <a:rPr lang="en-US" dirty="0"/>
              <a:t>the tool works with a single </a:t>
            </a:r>
            <a:r>
              <a:rPr lang="en-US" dirty="0" smtClean="0"/>
              <a:t>repository, using multiple repositories may require changes in the tool logic</a:t>
            </a:r>
          </a:p>
          <a:p>
            <a:pPr lvl="2"/>
            <a:r>
              <a:rPr lang="en-US" dirty="0" smtClean="0"/>
              <a:t>Publication of LwM2M specs</a:t>
            </a:r>
          </a:p>
          <a:p>
            <a:pPr lvl="3"/>
            <a:r>
              <a:rPr lang="en-US" dirty="0" smtClean="0"/>
              <a:t>MD2HTML tool will have to be adapted for publishing documents from different repositories</a:t>
            </a:r>
            <a:endParaRPr lang="en-US" dirty="0"/>
          </a:p>
          <a:p>
            <a:pPr lvl="2"/>
            <a:endParaRPr lang="en-US" dirty="0"/>
          </a:p>
        </p:txBody>
      </p:sp>
    </p:spTree>
    <p:extLst>
      <p:ext uri="{BB962C8B-B14F-4D97-AF65-F5344CB8AC3E}">
        <p14:creationId xmlns:p14="http://schemas.microsoft.com/office/powerpoint/2010/main" val="18903179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Nothing New</a:t>
            </a:r>
            <a:endParaRPr lang="en-US" dirty="0"/>
          </a:p>
        </p:txBody>
      </p:sp>
      <p:sp>
        <p:nvSpPr>
          <p:cNvPr id="3" name="Content Placeholder 2"/>
          <p:cNvSpPr>
            <a:spLocks noGrp="1"/>
          </p:cNvSpPr>
          <p:nvPr>
            <p:ph idx="1"/>
          </p:nvPr>
        </p:nvSpPr>
        <p:spPr>
          <a:xfrm>
            <a:off x="291306" y="996950"/>
            <a:ext cx="8778875" cy="5383212"/>
          </a:xfrm>
        </p:spPr>
        <p:txBody>
          <a:bodyPr/>
          <a:lstStyle/>
          <a:p>
            <a:r>
              <a:rPr lang="en-US" sz="2400" dirty="0" smtClean="0"/>
              <a:t>These and </a:t>
            </a:r>
            <a:r>
              <a:rPr lang="en-US" sz="2400" dirty="0" smtClean="0">
                <a:solidFill>
                  <a:srgbClr val="FF0000"/>
                </a:solidFill>
              </a:rPr>
              <a:t>other challenges </a:t>
            </a:r>
            <a:r>
              <a:rPr lang="en-US" sz="2400" dirty="0" smtClean="0"/>
              <a:t>are well-known to the industry when using GitHub repositories to develop multiple versions of a specification</a:t>
            </a:r>
          </a:p>
          <a:p>
            <a:r>
              <a:rPr lang="en-US" sz="2400" dirty="0"/>
              <a:t> </a:t>
            </a:r>
            <a:r>
              <a:rPr lang="en-US" sz="2400" dirty="0" smtClean="0"/>
              <a:t>The reason for this presentation is to make aware DMSE WG of these challenges</a:t>
            </a:r>
          </a:p>
          <a:p>
            <a:r>
              <a:rPr lang="en-US" sz="2400" dirty="0"/>
              <a:t> </a:t>
            </a:r>
            <a:r>
              <a:rPr lang="en-US" sz="2400" dirty="0" smtClean="0"/>
              <a:t>DMSE will have to change the way we work to address these and other issues</a:t>
            </a:r>
          </a:p>
          <a:p>
            <a:pPr lvl="1"/>
            <a:r>
              <a:rPr lang="en-US" sz="2000" dirty="0" smtClean="0"/>
              <a:t>There are multiple ways on how this can be done</a:t>
            </a:r>
          </a:p>
          <a:p>
            <a:r>
              <a:rPr lang="en-US" sz="2400" dirty="0"/>
              <a:t> </a:t>
            </a:r>
            <a:r>
              <a:rPr lang="en-US" sz="2400" dirty="0" smtClean="0"/>
              <a:t>The group needs to decide an approach on how to resolve these challenges: (two possible options)</a:t>
            </a:r>
          </a:p>
          <a:p>
            <a:pPr lvl="1"/>
            <a:r>
              <a:rPr lang="en-US" sz="2000" dirty="0" smtClean="0"/>
              <a:t>1/ DMSE forms a Task Force that takes ownership of these challenges and provide a resolution to them, or </a:t>
            </a:r>
          </a:p>
          <a:p>
            <a:pPr lvl="1"/>
            <a:r>
              <a:rPr lang="en-US" sz="2000" dirty="0" smtClean="0"/>
              <a:t>2/ DMSE ask the staff to make a proposal</a:t>
            </a:r>
          </a:p>
          <a:p>
            <a:pPr marL="225425" lvl="1" indent="0">
              <a:buNone/>
            </a:pPr>
            <a:endParaRPr lang="en-US" sz="1200" dirty="0" smtClean="0"/>
          </a:p>
          <a:p>
            <a:pPr marL="225425" lvl="1" indent="0" algn="ctr">
              <a:buNone/>
            </a:pPr>
            <a:r>
              <a:rPr lang="en-US" sz="2000" dirty="0" smtClean="0">
                <a:solidFill>
                  <a:srgbClr val="FF0000"/>
                </a:solidFill>
              </a:rPr>
              <a:t>Constant dispute with the staff about processes/tools is NOT an option</a:t>
            </a:r>
            <a:endParaRPr lang="en-US" sz="2000" dirty="0">
              <a:solidFill>
                <a:srgbClr val="FF0000"/>
              </a:solidFill>
            </a:endParaRPr>
          </a:p>
        </p:txBody>
      </p:sp>
    </p:spTree>
    <p:extLst>
      <p:ext uri="{BB962C8B-B14F-4D97-AF65-F5344CB8AC3E}">
        <p14:creationId xmlns:p14="http://schemas.microsoft.com/office/powerpoint/2010/main" val="11230943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Options</a:t>
            </a:r>
            <a:endParaRPr lang="en-US" dirty="0"/>
          </a:p>
        </p:txBody>
      </p:sp>
      <p:sp>
        <p:nvSpPr>
          <p:cNvPr id="3" name="Content Placeholder 2"/>
          <p:cNvSpPr>
            <a:spLocks noGrp="1"/>
          </p:cNvSpPr>
          <p:nvPr>
            <p:ph idx="1"/>
          </p:nvPr>
        </p:nvSpPr>
        <p:spPr/>
        <p:txBody>
          <a:bodyPr/>
          <a:lstStyle/>
          <a:p>
            <a:pPr marL="0" indent="0">
              <a:buNone/>
            </a:pPr>
            <a:r>
              <a:rPr lang="en-US" dirty="0" smtClean="0"/>
              <a:t>A) Staff proposal </a:t>
            </a:r>
            <a:r>
              <a:rPr lang="en-US" sz="1800" dirty="0" smtClean="0"/>
              <a:t>(staff leads)</a:t>
            </a:r>
          </a:p>
          <a:p>
            <a:pPr marL="230188" lvl="1" indent="0">
              <a:buNone/>
            </a:pPr>
            <a:r>
              <a:rPr lang="en-US" dirty="0" smtClean="0"/>
              <a:t>The staff will present a methodology based on </a:t>
            </a:r>
            <a:r>
              <a:rPr lang="en-US" dirty="0" err="1" smtClean="0"/>
              <a:t>Git</a:t>
            </a:r>
            <a:r>
              <a:rPr lang="en-US" dirty="0"/>
              <a:t>-</a:t>
            </a:r>
            <a:r>
              <a:rPr lang="en-US" dirty="0" smtClean="0"/>
              <a:t>Flows &amp; will implement the necessary changes to the MD2HTML tool (development &amp; publication)</a:t>
            </a:r>
          </a:p>
          <a:p>
            <a:pPr lvl="2"/>
            <a:r>
              <a:rPr lang="en-US" dirty="0" err="1" smtClean="0"/>
              <a:t>Git</a:t>
            </a:r>
            <a:r>
              <a:rPr lang="en-US" dirty="0"/>
              <a:t>-</a:t>
            </a:r>
            <a:r>
              <a:rPr lang="en-US" dirty="0" smtClean="0"/>
              <a:t>Flows is a very well-known methodology used by millions of developers</a:t>
            </a:r>
          </a:p>
          <a:p>
            <a:pPr lvl="3"/>
            <a:r>
              <a:rPr lang="en-US" dirty="0" smtClean="0"/>
              <a:t>There are multiple process to choose from, the staff will choose a method based on industry best practice: a simple method which is aligned with OMA process and tools</a:t>
            </a:r>
          </a:p>
          <a:p>
            <a:pPr lvl="3"/>
            <a:endParaRPr lang="en-US" dirty="0"/>
          </a:p>
          <a:p>
            <a:pPr marL="0" indent="0">
              <a:buNone/>
            </a:pPr>
            <a:r>
              <a:rPr lang="en-US" dirty="0" smtClean="0"/>
              <a:t>B) Members proposal </a:t>
            </a:r>
            <a:r>
              <a:rPr lang="en-US" sz="1800" dirty="0" smtClean="0"/>
              <a:t>(members lead)</a:t>
            </a:r>
          </a:p>
          <a:p>
            <a:pPr marL="230188" lvl="1" indent="0">
              <a:buNone/>
            </a:pPr>
            <a:r>
              <a:rPr lang="en-US" dirty="0" smtClean="0"/>
              <a:t>In this case, the requirements for how to work and changes to the tools and process are defined by the WG Task Force and the staff will take a reactive approach</a:t>
            </a:r>
            <a:endParaRPr lang="en-US" dirty="0"/>
          </a:p>
        </p:txBody>
      </p:sp>
    </p:spTree>
    <p:extLst>
      <p:ext uri="{BB962C8B-B14F-4D97-AF65-F5344CB8AC3E}">
        <p14:creationId xmlns:p14="http://schemas.microsoft.com/office/powerpoint/2010/main" val="16872053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937" y="3435350"/>
            <a:ext cx="8748712" cy="703262"/>
          </a:xfrm>
        </p:spPr>
        <p:txBody>
          <a:bodyPr/>
          <a:lstStyle/>
          <a:p>
            <a:r>
              <a:rPr lang="en-US" dirty="0" smtClean="0"/>
              <a:t>Further topics to Consider</a:t>
            </a:r>
            <a:br>
              <a:rPr lang="en-US" dirty="0" smtClean="0"/>
            </a:br>
            <a:r>
              <a:rPr lang="en-US" dirty="0"/>
              <a:t/>
            </a:r>
            <a:br>
              <a:rPr lang="en-US" dirty="0"/>
            </a:br>
            <a:r>
              <a:rPr lang="en-US" sz="2400" b="0" dirty="0" err="1" smtClean="0"/>
              <a:t>Git</a:t>
            </a:r>
            <a:r>
              <a:rPr lang="en-US" sz="2400" b="0" dirty="0" smtClean="0"/>
              <a:t>-Flow</a:t>
            </a:r>
            <a:br>
              <a:rPr lang="en-US" sz="2400" b="0" dirty="0" smtClean="0"/>
            </a:br>
            <a:r>
              <a:rPr lang="en-US" sz="2400" b="0" dirty="0" smtClean="0"/>
              <a:t/>
            </a:r>
            <a:br>
              <a:rPr lang="en-US" sz="2400" b="0" dirty="0" smtClean="0"/>
            </a:br>
            <a:r>
              <a:rPr lang="en-US" sz="2400" b="0" dirty="0" smtClean="0"/>
              <a:t>Publication</a:t>
            </a:r>
            <a:endParaRPr lang="en-US" sz="2400" b="0" dirty="0"/>
          </a:p>
        </p:txBody>
      </p:sp>
    </p:spTree>
    <p:extLst>
      <p:ext uri="{BB962C8B-B14F-4D97-AF65-F5344CB8AC3E}">
        <p14:creationId xmlns:p14="http://schemas.microsoft.com/office/powerpoint/2010/main" val="25836975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Git</a:t>
            </a:r>
            <a:r>
              <a:rPr lang="en-US" dirty="0"/>
              <a:t>-</a:t>
            </a:r>
            <a:r>
              <a:rPr lang="en-US" dirty="0" smtClean="0"/>
              <a:t>Flow</a:t>
            </a:r>
            <a:endParaRPr lang="en-US" dirty="0"/>
          </a:p>
        </p:txBody>
      </p:sp>
      <p:sp>
        <p:nvSpPr>
          <p:cNvPr id="3" name="Content Placeholder 2"/>
          <p:cNvSpPr>
            <a:spLocks noGrp="1"/>
          </p:cNvSpPr>
          <p:nvPr>
            <p:ph idx="1"/>
          </p:nvPr>
        </p:nvSpPr>
        <p:spPr/>
        <p:txBody>
          <a:bodyPr/>
          <a:lstStyle/>
          <a:p>
            <a:pPr marL="0" indent="0">
              <a:buNone/>
            </a:pPr>
            <a:r>
              <a:rPr lang="en-US" dirty="0" smtClean="0"/>
              <a:t>What is </a:t>
            </a:r>
            <a:r>
              <a:rPr lang="en-US" dirty="0" err="1" smtClean="0"/>
              <a:t>Git</a:t>
            </a:r>
            <a:r>
              <a:rPr lang="en-US" dirty="0"/>
              <a:t>-</a:t>
            </a:r>
            <a:r>
              <a:rPr lang="en-US" dirty="0" smtClean="0"/>
              <a:t>Flow</a:t>
            </a:r>
          </a:p>
          <a:p>
            <a:pPr lvl="1"/>
            <a:r>
              <a:rPr lang="en-US" dirty="0" smtClean="0"/>
              <a:t>It is the workflow that results of working with multiple branches:</a:t>
            </a:r>
          </a:p>
          <a:p>
            <a:pPr lvl="2"/>
            <a:r>
              <a:rPr lang="en-US" dirty="0"/>
              <a:t> </a:t>
            </a:r>
            <a:r>
              <a:rPr lang="en-US" dirty="0" smtClean="0"/>
              <a:t>“</a:t>
            </a:r>
            <a:r>
              <a:rPr lang="en-US" b="1" dirty="0" smtClean="0"/>
              <a:t>Development</a:t>
            </a:r>
            <a:r>
              <a:rPr lang="en-US" dirty="0" smtClean="0"/>
              <a:t>” branch</a:t>
            </a:r>
          </a:p>
          <a:p>
            <a:pPr lvl="3"/>
            <a:r>
              <a:rPr lang="en-US" dirty="0" smtClean="0"/>
              <a:t>This branch is only to develop the latest version of the specs</a:t>
            </a:r>
          </a:p>
          <a:p>
            <a:pPr lvl="2"/>
            <a:r>
              <a:rPr lang="en-US" dirty="0" smtClean="0"/>
              <a:t> “</a:t>
            </a:r>
            <a:r>
              <a:rPr lang="en-US" b="1" dirty="0" smtClean="0"/>
              <a:t>Master</a:t>
            </a:r>
            <a:r>
              <a:rPr lang="en-US" dirty="0" smtClean="0"/>
              <a:t>” </a:t>
            </a:r>
            <a:r>
              <a:rPr lang="en-US" sz="1600" dirty="0" smtClean="0"/>
              <a:t>(publication)</a:t>
            </a:r>
          </a:p>
          <a:p>
            <a:pPr lvl="3"/>
            <a:r>
              <a:rPr lang="en-US" dirty="0" smtClean="0"/>
              <a:t>This branch is used to publish any version of the specifications: (new version, updates to previous versions, </a:t>
            </a:r>
            <a:r>
              <a:rPr lang="en-US" dirty="0" err="1" smtClean="0"/>
              <a:t>etc</a:t>
            </a:r>
            <a:r>
              <a:rPr lang="en-US" dirty="0" smtClean="0"/>
              <a:t>)</a:t>
            </a:r>
          </a:p>
          <a:p>
            <a:pPr lvl="2"/>
            <a:r>
              <a:rPr lang="en-US" dirty="0" smtClean="0"/>
              <a:t>“</a:t>
            </a:r>
            <a:r>
              <a:rPr lang="en-US" b="1" dirty="0" smtClean="0"/>
              <a:t>Feature</a:t>
            </a:r>
            <a:r>
              <a:rPr lang="en-US" dirty="0" smtClean="0"/>
              <a:t>” branches</a:t>
            </a:r>
          </a:p>
          <a:p>
            <a:pPr lvl="3"/>
            <a:r>
              <a:rPr lang="en-US" dirty="0" smtClean="0"/>
              <a:t>These are the branches used by the members when creating a Pull Request</a:t>
            </a:r>
          </a:p>
          <a:p>
            <a:pPr lvl="2"/>
            <a:r>
              <a:rPr lang="en-US" dirty="0" smtClean="0"/>
              <a:t>“</a:t>
            </a:r>
            <a:r>
              <a:rPr lang="en-US" b="1" dirty="0" smtClean="0"/>
              <a:t>Bug Fix</a:t>
            </a:r>
            <a:r>
              <a:rPr lang="en-US" dirty="0" smtClean="0"/>
              <a:t>” branches</a:t>
            </a:r>
          </a:p>
          <a:p>
            <a:pPr lvl="3"/>
            <a:r>
              <a:rPr lang="en-US" dirty="0" smtClean="0"/>
              <a:t>These are branches used to apply bug fixes to existing (approved and already release) specs</a:t>
            </a:r>
            <a:endParaRPr lang="en-US" dirty="0"/>
          </a:p>
          <a:p>
            <a:pPr lvl="1"/>
            <a:r>
              <a:rPr lang="en-US" dirty="0" smtClean="0"/>
              <a:t>OMA DMSE has worked with two branches and one repository “LwM2M-v1.1”  </a:t>
            </a:r>
            <a:endParaRPr lang="en-US" sz="1200" dirty="0" smtClean="0"/>
          </a:p>
          <a:p>
            <a:pPr lvl="2"/>
            <a:r>
              <a:rPr lang="en-US" dirty="0" smtClean="0"/>
              <a:t>“</a:t>
            </a:r>
            <a:r>
              <a:rPr lang="en-US" b="1" dirty="0" smtClean="0"/>
              <a:t>D</a:t>
            </a:r>
            <a:r>
              <a:rPr lang="en-US" b="1" dirty="0" smtClean="0"/>
              <a:t>evelopment</a:t>
            </a:r>
            <a:r>
              <a:rPr lang="en-US" dirty="0" smtClean="0"/>
              <a:t>” branch where agreed PRs are merged, and </a:t>
            </a:r>
          </a:p>
          <a:p>
            <a:pPr lvl="2"/>
            <a:r>
              <a:rPr lang="en-US" dirty="0" smtClean="0"/>
              <a:t>“</a:t>
            </a:r>
            <a:r>
              <a:rPr lang="en-US" b="1" dirty="0"/>
              <a:t>F</a:t>
            </a:r>
            <a:r>
              <a:rPr lang="en-US" b="1" dirty="0" smtClean="0"/>
              <a:t>eature</a:t>
            </a:r>
            <a:r>
              <a:rPr lang="en-US" dirty="0" smtClean="0"/>
              <a:t>” branches (the ones created by the members) for each Pull Request.</a:t>
            </a:r>
          </a:p>
        </p:txBody>
      </p:sp>
    </p:spTree>
    <p:extLst>
      <p:ext uri="{BB962C8B-B14F-4D97-AF65-F5344CB8AC3E}">
        <p14:creationId xmlns:p14="http://schemas.microsoft.com/office/powerpoint/2010/main" val="6607505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Branches</a:t>
            </a:r>
            <a:endParaRPr lang="en-US" dirty="0"/>
          </a:p>
        </p:txBody>
      </p:sp>
      <p:sp>
        <p:nvSpPr>
          <p:cNvPr id="3" name="Content Placeholder 2"/>
          <p:cNvSpPr>
            <a:spLocks noGrp="1"/>
          </p:cNvSpPr>
          <p:nvPr>
            <p:ph idx="1"/>
          </p:nvPr>
        </p:nvSpPr>
        <p:spPr>
          <a:xfrm>
            <a:off x="276225" y="936625"/>
            <a:ext cx="8778875" cy="5383212"/>
          </a:xfrm>
        </p:spPr>
        <p:txBody>
          <a:bodyPr/>
          <a:lstStyle/>
          <a:p>
            <a:pPr marL="0" indent="-4763">
              <a:buNone/>
            </a:pPr>
            <a:r>
              <a:rPr lang="en-US" sz="2000" dirty="0" smtClean="0"/>
              <a:t>This </a:t>
            </a:r>
            <a:r>
              <a:rPr lang="en-US" sz="2000" dirty="0" err="1" smtClean="0"/>
              <a:t>Git</a:t>
            </a:r>
            <a:r>
              <a:rPr lang="en-US" sz="2000" dirty="0" smtClean="0"/>
              <a:t>-Flow is about to get more complicated</a:t>
            </a:r>
          </a:p>
          <a:p>
            <a:pPr lvl="1"/>
            <a:r>
              <a:rPr lang="en-US" sz="1800" dirty="0" smtClean="0"/>
              <a:t>Why?</a:t>
            </a:r>
          </a:p>
          <a:p>
            <a:pPr lvl="2"/>
            <a:r>
              <a:rPr lang="en-US" sz="1600" dirty="0" smtClean="0"/>
              <a:t>If using a single repository. Because in addition of the development </a:t>
            </a:r>
            <a:r>
              <a:rPr lang="en-US" sz="1600" b="1" dirty="0" smtClean="0"/>
              <a:t>of new specs </a:t>
            </a:r>
            <a:r>
              <a:rPr lang="en-US" sz="1600" dirty="0" smtClean="0"/>
              <a:t>the group will have to </a:t>
            </a:r>
            <a:r>
              <a:rPr lang="en-US" sz="1600" b="1" dirty="0" smtClean="0"/>
              <a:t>maintain</a:t>
            </a:r>
            <a:r>
              <a:rPr lang="en-US" sz="1600" dirty="0" smtClean="0"/>
              <a:t> previous specifications (different versions) and we will have to add a new </a:t>
            </a:r>
            <a:r>
              <a:rPr lang="en-US" sz="1600" b="1" dirty="0" smtClean="0"/>
              <a:t>publication</a:t>
            </a:r>
            <a:r>
              <a:rPr lang="en-US" sz="1600" dirty="0" smtClean="0"/>
              <a:t> methodology (that indicates what has been agreed by the group and ratified by the OMA Board)</a:t>
            </a:r>
          </a:p>
          <a:p>
            <a:pPr lvl="2"/>
            <a:r>
              <a:rPr lang="en-US" sz="1600" dirty="0" smtClean="0"/>
              <a:t>If using multiple repositories. A new process will have to be agreed.</a:t>
            </a:r>
            <a:endParaRPr lang="en-US" sz="1600" dirty="0" smtClean="0"/>
          </a:p>
          <a:p>
            <a:pPr lvl="1"/>
            <a:r>
              <a:rPr lang="en-US" sz="1800" dirty="0" smtClean="0"/>
              <a:t>New branches that are needed in any case:</a:t>
            </a:r>
          </a:p>
          <a:p>
            <a:pPr lvl="2"/>
            <a:r>
              <a:rPr lang="en-US" sz="1600" dirty="0" smtClean="0"/>
              <a:t>“</a:t>
            </a:r>
            <a:r>
              <a:rPr lang="en-US" sz="1600" b="1" dirty="0" smtClean="0"/>
              <a:t>Master</a:t>
            </a:r>
            <a:r>
              <a:rPr lang="en-US" sz="1600" dirty="0" smtClean="0"/>
              <a:t>” branch</a:t>
            </a:r>
            <a:endParaRPr lang="en-US" sz="1600" dirty="0" smtClean="0"/>
          </a:p>
          <a:p>
            <a:pPr lvl="3"/>
            <a:r>
              <a:rPr lang="en-US" sz="1400" dirty="0" smtClean="0"/>
              <a:t>OMA doesn’t publish markdown documents, we publish .PDF files constructed by the MD2HTML tool</a:t>
            </a:r>
          </a:p>
          <a:p>
            <a:pPr lvl="3"/>
            <a:r>
              <a:rPr lang="en-US" sz="1400" dirty="0"/>
              <a:t>This branch should contain the specific documents ratified by the </a:t>
            </a:r>
            <a:r>
              <a:rPr lang="en-US" sz="1400" dirty="0" smtClean="0"/>
              <a:t>board with the correct status, dates, </a:t>
            </a:r>
            <a:r>
              <a:rPr lang="en-US" sz="1400" dirty="0" err="1" smtClean="0"/>
              <a:t>etc</a:t>
            </a:r>
            <a:endParaRPr lang="en-US" sz="1400" dirty="0"/>
          </a:p>
          <a:p>
            <a:pPr lvl="2"/>
            <a:r>
              <a:rPr lang="en-US" sz="1600" dirty="0" smtClean="0"/>
              <a:t>“</a:t>
            </a:r>
            <a:r>
              <a:rPr lang="en-US" sz="1600" b="1" dirty="0" smtClean="0"/>
              <a:t>Bug Fix</a:t>
            </a:r>
            <a:r>
              <a:rPr lang="en-US" sz="1600" dirty="0" smtClean="0"/>
              <a:t>” branches</a:t>
            </a:r>
          </a:p>
          <a:p>
            <a:pPr lvl="3"/>
            <a:r>
              <a:rPr lang="en-US" sz="1400" dirty="0" smtClean="0"/>
              <a:t>These are temporal branches used to fix bugs in already published specifications. </a:t>
            </a:r>
          </a:p>
          <a:p>
            <a:pPr lvl="1"/>
            <a:r>
              <a:rPr lang="en-US" sz="1800" dirty="0" smtClean="0"/>
              <a:t>New repository for “LwM2M Objects”</a:t>
            </a:r>
          </a:p>
          <a:p>
            <a:pPr lvl="2"/>
            <a:r>
              <a:rPr lang="en-US" sz="1600" dirty="0" smtClean="0"/>
              <a:t>The LwM2M Objects have been removed from the protocol, this may result in creating a separated repository for “LwM2M Objects”</a:t>
            </a:r>
          </a:p>
          <a:p>
            <a:pPr lvl="3"/>
            <a:r>
              <a:rPr lang="en-US" sz="1400" dirty="0" smtClean="0"/>
              <a:t>Otherwise, it will be very confusing to see different versions of an Object as part of a particular spec version</a:t>
            </a:r>
          </a:p>
          <a:p>
            <a:pPr lvl="1"/>
            <a:r>
              <a:rPr lang="en-US" sz="2000" dirty="0" err="1"/>
              <a:t>Git</a:t>
            </a:r>
            <a:r>
              <a:rPr lang="en-US" sz="2000" dirty="0"/>
              <a:t>-Flow provides the workflow to deal with these challenges</a:t>
            </a:r>
          </a:p>
          <a:p>
            <a:pPr lvl="3"/>
            <a:endParaRPr lang="en-US" sz="1400" dirty="0"/>
          </a:p>
        </p:txBody>
      </p:sp>
    </p:spTree>
    <p:extLst>
      <p:ext uri="{BB962C8B-B14F-4D97-AF65-F5344CB8AC3E}">
        <p14:creationId xmlns:p14="http://schemas.microsoft.com/office/powerpoint/2010/main" val="25489125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7240</TotalTime>
  <Pages>15</Pages>
  <Words>1467</Words>
  <Application>Microsoft Office PowerPoint</Application>
  <PresentationFormat>Custom</PresentationFormat>
  <Paragraphs>147</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宋体</vt:lpstr>
      <vt:lpstr>Arial</vt:lpstr>
      <vt:lpstr>Arial Narrow</vt:lpstr>
      <vt:lpstr>Tahoma</vt:lpstr>
      <vt:lpstr>Times New Roman</vt:lpstr>
      <vt:lpstr>Wingdings</vt:lpstr>
      <vt:lpstr>OMA Template</vt:lpstr>
      <vt:lpstr>OMA-DM&amp;SE-2018-0051-INP_GitHub_Flow_Challenges   GitHub Flow Challenges</vt:lpstr>
      <vt:lpstr>Introduction</vt:lpstr>
      <vt:lpstr>Challenges  - single repository</vt:lpstr>
      <vt:lpstr>Challenges  - using multiple repositories</vt:lpstr>
      <vt:lpstr>Nothing New</vt:lpstr>
      <vt:lpstr>Options</vt:lpstr>
      <vt:lpstr>Further topics to Consider  Git-Flow  Publication</vt:lpstr>
      <vt:lpstr>Git-Flow</vt:lpstr>
      <vt:lpstr>New Branches</vt:lpstr>
      <vt:lpstr>Publication Process</vt:lpstr>
      <vt:lpstr>How to Address these Challenges</vt:lpstr>
      <vt:lpstr>Comments?</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378</cp:revision>
  <cp:lastPrinted>1999-04-27T06:51:51Z</cp:lastPrinted>
  <dcterms:created xsi:type="dcterms:W3CDTF">2002-03-19T14:05:12Z</dcterms:created>
  <dcterms:modified xsi:type="dcterms:W3CDTF">2018-06-05T03:03:14Z</dcterms:modified>
</cp:coreProperties>
</file>