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51" r:id="rId3"/>
    <p:sldId id="352" r:id="rId4"/>
    <p:sldId id="359" r:id="rId5"/>
    <p:sldId id="348"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OMA-DM-2018-0063</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Submitted </a:t>
            </a:r>
            <a:r>
              <a:rPr lang="en-US" altLang="zh-CN" b="1" dirty="0">
                <a:latin typeface="Tahoma" pitchFamily="34" charset="0"/>
                <a:ea typeface="宋体" charset="-122"/>
              </a:rPr>
              <a:t>To:	</a:t>
            </a:r>
            <a:r>
              <a:rPr lang="en-US" altLang="zh-CN" b="1" dirty="0" smtClean="0">
                <a:latin typeface="Tahoma" pitchFamily="34" charset="0"/>
                <a:ea typeface="宋体" charset="-122"/>
              </a:rPr>
              <a:t>DMSE</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Date</a:t>
            </a:r>
            <a:r>
              <a:rPr lang="en-US" altLang="zh-CN" b="1" dirty="0">
                <a:latin typeface="Tahoma" pitchFamily="34" charset="0"/>
                <a:ea typeface="宋体" charset="-122"/>
              </a:rPr>
              <a:t>:	</a:t>
            </a:r>
            <a:r>
              <a:rPr lang="en-US" altLang="zh-CN" b="1" dirty="0" smtClean="0">
                <a:latin typeface="Tahoma" pitchFamily="34" charset="0"/>
                <a:ea typeface="宋体" charset="-122"/>
              </a:rPr>
              <a:t> 19 Jun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Contact: </a:t>
            </a:r>
            <a:r>
              <a:rPr lang="en-US" altLang="zh-CN" b="1" dirty="0">
                <a:latin typeface="Tahoma" pitchFamily="34" charset="0"/>
                <a:ea typeface="宋体" charset="-122"/>
              </a:rPr>
              <a: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Source: </a:t>
            </a:r>
            <a:r>
              <a:rPr lang="en-US" altLang="zh-CN" b="1" dirty="0">
                <a:latin typeface="Tahoma" pitchFamily="34" charset="0"/>
                <a:ea typeface="宋体" charset="-122"/>
              </a:rPr>
              <a:t>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OMA-DM&amp;SE-2018-0063-INP_2018_TestFests_Update</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US" sz="2400" dirty="0" smtClean="0"/>
              <a:t>OMA 2018 </a:t>
            </a:r>
            <a:r>
              <a:rPr lang="en-US" sz="2400" dirty="0" err="1" smtClean="0"/>
              <a:t>TestFests</a:t>
            </a:r>
            <a:r>
              <a:rPr lang="en-US" sz="2400" dirty="0" smtClean="0"/>
              <a:t> Update</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October TestFest </a:t>
            </a:r>
            <a:r>
              <a:rPr lang="en-US" dirty="0" smtClean="0">
                <a:sym typeface="Wingdings" panose="05000000000000000000" pitchFamily="2" charset="2"/>
              </a:rPr>
              <a:t></a:t>
            </a:r>
            <a:endParaRPr lang="en-US" dirty="0"/>
          </a:p>
        </p:txBody>
      </p:sp>
      <p:sp>
        <p:nvSpPr>
          <p:cNvPr id="3" name="Content Placeholder 2"/>
          <p:cNvSpPr>
            <a:spLocks noGrp="1"/>
          </p:cNvSpPr>
          <p:nvPr>
            <p:ph idx="1"/>
          </p:nvPr>
        </p:nvSpPr>
        <p:spPr>
          <a:xfrm>
            <a:off x="185737" y="996950"/>
            <a:ext cx="8991600" cy="5383212"/>
          </a:xfrm>
        </p:spPr>
        <p:txBody>
          <a:bodyPr/>
          <a:lstStyle/>
          <a:p>
            <a:pPr marL="0" indent="0">
              <a:buNone/>
            </a:pPr>
            <a:r>
              <a:rPr lang="en-US" sz="2400" dirty="0" smtClean="0"/>
              <a:t>Next OMA face to face meeting</a:t>
            </a:r>
          </a:p>
          <a:p>
            <a:pPr lvl="1"/>
            <a:r>
              <a:rPr lang="en-US" sz="2000" dirty="0" smtClean="0"/>
              <a:t>Austin, Texas, USA, 8 – 12 October</a:t>
            </a:r>
          </a:p>
          <a:p>
            <a:pPr marL="0" indent="0">
              <a:buNone/>
            </a:pPr>
            <a:r>
              <a:rPr lang="en-US" sz="2400" dirty="0" smtClean="0"/>
              <a:t>OMA TestFest?</a:t>
            </a:r>
          </a:p>
          <a:p>
            <a:pPr lvl="1"/>
            <a:r>
              <a:rPr lang="en-US" dirty="0" smtClean="0"/>
              <a:t>8 – 11 October, (4 days)</a:t>
            </a:r>
            <a:endParaRPr lang="en-US" dirty="0"/>
          </a:p>
          <a:p>
            <a:pPr lvl="1"/>
            <a:r>
              <a:rPr lang="en-US" dirty="0" smtClean="0"/>
              <a:t>OMA needs to sign the contract with the hotel on </a:t>
            </a:r>
            <a:r>
              <a:rPr lang="en-US" b="1" dirty="0" smtClean="0"/>
              <a:t>Wednesday 20</a:t>
            </a:r>
            <a:r>
              <a:rPr lang="en-US" b="1" baseline="30000" dirty="0" smtClean="0"/>
              <a:t>th</a:t>
            </a:r>
            <a:r>
              <a:rPr lang="en-US" b="1" dirty="0" smtClean="0"/>
              <a:t> June</a:t>
            </a:r>
            <a:endParaRPr lang="en-US" b="1" dirty="0"/>
          </a:p>
          <a:p>
            <a:pPr lvl="3"/>
            <a:r>
              <a:rPr lang="en-US" sz="1600" dirty="0" smtClean="0"/>
              <a:t>Currently, the selected Hotel cannot accommodate the TestFest IT technical requirements</a:t>
            </a:r>
          </a:p>
          <a:p>
            <a:pPr lvl="3"/>
            <a:r>
              <a:rPr lang="en-US" sz="1600" dirty="0" smtClean="0"/>
              <a:t>OMA staff is looking for a second venue in Austin</a:t>
            </a:r>
            <a:endParaRPr lang="en-US" sz="1800" dirty="0"/>
          </a:p>
          <a:p>
            <a:pPr lvl="1"/>
            <a:r>
              <a:rPr lang="en-US" dirty="0" smtClean="0"/>
              <a:t>DMSE needs to confirm whether the October TestFest is needed</a:t>
            </a:r>
            <a:endParaRPr lang="en-US" sz="2200" dirty="0"/>
          </a:p>
          <a:p>
            <a:pPr lvl="3"/>
            <a:r>
              <a:rPr lang="en-US" sz="1600" dirty="0" smtClean="0">
                <a:solidFill>
                  <a:srgbClr val="FF0000"/>
                </a:solidFill>
              </a:rPr>
              <a:t>Staff needs this confirmation from DMSE before signing any contract agreement with a Hotel in Austin</a:t>
            </a:r>
            <a:endParaRPr lang="en-US" sz="1600" dirty="0"/>
          </a:p>
          <a:p>
            <a:pPr lvl="3"/>
            <a:endParaRPr lang="en-US" sz="1600" dirty="0"/>
          </a:p>
        </p:txBody>
      </p:sp>
    </p:spTree>
    <p:extLst>
      <p:ext uri="{BB962C8B-B14F-4D97-AF65-F5344CB8AC3E}">
        <p14:creationId xmlns:p14="http://schemas.microsoft.com/office/powerpoint/2010/main" val="1526395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July TestFest</a:t>
            </a:r>
            <a:endParaRPr lang="en-US" sz="4400" b="0" dirty="0"/>
          </a:p>
        </p:txBody>
      </p:sp>
      <p:sp>
        <p:nvSpPr>
          <p:cNvPr id="3" name="Content Placeholder 2"/>
          <p:cNvSpPr>
            <a:spLocks noGrp="1"/>
          </p:cNvSpPr>
          <p:nvPr>
            <p:ph idx="1"/>
          </p:nvPr>
        </p:nvSpPr>
        <p:spPr>
          <a:xfrm>
            <a:off x="262049" y="951043"/>
            <a:ext cx="8778875" cy="5383212"/>
          </a:xfrm>
        </p:spPr>
        <p:txBody>
          <a:bodyPr/>
          <a:lstStyle/>
          <a:p>
            <a:pPr marL="0" indent="0">
              <a:buNone/>
            </a:pPr>
            <a:r>
              <a:rPr lang="en-US" sz="2400" dirty="0" smtClean="0"/>
              <a:t>Seoul, South Korea 9 – 12 July 2018</a:t>
            </a:r>
          </a:p>
          <a:p>
            <a:pPr lvl="1"/>
            <a:r>
              <a:rPr lang="en-US" sz="2000" dirty="0" smtClean="0"/>
              <a:t>TestFest</a:t>
            </a:r>
          </a:p>
          <a:p>
            <a:pPr lvl="2"/>
            <a:r>
              <a:rPr lang="en-US" sz="1800" dirty="0" smtClean="0"/>
              <a:t>9 LwM2M Clients</a:t>
            </a:r>
          </a:p>
          <a:p>
            <a:pPr lvl="2"/>
            <a:r>
              <a:rPr lang="en-US" sz="1800" dirty="0" smtClean="0"/>
              <a:t>8 LwM2M Severs</a:t>
            </a:r>
          </a:p>
          <a:p>
            <a:pPr lvl="2"/>
            <a:r>
              <a:rPr lang="en-US" sz="1800" dirty="0" smtClean="0"/>
              <a:t>38 attendees</a:t>
            </a:r>
          </a:p>
          <a:p>
            <a:pPr lvl="2"/>
            <a:r>
              <a:rPr lang="en-US" sz="1800" dirty="0" smtClean="0"/>
              <a:t>Registration closes on Friday 22</a:t>
            </a:r>
            <a:r>
              <a:rPr lang="en-US" sz="1800" baseline="30000" dirty="0" smtClean="0"/>
              <a:t>nd</a:t>
            </a:r>
            <a:r>
              <a:rPr lang="en-US" sz="1800" dirty="0" smtClean="0"/>
              <a:t> June</a:t>
            </a:r>
          </a:p>
          <a:p>
            <a:pPr lvl="1"/>
            <a:r>
              <a:rPr lang="en-US" sz="2000" dirty="0" smtClean="0"/>
              <a:t>DMSE Interim Meeting</a:t>
            </a:r>
          </a:p>
          <a:p>
            <a:pPr lvl="2"/>
            <a:r>
              <a:rPr lang="en-US" sz="1800" dirty="0" smtClean="0"/>
              <a:t>12 members registered so far</a:t>
            </a:r>
          </a:p>
          <a:p>
            <a:pPr lvl="1"/>
            <a:r>
              <a:rPr lang="en-US" sz="2000" dirty="0" smtClean="0"/>
              <a:t>IPSO Interim</a:t>
            </a:r>
          </a:p>
          <a:p>
            <a:pPr lvl="2"/>
            <a:r>
              <a:rPr lang="en-US" sz="1800" dirty="0" smtClean="0"/>
              <a:t>TBC</a:t>
            </a:r>
          </a:p>
          <a:p>
            <a:pPr marL="0" indent="0">
              <a:buNone/>
            </a:pPr>
            <a:endParaRPr lang="en-US" sz="2400" dirty="0" smtClean="0"/>
          </a:p>
          <a:p>
            <a:pPr marL="0" indent="0">
              <a:buNone/>
            </a:pPr>
            <a:endParaRPr lang="en-US" sz="2400" dirty="0"/>
          </a:p>
          <a:p>
            <a:pPr marL="0" indent="0">
              <a:buNone/>
            </a:pPr>
            <a:endParaRPr lang="en-US" sz="2400" dirty="0" smtClean="0"/>
          </a:p>
          <a:p>
            <a:pPr marL="0" indent="0">
              <a:buNone/>
            </a:pPr>
            <a:r>
              <a:rPr lang="en-US" sz="2000" dirty="0" smtClean="0"/>
              <a:t>Note: Staff and some DMSE members will stay at the </a:t>
            </a:r>
            <a:r>
              <a:rPr lang="en-US" sz="2000" dirty="0" smtClean="0"/>
              <a:t>Millennium </a:t>
            </a:r>
            <a:r>
              <a:rPr lang="en-US" sz="2000" dirty="0" smtClean="0"/>
              <a:t>Seoul Hilton </a:t>
            </a:r>
            <a:endParaRPr lang="en-US" sz="2000" dirty="0" smtClean="0"/>
          </a:p>
        </p:txBody>
      </p:sp>
    </p:spTree>
    <p:extLst>
      <p:ext uri="{BB962C8B-B14F-4D97-AF65-F5344CB8AC3E}">
        <p14:creationId xmlns:p14="http://schemas.microsoft.com/office/powerpoint/2010/main" val="160208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Seoul DMSE Schedule</a:t>
            </a:r>
            <a:endParaRPr lang="en-US" dirty="0"/>
          </a:p>
        </p:txBody>
      </p:sp>
      <p:sp>
        <p:nvSpPr>
          <p:cNvPr id="9" name="Content Placeholder 8"/>
          <p:cNvSpPr>
            <a:spLocks noGrp="1"/>
          </p:cNvSpPr>
          <p:nvPr>
            <p:ph idx="1"/>
          </p:nvPr>
        </p:nvSpPr>
        <p:spPr/>
        <p:txBody>
          <a:bodyPr/>
          <a:lstStyle/>
          <a:p>
            <a:pPr marL="0" indent="0">
              <a:buNone/>
            </a:pPr>
            <a:r>
              <a:rPr lang="en-US" dirty="0" smtClean="0"/>
              <a:t>DMSE Interim Meeting </a:t>
            </a:r>
            <a:r>
              <a:rPr lang="en-US" dirty="0" smtClean="0"/>
              <a:t>Schedule</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sz="2000" dirty="0" smtClean="0">
                <a:solidFill>
                  <a:srgbClr val="FF0000"/>
                </a:solidFill>
              </a:rPr>
              <a:t>In red: different time from the rest of the week</a:t>
            </a:r>
            <a:endParaRPr lang="en-US" sz="2000" dirty="0" smtClean="0">
              <a:solidFill>
                <a:srgbClr val="FF0000"/>
              </a:solidFill>
            </a:endParaRPr>
          </a:p>
          <a:p>
            <a:pPr marL="0" indent="0">
              <a:buNone/>
            </a:pP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421296269"/>
              </p:ext>
            </p:extLst>
          </p:nvPr>
        </p:nvGraphicFramePr>
        <p:xfrm>
          <a:off x="223044" y="1758950"/>
          <a:ext cx="8915400" cy="3383280"/>
        </p:xfrm>
        <a:graphic>
          <a:graphicData uri="http://schemas.openxmlformats.org/drawingml/2006/table">
            <a:tbl>
              <a:tblPr firstRow="1" bandRow="1">
                <a:tableStyleId>{5C22544A-7EE6-4342-B048-85BDC9FD1C3A}</a:tableStyleId>
              </a:tblPr>
              <a:tblGrid>
                <a:gridCol w="2477293"/>
                <a:gridCol w="1524000"/>
                <a:gridCol w="1600200"/>
                <a:gridCol w="1752600"/>
                <a:gridCol w="1561307"/>
              </a:tblGrid>
              <a:tr h="370840">
                <a:tc>
                  <a:txBody>
                    <a:bodyPr/>
                    <a:lstStyle/>
                    <a:p>
                      <a:r>
                        <a:rPr lang="en-US" dirty="0" smtClean="0"/>
                        <a:t>Topic</a:t>
                      </a:r>
                      <a:endParaRPr lang="en-US" dirty="0"/>
                    </a:p>
                  </a:txBody>
                  <a:tcPr/>
                </a:tc>
                <a:tc>
                  <a:txBody>
                    <a:bodyPr/>
                    <a:lstStyle/>
                    <a:p>
                      <a:pPr algn="ctr"/>
                      <a:r>
                        <a:rPr lang="en-US" dirty="0" smtClean="0"/>
                        <a:t>Mon 9 Jul</a:t>
                      </a:r>
                      <a:endParaRPr lang="en-US" dirty="0"/>
                    </a:p>
                  </a:txBody>
                  <a:tcPr/>
                </a:tc>
                <a:tc>
                  <a:txBody>
                    <a:bodyPr/>
                    <a:lstStyle/>
                    <a:p>
                      <a:pPr algn="ctr"/>
                      <a:r>
                        <a:rPr lang="en-US" dirty="0" smtClean="0"/>
                        <a:t>Tue 10 Jul</a:t>
                      </a:r>
                      <a:endParaRPr lang="en-US" dirty="0"/>
                    </a:p>
                  </a:txBody>
                  <a:tcPr/>
                </a:tc>
                <a:tc>
                  <a:txBody>
                    <a:bodyPr/>
                    <a:lstStyle/>
                    <a:p>
                      <a:pPr algn="ctr"/>
                      <a:r>
                        <a:rPr lang="en-US" dirty="0" smtClean="0"/>
                        <a:t>Wed 11 Jul</a:t>
                      </a:r>
                      <a:endParaRPr lang="en-US" dirty="0"/>
                    </a:p>
                  </a:txBody>
                  <a:tcPr/>
                </a:tc>
                <a:tc>
                  <a:txBody>
                    <a:bodyPr/>
                    <a:lstStyle/>
                    <a:p>
                      <a:pPr algn="ctr"/>
                      <a:r>
                        <a:rPr lang="en-US" dirty="0" smtClean="0"/>
                        <a:t>Thu 12</a:t>
                      </a:r>
                      <a:r>
                        <a:rPr lang="en-US" baseline="0" dirty="0" smtClean="0"/>
                        <a:t> Jul</a:t>
                      </a:r>
                      <a:endParaRPr lang="en-US" dirty="0"/>
                    </a:p>
                  </a:txBody>
                  <a:tcPr/>
                </a:tc>
              </a:tr>
              <a:tr h="370840">
                <a:tc>
                  <a:txBody>
                    <a:bodyPr/>
                    <a:lstStyle/>
                    <a:p>
                      <a:r>
                        <a:rPr lang="en-US" sz="1600" dirty="0" smtClean="0"/>
                        <a:t>DM Meeting</a:t>
                      </a:r>
                      <a:endParaRPr lang="en-US" sz="1600" dirty="0"/>
                    </a:p>
                  </a:txBody>
                  <a:tcPr/>
                </a:tc>
                <a:tc>
                  <a:txBody>
                    <a:bodyPr/>
                    <a:lstStyle/>
                    <a:p>
                      <a:pPr algn="ctr"/>
                      <a:r>
                        <a:rPr lang="en-US" sz="1600" dirty="0" smtClean="0"/>
                        <a:t>09:00 – 18:00</a:t>
                      </a:r>
                      <a:endParaRPr 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09:00 – 18:00</a:t>
                      </a:r>
                    </a:p>
                  </a:txBody>
                  <a:tcPr anchor="ctr"/>
                </a:tc>
                <a:tc>
                  <a:txBody>
                    <a:bodyPr/>
                    <a:lstStyle/>
                    <a:p>
                      <a:pPr algn="ctr"/>
                      <a:r>
                        <a:rPr lang="en-US" sz="1600" dirty="0" smtClean="0"/>
                        <a:t>09:00 – </a:t>
                      </a:r>
                      <a:r>
                        <a:rPr lang="en-US" sz="1600" dirty="0" smtClean="0">
                          <a:solidFill>
                            <a:srgbClr val="FF0000"/>
                          </a:solidFill>
                        </a:rPr>
                        <a:t>16:30</a:t>
                      </a:r>
                      <a:endParaRPr lang="en-US" sz="1600" dirty="0">
                        <a:solidFill>
                          <a:srgbClr val="FF0000"/>
                        </a:solidFill>
                      </a:endParaRPr>
                    </a:p>
                  </a:txBody>
                  <a:tcPr anchor="ctr"/>
                </a:tc>
                <a:tc>
                  <a:txBody>
                    <a:bodyPr/>
                    <a:lstStyle/>
                    <a:p>
                      <a:pPr algn="ctr"/>
                      <a:r>
                        <a:rPr lang="en-US" sz="1600" dirty="0" smtClean="0"/>
                        <a:t>09:00 – </a:t>
                      </a:r>
                      <a:r>
                        <a:rPr lang="en-US" sz="1600" dirty="0" smtClean="0">
                          <a:solidFill>
                            <a:srgbClr val="FF0000"/>
                          </a:solidFill>
                        </a:rPr>
                        <a:t>13:00</a:t>
                      </a:r>
                      <a:endParaRPr lang="en-US" sz="1600" dirty="0">
                        <a:solidFill>
                          <a:srgbClr val="FF0000"/>
                        </a:solidFill>
                      </a:endParaRPr>
                    </a:p>
                  </a:txBody>
                  <a:tcPr anchor="ctr"/>
                </a:tc>
              </a:tr>
              <a:tr h="370840">
                <a:tc>
                  <a:txBody>
                    <a:bodyPr/>
                    <a:lstStyle/>
                    <a:p>
                      <a:r>
                        <a:rPr lang="en-US" sz="1600" dirty="0" smtClean="0"/>
                        <a:t>DMSE/TF Joint Meeting</a:t>
                      </a:r>
                      <a:endParaRPr lang="en-US" sz="1600" dirty="0"/>
                    </a:p>
                  </a:txBody>
                  <a:tcPr/>
                </a:tc>
                <a:tc>
                  <a:txBody>
                    <a:bodyPr/>
                    <a:lstStyle/>
                    <a:p>
                      <a:pPr algn="ctr"/>
                      <a:r>
                        <a:rPr lang="en-US" sz="1600" dirty="0" smtClean="0"/>
                        <a:t>n/a</a:t>
                      </a:r>
                      <a:endParaRPr lang="en-US" sz="1600" dirty="0"/>
                    </a:p>
                  </a:txBody>
                  <a:tcPr anchor="ctr"/>
                </a:tc>
                <a:tc>
                  <a:txBody>
                    <a:bodyPr/>
                    <a:lstStyle/>
                    <a:p>
                      <a:pPr algn="ctr"/>
                      <a:r>
                        <a:rPr lang="en-US" sz="1600" dirty="0" smtClean="0"/>
                        <a:t>n/a</a:t>
                      </a:r>
                      <a:endParaRPr lang="en-US" sz="1600" dirty="0"/>
                    </a:p>
                  </a:txBody>
                  <a:tcPr anchor="ctr"/>
                </a:tc>
                <a:tc>
                  <a:txBody>
                    <a:bodyPr/>
                    <a:lstStyle/>
                    <a:p>
                      <a:pPr algn="ctr"/>
                      <a:r>
                        <a:rPr lang="en-US" sz="1600" dirty="0" smtClean="0"/>
                        <a:t>13:30 – 14:30</a:t>
                      </a:r>
                      <a:endParaRPr lang="en-US" sz="1600" dirty="0"/>
                    </a:p>
                  </a:txBody>
                  <a:tcPr anchor="ctr"/>
                </a:tc>
                <a:tc>
                  <a:txBody>
                    <a:bodyPr/>
                    <a:lstStyle/>
                    <a:p>
                      <a:pPr algn="ctr"/>
                      <a:r>
                        <a:rPr lang="en-US" sz="1600" dirty="0" smtClean="0"/>
                        <a:t>n/a</a:t>
                      </a:r>
                      <a:endParaRPr lang="en-US" sz="1600" dirty="0"/>
                    </a:p>
                  </a:txBody>
                  <a:tcPr anchor="ctr"/>
                </a:tc>
              </a:tr>
              <a:tr h="370840">
                <a:tc>
                  <a:txBody>
                    <a:bodyPr/>
                    <a:lstStyle/>
                    <a:p>
                      <a:r>
                        <a:rPr lang="en-US" sz="1600" dirty="0" smtClean="0"/>
                        <a:t>TTA &amp; Partners Presentation</a:t>
                      </a:r>
                      <a:endParaRPr lang="en-US" sz="1600" dirty="0"/>
                    </a:p>
                  </a:txBody>
                  <a:tcPr/>
                </a:tc>
                <a:tc>
                  <a:txBody>
                    <a:bodyPr/>
                    <a:lstStyle/>
                    <a:p>
                      <a:pPr algn="ctr"/>
                      <a:r>
                        <a:rPr lang="en-US" sz="1600" dirty="0" smtClean="0"/>
                        <a:t>n/a</a:t>
                      </a:r>
                      <a:endParaRPr 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n/a</a:t>
                      </a:r>
                    </a:p>
                  </a:txBody>
                  <a:tcPr anchor="ctr"/>
                </a:tc>
                <a:tc>
                  <a:txBody>
                    <a:bodyPr/>
                    <a:lstStyle/>
                    <a:p>
                      <a:pPr algn="ctr"/>
                      <a:r>
                        <a:rPr lang="en-US" sz="1600" dirty="0" smtClean="0">
                          <a:solidFill>
                            <a:srgbClr val="FF0000"/>
                          </a:solidFill>
                        </a:rPr>
                        <a:t>16:30</a:t>
                      </a:r>
                      <a:r>
                        <a:rPr lang="en-US" sz="1600" baseline="0" dirty="0" smtClean="0">
                          <a:solidFill>
                            <a:srgbClr val="FF0000"/>
                          </a:solidFill>
                        </a:rPr>
                        <a:t> – 18:00</a:t>
                      </a:r>
                      <a:endParaRPr lang="en-US" sz="1600" dirty="0">
                        <a:solidFill>
                          <a:srgbClr val="FF0000"/>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n/a</a:t>
                      </a:r>
                    </a:p>
                  </a:txBody>
                  <a:tcPr anchor="ctr"/>
                </a:tc>
              </a:tr>
              <a:tr h="370840">
                <a:tc>
                  <a:txBody>
                    <a:bodyPr/>
                    <a:lstStyle/>
                    <a:p>
                      <a:r>
                        <a:rPr lang="en-US" sz="1600" dirty="0" smtClean="0"/>
                        <a:t>Social Event</a:t>
                      </a:r>
                      <a:endParaRPr 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n/a</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n/a</a:t>
                      </a:r>
                    </a:p>
                  </a:txBody>
                  <a:tcPr anchor="ctr"/>
                </a:tc>
                <a:tc>
                  <a:txBody>
                    <a:bodyPr/>
                    <a:lstStyle/>
                    <a:p>
                      <a:pPr algn="ctr"/>
                      <a:r>
                        <a:rPr lang="en-US" sz="1600" dirty="0" smtClean="0">
                          <a:solidFill>
                            <a:srgbClr val="FF0000"/>
                          </a:solidFill>
                        </a:rPr>
                        <a:t>18:00 – 20:00</a:t>
                      </a:r>
                      <a:endParaRPr lang="en-US" sz="1600" dirty="0">
                        <a:solidFill>
                          <a:srgbClr val="FF0000"/>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n/a</a:t>
                      </a:r>
                    </a:p>
                  </a:txBody>
                  <a:tcPr anchor="ctr"/>
                </a:tc>
              </a:tr>
              <a:tr h="370840">
                <a:tc>
                  <a:txBody>
                    <a:bodyPr/>
                    <a:lstStyle/>
                    <a:p>
                      <a:endParaRPr lang="en-US" sz="1600" dirty="0"/>
                    </a:p>
                  </a:txBody>
                  <a:tcPr/>
                </a:tc>
                <a:tc>
                  <a:txBody>
                    <a:bodyPr/>
                    <a:lstStyle/>
                    <a:p>
                      <a:pPr algn="ct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r>
              <a:tr h="370840">
                <a:tc>
                  <a:txBody>
                    <a:bodyPr/>
                    <a:lstStyle/>
                    <a:p>
                      <a:r>
                        <a:rPr lang="en-US" sz="1600" dirty="0" smtClean="0"/>
                        <a:t>Coffee Break</a:t>
                      </a:r>
                      <a:endParaRPr lang="en-US" sz="1600" dirty="0"/>
                    </a:p>
                  </a:txBody>
                  <a:tcPr/>
                </a:tc>
                <a:tc>
                  <a:txBody>
                    <a:bodyPr/>
                    <a:lstStyle/>
                    <a:p>
                      <a:pPr algn="ctr"/>
                      <a:r>
                        <a:rPr lang="en-US" sz="1600" dirty="0" smtClean="0"/>
                        <a:t>11:00 – 11:30</a:t>
                      </a:r>
                    </a:p>
                    <a:p>
                      <a:pPr algn="ctr"/>
                      <a:r>
                        <a:rPr lang="en-US" sz="1600" dirty="0" smtClean="0"/>
                        <a:t>16:00</a:t>
                      </a:r>
                      <a:r>
                        <a:rPr lang="en-US" sz="1600" baseline="0" dirty="0" smtClean="0"/>
                        <a:t> – 16:30</a:t>
                      </a:r>
                      <a:endParaRPr lang="en-US" sz="1600" dirty="0"/>
                    </a:p>
                  </a:txBody>
                  <a:tcPr anchor="ctr"/>
                </a:tc>
                <a:tc>
                  <a:txBody>
                    <a:bodyPr/>
                    <a:lstStyle/>
                    <a:p>
                      <a:pPr algn="ctr"/>
                      <a:r>
                        <a:rPr lang="en-US" sz="1600" dirty="0" smtClean="0"/>
                        <a:t>11:00 – 11:30</a:t>
                      </a:r>
                    </a:p>
                    <a:p>
                      <a:pPr algn="ctr"/>
                      <a:r>
                        <a:rPr lang="en-US" sz="1600" dirty="0" smtClean="0"/>
                        <a:t>16:00</a:t>
                      </a:r>
                      <a:r>
                        <a:rPr lang="en-US" sz="1600" baseline="0" dirty="0" smtClean="0"/>
                        <a:t> – 16:30</a:t>
                      </a:r>
                      <a:endParaRPr lang="en-US" sz="1600" dirty="0" smtClean="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11:00 – 11:30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0000"/>
                          </a:solidFill>
                        </a:rPr>
                        <a:t>16:30 – 17:00</a:t>
                      </a:r>
                    </a:p>
                  </a:txBody>
                  <a:tcPr anchor="ctr"/>
                </a:tc>
                <a:tc>
                  <a:txBody>
                    <a:bodyPr/>
                    <a:lstStyle/>
                    <a:p>
                      <a:pPr algn="ctr"/>
                      <a:r>
                        <a:rPr lang="en-US" sz="1600" dirty="0" smtClean="0"/>
                        <a:t>11:00 – 11:30</a:t>
                      </a:r>
                    </a:p>
                  </a:txBody>
                  <a:tcPr anchor="ctr"/>
                </a:tc>
              </a:tr>
              <a:tr h="370840">
                <a:tc>
                  <a:txBody>
                    <a:bodyPr/>
                    <a:lstStyle/>
                    <a:p>
                      <a:r>
                        <a:rPr lang="en-US" sz="1600" dirty="0" smtClean="0"/>
                        <a:t>Lunch</a:t>
                      </a:r>
                      <a:endParaRPr lang="en-US" sz="1600" dirty="0"/>
                    </a:p>
                  </a:txBody>
                  <a:tcPr/>
                </a:tc>
                <a:tc>
                  <a:txBody>
                    <a:bodyPr/>
                    <a:lstStyle/>
                    <a:p>
                      <a:pPr algn="ctr"/>
                      <a:r>
                        <a:rPr lang="en-US" sz="1600" dirty="0" smtClean="0"/>
                        <a:t>13:00 – 14:00</a:t>
                      </a:r>
                      <a:endParaRPr 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13:00 – 14:00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0000"/>
                          </a:solidFill>
                        </a:rPr>
                        <a:t>13:00 – 13:30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13:00 – 14:00</a:t>
                      </a:r>
                    </a:p>
                    <a:p>
                      <a:pPr algn="ctr"/>
                      <a:endParaRPr lang="en-US" sz="1600" dirty="0" smtClean="0"/>
                    </a:p>
                  </a:txBody>
                  <a:tcPr anchor="ctr"/>
                </a:tc>
              </a:tr>
            </a:tbl>
          </a:graphicData>
        </a:graphic>
      </p:graphicFrame>
    </p:spTree>
    <p:extLst>
      <p:ext uri="{BB962C8B-B14F-4D97-AF65-F5344CB8AC3E}">
        <p14:creationId xmlns:p14="http://schemas.microsoft.com/office/powerpoint/2010/main" val="32129514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smtClean="0"/>
              <a:t>Comments?</a:t>
            </a:r>
            <a:endParaRPr lang="en-US" dirty="0"/>
          </a:p>
        </p:txBody>
      </p:sp>
    </p:spTree>
    <p:extLst>
      <p:ext uri="{BB962C8B-B14F-4D97-AF65-F5344CB8AC3E}">
        <p14:creationId xmlns:p14="http://schemas.microsoft.com/office/powerpoint/2010/main" val="10238091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7285</TotalTime>
  <Pages>15</Pages>
  <Words>447</Words>
  <Application>Microsoft Office PowerPoint</Application>
  <PresentationFormat>Custom</PresentationFormat>
  <Paragraphs>85</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宋体</vt:lpstr>
      <vt:lpstr>Arial</vt:lpstr>
      <vt:lpstr>Arial Narrow</vt:lpstr>
      <vt:lpstr>Tahoma</vt:lpstr>
      <vt:lpstr>Times New Roman</vt:lpstr>
      <vt:lpstr>Wingdings</vt:lpstr>
      <vt:lpstr>OMA Template</vt:lpstr>
      <vt:lpstr>OMA-DM&amp;SE-2018-0063-INP_2018_TestFests_Update   OMA 2018 TestFests Update</vt:lpstr>
      <vt:lpstr>October TestFest </vt:lpstr>
      <vt:lpstr>July TestFest</vt:lpstr>
      <vt:lpstr>Seoul DMSE Schedule</vt:lpstr>
      <vt:lpstr>Comments?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387</cp:revision>
  <cp:lastPrinted>1999-04-27T06:51:51Z</cp:lastPrinted>
  <dcterms:created xsi:type="dcterms:W3CDTF">2002-03-19T14:05:12Z</dcterms:created>
  <dcterms:modified xsi:type="dcterms:W3CDTF">2018-06-19T00:47:54Z</dcterms:modified>
</cp:coreProperties>
</file>